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24" roundtripDataSignature="AMtx7mjdGwfWhtVLF5pVrA6VeZt2IRIE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24" Type="http://customschemas.google.com/relationships/presentationmetadata" Target="metadata"/><Relationship Id="rId12" Type="http://schemas.openxmlformats.org/officeDocument/2006/relationships/slide" Target="slides/slide7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c9dc48b972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c9dc48b97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c9dc48b972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g3c9dc48b972_0_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c9ca39512e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c9ca39512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c9ca39512e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c9ca39512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c9ca39512e_0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c9ca39512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7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8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8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0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1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2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3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3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3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5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6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6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6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5" Type="http://schemas.openxmlformats.org/officeDocument/2006/relationships/image" Target="../media/image20.png"/><Relationship Id="rId6" Type="http://schemas.openxmlformats.org/officeDocument/2006/relationships/image" Target="../media/image25.png"/><Relationship Id="rId7" Type="http://schemas.openxmlformats.org/officeDocument/2006/relationships/image" Target="../media/image2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2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wordwall.net/uk" TargetMode="External"/><Relationship Id="rId4" Type="http://schemas.openxmlformats.org/officeDocument/2006/relationships/hyperlink" Target="https://wordwall.net/uk/resource/private/96826202" TargetMode="External"/><Relationship Id="rId11" Type="http://schemas.openxmlformats.org/officeDocument/2006/relationships/hyperlink" Target="https://learningapps.org/15354137" TargetMode="External"/><Relationship Id="rId10" Type="http://schemas.openxmlformats.org/officeDocument/2006/relationships/hyperlink" Target="https://learningapps.org/watch?v=pdkkchp3516" TargetMode="External"/><Relationship Id="rId12" Type="http://schemas.openxmlformats.org/officeDocument/2006/relationships/hyperlink" Target="https://curipod.com/7253cf53-87d7-4bad-8da7-6718fafcdbb5/home" TargetMode="External"/><Relationship Id="rId9" Type="http://schemas.openxmlformats.org/officeDocument/2006/relationships/hyperlink" Target="https://learningapps.org/watch?v=pu8d8mbpt15" TargetMode="External"/><Relationship Id="rId5" Type="http://schemas.openxmlformats.org/officeDocument/2006/relationships/hyperlink" Target="https://wordwall.net/uk/resource/36407032/%D0%BC%D0%B0%D1%82%D0%B5%D0%BC%D0%B0%D1%82%D0%B8%D0%BA%D0%B0/%D0%B4%D0%BE%D0%B4%D0%B0%D0%B2%D0%B0%D0%BD%D0%BD%D1%8" TargetMode="External"/><Relationship Id="rId6" Type="http://schemas.openxmlformats.org/officeDocument/2006/relationships/hyperlink" Target="https://www.liveworksheets.com/worksheet-answer/71660253" TargetMode="External"/><Relationship Id="rId7" Type="http://schemas.openxmlformats.org/officeDocument/2006/relationships/hyperlink" Target="https://www.liveworksheets.com/worksheet/uk/matematika/2018594" TargetMode="External"/><Relationship Id="rId8" Type="http://schemas.openxmlformats.org/officeDocument/2006/relationships/hyperlink" Target="https://learningapps.org/view16791057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11.png"/><Relationship Id="rId5" Type="http://schemas.openxmlformats.org/officeDocument/2006/relationships/image" Target="../media/image22.png"/><Relationship Id="rId6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8.png"/><Relationship Id="rId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14400" y="1188720"/>
            <a:ext cx="73152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800" u="none" cap="none" strike="noStrik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Цифрові ресурси на уроках математики</a:t>
            </a:r>
            <a:br>
              <a:rPr b="1" i="0" lang="en-US" sz="3800" u="none" cap="none" strike="noStrik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3800" u="none" cap="none" strike="noStrik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в умовах змішаного навчання</a:t>
            </a:r>
            <a:br>
              <a:rPr b="1" i="0" lang="en-US" sz="3800" u="none" cap="none" strike="noStrike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87" name="Google Shape;87;p1"/>
          <p:cNvSpPr txBox="1"/>
          <p:nvPr/>
        </p:nvSpPr>
        <p:spPr>
          <a:xfrm>
            <a:off x="465900" y="5072400"/>
            <a:ext cx="86781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Підготував: Котусенко Антон Віталійович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Вчитель математики</a:t>
            </a:r>
            <a:endParaRPr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Олексіївського ліцею Краснокутської селищної ради Богодухівського району Харківської області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7"/>
          <p:cNvSpPr txBox="1"/>
          <p:nvPr/>
        </p:nvSpPr>
        <p:spPr>
          <a:xfrm>
            <a:off x="731520" y="365760"/>
            <a:ext cx="822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Сuri</a:t>
            </a:r>
            <a:r>
              <a:rPr b="1" lang="en-US" sz="34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pod</a:t>
            </a:r>
            <a:endParaRPr/>
          </a:p>
        </p:txBody>
      </p:sp>
      <p:sp>
        <p:nvSpPr>
          <p:cNvPr id="168" name="Google Shape;168;p7"/>
          <p:cNvSpPr txBox="1"/>
          <p:nvPr/>
        </p:nvSpPr>
        <p:spPr>
          <a:xfrm>
            <a:off x="914400" y="1371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інтерактивні презентації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пояснення нового матеріалу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опитування в реальному часі</a:t>
            </a:r>
            <a:endParaRPr/>
          </a:p>
        </p:txBody>
      </p:sp>
      <p:sp>
        <p:nvSpPr>
          <p:cNvPr id="169" name="Google Shape;169;p7"/>
          <p:cNvSpPr/>
          <p:nvPr/>
        </p:nvSpPr>
        <p:spPr>
          <a:xfrm>
            <a:off x="914400" y="2926080"/>
            <a:ext cx="5486400" cy="1828800"/>
          </a:xfrm>
          <a:prstGeom prst="rect">
            <a:avLst/>
          </a:prstGeom>
          <a:noFill/>
          <a:ln cap="flat" cmpd="sng" w="9525">
            <a:solidFill>
              <a:srgbClr val="0066CC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ВСТАВИТИ СКРІН ПРЕЗЕНТАЦІЇ NEARPOD</a:t>
            </a:r>
            <a:endParaRPr/>
          </a:p>
        </p:txBody>
      </p:sp>
      <p:pic>
        <p:nvPicPr>
          <p:cNvPr id="170" name="Google Shape;17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500" y="2602175"/>
            <a:ext cx="8439000" cy="3975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8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8"/>
          <p:cNvSpPr txBox="1"/>
          <p:nvPr/>
        </p:nvSpPr>
        <p:spPr>
          <a:xfrm>
            <a:off x="731520" y="36576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Liveworksheets</a:t>
            </a:r>
            <a:endParaRPr/>
          </a:p>
        </p:txBody>
      </p:sp>
      <p:sp>
        <p:nvSpPr>
          <p:cNvPr id="178" name="Google Shape;178;p8"/>
          <p:cNvSpPr txBox="1"/>
          <p:nvPr/>
        </p:nvSpPr>
        <p:spPr>
          <a:xfrm>
            <a:off x="914400" y="1371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інтерактивні робочі аркуші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самостійні роботи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домашні завдання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автоматична перевірка</a:t>
            </a:r>
            <a:endParaRPr/>
          </a:p>
        </p:txBody>
      </p:sp>
      <p:sp>
        <p:nvSpPr>
          <p:cNvPr id="179" name="Google Shape;179;p8"/>
          <p:cNvSpPr/>
          <p:nvPr/>
        </p:nvSpPr>
        <p:spPr>
          <a:xfrm>
            <a:off x="914400" y="2926080"/>
            <a:ext cx="5486400" cy="1828800"/>
          </a:xfrm>
          <a:prstGeom prst="rect">
            <a:avLst/>
          </a:prstGeom>
          <a:noFill/>
          <a:ln cap="flat" cmpd="sng" w="9525">
            <a:solidFill>
              <a:srgbClr val="0066CC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ВСТАВИТИ СКРІН LIVEWORKSHEETS</a:t>
            </a:r>
            <a:endParaRPr/>
          </a:p>
        </p:txBody>
      </p:sp>
      <p:pic>
        <p:nvPicPr>
          <p:cNvPr id="180" name="Google Shape;18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550" y="2926074"/>
            <a:ext cx="8135025" cy="3801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3c9dc48b972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475" y="770375"/>
            <a:ext cx="4234976" cy="23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3c9dc48b972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7475" y="3429000"/>
            <a:ext cx="4033026" cy="23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g3c9dc48b972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05994" y="922394"/>
            <a:ext cx="4753076" cy="127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g3c9dc48b972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55999" y="2505243"/>
            <a:ext cx="4653076" cy="1204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3c9dc48b972_0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00500" y="3717725"/>
            <a:ext cx="4943499" cy="18682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2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2"/>
          <p:cNvSpPr txBox="1"/>
          <p:nvPr/>
        </p:nvSpPr>
        <p:spPr>
          <a:xfrm>
            <a:off x="731520" y="36576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Переваги використання</a:t>
            </a:r>
            <a:endParaRPr/>
          </a:p>
        </p:txBody>
      </p:sp>
      <p:sp>
        <p:nvSpPr>
          <p:cNvPr id="197" name="Google Shape;197;p12"/>
          <p:cNvSpPr txBox="1"/>
          <p:nvPr/>
        </p:nvSpPr>
        <p:spPr>
          <a:xfrm>
            <a:off x="914400" y="1371600"/>
            <a:ext cx="7772400" cy="178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підвищення інтересу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активність усіх учнів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швидка перевірка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зручність у змішаному навчанні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економія часу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3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3"/>
          <p:cNvSpPr txBox="1"/>
          <p:nvPr/>
        </p:nvSpPr>
        <p:spPr>
          <a:xfrm>
            <a:off x="731520" y="36576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Труднощі</a:t>
            </a:r>
            <a:endParaRPr/>
          </a:p>
        </p:txBody>
      </p:sp>
      <p:sp>
        <p:nvSpPr>
          <p:cNvPr id="205" name="Google Shape;205;p13"/>
          <p:cNvSpPr txBox="1"/>
          <p:nvPr/>
        </p:nvSpPr>
        <p:spPr>
          <a:xfrm>
            <a:off x="914400" y="1371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залежність від інтернету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не всі учні мають пристрої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час на підготовку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важливо не перевантажувати урок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4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14"/>
          <p:cNvSpPr txBox="1"/>
          <p:nvPr/>
        </p:nvSpPr>
        <p:spPr>
          <a:xfrm>
            <a:off x="731520" y="365760"/>
            <a:ext cx="82296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Використання інтерактивних вправ на уроках</a:t>
            </a:r>
            <a:endParaRPr/>
          </a:p>
        </p:txBody>
      </p:sp>
      <p:pic>
        <p:nvPicPr>
          <p:cNvPr id="213" name="Google Shape;213;p14" title="Снимок экрана (3632)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600" y="2375425"/>
            <a:ext cx="4289401" cy="241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4" title="Снимок экрана (3635)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139500"/>
            <a:ext cx="4486599" cy="212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4" title="Скрін 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57402" y="4413033"/>
            <a:ext cx="4486600" cy="2522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5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5"/>
          <p:cNvSpPr txBox="1"/>
          <p:nvPr/>
        </p:nvSpPr>
        <p:spPr>
          <a:xfrm>
            <a:off x="731520" y="36576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Висновки</a:t>
            </a:r>
            <a:endParaRPr/>
          </a:p>
        </p:txBody>
      </p:sp>
      <p:sp>
        <p:nvSpPr>
          <p:cNvPr id="223" name="Google Shape;223;p15"/>
          <p:cNvSpPr txBox="1"/>
          <p:nvPr/>
        </p:nvSpPr>
        <p:spPr>
          <a:xfrm>
            <a:off x="914400" y="1371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цифрові ресурси підвищують ефективність уроку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допомагають організувати змішане навчання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мотивують учнів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важлива педагогічна доцільність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c9dc48b972_0_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g3c9dc48b972_0_16"/>
          <p:cNvSpPr/>
          <p:nvPr/>
        </p:nvSpPr>
        <p:spPr>
          <a:xfrm>
            <a:off x="0" y="0"/>
            <a:ext cx="32010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g3c9dc48b972_0_16"/>
          <p:cNvSpPr txBox="1"/>
          <p:nvPr/>
        </p:nvSpPr>
        <p:spPr>
          <a:xfrm>
            <a:off x="731520" y="365760"/>
            <a:ext cx="8229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Список використаних джерел</a:t>
            </a:r>
            <a:endParaRPr/>
          </a:p>
        </p:txBody>
      </p:sp>
      <p:sp>
        <p:nvSpPr>
          <p:cNvPr id="231" name="Google Shape;231;g3c9dc48b972_0_16"/>
          <p:cNvSpPr txBox="1"/>
          <p:nvPr/>
        </p:nvSpPr>
        <p:spPr>
          <a:xfrm>
            <a:off x="667950" y="1463675"/>
            <a:ext cx="8112300" cy="48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Посилання на вправи wordwoll:</a:t>
            </a:r>
            <a:endParaRPr sz="190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-US" sz="1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https://wordwall.net/uk</a:t>
            </a:r>
            <a:endParaRPr sz="190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-US" sz="1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https://wordwall.net/uk/resource/private/96826202</a:t>
            </a:r>
            <a:endParaRPr sz="190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-US" sz="1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https://wordwall.net/uk/resource/36407032/%D0%BC%D0%B0%D1%82%D0%B5%D0%BC%D0%B0%D1%82%D0%B8%D0%BA%D0%B0/%D0%B4%D0%BE%D0%B4%D0%B0%D0%B2%D0%B0%D0%BD%D0%BD%D1%8</a:t>
            </a:r>
            <a:endParaRPr sz="190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Посилання на робочі листи: </a:t>
            </a:r>
            <a:endParaRPr sz="190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9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-US" sz="1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https://www.liveworksheets.com/worksheet-answer/71660253</a:t>
            </a:r>
            <a:endParaRPr sz="190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9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-US" sz="1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https://www.liveworksheets.com/worksheet/uk/matematika/2018594</a:t>
            </a:r>
            <a:endParaRPr sz="190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9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Посилання на вправи liveworksheets</a:t>
            </a:r>
            <a:endParaRPr sz="1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-US" sz="1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https://learningapps.org/view16791057</a:t>
            </a:r>
            <a:endParaRPr sz="190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-US" sz="1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https://learningapps.org/watch?v=pu8d8mbpt15</a:t>
            </a:r>
            <a:endParaRPr sz="190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-US" sz="1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https://learningapps.org/watch?v=pdkkchp3516</a:t>
            </a:r>
            <a:endParaRPr sz="190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</a:t>
            </a:r>
            <a:r>
              <a:rPr lang="en-US" sz="1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https://learningapps.org/15354137</a:t>
            </a:r>
            <a:endParaRPr sz="190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9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</a:t>
            </a:r>
            <a:r>
              <a:rPr lang="en-US" sz="19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https://curipod.com/7253cf53-87d7-4bad-8da7-6718fafcdbb5/home</a:t>
            </a:r>
            <a:endParaRPr sz="190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t/>
            </a:r>
            <a:endParaRPr sz="2200">
              <a:solidFill>
                <a:srgbClr val="28282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16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16"/>
          <p:cNvSpPr txBox="1"/>
          <p:nvPr/>
        </p:nvSpPr>
        <p:spPr>
          <a:xfrm>
            <a:off x="2389520" y="1285185"/>
            <a:ext cx="8229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51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Дякую за увагу!</a:t>
            </a:r>
            <a:endParaRPr sz="3100"/>
          </a:p>
        </p:txBody>
      </p:sp>
      <p:pic>
        <p:nvPicPr>
          <p:cNvPr id="239" name="Google Shape;23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2500" y="2578150"/>
            <a:ext cx="5010400" cy="330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731520" y="36576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Актуальність</a:t>
            </a:r>
            <a:endParaRPr/>
          </a:p>
        </p:txBody>
      </p:sp>
      <p:sp>
        <p:nvSpPr>
          <p:cNvPr id="95" name="Google Shape;95;p2"/>
          <p:cNvSpPr txBox="1"/>
          <p:nvPr/>
        </p:nvSpPr>
        <p:spPr>
          <a:xfrm>
            <a:off x="914400" y="1371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змішане навчання стало звичною практикою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необхідність утримувати увагу учнів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потреба в інтерактивності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швидкий зворотний зв’язок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підвищення мотивації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3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731520" y="36576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Мета використання цифрових ресурсів</a:t>
            </a:r>
            <a:endParaRPr/>
          </a:p>
        </p:txBody>
      </p:sp>
      <p:sp>
        <p:nvSpPr>
          <p:cNvPr id="103" name="Google Shape;103;p3"/>
          <p:cNvSpPr txBox="1"/>
          <p:nvPr/>
        </p:nvSpPr>
        <p:spPr>
          <a:xfrm>
            <a:off x="914400" y="13716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активізація пізнавальної діяльності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візуалізація матеріалу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оперативна перевірка знань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індивідуалізація навчання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підвищення інтересу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/>
          <p:nvPr/>
        </p:nvSpPr>
        <p:spPr>
          <a:xfrm>
            <a:off x="320050" y="6030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4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4"/>
          <p:cNvSpPr txBox="1"/>
          <p:nvPr/>
        </p:nvSpPr>
        <p:spPr>
          <a:xfrm>
            <a:off x="731520" y="36576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Цифрові ресурси, які використовую</a:t>
            </a:r>
            <a:endParaRPr/>
          </a:p>
        </p:txBody>
      </p:sp>
      <p:sp>
        <p:nvSpPr>
          <p:cNvPr id="111" name="Google Shape;111;p4"/>
          <p:cNvSpPr/>
          <p:nvPr/>
        </p:nvSpPr>
        <p:spPr>
          <a:xfrm>
            <a:off x="1077575" y="1659900"/>
            <a:ext cx="2354100" cy="2232900"/>
          </a:xfrm>
          <a:prstGeom prst="roundRect">
            <a:avLst>
              <a:gd fmla="val 16667" name="adj"/>
            </a:avLst>
          </a:prstGeom>
          <a:solidFill>
            <a:srgbClr val="D2E1F5"/>
          </a:solidFill>
          <a:ln cap="flat" cmpd="sng" w="9525">
            <a:solidFill>
              <a:srgbClr val="0066CC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Wordwall</a:t>
            </a: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1003776" y="4395400"/>
            <a:ext cx="2501700" cy="2034900"/>
          </a:xfrm>
          <a:prstGeom prst="roundRect">
            <a:avLst>
              <a:gd fmla="val 16667" name="adj"/>
            </a:avLst>
          </a:prstGeom>
          <a:solidFill>
            <a:srgbClr val="D2E1F5"/>
          </a:solidFill>
          <a:ln cap="flat" cmpd="sng" w="9525">
            <a:solidFill>
              <a:srgbClr val="0066CC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LearningApps</a:t>
            </a:r>
            <a:endParaRPr/>
          </a:p>
        </p:txBody>
      </p:sp>
      <p:sp>
        <p:nvSpPr>
          <p:cNvPr id="113" name="Google Shape;113;p4"/>
          <p:cNvSpPr/>
          <p:nvPr/>
        </p:nvSpPr>
        <p:spPr>
          <a:xfrm>
            <a:off x="5183326" y="1665000"/>
            <a:ext cx="2079900" cy="2157600"/>
          </a:xfrm>
          <a:prstGeom prst="roundRect">
            <a:avLst>
              <a:gd fmla="val 16667" name="adj"/>
            </a:avLst>
          </a:prstGeom>
          <a:solidFill>
            <a:srgbClr val="D2E1F5"/>
          </a:solidFill>
          <a:ln cap="flat" cmpd="sng" w="9525">
            <a:solidFill>
              <a:srgbClr val="0066CC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Nearpod</a:t>
            </a:r>
            <a:endParaRPr/>
          </a:p>
        </p:txBody>
      </p:sp>
      <p:sp>
        <p:nvSpPr>
          <p:cNvPr id="114" name="Google Shape;114;p4"/>
          <p:cNvSpPr/>
          <p:nvPr/>
        </p:nvSpPr>
        <p:spPr>
          <a:xfrm>
            <a:off x="5107974" y="4395400"/>
            <a:ext cx="2079900" cy="2157600"/>
          </a:xfrm>
          <a:prstGeom prst="roundRect">
            <a:avLst>
              <a:gd fmla="val 16667" name="adj"/>
            </a:avLst>
          </a:prstGeom>
          <a:solidFill>
            <a:srgbClr val="D2E1F5"/>
          </a:solidFill>
          <a:ln cap="flat" cmpd="sng" w="9525">
            <a:solidFill>
              <a:srgbClr val="0066CC"/>
            </a:solidFill>
            <a:prstDash val="solid"/>
            <a:round/>
            <a:headEnd len="sm" w="sm" type="none"/>
            <a:tailEnd len="sm" w="sm" type="none"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Liveworksheets</a:t>
            </a:r>
            <a:endParaRPr/>
          </a:p>
        </p:txBody>
      </p:sp>
      <p:pic>
        <p:nvPicPr>
          <p:cNvPr id="115" name="Google Shape;115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4675" y="1963838"/>
            <a:ext cx="2079900" cy="1559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0775" y="1791300"/>
            <a:ext cx="19050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53763" y="4757050"/>
            <a:ext cx="2201724" cy="115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3649" y="5827200"/>
            <a:ext cx="1401950" cy="47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40688" y="4966150"/>
            <a:ext cx="1814465" cy="10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731520" y="36576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Wordwall</a:t>
            </a:r>
            <a:endParaRPr/>
          </a:p>
        </p:txBody>
      </p:sp>
      <p:sp>
        <p:nvSpPr>
          <p:cNvPr id="127" name="Google Shape;127;p5"/>
          <p:cNvSpPr txBox="1"/>
          <p:nvPr/>
        </p:nvSpPr>
        <p:spPr>
          <a:xfrm>
            <a:off x="914400" y="1371600"/>
            <a:ext cx="7772400" cy="14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емоційне налаштування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вікторини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закріплення теми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домашні завдання</a:t>
            </a:r>
            <a:endParaRPr/>
          </a:p>
        </p:txBody>
      </p:sp>
      <p:pic>
        <p:nvPicPr>
          <p:cNvPr id="128" name="Google Shape;128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400" y="3019025"/>
            <a:ext cx="5695776" cy="268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9749" y="109524"/>
            <a:ext cx="3303289" cy="272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g3c9ca39512e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30650"/>
            <a:ext cx="8839202" cy="4672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g3c9ca39512e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450" y="687325"/>
            <a:ext cx="4152650" cy="2334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3c9ca39512e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9225" y="617828"/>
            <a:ext cx="4152650" cy="2334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3c9ca39512e_0_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7625" y="3552880"/>
            <a:ext cx="4374376" cy="2459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c9ca39512e_0_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89226" y="3583000"/>
            <a:ext cx="4267200" cy="2399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5F9FF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6"/>
          <p:cNvSpPr/>
          <p:nvPr/>
        </p:nvSpPr>
        <p:spPr>
          <a:xfrm>
            <a:off x="0" y="0"/>
            <a:ext cx="320040" cy="6858000"/>
          </a:xfrm>
          <a:prstGeom prst="rect">
            <a:avLst/>
          </a:prstGeom>
          <a:solidFill>
            <a:srgbClr val="0066CC"/>
          </a:solidFill>
          <a:ln>
            <a:noFill/>
          </a:ln>
          <a:effectLst>
            <a:outerShdw blurRad="40000" rotWithShape="0" dir="5400000" dist="23000">
              <a:srgbClr val="000000">
                <a:alpha val="34901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6"/>
          <p:cNvSpPr txBox="1"/>
          <p:nvPr/>
        </p:nvSpPr>
        <p:spPr>
          <a:xfrm>
            <a:off x="731520" y="36576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>
                <a:solidFill>
                  <a:srgbClr val="0066CC"/>
                </a:solidFill>
                <a:latin typeface="Calibri"/>
                <a:ea typeface="Calibri"/>
                <a:cs typeface="Calibri"/>
                <a:sym typeface="Calibri"/>
              </a:rPr>
              <a:t>LearningApps</a:t>
            </a:r>
            <a:endParaRPr/>
          </a:p>
        </p:txBody>
      </p:sp>
      <p:sp>
        <p:nvSpPr>
          <p:cNvPr id="150" name="Google Shape;150;p6"/>
          <p:cNvSpPr txBox="1"/>
          <p:nvPr/>
        </p:nvSpPr>
        <p:spPr>
          <a:xfrm>
            <a:off x="914400" y="1371600"/>
            <a:ext cx="7772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тренування навичок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повторення матеріалу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282828"/>
                </a:solidFill>
                <a:latin typeface="Calibri"/>
                <a:ea typeface="Calibri"/>
                <a:cs typeface="Calibri"/>
                <a:sym typeface="Calibri"/>
              </a:rPr>
              <a:t>• самостійна робота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1" name="Google Shape;15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8425" y="1022150"/>
            <a:ext cx="5275564" cy="296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1124" y="4123850"/>
            <a:ext cx="4355125" cy="13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3c9ca39512e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77738"/>
            <a:ext cx="4571999" cy="2171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3c9ca39512e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277740"/>
            <a:ext cx="4572000" cy="1938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g3c9ca39512e_0_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429006"/>
            <a:ext cx="4571999" cy="2158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g3c9ca39512e_0_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99" y="3216449"/>
            <a:ext cx="4267203" cy="2399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2013-01-27T09:14:16Z</dcterms:created>
</cp:coreProperties>
</file>