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2" r:id="rId4"/>
    <p:sldId id="262" r:id="rId5"/>
    <p:sldId id="268" r:id="rId6"/>
    <p:sldId id="269" r:id="rId7"/>
    <p:sldId id="263" r:id="rId8"/>
    <p:sldId id="259" r:id="rId9"/>
    <p:sldId id="260" r:id="rId10"/>
    <p:sldId id="261" r:id="rId11"/>
    <p:sldId id="264" r:id="rId12"/>
    <p:sldId id="266" r:id="rId13"/>
    <p:sldId id="267" r:id="rId14"/>
    <p:sldId id="265" r:id="rId15"/>
    <p:sldId id="275" r:id="rId16"/>
    <p:sldId id="276" r:id="rId17"/>
    <p:sldId id="278" r:id="rId18"/>
    <p:sldId id="279" r:id="rId19"/>
    <p:sldId id="283" r:id="rId20"/>
    <p:sldId id="270" r:id="rId21"/>
    <p:sldId id="271" r:id="rId22"/>
    <p:sldId id="272" r:id="rId23"/>
    <p:sldId id="273" r:id="rId24"/>
    <p:sldId id="274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8EAA2E-61FF-430A-8853-DA5A878FFAC9}" v="2" dt="2026-02-17T18:59:21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ена Саєнко" userId="7ec9cbb02b389bd1" providerId="LiveId" clId="{2116D37F-C2EE-4630-90C5-B26E6A124024}"/>
    <pc:docChg chg="custSel modSld">
      <pc:chgData name="Олена Саєнко" userId="7ec9cbb02b389bd1" providerId="LiveId" clId="{2116D37F-C2EE-4630-90C5-B26E6A124024}" dt="2026-02-17T19:01:35.045" v="56"/>
      <pc:docMkLst>
        <pc:docMk/>
      </pc:docMkLst>
      <pc:sldChg chg="addSp delSp modSp mod">
        <pc:chgData name="Олена Саєнко" userId="7ec9cbb02b389bd1" providerId="LiveId" clId="{2116D37F-C2EE-4630-90C5-B26E6A124024}" dt="2026-02-17T19:01:35.045" v="56"/>
        <pc:sldMkLst>
          <pc:docMk/>
          <pc:sldMk cId="3778049306" sldId="261"/>
        </pc:sldMkLst>
        <pc:spChg chg="add mod">
          <ac:chgData name="Олена Саєнко" userId="7ec9cbb02b389bd1" providerId="LiveId" clId="{2116D37F-C2EE-4630-90C5-B26E6A124024}" dt="2026-02-17T18:59:17.470" v="46" actId="1076"/>
          <ac:spMkLst>
            <pc:docMk/>
            <pc:sldMk cId="3778049306" sldId="261"/>
            <ac:spMk id="2" creationId="{BAD6B1BB-5998-C97F-246F-3FA60726978C}"/>
          </ac:spMkLst>
        </pc:spChg>
        <pc:spChg chg="add del mod">
          <ac:chgData name="Олена Саєнко" userId="7ec9cbb02b389bd1" providerId="LiveId" clId="{2116D37F-C2EE-4630-90C5-B26E6A124024}" dt="2026-02-17T19:01:35.045" v="56"/>
          <ac:spMkLst>
            <pc:docMk/>
            <pc:sldMk cId="3778049306" sldId="261"/>
            <ac:spMk id="4" creationId="{DE85602E-116E-B1D4-A111-4775EF420202}"/>
          </ac:spMkLst>
        </pc:spChg>
        <pc:picChg chg="del">
          <ac:chgData name="Олена Саєнко" userId="7ec9cbb02b389bd1" providerId="LiveId" clId="{2116D37F-C2EE-4630-90C5-B26E6A124024}" dt="2026-02-17T18:55:05.765" v="1" actId="21"/>
          <ac:picMkLst>
            <pc:docMk/>
            <pc:sldMk cId="3778049306" sldId="261"/>
            <ac:picMk id="3" creationId="{A814CB8B-B288-AE4B-F2D2-FD8B860FCBC0}"/>
          </ac:picMkLst>
        </pc:picChg>
        <pc:picChg chg="add mod">
          <ac:chgData name="Олена Саєнко" userId="7ec9cbb02b389bd1" providerId="LiveId" clId="{2116D37F-C2EE-4630-90C5-B26E6A124024}" dt="2026-02-17T19:01:13.249" v="54" actId="14100"/>
          <ac:picMkLst>
            <pc:docMk/>
            <pc:sldMk cId="3778049306" sldId="261"/>
            <ac:picMk id="6" creationId="{6D656246-9C56-C788-F6C0-64855DEAB8F5}"/>
          </ac:picMkLst>
        </pc:picChg>
      </pc:sldChg>
      <pc:sldChg chg="modSp mod">
        <pc:chgData name="Олена Саєнко" userId="7ec9cbb02b389bd1" providerId="LiveId" clId="{2116D37F-C2EE-4630-90C5-B26E6A124024}" dt="2026-02-17T06:16:07.086" v="0" actId="1076"/>
        <pc:sldMkLst>
          <pc:docMk/>
          <pc:sldMk cId="3579321338" sldId="281"/>
        </pc:sldMkLst>
        <pc:spChg chg="mod">
          <ac:chgData name="Олена Саєнко" userId="7ec9cbb02b389bd1" providerId="LiveId" clId="{2116D37F-C2EE-4630-90C5-B26E6A124024}" dt="2026-02-17T06:16:07.086" v="0" actId="1076"/>
          <ac:spMkLst>
            <pc:docMk/>
            <pc:sldMk cId="3579321338" sldId="281"/>
            <ac:spMk id="2" creationId="{CC1A9FCF-6D02-74A6-FE5F-F99A6D08291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mayster-klas-vikoristannya-onlayn-doshki-clevermaths-358229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BEEE27-660F-69B9-F98F-46BA68D23044}"/>
              </a:ext>
            </a:extLst>
          </p:cNvPr>
          <p:cNvSpPr txBox="1"/>
          <p:nvPr/>
        </p:nvSpPr>
        <p:spPr>
          <a:xfrm>
            <a:off x="765543" y="1350335"/>
            <a:ext cx="97606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Робочі </a:t>
            </a:r>
            <a:r>
              <a:rPr lang="uk-UA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лайфаки</a:t>
            </a: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форми уроків математики в умовах змішаного навчання (</a:t>
            </a:r>
            <a:r>
              <a:rPr lang="uk-UA" sz="4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досвіду роботи)</a:t>
            </a:r>
            <a:endParaRPr lang="uk-UA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12237-7559-EB06-F352-DF299701094F}"/>
              </a:ext>
            </a:extLst>
          </p:cNvPr>
          <p:cNvSpPr txBox="1"/>
          <p:nvPr/>
        </p:nvSpPr>
        <p:spPr>
          <a:xfrm>
            <a:off x="765543" y="3798680"/>
            <a:ext cx="3645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Саєнко Олена Анатоліївна</a:t>
            </a:r>
          </a:p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  <a:p>
            <a:r>
              <a:rPr lang="uk-UA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Качалівський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</a:p>
        </p:txBody>
      </p:sp>
    </p:spTree>
    <p:extLst>
      <p:ext uri="{BB962C8B-B14F-4D97-AF65-F5344CB8AC3E}">
        <p14:creationId xmlns:p14="http://schemas.microsoft.com/office/powerpoint/2010/main" val="4041559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D6B1BB-5998-C97F-246F-3FA60726978C}"/>
              </a:ext>
            </a:extLst>
          </p:cNvPr>
          <p:cNvSpPr txBox="1"/>
          <p:nvPr/>
        </p:nvSpPr>
        <p:spPr>
          <a:xfrm>
            <a:off x="363793" y="216310"/>
            <a:ext cx="744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клас. Завдання до асинхронного уроку.</a:t>
            </a:r>
          </a:p>
        </p:txBody>
      </p:sp>
      <p:pic>
        <p:nvPicPr>
          <p:cNvPr id="6" name="Рисунок 5" descr="Зображення, що містить текст, знімок екрана, програмне забезпечення, Веб-сторінк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D656246-9C56-C788-F6C0-64855DEAB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3" y="677974"/>
            <a:ext cx="11464414" cy="60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9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726BD-B964-DADD-0B79-3A719B5DEE19}"/>
              </a:ext>
            </a:extLst>
          </p:cNvPr>
          <p:cNvSpPr txBox="1"/>
          <p:nvPr/>
        </p:nvSpPr>
        <p:spPr>
          <a:xfrm>
            <a:off x="98323" y="78658"/>
            <a:ext cx="113755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Таймінг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встигнемо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/не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встигнемо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уроку — </a:t>
            </a:r>
            <a:r>
              <a:rPr lang="ru-RU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конкретний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час.</a:t>
            </a:r>
          </a:p>
          <a:p>
            <a:r>
              <a:rPr lang="ru-RU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дисциплінує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онлайн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ображення, що містить текст, знімок екрана, програмне забезпечення, Мультимедійне програмне забезпеченн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FD591BDD-78A8-2CEB-509B-E31DBA4E1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244548" y="2030819"/>
            <a:ext cx="10749517" cy="462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ласна дошка, текст, почерк, крейд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2128025-F9C4-195D-596C-66F110C39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7" y="2182760"/>
            <a:ext cx="10884310" cy="438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2F47E-B65C-CBA5-0341-54A2A7A98FED}"/>
              </a:ext>
            </a:extLst>
          </p:cNvPr>
          <p:cNvSpPr txBox="1"/>
          <p:nvPr/>
        </p:nvSpPr>
        <p:spPr>
          <a:xfrm>
            <a:off x="294968" y="196645"/>
            <a:ext cx="7315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Один інструмент — кілька задач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36FBFB-F8C9-D503-F361-FFDB99AFA910}"/>
              </a:ext>
            </a:extLst>
          </p:cNvPr>
          <p:cNvSpPr txBox="1"/>
          <p:nvPr/>
        </p:nvSpPr>
        <p:spPr>
          <a:xfrm rot="10800000" flipV="1">
            <a:off x="294968" y="792564"/>
            <a:ext cx="9053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Дошка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 — </a:t>
            </a:r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універсальний онлайн-інструмент для створення віртуальних стін, де можна спільно розміщувати текстові нотатки, фото, відео</a:t>
            </a:r>
          </a:p>
        </p:txBody>
      </p:sp>
    </p:spTree>
    <p:extLst>
      <p:ext uri="{BB962C8B-B14F-4D97-AF65-F5344CB8AC3E}">
        <p14:creationId xmlns:p14="http://schemas.microsoft.com/office/powerpoint/2010/main" val="324925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Шрифт, Графіка, знімок екрана, типографі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46CD2904-27EC-F9A7-1041-7437FD33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37" y="136525"/>
            <a:ext cx="8132284" cy="117460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297E90C-7EA9-029C-07FE-D7425645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605" y="1000392"/>
            <a:ext cx="87113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 інформації: Зручне місце для накопичення посилань, файлів (\(</a:t>
            </a:r>
            <a:r>
              <a:rPr lang="en-US" alt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PDF\), \(Word\)) </a:t>
            </a:r>
            <a:r>
              <a:rPr lang="uk-UA" alt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мультимедійних даних.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33E8AF-A6E4-579F-1EFD-4328828C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9604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5CE37C5-E9D6-7BEA-35B4-7AAD3DCE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Зображення, що містить текст, знімок екрана, програмне забезпеченн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475400F0-1D9A-4A3A-6352-3ACB57A8A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5" y="1902563"/>
            <a:ext cx="11228439" cy="46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9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23BB13-BB77-76DF-060D-EC51ACF0CEED}"/>
              </a:ext>
            </a:extLst>
          </p:cNvPr>
          <p:cNvSpPr txBox="1"/>
          <p:nvPr/>
        </p:nvSpPr>
        <p:spPr>
          <a:xfrm>
            <a:off x="412954" y="314632"/>
            <a:ext cx="660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інструмент — кілька задач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4D7DF-C9A5-CCEB-3082-5C016929E42F}"/>
              </a:ext>
            </a:extLst>
          </p:cNvPr>
          <p:cNvSpPr txBox="1"/>
          <p:nvPr/>
        </p:nvSpPr>
        <p:spPr>
          <a:xfrm>
            <a:off x="412954" y="1022518"/>
            <a:ext cx="9035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(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колаборація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Одночасна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кількох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користувачів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ідеями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коментування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E6DCB3-B185-6C78-C65A-649705F9EE9E}"/>
              </a:ext>
            </a:extLst>
          </p:cNvPr>
          <p:cNvSpPr txBox="1"/>
          <p:nvPr/>
        </p:nvSpPr>
        <p:spPr>
          <a:xfrm>
            <a:off x="412954" y="2274838"/>
            <a:ext cx="3499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Пісочниця»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 інтерактивна спільна онлайн-дошка,</a:t>
            </a:r>
          </a:p>
          <a:p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 учні можуть </a:t>
            </a:r>
          </a:p>
          <a:p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вільно писати, </a:t>
            </a:r>
          </a:p>
          <a:p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малювати,</a:t>
            </a:r>
          </a:p>
          <a:p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розміщувати ідеї та розв’язувати задачі у режимі реального часу.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A540B5-5703-76CC-6293-D6545232C17F}"/>
              </a:ext>
            </a:extLst>
          </p:cNvPr>
          <p:cNvSpPr txBox="1"/>
          <p:nvPr/>
        </p:nvSpPr>
        <p:spPr>
          <a:xfrm>
            <a:off x="9824484" y="3912781"/>
            <a:ext cx="107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6" name="Рисунок 5" descr="Зображення, що містить текст, знімок екрана, число, програмне забезпеченн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CD3FD83-5927-BB80-627C-991272A4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522" y="1912486"/>
            <a:ext cx="7861004" cy="451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9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EEB137-D1CF-4EAB-23AB-6CE5D0DC21F0}"/>
              </a:ext>
            </a:extLst>
          </p:cNvPr>
          <p:cNvSpPr txBox="1"/>
          <p:nvPr/>
        </p:nvSpPr>
        <p:spPr>
          <a:xfrm>
            <a:off x="314166" y="418651"/>
            <a:ext cx="9765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підхід</a:t>
            </a:r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організація навчання, за якого </a:t>
            </a:r>
            <a:r>
              <a:rPr lang="uk-UA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 учень працює на своєму рівні складності, у своєму темпі та зі своїм способом пояснення</a:t>
            </a:r>
            <a:r>
              <a:rPr lang="uk-UA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всі рухаються до однієї мети й результату.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C559373-2EF4-E5E8-2C64-DDD8D74D9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66" y="3577028"/>
            <a:ext cx="429555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сильні — не нудьгують;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слабкі — не губляться;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 — не випадають.</a:t>
            </a:r>
          </a:p>
        </p:txBody>
      </p:sp>
    </p:spTree>
    <p:extLst>
      <p:ext uri="{BB962C8B-B14F-4D97-AF65-F5344CB8AC3E}">
        <p14:creationId xmlns:p14="http://schemas.microsoft.com/office/powerpoint/2010/main" val="3306397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08AE6-E14C-0F69-A695-C29E1BD7172E}"/>
              </a:ext>
            </a:extLst>
          </p:cNvPr>
          <p:cNvSpPr txBox="1"/>
          <p:nvPr/>
        </p:nvSpPr>
        <p:spPr>
          <a:xfrm>
            <a:off x="245656" y="447165"/>
            <a:ext cx="11700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урок для </a:t>
            </a:r>
            <a:r>
              <a:rPr lang="ru-RU" sz="36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тема — </a:t>
            </a:r>
            <a:r>
              <a:rPr lang="ru-RU" sz="36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</a:t>
            </a:r>
            <a:r>
              <a:rPr lang="ru-RU" sz="3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ображення, що містить у приміщенні, стіл, текст, меблі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CA76B1E6-B6F3-55CE-7B91-199719D09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186" y="2360427"/>
            <a:ext cx="4193988" cy="3370521"/>
          </a:xfrm>
          <a:prstGeom prst="rect">
            <a:avLst/>
          </a:prstGeom>
        </p:spPr>
      </p:pic>
      <p:pic>
        <p:nvPicPr>
          <p:cNvPr id="8" name="Рисунок 7" descr="Зображення, що містить у приміщенні, меблі, підлога, одеж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DD0E0C3-D31D-A963-7890-1AB567330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320" y="1823833"/>
            <a:ext cx="3642093" cy="4856124"/>
          </a:xfrm>
          <a:prstGeom prst="rect">
            <a:avLst/>
          </a:prstGeom>
        </p:spPr>
      </p:pic>
      <p:pic>
        <p:nvPicPr>
          <p:cNvPr id="11" name="Рисунок 10" descr="Зображення, що містить меблі, текст, одежа, Навчанн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AF05CA6-58E6-E429-CEA0-8AD47BDB7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56" y="1900973"/>
            <a:ext cx="3526384" cy="47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3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90C572-81C0-DF63-62EC-5D89C7744410}"/>
              </a:ext>
            </a:extLst>
          </p:cNvPr>
          <p:cNvSpPr txBox="1"/>
          <p:nvPr/>
        </p:nvSpPr>
        <p:spPr>
          <a:xfrm>
            <a:off x="509856" y="425303"/>
            <a:ext cx="9790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на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математики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безпечною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боїться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помилитися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ставить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пробує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міркувати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ображення, що містить одежа, особа, почерк, сті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9049550-C250-C7DF-5E73-6E086A06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9" y="1682927"/>
            <a:ext cx="5326479" cy="3994859"/>
          </a:xfrm>
          <a:prstGeom prst="rect">
            <a:avLst/>
          </a:prstGeom>
        </p:spPr>
      </p:pic>
      <p:pic>
        <p:nvPicPr>
          <p:cNvPr id="8" name="Рисунок 7" descr="Зображення, що містить одежа, особа, у приміщенні, стіл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4B0F63DD-FD83-6928-93F5-58DCAD620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302" y="1682926"/>
            <a:ext cx="5326479" cy="399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9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A36F1-A5D1-8846-3CC9-D74CA0F04704}"/>
              </a:ext>
            </a:extLst>
          </p:cNvPr>
          <p:cNvSpPr txBox="1"/>
          <p:nvPr/>
        </p:nvSpPr>
        <p:spPr>
          <a:xfrm>
            <a:off x="241688" y="269197"/>
            <a:ext cx="7987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для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для запуску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комфортному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емоційному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починають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математику, а не просто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запам’ятовувати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правила.</a:t>
            </a:r>
            <a:endParaRPr lang="uk-UA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ображення, що містить особа, одежа, Обличчя людини, почерк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FA06CA6C-B434-FF84-F812-5002260F0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46" y="2142250"/>
            <a:ext cx="7036810" cy="4120327"/>
          </a:xfrm>
          <a:prstGeom prst="rect">
            <a:avLst/>
          </a:prstGeom>
        </p:spPr>
      </p:pic>
      <p:pic>
        <p:nvPicPr>
          <p:cNvPr id="11" name="Рисунок 10" descr="Зображення, що містить одежа, особа, взуття, Обличчя людини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57235F77-9DB7-6008-CB56-989A19B6B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907" y="269197"/>
            <a:ext cx="3822233" cy="599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7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8C45B-6148-81F7-3CD2-70EE097D7F69}"/>
              </a:ext>
            </a:extLst>
          </p:cNvPr>
          <p:cNvSpPr txBox="1"/>
          <p:nvPr/>
        </p:nvSpPr>
        <p:spPr>
          <a:xfrm>
            <a:off x="202019" y="744279"/>
            <a:ext cx="8888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на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математики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включення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мозку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відпочинок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Зображення, що містить одежа, особа, стіна, взуття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CD4300E5-2F4A-987C-7C56-4594CA4F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576" y="1360434"/>
            <a:ext cx="3883542" cy="5178056"/>
          </a:xfrm>
          <a:prstGeom prst="rect">
            <a:avLst/>
          </a:prstGeom>
        </p:spPr>
      </p:pic>
      <p:pic>
        <p:nvPicPr>
          <p:cNvPr id="8" name="Рисунок 7" descr="Зображення, що містить текст, одежа, у приміщенні, стін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26291CF-4B60-B8A5-C519-4137213C9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8" y="2221140"/>
            <a:ext cx="6464595" cy="34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F02D1-A295-05AF-8140-1C526302F389}"/>
              </a:ext>
            </a:extLst>
          </p:cNvPr>
          <p:cNvSpPr txBox="1"/>
          <p:nvPr/>
        </p:nvSpPr>
        <p:spPr>
          <a:xfrm>
            <a:off x="478465" y="404038"/>
            <a:ext cx="92503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Змішане навчання поєднує очну та дистанційну взаємодію, відкриваючи нові можливості для індивідуалізації</a:t>
            </a:r>
          </a:p>
          <a:p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навчання, формування самостійності учнів і підвищення мотивації. Водночас воно вимагає чіткої організації, </a:t>
            </a:r>
          </a:p>
          <a:p>
            <a:r>
              <a:rPr lang="uk-UA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гнучких форм роботи та практичних інструментів, які реально «працюють» у класі й онлайн.</a:t>
            </a:r>
          </a:p>
        </p:txBody>
      </p:sp>
    </p:spTree>
    <p:extLst>
      <p:ext uri="{BB962C8B-B14F-4D97-AF65-F5344CB8AC3E}">
        <p14:creationId xmlns:p14="http://schemas.microsoft.com/office/powerpoint/2010/main" val="395672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632FB1-517C-FA2F-2FE3-968FB0473EA1}"/>
              </a:ext>
            </a:extLst>
          </p:cNvPr>
          <p:cNvSpPr txBox="1"/>
          <p:nvPr/>
        </p:nvSpPr>
        <p:spPr>
          <a:xfrm>
            <a:off x="435934" y="2125085"/>
            <a:ext cx="84316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перевернутий</a:t>
            </a:r>
            <a:r>
              <a:rPr lang="ru-RU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урок-практикум;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</a:t>
            </a:r>
            <a:r>
              <a:rPr lang="ru-RU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</a:t>
            </a:r>
            <a:r>
              <a:rPr lang="ru-RU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5F444-9A69-18C1-21F9-28F1AE8D6EB8}"/>
              </a:ext>
            </a:extLst>
          </p:cNvPr>
          <p:cNvSpPr txBox="1"/>
          <p:nvPr/>
        </p:nvSpPr>
        <p:spPr>
          <a:xfrm>
            <a:off x="648586" y="1063256"/>
            <a:ext cx="2073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4170C-363A-43A1-02CF-8801472DBDA0}"/>
              </a:ext>
            </a:extLst>
          </p:cNvPr>
          <p:cNvSpPr txBox="1"/>
          <p:nvPr/>
        </p:nvSpPr>
        <p:spPr>
          <a:xfrm>
            <a:off x="435934" y="370759"/>
            <a:ext cx="9867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6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змішаному</a:t>
            </a:r>
            <a:r>
              <a:rPr lang="ru-RU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endParaRPr lang="uk-UA" sz="6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70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FC919-5198-9FF6-5F80-5DC4E7874921}"/>
              </a:ext>
            </a:extLst>
          </p:cNvPr>
          <p:cNvSpPr txBox="1"/>
          <p:nvPr/>
        </p:nvSpPr>
        <p:spPr>
          <a:xfrm>
            <a:off x="170123" y="481691"/>
            <a:ext cx="86336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Піраміда. (перевернутий клас)</a:t>
            </a:r>
          </a:p>
          <a:p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— на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парах;</a:t>
            </a:r>
          </a:p>
          <a:p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типових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помилок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 descr="Зображення, що містить одежа, меблі, у приміщенні, особ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715CE31D-7DF3-4BFC-32FC-D91CA714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66" y="2685459"/>
            <a:ext cx="6698510" cy="3991788"/>
          </a:xfrm>
          <a:prstGeom prst="rect">
            <a:avLst/>
          </a:prstGeom>
        </p:spPr>
      </p:pic>
      <p:pic>
        <p:nvPicPr>
          <p:cNvPr id="8" name="Рисунок 7" descr="Зображення, що містить у приміщенні, меблі, стіна, стіл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3592862C-FC1D-B47A-91FA-13556D529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120" y="1063255"/>
            <a:ext cx="4372197" cy="56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47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8926EA-AB7B-A0CB-C14D-9A16B5E3F215}"/>
              </a:ext>
            </a:extLst>
          </p:cNvPr>
          <p:cNvSpPr txBox="1"/>
          <p:nvPr/>
        </p:nvSpPr>
        <p:spPr>
          <a:xfrm>
            <a:off x="265813" y="89624"/>
            <a:ext cx="8761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скороченого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множення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(урок-практикум)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Зображення, що містить одежа, у приміщенні, особа, меблі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EE060EEC-ACF6-A4C4-C235-13F96630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876000"/>
            <a:ext cx="5380074" cy="5748084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244863F-3DCB-179E-B57B-2B2B581F9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37" y="1487884"/>
            <a:ext cx="378519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Коротке повторення (3–5 хв)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 / алгоритм виконання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Практична робота (основна частина — 25–30 хв)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розв’язують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задачі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реальними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життєвими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ситуаціями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 результатів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 + висновок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32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CDBE8B-6873-DA9C-A273-0C696F09D0E8}"/>
              </a:ext>
            </a:extLst>
          </p:cNvPr>
          <p:cNvSpPr txBox="1"/>
          <p:nvPr/>
        </p:nvSpPr>
        <p:spPr>
          <a:xfrm>
            <a:off x="265813" y="489098"/>
            <a:ext cx="992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5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клас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Натуральні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числа. (урок-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станції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D59830-B957-24C5-7828-537520F16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30" y="1412428"/>
            <a:ext cx="6666614" cy="5198136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CC52F945-FB45-B7A0-2717-C27125A8296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65544" y="2007851"/>
            <a:ext cx="430618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обчислювальна;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логічна;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прикладна;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altLang="uk-UA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цифрова.</a:t>
            </a:r>
          </a:p>
        </p:txBody>
      </p:sp>
    </p:spTree>
    <p:extLst>
      <p:ext uri="{BB962C8B-B14F-4D97-AF65-F5344CB8AC3E}">
        <p14:creationId xmlns:p14="http://schemas.microsoft.com/office/powerpoint/2010/main" val="931749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CA5821-6FE5-A3BE-F5F3-DFD51E246FC2}"/>
              </a:ext>
            </a:extLst>
          </p:cNvPr>
          <p:cNvSpPr txBox="1"/>
          <p:nvPr/>
        </p:nvSpPr>
        <p:spPr>
          <a:xfrm>
            <a:off x="522514" y="382012"/>
            <a:ext cx="882148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Квадрат.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Прямокутник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(урок-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висновків</a:t>
            </a:r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 descr="Зображення, що містить одежа, особа, у приміщенні, Обличчя людини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6CB02E93-BF8D-2454-DF19-154D12F0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913" y="1600199"/>
            <a:ext cx="3703864" cy="4938485"/>
          </a:xfrm>
          <a:prstGeom prst="rect">
            <a:avLst/>
          </a:prstGeom>
        </p:spPr>
      </p:pic>
      <p:pic>
        <p:nvPicPr>
          <p:cNvPr id="8" name="Рисунок 7" descr="Зображення, що містить одежа, у приміщенні, меблі, Освіт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D8E24ECE-F5DF-12B6-4A05-09A0B84D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42" y="1600200"/>
            <a:ext cx="3703864" cy="49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0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AC73B7-1345-D9B4-041E-9978D3A1B0B3}"/>
              </a:ext>
            </a:extLst>
          </p:cNvPr>
          <p:cNvSpPr txBox="1"/>
          <p:nvPr/>
        </p:nvSpPr>
        <p:spPr>
          <a:xfrm>
            <a:off x="382772" y="1509822"/>
            <a:ext cx="10026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змішане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продуманої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уроки математики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ефективними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сучасними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орієнтованими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потреби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53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A9FCF-6D02-74A6-FE5F-F99A6D08291A}"/>
              </a:ext>
            </a:extLst>
          </p:cNvPr>
          <p:cNvSpPr txBox="1"/>
          <p:nvPr/>
        </p:nvSpPr>
        <p:spPr>
          <a:xfrm>
            <a:off x="2658139" y="2488018"/>
            <a:ext cx="58235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увагу.</a:t>
            </a:r>
          </a:p>
        </p:txBody>
      </p:sp>
    </p:spTree>
    <p:extLst>
      <p:ext uri="{BB962C8B-B14F-4D97-AF65-F5344CB8AC3E}">
        <p14:creationId xmlns:p14="http://schemas.microsoft.com/office/powerpoint/2010/main" val="357932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CBE537-1D4C-1301-EC0B-579A95FC7E30}"/>
              </a:ext>
            </a:extLst>
          </p:cNvPr>
          <p:cNvSpPr txBox="1"/>
          <p:nvPr/>
        </p:nvSpPr>
        <p:spPr>
          <a:xfrm>
            <a:off x="287077" y="202018"/>
            <a:ext cx="111593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 для проведення онлайн уроків: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A808E4-B324-EF60-DFA5-755F31741BAE}"/>
                  </a:ext>
                </a:extLst>
              </p:cNvPr>
              <p:cNvSpPr txBox="1"/>
              <p:nvPr/>
            </p:nvSpPr>
            <p:spPr>
              <a:xfrm>
                <a:off x="212649" y="2325676"/>
                <a:ext cx="9207797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4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онлайн-уроки у реальному </a:t>
                </a:r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часі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(як у </a:t>
                </a:r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класі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ru-RU" sz="4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використання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інтерактивної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дошки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писати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малювати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4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підкреслювати</a:t>
                </a:r>
                <a:r>
                  <a:rPr lang="ru-RU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uk-UA" sz="4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uk-UA" sz="4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опитування та швидкі тести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A808E4-B324-EF60-DFA5-755F31741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49" y="2325676"/>
                <a:ext cx="9207797" cy="3477875"/>
              </a:xfrm>
              <a:prstGeom prst="rect">
                <a:avLst/>
              </a:prstGeom>
              <a:blipFill>
                <a:blip r:embed="rId2"/>
                <a:stretch>
                  <a:fillRect l="-2715" t="-3509" r="-2649" b="-771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0568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206E0-1BF4-AE4B-BBD4-F5BF0D66270D}"/>
              </a:ext>
            </a:extLst>
          </p:cNvPr>
          <p:cNvSpPr txBox="1"/>
          <p:nvPr/>
        </p:nvSpPr>
        <p:spPr>
          <a:xfrm>
            <a:off x="462116" y="383459"/>
            <a:ext cx="8979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— </a:t>
            </a:r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онлайн-платформа для </a:t>
            </a:r>
            <a:r>
              <a:rPr lang="uk-UA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відеозв’язку</a:t>
            </a:r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стала одним із головних інструментів сучасного вчителя. </a:t>
            </a:r>
          </a:p>
        </p:txBody>
      </p:sp>
      <p:pic>
        <p:nvPicPr>
          <p:cNvPr id="5" name="Рисунок 4" descr="Зображення, що містить Мультимедійне програмне забезпечення, програмне забезпечення, текст, Графічний редактор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7C65BD01-C2F9-F7F8-0B2B-3269CEE7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20" r="58307" b="4050"/>
          <a:stretch>
            <a:fillRect/>
          </a:stretch>
        </p:blipFill>
        <p:spPr>
          <a:xfrm>
            <a:off x="5175817" y="1399121"/>
            <a:ext cx="6853336" cy="5256859"/>
          </a:xfrm>
          <a:prstGeom prst="rect">
            <a:avLst/>
          </a:prstGeom>
        </p:spPr>
      </p:pic>
      <p:pic>
        <p:nvPicPr>
          <p:cNvPr id="2050" name="Picture 2" descr="Zoom Video Communications Логотип Zoom Приложение для ...">
            <a:extLst>
              <a:ext uri="{FF2B5EF4-FFF2-40B4-BE49-F238E27FC236}">
                <a16:creationId xmlns:a16="http://schemas.microsoft.com/office/drawing/2014/main" id="{C5B8B9BC-E4E1-B626-27CC-4A2D2D67D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1" y="1624781"/>
            <a:ext cx="4800376" cy="36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5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текст, знімок екрана, схема, дизайн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26956984-C552-8FE3-0CD3-AA270A18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06" y="2401056"/>
            <a:ext cx="5188690" cy="4275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7BED8-FB54-E637-3E58-54828DA9994D}"/>
              </a:ext>
            </a:extLst>
          </p:cNvPr>
          <p:cNvSpPr txBox="1"/>
          <p:nvPr/>
        </p:nvSpPr>
        <p:spPr>
          <a:xfrm>
            <a:off x="334298" y="330948"/>
            <a:ext cx="97134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ефективних онлайн-уроків математики найкраще підходять інтерактивні дошки, що підтримують геометричні фігури, графіки та редактори формул. Провідним рішенням , на мою думку, є</a:t>
            </a: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CleverMaths</a:t>
            </a:r>
            <a:endParaRPr lang="uk-UA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Зображення, що містить програмне забезпечення, Мультимедійне програмне забезпечення, знімок екрана, Графічний редактор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1FE4BF6-1403-D455-BE3F-C3BABF590E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149"/>
          <a:stretch>
            <a:fillRect/>
          </a:stretch>
        </p:blipFill>
        <p:spPr>
          <a:xfrm>
            <a:off x="5367968" y="1482367"/>
            <a:ext cx="6489734" cy="51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0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B97DE4-509E-280A-56A0-08626AAF0E5B}"/>
              </a:ext>
            </a:extLst>
          </p:cNvPr>
          <p:cNvSpPr txBox="1"/>
          <p:nvPr/>
        </p:nvSpPr>
        <p:spPr>
          <a:xfrm>
            <a:off x="308344" y="510363"/>
            <a:ext cx="7910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Classtime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uk-UA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помічник учителя, що збагачує урок миттєвою візуалізацією рівня розуміння та прогресу всього класу в живому часі.</a:t>
            </a:r>
          </a:p>
        </p:txBody>
      </p:sp>
      <p:pic>
        <p:nvPicPr>
          <p:cNvPr id="1026" name="Picture 2" descr="Media Kit - Classtime">
            <a:extLst>
              <a:ext uri="{FF2B5EF4-FFF2-40B4-BE49-F238E27FC236}">
                <a16:creationId xmlns:a16="http://schemas.microsoft.com/office/drawing/2014/main" id="{334283FE-E128-DE78-3EED-D2005B86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65" y="321291"/>
            <a:ext cx="3785191" cy="23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Зображення, що містить текст, знімок екрана, Шрифт, числ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72C012CA-528D-7F32-DC1B-CA50C518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7" y="1980992"/>
            <a:ext cx="5007934" cy="3145662"/>
          </a:xfrm>
          <a:prstGeom prst="rect">
            <a:avLst/>
          </a:prstGeom>
        </p:spPr>
      </p:pic>
      <p:pic>
        <p:nvPicPr>
          <p:cNvPr id="10" name="Рисунок 9" descr="Зображення, що містить текст, знімок екрана, програмне забезпечення, схем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85E311A4-399E-9C33-0A65-A7B005CAF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01" y="3278964"/>
            <a:ext cx="6730411" cy="31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6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D01FB-C394-CEEA-670D-C764E9219852}"/>
              </a:ext>
            </a:extLst>
          </p:cNvPr>
          <p:cNvSpPr txBox="1"/>
          <p:nvPr/>
        </p:nvSpPr>
        <p:spPr>
          <a:xfrm>
            <a:off x="127591" y="1581220"/>
            <a:ext cx="11071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мікроуроки</a:t>
            </a:r>
            <a:r>
              <a:rPr lang="uk-UA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(5–7 хв);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чіткі інструкції;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обмежена кількість цифрових інструментів;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4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таймінг</a:t>
            </a:r>
            <a:r>
              <a:rPr lang="uk-UA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етапу уроку;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підхід;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 атмосфера і мотивація.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03E4A2-87B6-F522-F2D4-4ABD1FC5BAD9}"/>
              </a:ext>
            </a:extLst>
          </p:cNvPr>
          <p:cNvSpPr txBox="1"/>
          <p:nvPr/>
        </p:nvSpPr>
        <p:spPr>
          <a:xfrm>
            <a:off x="1582994" y="591289"/>
            <a:ext cx="66227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Робочі лайфхаки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107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B3A628-72DD-D4C6-9987-38184B55A0DF}"/>
              </a:ext>
            </a:extLst>
          </p:cNvPr>
          <p:cNvSpPr txBox="1"/>
          <p:nvPr/>
        </p:nvSpPr>
        <p:spPr>
          <a:xfrm>
            <a:off x="1558829" y="2264734"/>
            <a:ext cx="202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49E2F3-2588-4DBA-BCD4-6479C201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2052084"/>
            <a:ext cx="11001152" cy="46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BF754-B3E2-0C37-1DD0-05F4E477BB8E}"/>
              </a:ext>
            </a:extLst>
          </p:cNvPr>
          <p:cNvSpPr txBox="1"/>
          <p:nvPr/>
        </p:nvSpPr>
        <p:spPr>
          <a:xfrm>
            <a:off x="233916" y="450526"/>
            <a:ext cx="10015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Мікроуроки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(5–7 </a:t>
            </a:r>
            <a:r>
              <a:rPr lang="ru-RU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подаю короткими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поясненнями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міні-відео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передивитись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зручний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час, а на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практику.</a:t>
            </a:r>
            <a:endParaRPr lang="uk-UA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3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DB2F4-A9DA-205F-69FD-700B34C26CBD}"/>
              </a:ext>
            </a:extLst>
          </p:cNvPr>
          <p:cNvSpPr txBox="1"/>
          <p:nvPr/>
        </p:nvSpPr>
        <p:spPr>
          <a:xfrm>
            <a:off x="371790" y="859250"/>
            <a:ext cx="98976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Чіткі</a:t>
            </a:r>
            <a:r>
              <a:rPr 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інструкції</a:t>
            </a:r>
            <a:r>
              <a:rPr 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«крок за кроком»</a:t>
            </a:r>
            <a:b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дистанційної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алгоритм:</a:t>
            </a:r>
          </a:p>
          <a:p>
            <a:endParaRPr lang="ru-RU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здати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76C1A-C7EA-64E8-1015-FBA2C8DF3D45}"/>
              </a:ext>
            </a:extLst>
          </p:cNvPr>
          <p:cNvSpPr txBox="1"/>
          <p:nvPr/>
        </p:nvSpPr>
        <p:spPr>
          <a:xfrm>
            <a:off x="10212635" y="2763052"/>
            <a:ext cx="2051535" cy="13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" name="Picture 2" descr="Логотип Google Classroom в изолированном виде Редакционное ...">
            <a:extLst>
              <a:ext uri="{FF2B5EF4-FFF2-40B4-BE49-F238E27FC236}">
                <a16:creationId xmlns:a16="http://schemas.microsoft.com/office/drawing/2014/main" id="{F32FB74D-9244-D1EE-C2F1-99BDDB89D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57" y="2121311"/>
            <a:ext cx="4375978" cy="43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048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1336</TotalTime>
  <Words>670</Words>
  <Application>Microsoft Office PowerPoint</Application>
  <PresentationFormat>Широкий екран</PresentationFormat>
  <Paragraphs>86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Arial</vt:lpstr>
      <vt:lpstr>Cambria Math</vt:lpstr>
      <vt:lpstr>Times New Roman</vt:lpstr>
      <vt:lpstr>Trebuchet MS</vt:lpstr>
      <vt:lpstr>Wingdings 3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Олена Саєнко</dc:creator>
  <cp:lastModifiedBy>Олена Саєнко</cp:lastModifiedBy>
  <cp:revision>6</cp:revision>
  <dcterms:created xsi:type="dcterms:W3CDTF">2026-02-01T20:34:11Z</dcterms:created>
  <dcterms:modified xsi:type="dcterms:W3CDTF">2026-02-17T19:01:43Z</dcterms:modified>
</cp:coreProperties>
</file>