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1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1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theme/themeOverride1.xml" ContentType="application/vnd.openxmlformats-officedocument.themeOverride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notesSlides/notesSlide4.xml" ContentType="application/vnd.openxmlformats-officedocument.presentationml.notesSlide+xml"/>
  <Override PartName="/ppt/charts/chart3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92" r:id="rId2"/>
    <p:sldMasterId id="2147483804" r:id="rId3"/>
    <p:sldMasterId id="2147483816" r:id="rId4"/>
    <p:sldMasterId id="2147483829" r:id="rId5"/>
  </p:sldMasterIdLst>
  <p:notesMasterIdLst>
    <p:notesMasterId r:id="rId92"/>
  </p:notesMasterIdLst>
  <p:sldIdLst>
    <p:sldId id="514" r:id="rId6"/>
    <p:sldId id="513" r:id="rId7"/>
    <p:sldId id="507" r:id="rId8"/>
    <p:sldId id="508" r:id="rId9"/>
    <p:sldId id="509" r:id="rId10"/>
    <p:sldId id="510" r:id="rId11"/>
    <p:sldId id="511" r:id="rId12"/>
    <p:sldId id="608" r:id="rId13"/>
    <p:sldId id="609" r:id="rId14"/>
    <p:sldId id="610" r:id="rId15"/>
    <p:sldId id="611" r:id="rId16"/>
    <p:sldId id="612" r:id="rId17"/>
    <p:sldId id="570" r:id="rId18"/>
    <p:sldId id="571" r:id="rId19"/>
    <p:sldId id="572" r:id="rId20"/>
    <p:sldId id="573" r:id="rId21"/>
    <p:sldId id="574" r:id="rId22"/>
    <p:sldId id="530" r:id="rId23"/>
    <p:sldId id="531" r:id="rId24"/>
    <p:sldId id="532" r:id="rId25"/>
    <p:sldId id="533" r:id="rId26"/>
    <p:sldId id="534" r:id="rId27"/>
    <p:sldId id="535" r:id="rId28"/>
    <p:sldId id="539" r:id="rId29"/>
    <p:sldId id="594" r:id="rId30"/>
    <p:sldId id="595" r:id="rId31"/>
    <p:sldId id="596" r:id="rId32"/>
    <p:sldId id="597" r:id="rId33"/>
    <p:sldId id="598" r:id="rId34"/>
    <p:sldId id="599" r:id="rId35"/>
    <p:sldId id="600" r:id="rId36"/>
    <p:sldId id="601" r:id="rId37"/>
    <p:sldId id="602" r:id="rId38"/>
    <p:sldId id="603" r:id="rId39"/>
    <p:sldId id="604" r:id="rId40"/>
    <p:sldId id="605" r:id="rId41"/>
    <p:sldId id="606" r:id="rId42"/>
    <p:sldId id="613" r:id="rId43"/>
    <p:sldId id="607" r:id="rId44"/>
    <p:sldId id="575" r:id="rId45"/>
    <p:sldId id="576" r:id="rId46"/>
    <p:sldId id="577" r:id="rId47"/>
    <p:sldId id="578" r:id="rId48"/>
    <p:sldId id="579" r:id="rId49"/>
    <p:sldId id="580" r:id="rId50"/>
    <p:sldId id="581" r:id="rId51"/>
    <p:sldId id="582" r:id="rId52"/>
    <p:sldId id="583" r:id="rId53"/>
    <p:sldId id="584" r:id="rId54"/>
    <p:sldId id="585" r:id="rId55"/>
    <p:sldId id="586" r:id="rId56"/>
    <p:sldId id="587" r:id="rId57"/>
    <p:sldId id="588" r:id="rId58"/>
    <p:sldId id="589" r:id="rId59"/>
    <p:sldId id="590" r:id="rId60"/>
    <p:sldId id="591" r:id="rId61"/>
    <p:sldId id="592" r:id="rId62"/>
    <p:sldId id="593" r:id="rId63"/>
    <p:sldId id="559" r:id="rId64"/>
    <p:sldId id="560" r:id="rId65"/>
    <p:sldId id="561" r:id="rId66"/>
    <p:sldId id="562" r:id="rId67"/>
    <p:sldId id="563" r:id="rId68"/>
    <p:sldId id="564" r:id="rId69"/>
    <p:sldId id="565" r:id="rId70"/>
    <p:sldId id="566" r:id="rId71"/>
    <p:sldId id="567" r:id="rId72"/>
    <p:sldId id="568" r:id="rId73"/>
    <p:sldId id="569" r:id="rId74"/>
    <p:sldId id="614" r:id="rId75"/>
    <p:sldId id="615" r:id="rId76"/>
    <p:sldId id="616" r:id="rId77"/>
    <p:sldId id="617" r:id="rId78"/>
    <p:sldId id="618" r:id="rId79"/>
    <p:sldId id="619" r:id="rId80"/>
    <p:sldId id="620" r:id="rId81"/>
    <p:sldId id="621" r:id="rId82"/>
    <p:sldId id="622" r:id="rId83"/>
    <p:sldId id="623" r:id="rId84"/>
    <p:sldId id="624" r:id="rId85"/>
    <p:sldId id="625" r:id="rId86"/>
    <p:sldId id="626" r:id="rId87"/>
    <p:sldId id="555" r:id="rId88"/>
    <p:sldId id="556" r:id="rId89"/>
    <p:sldId id="557" r:id="rId90"/>
    <p:sldId id="558" r:id="rId9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99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1" autoAdjust="0"/>
    <p:restoredTop sz="96127" autoAdjust="0"/>
  </p:normalViewPr>
  <p:slideViewPr>
    <p:cSldViewPr>
      <p:cViewPr varScale="1">
        <p:scale>
          <a:sx n="116" d="100"/>
          <a:sy n="116" d="100"/>
        </p:scale>
        <p:origin x="288" y="126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35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theme" Target="theme/theme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6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8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2.9166666666666678E-2"/>
                  <c:y val="-5.62499999999999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14B-4C3E-A8DD-9F7AEF7E3A6E}"/>
                </c:ext>
              </c:extLst>
            </c:dLbl>
            <c:dLbl>
              <c:idx val="1"/>
              <c:layout>
                <c:manualLayout>
                  <c:x val="2.7083333333333411E-2"/>
                  <c:y val="-3.437524606299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14B-4C3E-A8DD-9F7AEF7E3A6E}"/>
                </c:ext>
              </c:extLst>
            </c:dLbl>
            <c:dLbl>
              <c:idx val="2"/>
              <c:layout>
                <c:manualLayout>
                  <c:x val="2.0833333333333405E-2"/>
                  <c:y val="-5.3124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14B-4C3E-A8DD-9F7AEF7E3A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Власні доходи</c:v>
                </c:pt>
                <c:pt idx="1">
                  <c:v>Субвенції з державного та обласного бюджетів</c:v>
                </c:pt>
                <c:pt idx="2">
                  <c:v>Інші субвенції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117024.9</c:v>
                </c:pt>
                <c:pt idx="1">
                  <c:v>49623</c:v>
                </c:pt>
                <c:pt idx="2">
                  <c:v>2940.6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4B-4C3E-A8DD-9F7AEF7E3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2985984"/>
        <c:axId val="42457856"/>
        <c:axId val="0"/>
      </c:bar3DChart>
      <c:catAx>
        <c:axId val="42985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42457856"/>
        <c:crosses val="autoZero"/>
        <c:auto val="1"/>
        <c:lblAlgn val="ctr"/>
        <c:lblOffset val="100"/>
        <c:noMultiLvlLbl val="0"/>
      </c:catAx>
      <c:valAx>
        <c:axId val="42457856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one"/>
        <c:crossAx val="42985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overlay val="0"/>
    </c:title>
    <c:autoTitleDeleted val="0"/>
    <c:view3D>
      <c:rotX val="20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Зайняті місця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D608-420A-B517-A5AF715E7F2A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D608-420A-B517-A5AF715E7F2A}"/>
              </c:ext>
            </c:extLst>
          </c:dPt>
          <c:dLbls>
            <c:dLbl>
              <c:idx val="0"/>
              <c:layout>
                <c:manualLayout>
                  <c:x val="1.66666666666667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608-420A-B517-A5AF715E7F2A}"/>
                </c:ext>
              </c:extLst>
            </c:dLbl>
            <c:dLbl>
              <c:idx val="1"/>
              <c:layout>
                <c:manualLayout>
                  <c:x val="1.6666666666666698E-2"/>
                  <c:y val="-1.1839568156085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608-420A-B517-A5AF715E7F2A}"/>
                </c:ext>
              </c:extLst>
            </c:dLbl>
            <c:dLbl>
              <c:idx val="2"/>
              <c:layout>
                <c:manualLayout>
                  <c:x val="1.8749999999999999E-2"/>
                  <c:y val="-1.47444504168620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608-420A-B517-A5AF715E7F2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1 місце</c:v>
                </c:pt>
                <c:pt idx="1">
                  <c:v>2 місце</c:v>
                </c:pt>
                <c:pt idx="2">
                  <c:v>3 місце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5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608-420A-B517-A5AF715E7F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9588992"/>
        <c:axId val="189590528"/>
        <c:axId val="0"/>
      </c:bar3DChart>
      <c:catAx>
        <c:axId val="189588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9590528"/>
        <c:crosses val="autoZero"/>
        <c:auto val="1"/>
        <c:lblAlgn val="ctr"/>
        <c:lblOffset val="100"/>
        <c:noMultiLvlLbl val="0"/>
      </c:catAx>
      <c:valAx>
        <c:axId val="1895905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895889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 i="1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Витрачено коштів, грн.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Організація та проведення</c:v>
                </c:pt>
                <c:pt idx="1">
                  <c:v>Придбання нагородних матеріалів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77360</c:v>
                </c:pt>
                <c:pt idx="1">
                  <c:v>56984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6B-433C-8120-A25195CB648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4.5596113329556133E-2"/>
          <c:y val="0.71944659775518394"/>
          <c:w val="0.93035138133543227"/>
          <c:h val="0.2615599552332929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 b="1" i="1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i="1" u="none" strike="noStrike" kern="1200" baseline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uk-UA" sz="36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Стипендії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600" b="1" i="1" u="none" strike="noStrike" kern="1200" baseline="0">
                <a:solidFill>
                  <a:prstClr val="black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ru-RU" sz="2400" b="1" dirty="0" smtClean="0">
                <a:effectLst/>
              </a:rPr>
              <a:t>37800.00 грн.</a:t>
            </a:r>
            <a:endParaRPr lang="ru-RU" sz="3600" dirty="0" smtClean="0">
              <a:effectLst/>
            </a:endParaRPr>
          </a:p>
        </c:rich>
      </c:tx>
      <c:layout>
        <c:manualLayout>
          <c:xMode val="edge"/>
          <c:yMode val="edge"/>
          <c:x val="0.39079855643044631"/>
          <c:y val="5.432098765432106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277777777777781E-2"/>
          <c:y val="0.11448157869155244"/>
          <c:w val="0.76781594488189064"/>
          <c:h val="0.7869958199669486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Чемпіонати України</c:v>
                </c:pt>
              </c:strCache>
            </c:strRef>
          </c:tx>
          <c:invertIfNegative val="0"/>
          <c:dPt>
            <c:idx val="3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782D-4245-86E8-BFF1FC7570B7}"/>
              </c:ext>
            </c:extLst>
          </c:dPt>
          <c:dLbls>
            <c:dLbl>
              <c:idx val="0"/>
              <c:layout>
                <c:manualLayout>
                  <c:x val="2.3611111111111163E-2"/>
                  <c:y val="-2.7160493827160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82D-4245-86E8-BFF1FC7570B7}"/>
                </c:ext>
              </c:extLst>
            </c:dLbl>
            <c:dLbl>
              <c:idx val="1"/>
              <c:layout>
                <c:manualLayout>
                  <c:x val="1.388888888888893E-2"/>
                  <c:y val="-3.20987654320987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82D-4245-86E8-BFF1FC7570B7}"/>
                </c:ext>
              </c:extLst>
            </c:dLbl>
            <c:dLbl>
              <c:idx val="2"/>
              <c:layout>
                <c:manualLayout>
                  <c:x val="1.2500000000000001E-2"/>
                  <c:y val="-7.40740740740740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82D-4245-86E8-BFF1FC7570B7}"/>
                </c:ext>
              </c:extLst>
            </c:dLbl>
            <c:dLbl>
              <c:idx val="3"/>
              <c:layout>
                <c:manualLayout>
                  <c:x val="1.1111111111111125E-2"/>
                  <c:y val="-4.93827160493829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82D-4245-86E8-BFF1FC7570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 місце</c:v>
                </c:pt>
                <c:pt idx="1">
                  <c:v>2 місце</c:v>
                </c:pt>
                <c:pt idx="2">
                  <c:v>3 місце</c:v>
                </c:pt>
                <c:pt idx="3">
                  <c:v>Тренери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82D-4245-86E8-BFF1FC7570B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Чемпіонати області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833333333333405E-2"/>
                  <c:y val="-4.4444444444444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82D-4245-86E8-BFF1FC7570B7}"/>
                </c:ext>
              </c:extLst>
            </c:dLbl>
            <c:dLbl>
              <c:idx val="1"/>
              <c:layout>
                <c:manualLayout>
                  <c:x val="1.9444444444444445E-2"/>
                  <c:y val="-2.2222222222222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82D-4245-86E8-BFF1FC7570B7}"/>
                </c:ext>
              </c:extLst>
            </c:dLbl>
            <c:dLbl>
              <c:idx val="2"/>
              <c:layout>
                <c:manualLayout>
                  <c:x val="9.7222222222222224E-3"/>
                  <c:y val="-2.4691358024691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82D-4245-86E8-BFF1FC7570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 місце</c:v>
                </c:pt>
                <c:pt idx="1">
                  <c:v>2 місце</c:v>
                </c:pt>
                <c:pt idx="2">
                  <c:v>3 місце</c:v>
                </c:pt>
                <c:pt idx="3">
                  <c:v>Тренери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82D-4245-86E8-BFF1FC7570B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Тренери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1.6666666666666666E-2"/>
                  <c:y val="-7.40740740740740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82D-4245-86E8-BFF1FC7570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 місце</c:v>
                </c:pt>
                <c:pt idx="1">
                  <c:v>2 місце</c:v>
                </c:pt>
                <c:pt idx="2">
                  <c:v>3 місце</c:v>
                </c:pt>
                <c:pt idx="3">
                  <c:v>Тренери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782D-4245-86E8-BFF1FC757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9745024"/>
        <c:axId val="189746560"/>
        <c:axId val="189580608"/>
      </c:bar3DChart>
      <c:catAx>
        <c:axId val="1897450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Calibri" panose="020F0502020204030204" pitchFamily="34" charset="0"/>
                <a:cs typeface="Calibri" panose="020F0502020204030204" pitchFamily="34" charset="0"/>
              </a:defRPr>
            </a:pPr>
            <a:endParaRPr lang="ru-RU"/>
          </a:p>
        </c:txPr>
        <c:crossAx val="189746560"/>
        <c:crosses val="autoZero"/>
        <c:auto val="1"/>
        <c:lblAlgn val="ctr"/>
        <c:lblOffset val="100"/>
        <c:noMultiLvlLbl val="0"/>
      </c:catAx>
      <c:valAx>
        <c:axId val="189746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9745024"/>
        <c:crosses val="autoZero"/>
        <c:crossBetween val="between"/>
      </c:valAx>
      <c:serAx>
        <c:axId val="189580608"/>
        <c:scaling>
          <c:orientation val="minMax"/>
        </c:scaling>
        <c:delete val="1"/>
        <c:axPos val="b"/>
        <c:majorTickMark val="out"/>
        <c:minorTickMark val="none"/>
        <c:tickLblPos val="none"/>
        <c:crossAx val="189746560"/>
        <c:crosses val="autoZero"/>
      </c:serAx>
    </c:plotArea>
    <c:legend>
      <c:legendPos val="r"/>
      <c:layout>
        <c:manualLayout>
          <c:xMode val="edge"/>
          <c:yMode val="edge"/>
          <c:x val="0.71160761154855645"/>
          <c:y val="0.30583902012248471"/>
          <c:w val="0.26755905511811023"/>
          <c:h val="0.20559405074365705"/>
        </c:manualLayout>
      </c:layout>
      <c:overlay val="0"/>
      <c:txPr>
        <a:bodyPr/>
        <a:lstStyle/>
        <a:p>
          <a:pPr>
            <a:defRPr b="1" i="1">
              <a:latin typeface="Calibri" panose="020F0502020204030204" pitchFamily="34" charset="0"/>
              <a:cs typeface="Calibri" panose="020F05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dirty="0"/>
              <a:t>Всього: 472,2 тис.грн.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Придбання медикаментів та лікарських засобів (в т.ч. туберкуліно-діагностичного препарату, придбання засобів індивідуального захисту)</c:v>
                </c:pt>
                <c:pt idx="1">
                  <c:v>Придбання спеціального лікувального харчування хворим на рідкісне захворювання -фенілкетонурію</c:v>
                </c:pt>
                <c:pt idx="2">
                  <c:v>Оплата комунальних послуг та енергоносіїв</c:v>
                </c:pt>
                <c:pt idx="3">
                  <c:v>Фінансування пільгового відпуску лікарських засобів за рецептами лікарів для окремих груп населення та за певними категоріями захворювання відповідно до Постанови КМУ від 17.08.1998 року № 1303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139.19999999999999</c:v>
                </c:pt>
                <c:pt idx="1">
                  <c:v>86.1</c:v>
                </c:pt>
                <c:pt idx="2">
                  <c:v>167.4</c:v>
                </c:pt>
                <c:pt idx="3">
                  <c:v>79.5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00-4375-89B1-0B66E93EEF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3714176"/>
        <c:axId val="81127680"/>
      </c:barChart>
      <c:catAx>
        <c:axId val="337141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defRPr>
            </a:pPr>
            <a:endParaRPr lang="ru-RU"/>
          </a:p>
        </c:txPr>
        <c:crossAx val="81127680"/>
        <c:crosses val="autoZero"/>
        <c:auto val="1"/>
        <c:lblAlgn val="ctr"/>
        <c:lblOffset val="100"/>
        <c:noMultiLvlLbl val="0"/>
      </c:catAx>
      <c:valAx>
        <c:axId val="811276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37141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Надходження від НСЗУ (46 795,7)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тис. грн.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46795.7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A3-4F61-973E-2CEEDD54021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Кошти бюджету Знам'янської ТГ           (2 606,5)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тис. грн.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2606.5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A3-4F61-973E-2CEEDD54021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Власні надходження      (2 032,3)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тис. грн.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2032.3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A3-4F61-973E-2CEEDD540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90137728"/>
        <c:axId val="90139264"/>
        <c:axId val="0"/>
      </c:bar3DChart>
      <c:catAx>
        <c:axId val="90137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0139264"/>
        <c:crosses val="autoZero"/>
        <c:auto val="1"/>
        <c:lblAlgn val="ctr"/>
        <c:lblOffset val="100"/>
        <c:noMultiLvlLbl val="0"/>
      </c:catAx>
      <c:valAx>
        <c:axId val="90139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137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1343076873144793"/>
          <c:y val="8.3389539264785109E-2"/>
          <c:w val="0.64881138344605771"/>
          <c:h val="0.734031467060373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3 453,2 тис.грн.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Придбання госптоварів</c:v>
                </c:pt>
                <c:pt idx="1">
                  <c:v>Оплата енергоносіїв 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1">
                  <c:v>3453.2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5A-49E8-80DE-E618B67E964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1,4 тис.грн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Придбання госптоварів</c:v>
                </c:pt>
                <c:pt idx="1">
                  <c:v>Оплата енергоносіїв 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5A-49E8-80DE-E618B67E9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8844288"/>
        <c:axId val="58845824"/>
        <c:axId val="0"/>
      </c:bar3DChart>
      <c:catAx>
        <c:axId val="588442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58845824"/>
        <c:crosses val="autoZero"/>
        <c:auto val="1"/>
        <c:lblAlgn val="ctr"/>
        <c:lblOffset val="100"/>
        <c:noMultiLvlLbl val="0"/>
      </c:catAx>
      <c:valAx>
        <c:axId val="58845824"/>
        <c:scaling>
          <c:orientation val="minMax"/>
        </c:scaling>
        <c:delete val="0"/>
        <c:axPos val="b"/>
        <c:majorGridlines/>
        <c:numFmt formatCode="#,##0.0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88442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033572027350496E-2"/>
          <c:y val="4.2175265550204566E-2"/>
          <c:w val="0.97522084323045832"/>
          <c:h val="0.505680528250484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491169484382334E-2"/>
                  <c:y val="-4.9843495650241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173-4186-B27D-D00F74B17B75}"/>
                </c:ext>
              </c:extLst>
            </c:dLbl>
            <c:dLbl>
              <c:idx val="1"/>
              <c:layout>
                <c:manualLayout>
                  <c:x val="1.8948766941414223E-2"/>
                  <c:y val="-8.435053110040917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2335,1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793-4E93-B481-3A188ABFF898}"/>
                </c:ext>
              </c:extLst>
            </c:dLbl>
            <c:dLbl>
              <c:idx val="2"/>
              <c:layout>
                <c:manualLayout>
                  <c:x val="1.7491169484382358E-2"/>
                  <c:y val="-8.435053110040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173-4186-B27D-D00F74B17B7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Кошти, що надходять від НСЗУ</c:v>
                </c:pt>
                <c:pt idx="1">
                  <c:v>Кошти місцевих бюджетів ( в т.ч.Знам'янською, Дмитрівською, Суботцівською та Пантаївською ТГ)</c:v>
                </c:pt>
                <c:pt idx="2">
                  <c:v>Інші доходи (оренда , відсотки по депозиту, благодійна допомога тощо)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12854.1</c:v>
                </c:pt>
                <c:pt idx="1">
                  <c:v>1886.5</c:v>
                </c:pt>
                <c:pt idx="2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93-4E93-B481-3A188ABFF8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93560320"/>
        <c:axId val="80261056"/>
        <c:axId val="0"/>
      </c:bar3DChart>
      <c:catAx>
        <c:axId val="93560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0261056"/>
        <c:crosses val="autoZero"/>
        <c:auto val="1"/>
        <c:lblAlgn val="ctr"/>
        <c:lblOffset val="100"/>
        <c:noMultiLvlLbl val="0"/>
      </c:catAx>
      <c:valAx>
        <c:axId val="802610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3560320"/>
        <c:crosses val="autoZero"/>
        <c:crossBetween val="between"/>
      </c:valAx>
      <c:spPr>
        <a:ln>
          <a:noFill/>
        </a:ln>
        <a:effectLst>
          <a:glow rad="127000">
            <a:schemeClr val="accent2">
              <a:lumMod val="40000"/>
              <a:lumOff val="60000"/>
            </a:schemeClr>
          </a:glow>
        </a:effectLst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914-45F0-9994-8923339362F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914-45F0-9994-8923339362F9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Педагогічні працівники - 408</c:v>
                </c:pt>
                <c:pt idx="1">
                  <c:v>Непедагогічні працівники - 307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408</c:v>
                </c:pt>
                <c:pt idx="1">
                  <c:v>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EC-4BF7-B8BD-CA5EAC2C520F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9156211623344843"/>
          <c:y val="0.69920904901519132"/>
          <c:w val="0.30720312225490398"/>
          <c:h val="0.3000191744574818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758620010548645E-2"/>
          <c:y val="3.4005963336362306E-2"/>
          <c:w val="0.96560919664732747"/>
          <c:h val="0.71767869500837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0EC-482A-BC8F-D0E0D2354B7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0EC-482A-BC8F-D0E0D2354B74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Загальний фонд - 180 568 560,70</c:v>
                </c:pt>
                <c:pt idx="1">
                  <c:v>Спеціальний фонд (бюджет розвитку) -              4 983 188,00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180568560.69</c:v>
                </c:pt>
                <c:pt idx="1">
                  <c:v>4983188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24-4202-9859-75359C2FD42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305982000"/>
        <c:axId val="305982328"/>
      </c:barChart>
      <c:catAx>
        <c:axId val="30598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5982328"/>
        <c:crosses val="autoZero"/>
        <c:auto val="1"/>
        <c:lblAlgn val="ctr"/>
        <c:lblOffset val="100"/>
        <c:noMultiLvlLbl val="0"/>
      </c:catAx>
      <c:valAx>
        <c:axId val="30598232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5982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309-42EE-A66B-C2F9455B6FA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309-42EE-A66B-C2F9455B6FA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309-42EE-A66B-C2F9455B6FA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309-42EE-A66B-C2F9455B6FA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6309-42EE-A66B-C2F9455B6FA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6309-42EE-A66B-C2F9455B6FA5}"/>
              </c:ext>
            </c:extLst>
          </c:dPt>
          <c:dLbls>
            <c:dLbl>
              <c:idx val="3"/>
              <c:layout>
                <c:manualLayout>
                  <c:x val="6.4989267179305192E-3"/>
                  <c:y val="-3.7286024210323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309-42EE-A66B-C2F9455B6FA5}"/>
                </c:ext>
              </c:extLst>
            </c:dLbl>
            <c:dLbl>
              <c:idx val="4"/>
              <c:layout>
                <c:manualLayout>
                  <c:x val="1.1017580088579735E-2"/>
                  <c:y val="-2.3516685705150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09-42EE-A66B-C2F9455B6FA5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Оплата праці і нарахування на заробітну плату</c:v>
                </c:pt>
                <c:pt idx="1">
                  <c:v>Оплата комунальних послуг та енергоносії</c:v>
                </c:pt>
                <c:pt idx="2">
                  <c:v>Продукти харчування</c:v>
                </c:pt>
                <c:pt idx="3">
                  <c:v>Інші поточні видатки</c:v>
                </c:pt>
                <c:pt idx="4">
                  <c:v>Предмети і обладнання довгострокового користування</c:v>
                </c:pt>
                <c:pt idx="5">
                  <c:v>Капітальні ремонти та реконструкції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156474.70000000001</c:v>
                </c:pt>
                <c:pt idx="1">
                  <c:v>10895.8</c:v>
                </c:pt>
                <c:pt idx="2">
                  <c:v>8734.7000000000007</c:v>
                </c:pt>
                <c:pt idx="3">
                  <c:v>4463.3</c:v>
                </c:pt>
                <c:pt idx="4">
                  <c:v>358.7</c:v>
                </c:pt>
                <c:pt idx="5">
                  <c:v>4624.5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DB-4697-86B0-3CB59E393F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95466008"/>
        <c:axId val="395462400"/>
      </c:barChart>
      <c:catAx>
        <c:axId val="395466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5462400"/>
        <c:crosses val="autoZero"/>
        <c:auto val="1"/>
        <c:lblAlgn val="ctr"/>
        <c:lblOffset val="100"/>
        <c:noMultiLvlLbl val="0"/>
      </c:catAx>
      <c:valAx>
        <c:axId val="39546240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95466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66007529579412305"/>
          <c:y val="1.3174158531841481E-2"/>
          <c:w val="0.33606073780217194"/>
          <c:h val="0.8606652254157118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51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357637317724678E-2"/>
          <c:y val="0.10549577770557064"/>
          <c:w val="0.83107750897692256"/>
          <c:h val="0.78637812668572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2F6D-4E3C-91A7-7DB03DCE3504}"/>
              </c:ext>
            </c:extLst>
          </c:dPt>
          <c:dPt>
            <c:idx val="1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3-2F6D-4E3C-91A7-7DB03DCE3504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2F6D-4E3C-91A7-7DB03DCE3504}"/>
              </c:ext>
            </c:extLst>
          </c:dPt>
          <c:dPt>
            <c:idx val="3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7-2F6D-4E3C-91A7-7DB03DCE3504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9-2F6D-4E3C-91A7-7DB03DCE3504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B-2F6D-4E3C-91A7-7DB03DCE3504}"/>
              </c:ext>
            </c:extLst>
          </c:dPt>
          <c:dLbls>
            <c:dLbl>
              <c:idx val="0"/>
              <c:layout>
                <c:manualLayout>
                  <c:x val="8.6054487977001628E-3"/>
                  <c:y val="-0.30044444848008345"/>
                </c:manualLayout>
              </c:layout>
              <c:tx>
                <c:rich>
                  <a:bodyPr/>
                  <a:lstStyle/>
                  <a:p>
                    <a:r>
                      <a:rPr lang="ru-RU" sz="1600" i="0" noProof="0" dirty="0" smtClean="0"/>
                      <a:t>Податок та збір на доходи фізичних осіб; 90648,3</a:t>
                    </a:r>
                    <a:endParaRPr lang="ru-RU" sz="1600" noProof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56159692081965"/>
                      <c:h val="0.3403248997974583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F6D-4E3C-91A7-7DB03DCE3504}"/>
                </c:ext>
              </c:extLst>
            </c:dLbl>
            <c:dLbl>
              <c:idx val="1"/>
              <c:layout>
                <c:manualLayout>
                  <c:x val="8.048267823318081E-2"/>
                  <c:y val="-0.18747169117961252"/>
                </c:manualLayout>
              </c:layout>
              <c:tx>
                <c:rich>
                  <a:bodyPr/>
                  <a:lstStyle/>
                  <a:p>
                    <a:r>
                      <a:rPr lang="ru-RU" sz="1800" i="0" noProof="0" dirty="0" smtClean="0"/>
                      <a:t>Акцизний </a:t>
                    </a:r>
                    <a:r>
                      <a:rPr lang="ru-RU" sz="1600" i="0" noProof="0" dirty="0" smtClean="0"/>
                      <a:t>податок</a:t>
                    </a:r>
                    <a:r>
                      <a:rPr lang="ru-RU" sz="1800" i="0" noProof="0" dirty="0" smtClean="0"/>
                      <a:t>; 6080,7</a:t>
                    </a:r>
                    <a:endParaRPr lang="ru-RU" sz="1400" noProof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86195748681735"/>
                      <c:h val="0.2572788386760445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F6D-4E3C-91A7-7DB03DCE3504}"/>
                </c:ext>
              </c:extLst>
            </c:dLbl>
            <c:dLbl>
              <c:idx val="2"/>
              <c:layout>
                <c:manualLayout>
                  <c:x val="5.6032915534637566E-2"/>
                  <c:y val="-0.18042519848222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 i="0" noProof="0"/>
                    </a:pPr>
                    <a:r>
                      <a:rPr lang="ru-RU" sz="1600" i="0" dirty="0"/>
                      <a:t>Плата за землю; </a:t>
                    </a:r>
                    <a:r>
                      <a:rPr lang="ru-RU" sz="1600" i="0" dirty="0" smtClean="0"/>
                      <a:t>8946,8</a:t>
                    </a:r>
                    <a:endParaRPr lang="ru-RU" sz="16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6D-4E3C-91A7-7DB03DCE3504}"/>
                </c:ext>
              </c:extLst>
            </c:dLbl>
            <c:dLbl>
              <c:idx val="3"/>
              <c:layout>
                <c:manualLayout>
                  <c:x val="0.10031334902182575"/>
                  <c:y val="-0.14130881825096364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 i="0" noProof="0"/>
                    </a:pPr>
                    <a:r>
                      <a:rPr lang="ru-RU" sz="1600" i="0" noProof="0" dirty="0" smtClean="0"/>
                      <a:t>Єдиний податок; 6589,8</a:t>
                    </a:r>
                    <a:endParaRPr lang="ru-RU" sz="1600" noProof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F6D-4E3C-91A7-7DB03DCE3504}"/>
                </c:ext>
              </c:extLst>
            </c:dLbl>
            <c:dLbl>
              <c:idx val="4"/>
              <c:layout>
                <c:manualLayout>
                  <c:x val="0.17327000397568315"/>
                  <c:y val="-1.1297088785006794E-2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 i="0" noProof="0"/>
                    </a:pPr>
                    <a:r>
                      <a:rPr lang="ru-RU" sz="1600" i="0" noProof="0" dirty="0" smtClean="0"/>
                      <a:t>Податок на нерухоме майно; 681,9</a:t>
                    </a:r>
                    <a:endParaRPr lang="ru-RU" sz="1600" noProof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F6D-4E3C-91A7-7DB03DCE3504}"/>
                </c:ext>
              </c:extLst>
            </c:dLbl>
            <c:dLbl>
              <c:idx val="5"/>
              <c:layout>
                <c:manualLayout>
                  <c:x val="1.4255876987038171E-2"/>
                  <c:y val="8.4119125652705129E-2"/>
                </c:manualLayout>
              </c:layout>
              <c:tx>
                <c:rich>
                  <a:bodyPr/>
                  <a:lstStyle/>
                  <a:p>
                    <a:pPr>
                      <a:defRPr lang="uk-UA" sz="1600" b="1" i="0" noProof="0"/>
                    </a:pPr>
                    <a:r>
                      <a:rPr lang="ru-RU" sz="1600" i="0" dirty="0" err="1"/>
                      <a:t>Інші</a:t>
                    </a:r>
                    <a:r>
                      <a:rPr lang="ru-RU" sz="1600" i="0" dirty="0"/>
                      <a:t>; </a:t>
                    </a:r>
                    <a:r>
                      <a:rPr lang="ru-RU" sz="1600" i="0" dirty="0" smtClean="0"/>
                      <a:t>2437,2</a:t>
                    </a:r>
                    <a:endParaRPr lang="ru-RU" sz="16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F6D-4E3C-91A7-7DB03DCE35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uk-UA" sz="1800" b="1" i="0" noProof="0"/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Податок та збір на доходи фізичних осіб</c:v>
                </c:pt>
                <c:pt idx="1">
                  <c:v>Акцизний податок</c:v>
                </c:pt>
                <c:pt idx="2">
                  <c:v>Плата за землю</c:v>
                </c:pt>
                <c:pt idx="3">
                  <c:v>Єдиний податок</c:v>
                </c:pt>
                <c:pt idx="4">
                  <c:v>Податок на нерухоме майно</c:v>
                </c:pt>
                <c:pt idx="5">
                  <c:v>Інші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90648.3</c:v>
                </c:pt>
                <c:pt idx="1">
                  <c:v>6080.7</c:v>
                </c:pt>
                <c:pt idx="2">
                  <c:v>8946.7999999999993</c:v>
                </c:pt>
                <c:pt idx="3">
                  <c:v>6589.8</c:v>
                </c:pt>
                <c:pt idx="4" formatCode="0.0">
                  <c:v>681.9</c:v>
                </c:pt>
                <c:pt idx="5" formatCode="0.0">
                  <c:v>2437.1999999999998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F6D-4E3C-91A7-7DB03DCE35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3180744121703872"/>
          <c:y val="3.9506172839506172E-2"/>
        </c:manualLayout>
      </c:layout>
      <c:overlay val="0"/>
      <c:txPr>
        <a:bodyPr/>
        <a:lstStyle/>
        <a:p>
          <a:pPr>
            <a:defRPr sz="2800"/>
          </a:pPr>
          <a:endParaRPr lang="ru-RU"/>
        </a:p>
      </c:txPr>
    </c:title>
    <c:autoTitleDeleted val="0"/>
    <c:view3D>
      <c:rotX val="30"/>
      <c:rotY val="9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843184466886606E-5"/>
          <c:y val="0.32441353164187803"/>
          <c:w val="0.59359042996566325"/>
          <c:h val="0.675321084864391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Використання бюджетних коштів у січні-червні 2021 р.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1.5654658770449893E-2"/>
                  <c:y val="-0.12382774375425294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accent2">
                          <a:lumMod val="75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C68-4EB4-A3F8-125A2A14AA1F}"/>
                </c:ext>
              </c:extLst>
            </c:dLbl>
            <c:dLbl>
              <c:idx val="2"/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C68-4EB4-A3F8-125A2A14AA1F}"/>
                </c:ext>
              </c:extLst>
            </c:dLbl>
            <c:dLbl>
              <c:idx val="3"/>
              <c:layout>
                <c:manualLayout>
                  <c:x val="1.0813641410280983E-2"/>
                  <c:y val="0.18944959657820551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accent3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68-4EB4-A3F8-125A2A14AA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Заробітна плата</c:v>
                </c:pt>
                <c:pt idx="1">
                  <c:v>Заходи</c:v>
                </c:pt>
                <c:pt idx="2">
                  <c:v>Комунальні послуги</c:v>
                </c:pt>
                <c:pt idx="3">
                  <c:v>Інші видатки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471730.15</c:v>
                </c:pt>
                <c:pt idx="1">
                  <c:v>9360</c:v>
                </c:pt>
                <c:pt idx="2">
                  <c:v>8126.08</c:v>
                </c:pt>
                <c:pt idx="3">
                  <c:v>4875.38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C68-4EB4-A3F8-125A2A14AA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0082992152858192"/>
          <c:y val="0.24952036550986681"/>
          <c:w val="0.2783177787583041"/>
          <c:h val="0.2967123554000194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581036745406823E-2"/>
          <c:y val="9.4973934985297381E-2"/>
          <c:w val="0.50820544147188962"/>
          <c:h val="0.775409777488321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Отримувачі соціальних послуг Знам'янського міського центру соціальних служб для сім'ї, дітей та молоді протягом 2019 року</c:v>
                </c:pt>
              </c:strCache>
            </c:strRef>
          </c:tx>
          <c:explosion val="25"/>
          <c:dPt>
            <c:idx val="2"/>
            <c:bubble3D val="0"/>
            <c:explosion val="13"/>
            <c:extLst>
              <c:ext xmlns:c16="http://schemas.microsoft.com/office/drawing/2014/chart" uri="{C3380CC4-5D6E-409C-BE32-E72D297353CC}">
                <c16:uniqueId val="{00000000-0693-4A43-B1E8-540BAEB3743D}"/>
              </c:ext>
            </c:extLst>
          </c:dPt>
          <c:dLbls>
            <c:dLbl>
              <c:idx val="0"/>
              <c:layout>
                <c:manualLayout>
                  <c:x val="-1.7770769012588731E-3"/>
                  <c:y val="-2.59188876499196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93-4A43-B1E8-540BAEB3743D}"/>
                </c:ext>
              </c:extLst>
            </c:dLbl>
            <c:dLbl>
              <c:idx val="1"/>
              <c:layout>
                <c:manualLayout>
                  <c:x val="-2.5864167897050712E-2"/>
                  <c:y val="-4.6877649548633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693-4A43-B1E8-540BAEB3743D}"/>
                </c:ext>
              </c:extLst>
            </c:dLbl>
            <c:dLbl>
              <c:idx val="2"/>
              <c:layout>
                <c:manualLayout>
                  <c:x val="-5.2398870234374964E-2"/>
                  <c:y val="0.112301598953165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93-4A43-B1E8-540BAEB3743D}"/>
                </c:ext>
              </c:extLst>
            </c:dLbl>
            <c:dLbl>
              <c:idx val="3"/>
              <c:layout>
                <c:manualLayout>
                  <c:x val="6.9243236941904139E-3"/>
                  <c:y val="6.3395241584208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693-4A43-B1E8-540BAEB3743D}"/>
                </c:ext>
              </c:extLst>
            </c:dLbl>
            <c:dLbl>
              <c:idx val="5"/>
              <c:layout>
                <c:manualLayout>
                  <c:x val="4.5555093285063415E-2"/>
                  <c:y val="8.89212705223725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693-4A43-B1E8-540BAEB3743D}"/>
                </c:ext>
              </c:extLst>
            </c:dLbl>
            <c:dLbl>
              <c:idx val="6"/>
              <c:layout>
                <c:manualLayout>
                  <c:x val="1.2196922793076558E-2"/>
                  <c:y val="7.7316916118292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693-4A43-B1E8-540BAEB3743D}"/>
                </c:ext>
              </c:extLst>
            </c:dLbl>
            <c:dLbl>
              <c:idx val="7"/>
              <c:layout>
                <c:manualLayout>
                  <c:x val="-7.3031343469219442E-5"/>
                  <c:y val="0.152761038794911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693-4A43-B1E8-540BAEB3743D}"/>
                </c:ext>
              </c:extLst>
            </c:dLbl>
            <c:dLbl>
              <c:idx val="8"/>
              <c:layout>
                <c:manualLayout>
                  <c:x val="-1.8350028615894843E-2"/>
                  <c:y val="9.46457181473183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693-4A43-B1E8-540BAEB3743D}"/>
                </c:ext>
              </c:extLst>
            </c:dLbl>
            <c:dLbl>
              <c:idx val="9"/>
              <c:layout>
                <c:manualLayout>
                  <c:x val="-4.9941850298711394E-3"/>
                  <c:y val="4.9322432528337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693-4A43-B1E8-540BAEB3743D}"/>
                </c:ext>
              </c:extLst>
            </c:dLbl>
            <c:dLbl>
              <c:idx val="10"/>
              <c:layout>
                <c:manualLayout>
                  <c:x val="-2.9682221291051868E-2"/>
                  <c:y val="8.84294004898672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693-4A43-B1E8-540BAEB3743D}"/>
                </c:ext>
              </c:extLst>
            </c:dLbl>
            <c:dLbl>
              <c:idx val="11"/>
              <c:layout>
                <c:manualLayout>
                  <c:x val="-2.0986270795861506E-2"/>
                  <c:y val="9.43520983685441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693-4A43-B1E8-540BAEB3743D}"/>
                </c:ext>
              </c:extLst>
            </c:dLbl>
            <c:dLbl>
              <c:idx val="13"/>
              <c:layout>
                <c:manualLayout>
                  <c:x val="-2.1706036745406825E-3"/>
                  <c:y val="-0.125903023077376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693-4A43-B1E8-540BAEB3743D}"/>
                </c:ext>
              </c:extLst>
            </c:dLbl>
            <c:dLbl>
              <c:idx val="14"/>
              <c:layout>
                <c:manualLayout>
                  <c:x val="1.6625559524503453E-2"/>
                  <c:y val="-6.68087422216365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693-4A43-B1E8-540BAEB374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Лист1!$A$2:$A$16</c:f>
              <c:strCache>
                <c:ptCount val="15"/>
                <c:pt idx="0">
                  <c:v>постраждалі від жорстокого поводження та насильства </c:v>
                </c:pt>
                <c:pt idx="1">
                  <c:v>одинока матір (батько)</c:v>
                </c:pt>
                <c:pt idx="2">
                  <c:v>постраждалі від збройних конфліктів та тимчасової окупації (учасники АТО/ООС, внутрішньо переміщені сім'ї)</c:v>
                </c:pt>
                <c:pt idx="3">
                  <c:v>сім'ї, в яких є ризик соціального сирітства</c:v>
                </c:pt>
                <c:pt idx="4">
                  <c:v>сім'ї, члени яких перебувають / перебували у конфлікті з законом</c:v>
                </c:pt>
                <c:pt idx="5">
                  <c:v>сім'ї, де є алко/наркозалежні члени родини</c:v>
                </c:pt>
                <c:pt idx="6">
                  <c:v>сім'ї, де один чи кілька членів мають інвалідність</c:v>
                </c:pt>
                <c:pt idx="7">
                  <c:v> сім'ї опікунів / піклувальників </c:v>
                </c:pt>
                <c:pt idx="8">
                  <c:v>прийомні сім’ї*</c:v>
                </c:pt>
                <c:pt idx="9">
                  <c:v>ДБСТ*</c:v>
                </c:pt>
                <c:pt idx="10">
                  <c:v>сім'ї патронатних вихователів</c:v>
                </c:pt>
                <c:pt idx="11">
                  <c:v> особи з числа дітей-сиріт та дітей, позбавлених батьківського піклування</c:v>
                </c:pt>
                <c:pt idx="12">
                  <c:v>сім'ї, яким призначена державна допомога при народженні дитини</c:v>
                </c:pt>
                <c:pt idx="13">
                  <c:v>сім'ї ромської національності</c:v>
                </c:pt>
                <c:pt idx="14">
                  <c:v>інше.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5"/>
                <c:pt idx="0">
                  <c:v>6</c:v>
                </c:pt>
                <c:pt idx="1">
                  <c:v>39</c:v>
                </c:pt>
                <c:pt idx="2">
                  <c:v>63</c:v>
                </c:pt>
                <c:pt idx="3">
                  <c:v>3</c:v>
                </c:pt>
                <c:pt idx="4">
                  <c:v>19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2</c:v>
                </c:pt>
                <c:pt idx="9">
                  <c:v>5</c:v>
                </c:pt>
                <c:pt idx="10">
                  <c:v>1</c:v>
                </c:pt>
                <c:pt idx="11">
                  <c:v>5</c:v>
                </c:pt>
                <c:pt idx="12">
                  <c:v>22</c:v>
                </c:pt>
                <c:pt idx="13">
                  <c:v>1</c:v>
                </c:pt>
                <c:pt idx="14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693-4A43-B1E8-540BAEB374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913894152857089"/>
          <c:y val="0"/>
          <c:w val="0.50730967446723252"/>
          <c:h val="0.98477154440271419"/>
        </c:manualLayout>
      </c:layout>
      <c:overlay val="0"/>
      <c:txPr>
        <a:bodyPr/>
        <a:lstStyle/>
        <a:p>
          <a:pPr>
            <a:defRPr sz="9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9.7486847613754132E-2"/>
          <c:w val="0.56918238993710313"/>
          <c:h val="0.690101684459569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Сім'ї, які перебувають у складних життєвих обставинах</c:v>
                </c:pt>
              </c:strCache>
            </c:strRef>
          </c:tx>
          <c:explosion val="10"/>
          <c:dLbls>
            <c:dLbl>
              <c:idx val="0"/>
              <c:layout>
                <c:manualLayout>
                  <c:x val="-1.7026459403910441E-2"/>
                  <c:y val="-1.4030369473485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9F-41B1-BAC5-806A8AAB388C}"/>
                </c:ext>
              </c:extLst>
            </c:dLbl>
            <c:dLbl>
              <c:idx val="1"/>
              <c:layout>
                <c:manualLayout>
                  <c:x val="-5.0622145463005745E-2"/>
                  <c:y val="-0.107929107656087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9F-41B1-BAC5-806A8AAB388C}"/>
                </c:ext>
              </c:extLst>
            </c:dLbl>
            <c:dLbl>
              <c:idx val="2"/>
              <c:layout>
                <c:manualLayout>
                  <c:x val="8.0164763078860116E-3"/>
                  <c:y val="4.52286695434335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9F-41B1-BAC5-806A8AAB388C}"/>
                </c:ext>
              </c:extLst>
            </c:dLbl>
            <c:dLbl>
              <c:idx val="3"/>
              <c:layout>
                <c:manualLayout>
                  <c:x val="-5.6505472312137553E-3"/>
                  <c:y val="4.910108450623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9F-41B1-BAC5-806A8AAB388C}"/>
                </c:ext>
              </c:extLst>
            </c:dLbl>
            <c:dLbl>
              <c:idx val="4"/>
              <c:layout>
                <c:manualLayout>
                  <c:x val="1.8680292822037176E-4"/>
                  <c:y val="1.7891281998750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9F-41B1-BAC5-806A8AAB388C}"/>
                </c:ext>
              </c:extLst>
            </c:dLbl>
            <c:dLbl>
              <c:idx val="5"/>
              <c:layout>
                <c:manualLayout>
                  <c:x val="-2.9877969901076582E-2"/>
                  <c:y val="2.05537707486068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F9F-41B1-BAC5-806A8AAB388C}"/>
                </c:ext>
              </c:extLst>
            </c:dLbl>
            <c:dLbl>
              <c:idx val="6"/>
              <c:layout>
                <c:manualLayout>
                  <c:x val="1.9440657971078853E-2"/>
                  <c:y val="1.62145304433712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F9F-41B1-BAC5-806A8AAB388C}"/>
                </c:ext>
              </c:extLst>
            </c:dLbl>
            <c:dLbl>
              <c:idx val="7"/>
              <c:layout>
                <c:manualLayout>
                  <c:x val="-2.9911034502066416E-2"/>
                  <c:y val="7.34178885474569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F9F-41B1-BAC5-806A8AAB388C}"/>
                </c:ext>
              </c:extLst>
            </c:dLbl>
            <c:dLbl>
              <c:idx val="8"/>
              <c:layout>
                <c:manualLayout>
                  <c:x val="3.9846464404629682E-2"/>
                  <c:y val="-9.15079673912409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F9F-41B1-BAC5-806A8AAB38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постраждалі від жорстокого поводження та насильства </c:v>
                </c:pt>
                <c:pt idx="1">
                  <c:v>одинока матір (батько)</c:v>
                </c:pt>
                <c:pt idx="2">
                  <c:v>постраждалі від збройних конфліктів та тимчасової окупації</c:v>
                </c:pt>
                <c:pt idx="3">
                  <c:v>сім'ї, в яких є ризик соціального сирітства</c:v>
                </c:pt>
                <c:pt idx="4">
                  <c:v>сім'ї, де є алко/наркозалежні члени родини</c:v>
                </c:pt>
                <c:pt idx="5">
                  <c:v>сім'ї, де один чи кілька членів мають інвалідність</c:v>
                </c:pt>
                <c:pt idx="6">
                  <c:v> особи з числа дітей-сиріт та дітей, позбавлених батьківського піклування</c:v>
                </c:pt>
                <c:pt idx="7">
                  <c:v>сім'ї, яким призначена державна допомога при народженні дитини</c:v>
                </c:pt>
                <c:pt idx="8">
                  <c:v>інше.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18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2</c:v>
                </c:pt>
                <c:pt idx="6">
                  <c:v>5</c:v>
                </c:pt>
                <c:pt idx="7">
                  <c:v>1</c:v>
                </c:pt>
                <c:pt idx="8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F9F-41B1-BAC5-806A8AAB38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681376954793691"/>
          <c:y val="1.5950200200531941E-3"/>
          <c:w val="0.43186230452063168"/>
          <c:h val="0.9350772277805249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layout>
        <c:manualLayout>
          <c:xMode val="edge"/>
          <c:yMode val="edge"/>
          <c:x val="0.20924999999999999"/>
          <c:y val="3.7777918955102706E-2"/>
        </c:manualLayout>
      </c:layout>
      <c:overlay val="0"/>
      <c:txPr>
        <a:bodyPr/>
        <a:lstStyle/>
        <a:p>
          <a:pPr>
            <a:defRPr i="1">
              <a:latin typeface="Calibri" pitchFamily="34" charset="0"/>
            </a:defRPr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621828521434803E-3"/>
          <c:y val="0.16295556233244274"/>
          <c:w val="0.54571511373578308"/>
          <c:h val="0.714957601467448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Контингент отримувачів соціальних послуг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3.0298447069116361E-2"/>
                  <c:y val="3.38710338141383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86-4B1D-974A-72C4F17122AD}"/>
                </c:ext>
              </c:extLst>
            </c:dLbl>
            <c:dLbl>
              <c:idx val="3"/>
              <c:layout>
                <c:manualLayout>
                  <c:x val="-5.8881233595800527E-3"/>
                  <c:y val="0.108879795722368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86-4B1D-974A-72C4F17122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Адресні допомоги</c:v>
                </c:pt>
                <c:pt idx="1">
                  <c:v>Субсидії</c:v>
                </c:pt>
                <c:pt idx="2">
                  <c:v>Компенсації постраждалим внаслідок аварії на ЧАЕС</c:v>
                </c:pt>
                <c:pt idx="3">
                  <c:v>Внутрішньо переміщені особи</c:v>
                </c:pt>
                <c:pt idx="4">
                  <c:v>Особи з інвалідністю</c:v>
                </c:pt>
                <c:pt idx="5">
                  <c:v>Пільговики згідно Єдиного державного автоматизованого реєстру осіб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2192</c:v>
                </c:pt>
                <c:pt idx="1">
                  <c:v>3619</c:v>
                </c:pt>
                <c:pt idx="2">
                  <c:v>153</c:v>
                </c:pt>
                <c:pt idx="3">
                  <c:v>279</c:v>
                </c:pt>
                <c:pt idx="4">
                  <c:v>1952</c:v>
                </c:pt>
                <c:pt idx="5">
                  <c:v>9352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086-4B1D-974A-72C4F17122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0903335520559931"/>
          <c:y val="0.12692272679687394"/>
          <c:w val="0.38124442257217844"/>
          <c:h val="0.80436502337267468"/>
        </c:manualLayout>
      </c:layout>
      <c:overlay val="0"/>
      <c:txPr>
        <a:bodyPr/>
        <a:lstStyle/>
        <a:p>
          <a:pPr>
            <a:defRPr sz="1400" b="1" i="1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3992705599300088"/>
          <c:y val="7.9012345679012344E-2"/>
        </c:manualLayout>
      </c:layout>
      <c:overlay val="0"/>
      <c:txPr>
        <a:bodyPr/>
        <a:lstStyle/>
        <a:p>
          <a:pPr>
            <a:defRPr sz="2200" i="1">
              <a:latin typeface="Calibri" pitchFamily="34" charset="0"/>
            </a:defRPr>
          </a:pPr>
          <a:endParaRPr lang="ru-RU"/>
        </a:p>
      </c:txPr>
    </c:title>
    <c:autoTitleDeleted val="0"/>
    <c:view3D>
      <c:rotX val="20"/>
      <c:rotY val="50"/>
      <c:rAngAx val="0"/>
      <c:perspective val="2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611111111111112E-2"/>
          <c:y val="0.17248157869155245"/>
          <c:w val="0.57010279965004373"/>
          <c:h val="0.743567804024497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за І півріччя 2021 року, тис.грн.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5.5872484689413825E-2"/>
                  <c:y val="-3.2859531447457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171-4C81-A87D-A787EE468ADE}"/>
                </c:ext>
              </c:extLst>
            </c:dLbl>
            <c:dLbl>
              <c:idx val="2"/>
              <c:layout>
                <c:manualLayout>
                  <c:x val="1.6539916885389326E-2"/>
                  <c:y val="-4.07605715952172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171-4C81-A87D-A787EE468A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Державний бюджет</c:v>
                </c:pt>
                <c:pt idx="1">
                  <c:v>Обласний бюджет</c:v>
                </c:pt>
                <c:pt idx="2">
                  <c:v>Бюджет Знам'янської міської ТГ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65140</c:v>
                </c:pt>
                <c:pt idx="1">
                  <c:v>169.15</c:v>
                </c:pt>
                <c:pt idx="2">
                  <c:v>7268.5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71-4C81-A87D-A787EE468A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4926946631671045"/>
          <c:y val="0.34580013609409938"/>
          <c:w val="0.30906386701662292"/>
          <c:h val="0.37717760279965001"/>
        </c:manualLayout>
      </c:layout>
      <c:overlay val="0"/>
      <c:txPr>
        <a:bodyPr/>
        <a:lstStyle/>
        <a:p>
          <a:pPr>
            <a:defRPr sz="1800" b="1" i="1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200" i="1">
                <a:latin typeface="Calibri" pitchFamily="34" charset="0"/>
              </a:defRPr>
            </a:pPr>
            <a:r>
              <a:rPr lang="ru-RU" dirty="0" err="1" smtClean="0"/>
              <a:t>Видатки</a:t>
            </a:r>
            <a:r>
              <a:rPr lang="ru-RU" dirty="0" smtClean="0"/>
              <a:t> </a:t>
            </a:r>
            <a:r>
              <a:rPr lang="ru-RU" dirty="0" err="1" smtClean="0"/>
              <a:t>загального</a:t>
            </a:r>
            <a:r>
              <a:rPr lang="ru-RU" baseline="0" dirty="0" smtClean="0"/>
              <a:t> фонду бюджету</a:t>
            </a:r>
            <a:endParaRPr lang="ru-RU" dirty="0"/>
          </a:p>
        </c:rich>
      </c:tx>
      <c:layout>
        <c:manualLayout>
          <c:xMode val="edge"/>
          <c:yMode val="edge"/>
          <c:x val="0.26492705599300087"/>
          <c:y val="2.9629629629629631E-2"/>
        </c:manualLayout>
      </c:layout>
      <c:overlay val="0"/>
    </c:title>
    <c:autoTitleDeleted val="0"/>
    <c:view3D>
      <c:rotX val="20"/>
      <c:rotY val="40"/>
      <c:rAngAx val="0"/>
      <c:perspective val="2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6308739185379606E-2"/>
          <c:w val="0.71176946631671056"/>
          <c:h val="0.9336912608146203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за І півріччя 2021 року, тис.грн.</c:v>
                </c:pt>
              </c:strCache>
            </c:strRef>
          </c:tx>
          <c:explosion val="25"/>
          <c:dPt>
            <c:idx val="1"/>
            <c:bubble3D val="0"/>
            <c:explosion val="66"/>
            <c:extLst>
              <c:ext xmlns:c16="http://schemas.microsoft.com/office/drawing/2014/chart" uri="{C3380CC4-5D6E-409C-BE32-E72D297353CC}">
                <c16:uniqueId val="{00000000-34E6-4038-933E-1A2F2A941A8B}"/>
              </c:ext>
            </c:extLst>
          </c:dPt>
          <c:dLbls>
            <c:dLbl>
              <c:idx val="1"/>
              <c:layout>
                <c:manualLayout>
                  <c:x val="-1.4587817147856518E-2"/>
                  <c:y val="0.160159618936521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E6-4038-933E-1A2F2A941A8B}"/>
                </c:ext>
              </c:extLst>
            </c:dLbl>
            <c:dLbl>
              <c:idx val="2"/>
              <c:layout>
                <c:manualLayout>
                  <c:x val="-1.7966316710411198E-2"/>
                  <c:y val="0.102499076504325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E6-4038-933E-1A2F2A941A8B}"/>
                </c:ext>
              </c:extLst>
            </c:dLbl>
            <c:dLbl>
              <c:idx val="3"/>
              <c:layout>
                <c:manualLayout>
                  <c:x val="-3.0898622047244095E-2"/>
                  <c:y val="2.0606396422669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E6-4038-933E-1A2F2A941A8B}"/>
                </c:ext>
              </c:extLst>
            </c:dLbl>
            <c:dLbl>
              <c:idx val="4"/>
              <c:layout>
                <c:manualLayout>
                  <c:x val="4.314884076990376E-2"/>
                  <c:y val="7.4387090502576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E6-4038-933E-1A2F2A941A8B}"/>
                </c:ext>
              </c:extLst>
            </c:dLbl>
            <c:dLbl>
              <c:idx val="5"/>
              <c:layout>
                <c:manualLayout>
                  <c:x val="-4.0368657042869613E-2"/>
                  <c:y val="7.4265966754155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E6-4038-933E-1A2F2A941A8B}"/>
                </c:ext>
              </c:extLst>
            </c:dLbl>
            <c:dLbl>
              <c:idx val="6"/>
              <c:layout>
                <c:manualLayout>
                  <c:x val="-4.77422353455818E-2"/>
                  <c:y val="-3.5489647127442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E6-4038-933E-1A2F2A941A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Компенсації пільгового перевезення окремих категорій громадян</c:v>
                </c:pt>
                <c:pt idx="1">
                  <c:v>Оплата пільги за послуги зв'язку</c:v>
                </c:pt>
                <c:pt idx="2">
                  <c:v>Компенсаційні виплати фізичним особам, які надають соціальні послуги</c:v>
                </c:pt>
                <c:pt idx="3">
                  <c:v>Виплати матеріальної допомоги</c:v>
                </c:pt>
                <c:pt idx="4">
                  <c:v>Закупівля курсівок для оздоровлення в бальнеологічній лікарні</c:v>
                </c:pt>
                <c:pt idx="5">
                  <c:v>Виплата допомоги на поховання</c:v>
                </c:pt>
                <c:pt idx="6">
                  <c:v>Підтримка громадських організацій</c:v>
                </c:pt>
                <c:pt idx="7">
                  <c:v>Утримання апарату управління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2013.4</c:v>
                </c:pt>
                <c:pt idx="1">
                  <c:v>15.43</c:v>
                </c:pt>
                <c:pt idx="2">
                  <c:v>225.41</c:v>
                </c:pt>
                <c:pt idx="3">
                  <c:v>644.33000000000004</c:v>
                </c:pt>
                <c:pt idx="4">
                  <c:v>52.9</c:v>
                </c:pt>
                <c:pt idx="5">
                  <c:v>8.4</c:v>
                </c:pt>
                <c:pt idx="6">
                  <c:v>99.69</c:v>
                </c:pt>
                <c:pt idx="7">
                  <c:v>4208.92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4E6-4038-933E-1A2F2A941A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260279965004373"/>
          <c:y val="0.13839272868669195"/>
          <c:w val="0.3465638670166229"/>
          <c:h val="0.80728628365898703"/>
        </c:manualLayout>
      </c:layout>
      <c:overlay val="0"/>
      <c:txPr>
        <a:bodyPr/>
        <a:lstStyle/>
        <a:p>
          <a:pPr>
            <a:defRPr sz="1300" b="1" i="1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083333333333341E-2"/>
          <c:y val="2.1875000000000002E-2"/>
          <c:w val="0.61593421916010505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Кількість отримувачів соціальних послуг по відділеннях за 2020 рік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3390201224846893E-2"/>
                  <c:y val="0.111189356502850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35-433E-A195-4FD1B70AE65F}"/>
                </c:ext>
              </c:extLst>
            </c:dLbl>
            <c:dLbl>
              <c:idx val="3"/>
              <c:layout>
                <c:manualLayout>
                  <c:x val="0.10555555555555557"/>
                  <c:y val="2.15522128699429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35-433E-A195-4FD1B70AE65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1">
                    <a:solidFill>
                      <a:schemeClr val="tx1"/>
                    </a:solidFill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Відділення денного перебування</c:v>
                </c:pt>
                <c:pt idx="1">
                  <c:v>Відділення соціальної допомоги вдома</c:v>
                </c:pt>
                <c:pt idx="2">
                  <c:v>відділення організації надання адресної натуральної та грошової допомоги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372</c:v>
                </c:pt>
                <c:pt idx="1">
                  <c:v>318</c:v>
                </c:pt>
                <c:pt idx="2">
                  <c:v>2093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635-433E-A195-4FD1B70AE6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055555555555558"/>
          <c:y val="0.12709834374151507"/>
          <c:w val="0.28749999999999998"/>
          <c:h val="0.6851136573445562"/>
        </c:manualLayout>
      </c:layout>
      <c:overlay val="0"/>
      <c:txPr>
        <a:bodyPr/>
        <a:lstStyle/>
        <a:p>
          <a:pPr algn="just">
            <a:defRPr sz="1600" b="1" i="1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i="1">
                <a:latin typeface="Calibri" pitchFamily="34" charset="0"/>
              </a:defRPr>
            </a:pPr>
            <a:r>
              <a:rPr lang="ru-RU" sz="2400" i="1" dirty="0" err="1" smtClean="0">
                <a:latin typeface="Calibri" pitchFamily="34" charset="0"/>
              </a:rPr>
              <a:t>Видатки</a:t>
            </a:r>
            <a:r>
              <a:rPr lang="ru-RU" sz="2400" i="1" dirty="0" smtClean="0">
                <a:latin typeface="Calibri" pitchFamily="34" charset="0"/>
              </a:rPr>
              <a:t> </a:t>
            </a:r>
            <a:r>
              <a:rPr lang="ru-RU" sz="2400" i="1" dirty="0">
                <a:latin typeface="Calibri" pitchFamily="34" charset="0"/>
              </a:rPr>
              <a:t>за </a:t>
            </a:r>
            <a:r>
              <a:rPr lang="ru-RU" sz="2400" i="1" dirty="0" smtClean="0">
                <a:latin typeface="Calibri" pitchFamily="34" charset="0"/>
              </a:rPr>
              <a:t>І </a:t>
            </a:r>
            <a:r>
              <a:rPr lang="ru-RU" sz="2400" i="1" dirty="0" err="1" smtClean="0">
                <a:latin typeface="Calibri" pitchFamily="34" charset="0"/>
              </a:rPr>
              <a:t>півріччя</a:t>
            </a:r>
            <a:r>
              <a:rPr lang="ru-RU" sz="2400" i="1" dirty="0" smtClean="0">
                <a:latin typeface="Calibri" pitchFamily="34" charset="0"/>
              </a:rPr>
              <a:t> 2021 року</a:t>
            </a:r>
            <a:endParaRPr lang="ru-RU" sz="2400" i="1" dirty="0">
              <a:latin typeface="Calibri" pitchFamily="34" charset="0"/>
            </a:endParaRPr>
          </a:p>
        </c:rich>
      </c:tx>
      <c:layout>
        <c:manualLayout>
          <c:xMode val="edge"/>
          <c:yMode val="edge"/>
          <c:x val="0.24878127734033245"/>
          <c:y val="5.185185185185185E-2"/>
        </c:manualLayout>
      </c:layout>
      <c:overlay val="0"/>
    </c:title>
    <c:autoTitleDeleted val="0"/>
    <c:view3D>
      <c:rotX val="3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363954505686822E-2"/>
          <c:y val="0.19068280353844658"/>
          <c:w val="0.63765190288713947"/>
          <c:h val="0.784498687664042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за І півріччя 2021 року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1439927821522312"/>
                  <c:y val="3.00503548167590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34-4622-9F0A-F9F585E2C9B1}"/>
                </c:ext>
              </c:extLst>
            </c:dLbl>
            <c:dLbl>
              <c:idx val="1"/>
              <c:layout>
                <c:manualLayout>
                  <c:x val="3.179516622922135E-2"/>
                  <c:y val="-2.1804218917079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34-4622-9F0A-F9F585E2C9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Загальний фонд</c:v>
                </c:pt>
                <c:pt idx="1">
                  <c:v>Спеціальний фонд (власні надходження бюджетних установ)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2653.2</c:v>
                </c:pt>
                <c:pt idx="1">
                  <c:v>15.9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34-4622-9F0A-F9F585E2C9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1"/>
        <c:txPr>
          <a:bodyPr/>
          <a:lstStyle/>
          <a:p>
            <a:pPr>
              <a:defRPr sz="1600" b="1" i="1">
                <a:latin typeface="Calibri" pitchFamily="34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07687007874015"/>
          <c:y val="0.26276290463692026"/>
          <c:w val="0.29784241032370973"/>
          <c:h val="0.53416545154077999"/>
        </c:manualLayout>
      </c:layout>
      <c:overlay val="0"/>
      <c:txPr>
        <a:bodyPr/>
        <a:lstStyle/>
        <a:p>
          <a:pPr>
            <a:defRPr sz="1600" b="1" i="1">
              <a:latin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i="1"/>
            </a:pPr>
            <a:r>
              <a:rPr lang="ru-RU" sz="2400" i="1"/>
              <a:t>Видатки за І півріччя 2021 року</a:t>
            </a:r>
          </a:p>
        </c:rich>
      </c:tx>
      <c:overlay val="0"/>
    </c:title>
    <c:autoTitleDeleted val="0"/>
    <c:view3D>
      <c:rotX val="40"/>
      <c:rotY val="5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47112860892383E-4"/>
          <c:y val="0.20291805593266382"/>
          <c:w val="0.59847561242344782"/>
          <c:h val="0.79635710019006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за І півріччя 2021 року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8.8560476815398081E-2"/>
                  <c:y val="-7.649847026439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AE8-4845-8D7B-4F40E746312C}"/>
                </c:ext>
              </c:extLst>
            </c:dLbl>
            <c:dLbl>
              <c:idx val="2"/>
              <c:layout>
                <c:manualLayout>
                  <c:x val="2.8198490813648294E-2"/>
                  <c:y val="9.4637291258460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E8-4845-8D7B-4F40E74631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Оплата праці і нарахування на заробітну плату</c:v>
                </c:pt>
                <c:pt idx="1">
                  <c:v>Оплата комунальних послуг та енергоносіїв</c:v>
                </c:pt>
                <c:pt idx="2">
                  <c:v>Інші поточні видатки 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2577.9</c:v>
                </c:pt>
                <c:pt idx="1">
                  <c:v>54.1</c:v>
                </c:pt>
                <c:pt idx="2">
                  <c:v>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E8-4845-8D7B-4F40E74631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62339238845146"/>
          <c:y val="0.19371208254140679"/>
          <c:w val="0.36543274278215232"/>
          <c:h val="0.71821710562041818"/>
        </c:manualLayout>
      </c:layout>
      <c:overlay val="0"/>
      <c:txPr>
        <a:bodyPr/>
        <a:lstStyle/>
        <a:p>
          <a:pPr>
            <a:defRPr sz="1600" b="1" i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 i="1"/>
            </a:pPr>
            <a:r>
              <a:rPr lang="ru-RU" sz="2400" i="1" dirty="0" err="1" smtClean="0"/>
              <a:t>Видатки</a:t>
            </a:r>
            <a:r>
              <a:rPr lang="ru-RU" sz="2400" i="1" dirty="0" smtClean="0"/>
              <a:t> за І </a:t>
            </a:r>
            <a:r>
              <a:rPr lang="ru-RU" sz="2400" i="1" dirty="0" err="1" smtClean="0"/>
              <a:t>півріччя</a:t>
            </a:r>
            <a:r>
              <a:rPr lang="ru-RU" sz="2400" i="1" dirty="0" smtClean="0"/>
              <a:t> 2021 року (</a:t>
            </a:r>
            <a:r>
              <a:rPr lang="ru-RU" sz="2400" i="1" dirty="0" err="1" smtClean="0"/>
              <a:t>організація</a:t>
            </a:r>
            <a:r>
              <a:rPr lang="ru-RU" sz="2400" i="1" dirty="0" smtClean="0"/>
              <a:t> та </a:t>
            </a:r>
            <a:r>
              <a:rPr lang="ru-RU" sz="2400" i="1" dirty="0" err="1" smtClean="0"/>
              <a:t>проведення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громадських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робіт</a:t>
            </a:r>
            <a:r>
              <a:rPr lang="ru-RU" sz="2400" i="1" dirty="0" smtClean="0"/>
              <a:t>)</a:t>
            </a:r>
            <a:endParaRPr lang="ru-RU" sz="2400" i="1" dirty="0"/>
          </a:p>
        </c:rich>
      </c:tx>
      <c:overlay val="0"/>
    </c:title>
    <c:autoTitleDeleted val="0"/>
    <c:view3D>
      <c:rotX val="40"/>
      <c:rotY val="16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47112860892383E-4"/>
          <c:y val="0.20291805593266382"/>
          <c:w val="0.59847561242344782"/>
          <c:h val="0.79635710019006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за І півріччя 2021 року (організація та проведення громадських робіт)</c:v>
                </c:pt>
              </c:strCache>
            </c:strRef>
          </c:tx>
          <c:explosion val="25"/>
          <c:dPt>
            <c:idx val="1"/>
            <c:bubble3D val="0"/>
            <c:explosion val="0"/>
            <c:extLst>
              <c:ext xmlns:c16="http://schemas.microsoft.com/office/drawing/2014/chart" uri="{C3380CC4-5D6E-409C-BE32-E72D297353CC}">
                <c16:uniqueId val="{00000000-A546-4B7F-A027-11A349A65224}"/>
              </c:ext>
            </c:extLst>
          </c:dPt>
          <c:dLbls>
            <c:dLbl>
              <c:idx val="0"/>
              <c:layout>
                <c:manualLayout>
                  <c:x val="5.4677055993000878E-2"/>
                  <c:y val="-4.7356996689503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46-4B7F-A027-11A349A65224}"/>
                </c:ext>
              </c:extLst>
            </c:dLbl>
            <c:dLbl>
              <c:idx val="1"/>
              <c:layout>
                <c:manualLayout>
                  <c:x val="-3.3004921259842522E-2"/>
                  <c:y val="-7.64986753502763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546-4B7F-A027-11A349A65224}"/>
                </c:ext>
              </c:extLst>
            </c:dLbl>
            <c:dLbl>
              <c:idx val="2"/>
              <c:layout>
                <c:manualLayout>
                  <c:x val="2.8198490813648294E-2"/>
                  <c:y val="9.4637291258460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46-4B7F-A027-11A349A652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Загальний фонд</c:v>
                </c:pt>
                <c:pt idx="1">
                  <c:v>Спеціальний фонд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44.3</c:v>
                </c:pt>
                <c:pt idx="1">
                  <c:v>28.9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546-4B7F-A027-11A349A652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62339238845146"/>
          <c:y val="0.19371208254140679"/>
          <c:w val="0.36543274278215232"/>
          <c:h val="0.71821710562041818"/>
        </c:manualLayout>
      </c:layout>
      <c:overlay val="0"/>
      <c:txPr>
        <a:bodyPr/>
        <a:lstStyle/>
        <a:p>
          <a:pPr>
            <a:defRPr sz="2400" b="1" i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Calibri" pitchFamily="34" charset="0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Pt>
            <c:idx val="0"/>
            <c:bubble3D val="0"/>
            <c:explosion val="2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9A76-4465-9C03-6EF857C70455}"/>
              </c:ext>
            </c:extLst>
          </c:dPt>
          <c:dPt>
            <c:idx val="1"/>
            <c:bubble3D val="0"/>
            <c:explosion val="2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9A76-4465-9C03-6EF857C70455}"/>
              </c:ext>
            </c:extLst>
          </c:dPt>
          <c:dPt>
            <c:idx val="2"/>
            <c:bubble3D val="0"/>
            <c:explosion val="2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9A76-4465-9C03-6EF857C70455}"/>
              </c:ext>
            </c:extLst>
          </c:dPt>
          <c:dPt>
            <c:idx val="3"/>
            <c:bubble3D val="0"/>
            <c:explosion val="2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7-9A76-4465-9C03-6EF857C70455}"/>
              </c:ext>
            </c:extLst>
          </c:dPt>
          <c:dPt>
            <c:idx val="4"/>
            <c:bubble3D val="0"/>
            <c:explosion val="2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9-9A76-4465-9C03-6EF857C70455}"/>
              </c:ext>
            </c:extLst>
          </c:dPt>
          <c:dLbls>
            <c:dLbl>
              <c:idx val="0"/>
              <c:layout>
                <c:manualLayout>
                  <c:x val="-0.14134854670943939"/>
                  <c:y val="-0.11802807623689349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76-4465-9C03-6EF857C70455}"/>
                </c:ext>
              </c:extLst>
            </c:dLbl>
            <c:dLbl>
              <c:idx val="1"/>
              <c:layout>
                <c:manualLayout>
                  <c:x val="9.9697433654126574E-2"/>
                  <c:y val="-0.19483589789516603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76-4465-9C03-6EF857C70455}"/>
                </c:ext>
              </c:extLst>
            </c:dLbl>
            <c:dLbl>
              <c:idx val="2"/>
              <c:layout>
                <c:manualLayout>
                  <c:x val="-2.2426484883833957E-2"/>
                  <c:y val="3.078829343709420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A76-4465-9C03-6EF857C70455}"/>
                </c:ext>
              </c:extLst>
            </c:dLbl>
            <c:dLbl>
              <c:idx val="3"/>
              <c:layout>
                <c:manualLayout>
                  <c:x val="-5.0838436862058901E-3"/>
                  <c:y val="-8.45610156748974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76-4465-9C03-6EF857C70455}"/>
                </c:ext>
              </c:extLst>
            </c:dLbl>
            <c:dLbl>
              <c:idx val="4"/>
              <c:layout>
                <c:manualLayout>
                  <c:x val="9.6753791192767627E-2"/>
                  <c:y val="0.17946620269661998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A76-4465-9C03-6EF857C704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Підприємства залізниці</c:v>
                </c:pt>
                <c:pt idx="1">
                  <c:v>Бюджетні організації</c:v>
                </c:pt>
                <c:pt idx="2">
                  <c:v>Комунальні підприємства</c:v>
                </c:pt>
                <c:pt idx="3">
                  <c:v>Підприємці 
(єдиний податок)</c:v>
                </c:pt>
                <c:pt idx="4">
                  <c:v>Інші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0.0">
                  <c:v>62603</c:v>
                </c:pt>
                <c:pt idx="1">
                  <c:v>16911.3</c:v>
                </c:pt>
                <c:pt idx="2" formatCode="0.0">
                  <c:v>7976.2</c:v>
                </c:pt>
                <c:pt idx="3">
                  <c:v>6589.8</c:v>
                </c:pt>
                <c:pt idx="4">
                  <c:v>21304.400000000001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A76-4465-9C03-6EF857C704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91041827083168"/>
          <c:y val="5.4902664565738474E-2"/>
          <c:w val="0.33308230651683518"/>
          <c:h val="0.7914297439284249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1555,917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670-4F49-9329-9AD478FB6A4D}"/>
                </c:ext>
              </c:extLst>
            </c:dLbl>
            <c:dLbl>
              <c:idx val="1"/>
              <c:layout>
                <c:manualLayout>
                  <c:x val="-1.3259976301833204E-3"/>
                  <c:y val="-7.740485103867933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491,793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670-4F49-9329-9AD478FB6A4D}"/>
                </c:ext>
              </c:extLst>
            </c:dLbl>
            <c:dLbl>
              <c:idx val="2"/>
              <c:layout>
                <c:manualLayout>
                  <c:x val="3.9765326516468205E-2"/>
                  <c:y val="2.201069367723475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282,553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670-4F49-9329-9AD478FB6A4D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1618,217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F6-493D-A383-24A0A1F9E830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1439,964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670-4F49-9329-9AD478FB6A4D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1944,691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670-4F49-9329-9AD478FB6A4D}"/>
                </c:ext>
              </c:extLst>
            </c:dLbl>
            <c:dLbl>
              <c:idx val="7"/>
              <c:layout>
                <c:manualLayout>
                  <c:x val="-1.5210855476429632E-2"/>
                  <c:y val="-2.620154315337859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2091,445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670-4F49-9329-9AD478FB6A4D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951,878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E670-4F49-9329-9AD478FB6A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Апарат упавління, тис. грн</c:v>
                </c:pt>
                <c:pt idx="1">
                  <c:v>Оплата за електроенегію (вуличне освітлення)</c:v>
                </c:pt>
                <c:pt idx="2">
                  <c:v>Забезпечення функціонування електичних мереж</c:v>
                </c:pt>
                <c:pt idx="3">
                  <c:v>Благоустрій міста</c:v>
                </c:pt>
                <c:pt idx="4">
                  <c:v>ремонт доріг</c:v>
                </c:pt>
                <c:pt idx="5">
                  <c:v>капітальний ремонт житлового фонду (в т. ч. ліфтів)</c:v>
                </c:pt>
                <c:pt idx="6">
                  <c:v>капітальтний  ремонтів об'єктів благоустрою</c:v>
                </c:pt>
                <c:pt idx="7">
                  <c:v>інше</c:v>
                </c:pt>
                <c:pt idx="8">
                  <c:v>виконання інвесторських проектів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2380.9</c:v>
                </c:pt>
                <c:pt idx="1">
                  <c:v>698.9</c:v>
                </c:pt>
                <c:pt idx="2">
                  <c:v>698.8</c:v>
                </c:pt>
                <c:pt idx="3">
                  <c:v>6409.6</c:v>
                </c:pt>
                <c:pt idx="4">
                  <c:v>3740.0859999999998</c:v>
                </c:pt>
                <c:pt idx="5">
                  <c:v>1781.3</c:v>
                </c:pt>
                <c:pt idx="6">
                  <c:v>1509.7</c:v>
                </c:pt>
                <c:pt idx="7">
                  <c:v>1171.4000000000001</c:v>
                </c:pt>
                <c:pt idx="8">
                  <c:v>1569.4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670-4F49-9329-9AD478FB6A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862205411907389"/>
          <c:y val="2.5832444985230091E-2"/>
          <c:w val="0.37655925820669378"/>
          <c:h val="0.9346599331675102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-0.14044254884806093"/>
                  <c:y val="-5.408705683829481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983,846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1CD-402B-A02E-52F026162FDD}"/>
                </c:ext>
              </c:extLst>
            </c:dLbl>
            <c:dLbl>
              <c:idx val="1"/>
              <c:layout>
                <c:manualLayout>
                  <c:x val="0.11804449790998349"/>
                  <c:y val="-8.3717585533184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1CD-402B-A02E-52F026162FDD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1944,691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1CD-402B-A02E-52F026162F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Поточний ремонт доріг</c:v>
                </c:pt>
                <c:pt idx="1">
                  <c:v>Капітальний ремонт доріг</c:v>
                </c:pt>
                <c:pt idx="2">
                  <c:v>Капітальний ремонт тротуарів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4778.5</c:v>
                </c:pt>
                <c:pt idx="1">
                  <c:v>2260.6</c:v>
                </c:pt>
                <c:pt idx="2">
                  <c:v>1416.49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CD-402B-A02E-52F026162F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spPr>
        <a:noFill/>
      </c:spPr>
    </c:legend>
    <c:plotVisOnly val="1"/>
    <c:dispBlanksAs val="zero"/>
    <c:showDLblsOverMax val="0"/>
  </c:chart>
  <c:txPr>
    <a:bodyPr/>
    <a:lstStyle/>
    <a:p>
      <a:pPr>
        <a:defRPr sz="1800" b="1"/>
      </a:pPr>
      <a:endParaRPr lang="ru-RU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1.2093683193113266E-2"/>
                  <c:y val="-0.14781728691664528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19,999</a:t>
                    </a:r>
                    <a:endParaRPr lang="en-US" dirty="0"/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7BD-43F6-BF55-8D1676213C50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668,687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7BD-43F6-BF55-8D1676213C50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158,379</a:t>
                    </a:r>
                    <a:endParaRPr lang="en-US" dirty="0"/>
                  </a:p>
                </c:rich>
              </c:tx>
              <c:spPr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7BD-43F6-BF55-8D1676213C50}"/>
                </c:ext>
              </c:extLst>
            </c:dLbl>
            <c:dLbl>
              <c:idx val="3"/>
              <c:layout>
                <c:manualLayout>
                  <c:x val="-2.0464392673322999E-2"/>
                  <c:y val="0.100869217613175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39,00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F4B-4701-A421-699E4F6E2BC1}"/>
                </c:ext>
              </c:extLst>
            </c:dLbl>
            <c:dLbl>
              <c:idx val="4"/>
              <c:layout>
                <c:manualLayout>
                  <c:x val="-1.5598113575873571E-2"/>
                  <c:y val="-5.783751415428552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16,212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7BD-43F6-BF55-8D1676213C50}"/>
                </c:ext>
              </c:extLst>
            </c:dLbl>
            <c:dLbl>
              <c:idx val="5"/>
              <c:layout>
                <c:manualLayout>
                  <c:x val="8.210813371614116E-2"/>
                  <c:y val="0.1677480826160761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537,687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7BD-43F6-BF55-8D1676213C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Капітальний ремонт димовентиляційних каналів</c:v>
                </c:pt>
                <c:pt idx="1">
                  <c:v>Капітальний ремонт (першочергові заходи) по підсиленню несучих стін ж/б №2 по вул. Глібко</c:v>
                </c:pt>
                <c:pt idx="2">
                  <c:v>Вогнезахист дерев'яних конструкцій ж/б</c:v>
                </c:pt>
                <c:pt idx="3">
                  <c:v>Геодезичні вишукування</c:v>
                </c:pt>
                <c:pt idx="4">
                  <c:v>Геологічні вишукування</c:v>
                </c:pt>
                <c:pt idx="5">
                  <c:v>Капітальний ремонт ліфтів (в т.ч. ОСББ)</c:v>
                </c:pt>
              </c:strCache>
            </c:strRef>
          </c:cat>
          <c:val>
            <c:numRef>
              <c:f>Лист1!$B$2:$B$7</c:f>
              <c:numCache>
                <c:formatCode>0.00</c:formatCode>
                <c:ptCount val="6"/>
                <c:pt idx="0">
                  <c:v>99</c:v>
                </c:pt>
                <c:pt idx="1">
                  <c:v>668.68600000000004</c:v>
                </c:pt>
                <c:pt idx="2">
                  <c:v>408.56</c:v>
                </c:pt>
                <c:pt idx="3">
                  <c:v>25.9</c:v>
                </c:pt>
                <c:pt idx="4">
                  <c:v>88.7</c:v>
                </c:pt>
                <c:pt idx="5">
                  <c:v>388.98999999999995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7BD-43F6-BF55-8D1676213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8627093183257393"/>
          <c:y val="1.5352984868560484E-2"/>
          <c:w val="0.30465880577259191"/>
          <c:h val="0.9846470151314396"/>
        </c:manualLayout>
      </c:layout>
      <c:overlay val="0"/>
      <c:txPr>
        <a:bodyPr/>
        <a:lstStyle/>
        <a:p>
          <a:pPr>
            <a:defRPr sz="13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2.0832092193728356E-2"/>
          <c:w val="0.84982275631925674"/>
          <c:h val="0.9437663125997276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Освіта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1.9596588033428383E-2"/>
                  <c:y val="-4.260127833353996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81419,1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81419.100000000006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A4-4069-981A-D6DCC0B47F6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Охорона здоров'я</c:v>
                </c:pt>
              </c:strCache>
            </c:strRef>
          </c:tx>
          <c:spPr>
            <a:solidFill>
              <a:srgbClr val="FF33CC"/>
            </a:solidFill>
          </c:spPr>
          <c:invertIfNegative val="0"/>
          <c:dLbls>
            <c:dLbl>
              <c:idx val="0"/>
              <c:layout>
                <c:manualLayout>
                  <c:x val="2.5106675389977247E-2"/>
                  <c:y val="-0.24623538876786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7087,9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7087.9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A4-4069-981A-D6DCC0B47F6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Реверсна дотація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>
                <c:manualLayout>
                  <c:x val="2.8794331494031527E-2"/>
                  <c:y val="-0.1371759820567441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16311,0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709081706970829E-2"/>
                      <c:h val="6.5401482497650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16311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9A4-4069-981A-D6DCC0B47F69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ЖКГ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986900632440017E-2"/>
                  <c:y val="-0.1397321929340111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12472,2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0.0</c:formatCode>
                <c:ptCount val="1"/>
                <c:pt idx="0">
                  <c:v>12472.2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9A4-4069-981A-D6DCC0B47F69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Державне управління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067354656066974E-2"/>
                  <c:y val="-4.94176170441609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18860,0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628399313656508E-2"/>
                      <c:h val="6.5401482497650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0.0</c:formatCode>
                <c:ptCount val="1"/>
                <c:pt idx="0">
                  <c:v>18860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9A4-4069-981A-D6DCC0B47F69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Соціальний захист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446633501627343E-2"/>
                  <c:y val="-0.10053901686715444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6291,4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6291.4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79A4-4069-981A-D6DCC0B47F69}"/>
            </c:ext>
          </c:extLst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Культура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2.0144469544536203E-2"/>
                  <c:y val="-4.686140616689396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8247,4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Лист1!$H$2</c:f>
              <c:numCache>
                <c:formatCode>General</c:formatCode>
                <c:ptCount val="1"/>
                <c:pt idx="0">
                  <c:v>8247.4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9A4-4069-981A-D6DCC0B47F69}"/>
            </c:ext>
          </c:extLst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Спорт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1.8722096721763424E-2"/>
                  <c:y val="-8.349877388824751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2601,5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Лист1!$I$2</c:f>
              <c:numCache>
                <c:formatCode>General</c:formatCode>
                <c:ptCount val="1"/>
                <c:pt idx="0">
                  <c:v>2601.5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79A4-4069-981A-D6DCC0B47F69}"/>
            </c:ext>
          </c:extLst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Інші трансферти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9796771552131973E-2"/>
                  <c:y val="-9.37230806882971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1380,0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Лист1!$J$2</c:f>
              <c:numCache>
                <c:formatCode>General</c:formatCode>
                <c:ptCount val="1"/>
                <c:pt idx="0">
                  <c:v>1380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79A4-4069-981A-D6DCC0B47F69}"/>
            </c:ext>
          </c:extLst>
        </c:ser>
        <c:ser>
          <c:idx val="9"/>
          <c:order val="9"/>
          <c:tx>
            <c:strRef>
              <c:f>Лист1!$K$1</c:f>
              <c:strCache>
                <c:ptCount val="1"/>
                <c:pt idx="0">
                  <c:v>Інші видатки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9607080694737621E-2"/>
                  <c:y val="-0.104799278877762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096203302513709E-2"/>
                      <c:h val="5.85852779642841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2-79A4-4069-981A-D6DCC0B47F69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Лист1!$K$2</c:f>
              <c:numCache>
                <c:formatCode>General</c:formatCode>
                <c:ptCount val="1"/>
                <c:pt idx="0">
                  <c:v>345.1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79A4-4069-981A-D6DCC0B47F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904064"/>
        <c:axId val="73237056"/>
        <c:axId val="0"/>
      </c:bar3DChart>
      <c:catAx>
        <c:axId val="429040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73237056"/>
        <c:crosses val="autoZero"/>
        <c:auto val="1"/>
        <c:lblAlgn val="ctr"/>
        <c:lblOffset val="100"/>
        <c:noMultiLvlLbl val="0"/>
      </c:catAx>
      <c:valAx>
        <c:axId val="73237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2904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110450690663999"/>
          <c:y val="2.0668664297633027E-3"/>
          <c:w val="0.24889549309336062"/>
          <c:h val="0.98232160999824458"/>
        </c:manualLayout>
      </c:layout>
      <c:overlay val="1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 b="1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 algn="l">
              <a:defRPr u="sng"/>
            </a:pPr>
            <a:r>
              <a:rPr lang="ru-RU" u="sng" dirty="0" err="1"/>
              <a:t>Всього</a:t>
            </a:r>
            <a:r>
              <a:rPr lang="ru-RU" u="sng" dirty="0"/>
              <a:t> </a:t>
            </a:r>
            <a:r>
              <a:rPr lang="ru-RU" u="sng" dirty="0" err="1"/>
              <a:t>видатків</a:t>
            </a:r>
            <a:r>
              <a:rPr lang="ru-RU" u="sng" dirty="0"/>
              <a:t> </a:t>
            </a:r>
            <a:r>
              <a:rPr lang="ru-RU" u="sng" dirty="0" smtClean="0"/>
              <a:t>155015,6 </a:t>
            </a:r>
            <a:r>
              <a:rPr lang="ru-RU" u="sng" dirty="0" err="1"/>
              <a:t>тис.грн</a:t>
            </a:r>
            <a:r>
              <a:rPr lang="ru-RU" u="sng" dirty="0"/>
              <a:t>.</a:t>
            </a:r>
          </a:p>
        </c:rich>
      </c:tx>
      <c:layout>
        <c:manualLayout>
          <c:xMode val="edge"/>
          <c:yMode val="edge"/>
          <c:x val="3.1972032310581502E-2"/>
          <c:y val="4.2383674871907244E-2"/>
        </c:manualLayout>
      </c:layout>
      <c:overlay val="0"/>
    </c:title>
    <c:autoTitleDeleted val="0"/>
    <c:view3D>
      <c:rotX val="75"/>
      <c:rotY val="5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9903222242927447"/>
          <c:y val="0.17011466848397941"/>
          <c:w val="0.43326865117047192"/>
          <c:h val="0.745549111200384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Всього видатків 271936,8 тис.грн.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471F-4E2F-AAFA-B9C5B7244606}"/>
              </c:ext>
            </c:extLst>
          </c:dPt>
          <c:dPt>
            <c:idx val="1"/>
            <c:bubble3D val="0"/>
            <c:spPr>
              <a:solidFill>
                <a:srgbClr val="FF33CC"/>
              </a:solidFill>
            </c:spPr>
            <c:extLst>
              <c:ext xmlns:c16="http://schemas.microsoft.com/office/drawing/2014/chart" uri="{C3380CC4-5D6E-409C-BE32-E72D297353CC}">
                <c16:uniqueId val="{00000003-471F-4E2F-AAFA-B9C5B7244606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471F-4E2F-AAFA-B9C5B7244606}"/>
              </c:ext>
            </c:extLst>
          </c:dPt>
          <c:dPt>
            <c:idx val="3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7-471F-4E2F-AAFA-B9C5B7244606}"/>
              </c:ext>
            </c:extLst>
          </c:dPt>
          <c:dPt>
            <c:idx val="4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9-471F-4E2F-AAFA-B9C5B7244606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B-471F-4E2F-AAFA-B9C5B7244606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D-471F-4E2F-AAFA-B9C5B7244606}"/>
              </c:ext>
            </c:extLst>
          </c:dPt>
          <c:dPt>
            <c:idx val="7"/>
            <c:bubble3D val="0"/>
            <c:spPr>
              <a:solidFill>
                <a:schemeClr val="accent5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471F-4E2F-AAFA-B9C5B7244606}"/>
              </c:ext>
            </c:extLst>
          </c:dPt>
          <c:dLbls>
            <c:dLbl>
              <c:idx val="0"/>
              <c:layout>
                <c:manualLayout>
                  <c:x val="-4.421347568616478E-2"/>
                  <c:y val="-4.115322183687780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1F-4E2F-AAFA-B9C5B7244606}"/>
                </c:ext>
              </c:extLst>
            </c:dLbl>
            <c:dLbl>
              <c:idx val="1"/>
              <c:layout>
                <c:manualLayout>
                  <c:x val="6.004885195670031E-2"/>
                  <c:y val="-1.751827935946618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1F-4E2F-AAFA-B9C5B7244606}"/>
                </c:ext>
              </c:extLst>
            </c:dLbl>
            <c:dLbl>
              <c:idx val="2"/>
              <c:layout>
                <c:manualLayout>
                  <c:x val="1.6086889085526527E-2"/>
                  <c:y val="-2.26702415725911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1F-4E2F-AAFA-B9C5B7244606}"/>
                </c:ext>
              </c:extLst>
            </c:dLbl>
            <c:dLbl>
              <c:idx val="3"/>
              <c:layout>
                <c:manualLayout>
                  <c:x val="1.4171307676943178E-2"/>
                  <c:y val="-3.152045361155307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71F-4E2F-AAFA-B9C5B7244606}"/>
                </c:ext>
              </c:extLst>
            </c:dLbl>
            <c:dLbl>
              <c:idx val="4"/>
              <c:layout>
                <c:manualLayout>
                  <c:x val="3.0251501656480807E-2"/>
                  <c:y val="-1.603103213120116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71F-4E2F-AAFA-B9C5B7244606}"/>
                </c:ext>
              </c:extLst>
            </c:dLbl>
            <c:dLbl>
              <c:idx val="5"/>
              <c:layout>
                <c:manualLayout>
                  <c:x val="2.4210061182110231E-2"/>
                  <c:y val="7.103689957991869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71F-4E2F-AAFA-B9C5B7244606}"/>
                </c:ext>
              </c:extLst>
            </c:dLbl>
            <c:dLbl>
              <c:idx val="6"/>
              <c:layout>
                <c:manualLayout>
                  <c:x val="-3.7372862726894406E-2"/>
                  <c:y val="-9.956678038652819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71F-4E2F-AAFA-B9C5B7244606}"/>
                </c:ext>
              </c:extLst>
            </c:dLbl>
            <c:dLbl>
              <c:idx val="7"/>
              <c:layout>
                <c:manualLayout>
                  <c:x val="-2.160493827160501E-2"/>
                  <c:y val="5.05085878961008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71F-4E2F-AAFA-B9C5B72446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Інші</c:v>
                </c:pt>
                <c:pt idx="1">
                  <c:v>Капітальні видатки</c:v>
                </c:pt>
                <c:pt idx="2">
                  <c:v>Реверсна дотація</c:v>
                </c:pt>
                <c:pt idx="3">
                  <c:v>Оплата комунальних послуг 
та енергоносіїв</c:v>
                </c:pt>
                <c:pt idx="4">
                  <c:v>Продукти харчування</c:v>
                </c:pt>
                <c:pt idx="5">
                  <c:v>Медикаменти</c:v>
                </c:pt>
                <c:pt idx="6">
                  <c:v>Оплата праці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10524.2</c:v>
                </c:pt>
                <c:pt idx="1">
                  <c:v>8947.4</c:v>
                </c:pt>
                <c:pt idx="2">
                  <c:v>16311</c:v>
                </c:pt>
                <c:pt idx="3">
                  <c:v>8860.2000000000007</c:v>
                </c:pt>
                <c:pt idx="4">
                  <c:v>3859</c:v>
                </c:pt>
                <c:pt idx="5">
                  <c:v>264.7</c:v>
                </c:pt>
                <c:pt idx="6">
                  <c:v>106249.1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71F-4E2F-AAFA-B9C5B72446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l"/>
      <c:layout>
        <c:manualLayout>
          <c:xMode val="edge"/>
          <c:yMode val="edge"/>
          <c:x val="4.5968820891408725E-2"/>
          <c:y val="0.14993817875034943"/>
          <c:w val="0.3488131865461262"/>
          <c:h val="0.8079784427408829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>
        <c:manualLayout>
          <c:xMode val="edge"/>
          <c:yMode val="edge"/>
          <c:x val="0.23655555555555555"/>
          <c:y val="0.15308641975308643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284558180227467E-2"/>
          <c:y val="0.2594289880431615"/>
          <c:w val="0.56998425196850488"/>
          <c:h val="0.738277826382814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по загальному фонду, тис. грн.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8757633420822398"/>
                  <c:y val="-8.69283561777000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F3-4B8F-86EA-83DF4797CD05}"/>
                </c:ext>
              </c:extLst>
            </c:dLbl>
            <c:dLbl>
              <c:idx val="1"/>
              <c:layout>
                <c:manualLayout>
                  <c:x val="5.7460739282589678E-2"/>
                  <c:y val="7.6710022358316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F3-4B8F-86EA-83DF4797CD05}"/>
                </c:ext>
              </c:extLst>
            </c:dLbl>
            <c:dLbl>
              <c:idx val="2"/>
              <c:layout>
                <c:manualLayout>
                  <c:x val="-2.4779090113735781E-2"/>
                  <c:y val="0.113874599008457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2F3-4B8F-86EA-83DF4797CD05}"/>
                </c:ext>
              </c:extLst>
            </c:dLbl>
            <c:dLbl>
              <c:idx val="3"/>
              <c:layout>
                <c:manualLayout>
                  <c:x val="-3.0813648293963256E-2"/>
                  <c:y val="1.034392923106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F3-4B8F-86EA-83DF4797CD05}"/>
                </c:ext>
              </c:extLst>
            </c:dLbl>
            <c:dLbl>
              <c:idx val="4"/>
              <c:layout>
                <c:manualLayout>
                  <c:x val="1.736111111111108E-3"/>
                  <c:y val="-6.6355400019442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2F3-4B8F-86EA-83DF4797CD0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Апарат управління</c:v>
                </c:pt>
                <c:pt idx="1">
                  <c:v>Видатки на соцзахист і соцзабезпечення</c:v>
                </c:pt>
                <c:pt idx="2">
                  <c:v>Видатки на фізичну культуру</c:v>
                </c:pt>
                <c:pt idx="3">
                  <c:v>Інші видатки</c:v>
                </c:pt>
                <c:pt idx="4">
                  <c:v>Видатки на охорону здоров’я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10622.6</c:v>
                </c:pt>
                <c:pt idx="1">
                  <c:v>533.5</c:v>
                </c:pt>
                <c:pt idx="2">
                  <c:v>188.4</c:v>
                </c:pt>
                <c:pt idx="3">
                  <c:v>462.2</c:v>
                </c:pt>
                <c:pt idx="4">
                  <c:v>6595.4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2F3-4B8F-86EA-83DF4797CD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111111111111154"/>
          <c:y val="0.2380408282298046"/>
          <c:w val="0.33750000000000085"/>
          <c:h val="0.761856712355402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 b="1" i="1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2800" i="1">
                <a:latin typeface="Calibri" pitchFamily="34" charset="0"/>
              </a:defRPr>
            </a:pPr>
            <a:r>
              <a:rPr lang="ru-RU" sz="2800" i="1" dirty="0" err="1" smtClean="0">
                <a:latin typeface="Calibri" pitchFamily="34" charset="0"/>
              </a:rPr>
              <a:t>Видатки</a:t>
            </a:r>
            <a:r>
              <a:rPr lang="ru-RU" sz="2800" i="1" dirty="0" smtClean="0">
                <a:latin typeface="Calibri" pitchFamily="34" charset="0"/>
              </a:rPr>
              <a:t> по </a:t>
            </a:r>
            <a:r>
              <a:rPr lang="ru-RU" sz="2800" i="1" dirty="0" err="1" smtClean="0">
                <a:latin typeface="Calibri" pitchFamily="34" charset="0"/>
              </a:rPr>
              <a:t>спеціальному</a:t>
            </a:r>
            <a:r>
              <a:rPr lang="ru-RU" sz="2800" i="1" dirty="0" smtClean="0">
                <a:latin typeface="Calibri" pitchFamily="34" charset="0"/>
              </a:rPr>
              <a:t> фонду, тис. грн.</a:t>
            </a:r>
            <a:endParaRPr lang="ru-RU" sz="2800" i="1" dirty="0">
              <a:latin typeface="Calibri" pitchFamily="34" charset="0"/>
            </a:endParaRPr>
          </a:p>
        </c:rich>
      </c:tx>
      <c:layout>
        <c:manualLayout>
          <c:xMode val="edge"/>
          <c:yMode val="edge"/>
          <c:x val="0.15664577865266843"/>
          <c:y val="2.9629629629629631E-2"/>
        </c:manualLayout>
      </c:layout>
      <c:overlay val="0"/>
    </c:title>
    <c:autoTitleDeleted val="0"/>
    <c:view3D>
      <c:rotX val="30"/>
      <c:rotY val="135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4006780402449744E-2"/>
          <c:y val="0.20757713619130949"/>
          <c:w val="0.56998425196850511"/>
          <c:h val="0.738277826382814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Видатки по спеціальному фонду, тис. грн.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47FD-4971-901F-CBE1A943926C}"/>
              </c:ext>
            </c:extLst>
          </c:dPt>
          <c:dLbls>
            <c:dLbl>
              <c:idx val="0"/>
              <c:layout>
                <c:manualLayout>
                  <c:x val="0.17214599737532807"/>
                  <c:y val="-0.1066814425974531"/>
                </c:manualLayout>
              </c:layout>
              <c:spPr/>
              <c:txPr>
                <a:bodyPr/>
                <a:lstStyle/>
                <a:p>
                  <a:pPr>
                    <a:defRPr sz="2000" b="1" i="1">
                      <a:solidFill>
                        <a:schemeClr val="bg1"/>
                      </a:solidFill>
                      <a:latin typeface="Calibri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7FD-4971-901F-CBE1A943926C}"/>
                </c:ext>
              </c:extLst>
            </c:dLbl>
            <c:dLbl>
              <c:idx val="1"/>
              <c:layout>
                <c:manualLayout>
                  <c:x val="6.5794072615923016E-2"/>
                  <c:y val="2.63555944395839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FD-4971-901F-CBE1A943926C}"/>
                </c:ext>
              </c:extLst>
            </c:dLbl>
            <c:dLbl>
              <c:idx val="2"/>
              <c:layout>
                <c:manualLayout>
                  <c:x val="-6.1486986001749858E-2"/>
                  <c:y val="7.11898512685914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FD-4971-901F-CBE1A943926C}"/>
                </c:ext>
              </c:extLst>
            </c:dLbl>
            <c:dLbl>
              <c:idx val="3"/>
              <c:layout>
                <c:manualLayout>
                  <c:x val="-3.0357611548556479E-3"/>
                  <c:y val="0.101701953922426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7FD-4971-901F-CBE1A943926C}"/>
                </c:ext>
              </c:extLst>
            </c:dLbl>
            <c:dLbl>
              <c:idx val="4"/>
              <c:layout>
                <c:manualLayout>
                  <c:x val="3.4722222222222251E-4"/>
                  <c:y val="0.104014970350928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FD-4971-901F-CBE1A94392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1">
                    <a:latin typeface="Calibri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Видатки на охорону здоров’я</c:v>
                </c:pt>
                <c:pt idx="1">
                  <c:v>Інші видатки</c:v>
                </c:pt>
                <c:pt idx="2">
                  <c:v>Апарат управління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448.6</c:v>
                </c:pt>
                <c:pt idx="1">
                  <c:v>580</c:v>
                </c:pt>
                <c:pt idx="2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7FD-4971-901F-CBE1A94392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000000000000102"/>
          <c:y val="0.19112724798289121"/>
          <c:w val="0.33750000000000097"/>
          <c:h val="0.76185671235540264"/>
        </c:manualLayout>
      </c:layout>
      <c:overlay val="0"/>
      <c:txPr>
        <a:bodyPr/>
        <a:lstStyle/>
        <a:p>
          <a:pPr>
            <a:defRPr b="1" i="1">
              <a:latin typeface="Calibri" pitchFamily="34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overlay val="0"/>
    </c:title>
    <c:autoTitleDeleted val="0"/>
    <c:view3D>
      <c:rotX val="20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Зайняті місця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CE34-43D0-BC4D-B9A9A63F6951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CE34-43D0-BC4D-B9A9A63F6951}"/>
              </c:ext>
            </c:extLst>
          </c:dPt>
          <c:dLbls>
            <c:dLbl>
              <c:idx val="0"/>
              <c:layout>
                <c:manualLayout>
                  <c:x val="1.66666666666667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34-43D0-BC4D-B9A9A63F6951}"/>
                </c:ext>
              </c:extLst>
            </c:dLbl>
            <c:dLbl>
              <c:idx val="1"/>
              <c:layout>
                <c:manualLayout>
                  <c:x val="4.1666666666666664E-2"/>
                  <c:y val="-3.79835085030706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E34-43D0-BC4D-B9A9A63F6951}"/>
                </c:ext>
              </c:extLst>
            </c:dLbl>
            <c:dLbl>
              <c:idx val="2"/>
              <c:layout>
                <c:manualLayout>
                  <c:x val="2.0833333333333332E-2"/>
                  <c:y val="-4.96030375461750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34-43D0-BC4D-B9A9A63F695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1 місце</c:v>
                </c:pt>
                <c:pt idx="1">
                  <c:v>2 місце</c:v>
                </c:pt>
                <c:pt idx="2">
                  <c:v>3 місце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E34-43D0-BC4D-B9A9A63F69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2811008"/>
        <c:axId val="172812928"/>
        <c:axId val="0"/>
      </c:bar3DChart>
      <c:catAx>
        <c:axId val="172811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2812928"/>
        <c:crosses val="autoZero"/>
        <c:auto val="1"/>
        <c:lblAlgn val="ctr"/>
        <c:lblOffset val="100"/>
        <c:noMultiLvlLbl val="0"/>
      </c:catAx>
      <c:valAx>
        <c:axId val="17281292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172811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 i="1">
          <a:latin typeface="Calibri" pitchFamily="34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overlay val="0"/>
      <c:txPr>
        <a:bodyPr/>
        <a:lstStyle/>
        <a:p>
          <a:pPr>
            <a:defRPr i="1">
              <a:latin typeface="Calibri" pitchFamily="34" charset="0"/>
            </a:defRPr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Витрачено коштів, грн.</c:v>
                </c:pt>
              </c:strCache>
            </c:strRef>
          </c:tx>
          <c:explosion val="25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C6A-460C-B609-FCCA3EFDADC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Організація та проведення</c:v>
                </c:pt>
                <c:pt idx="1">
                  <c:v>Придбання нагородних матеріалів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16340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C6A-460C-B609-FCCA3EFDADC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b="1" i="1">
              <a:latin typeface="Calibri" pitchFamily="34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442866-F999-4EA4-A5C0-39FB199CF13D}" type="doc">
      <dgm:prSet loTypeId="urn:microsoft.com/office/officeart/2005/8/layout/hierarchy4" loCatId="hierarchy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3755971-F668-48AA-8E53-856682187980}">
      <dgm:prSet phldrT="[Текст]" custT="1"/>
      <dgm:spPr/>
      <dgm:t>
        <a:bodyPr/>
        <a:lstStyle/>
        <a:p>
          <a:r>
            <a:rPr lang="uk-UA" sz="2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Орган управління освітою</a:t>
          </a:r>
        </a:p>
      </dgm:t>
    </dgm:pt>
    <dgm:pt modelId="{30BC2DD0-EEAC-44F3-AF35-DEBC144343A0}" type="parTrans" cxnId="{D9B94E5F-150A-46ED-B3C6-260787DA51CF}">
      <dgm:prSet/>
      <dgm:spPr/>
      <dgm:t>
        <a:bodyPr/>
        <a:lstStyle/>
        <a:p>
          <a:endParaRPr lang="ru-RU"/>
        </a:p>
      </dgm:t>
    </dgm:pt>
    <dgm:pt modelId="{BB2B17E8-1007-40BB-A3C2-1A3F94B95954}" type="sibTrans" cxnId="{D9B94E5F-150A-46ED-B3C6-260787DA51CF}">
      <dgm:prSet/>
      <dgm:spPr/>
      <dgm:t>
        <a:bodyPr/>
        <a:lstStyle/>
        <a:p>
          <a:endParaRPr lang="ru-RU"/>
        </a:p>
      </dgm:t>
    </dgm:pt>
    <dgm:pt modelId="{18273892-5BBF-43D9-8AB6-49F4D9B3CB0B}">
      <dgm:prSet custT="1"/>
      <dgm:spPr/>
      <dgm:t>
        <a:bodyPr/>
        <a:lstStyle/>
        <a:p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7 шкіл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884FADD3-FF65-4BB4-A3B9-B61EACDA1500}" type="parTrans" cxnId="{67E022C1-EC62-494A-895B-6B72CCF688EC}">
      <dgm:prSet/>
      <dgm:spPr/>
      <dgm:t>
        <a:bodyPr/>
        <a:lstStyle/>
        <a:p>
          <a:endParaRPr lang="ru-RU"/>
        </a:p>
      </dgm:t>
    </dgm:pt>
    <dgm:pt modelId="{B423D09C-90C0-4FA6-A9D4-0888CA208131}" type="sibTrans" cxnId="{67E022C1-EC62-494A-895B-6B72CCF688EC}">
      <dgm:prSet/>
      <dgm:spPr/>
      <dgm:t>
        <a:bodyPr/>
        <a:lstStyle/>
        <a:p>
          <a:endParaRPr lang="ru-RU"/>
        </a:p>
      </dgm:t>
    </dgm:pt>
    <dgm:pt modelId="{0B0DA462-DCF1-47E8-8EE1-501D0DE50B49}">
      <dgm:prSet custT="1"/>
      <dgm:spPr/>
      <dgm:t>
        <a:bodyPr/>
        <a:lstStyle/>
        <a:p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7 садочків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D75911B2-B5AD-4C5A-9006-2866EF03B129}" type="parTrans" cxnId="{4B2DF4B3-51A9-4FF5-8979-91E2343527EE}">
      <dgm:prSet/>
      <dgm:spPr/>
      <dgm:t>
        <a:bodyPr/>
        <a:lstStyle/>
        <a:p>
          <a:endParaRPr lang="ru-RU"/>
        </a:p>
      </dgm:t>
    </dgm:pt>
    <dgm:pt modelId="{309D088F-1C63-4461-9E52-8EDFD6804B10}" type="sibTrans" cxnId="{4B2DF4B3-51A9-4FF5-8979-91E2343527EE}">
      <dgm:prSet/>
      <dgm:spPr/>
      <dgm:t>
        <a:bodyPr/>
        <a:lstStyle/>
        <a:p>
          <a:endParaRPr lang="ru-RU"/>
        </a:p>
      </dgm:t>
    </dgm:pt>
    <dgm:pt modelId="{054B1C1B-AA51-4882-917A-9EA7D4E553E6}">
      <dgm:prSet custT="1"/>
      <dgm:spPr/>
      <dgm:t>
        <a:bodyPr/>
        <a:lstStyle/>
        <a:p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Центр дитячої та юнацької творчості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7240AF21-D93C-47CA-9344-835343BEBED8}" type="parTrans" cxnId="{EC82964A-192A-4E93-80E7-82F1494A7909}">
      <dgm:prSet/>
      <dgm:spPr/>
      <dgm:t>
        <a:bodyPr/>
        <a:lstStyle/>
        <a:p>
          <a:endParaRPr lang="ru-RU"/>
        </a:p>
      </dgm:t>
    </dgm:pt>
    <dgm:pt modelId="{9E3F6D5C-1208-4B8D-89B0-AA78A3B57A2E}" type="sibTrans" cxnId="{EC82964A-192A-4E93-80E7-82F1494A7909}">
      <dgm:prSet/>
      <dgm:spPr/>
      <dgm:t>
        <a:bodyPr/>
        <a:lstStyle/>
        <a:p>
          <a:endParaRPr lang="ru-RU"/>
        </a:p>
      </dgm:t>
    </dgm:pt>
    <dgm:pt modelId="{209B85C5-C6D5-434F-8C17-55C5413E0B19}">
      <dgm:prSet custT="1"/>
      <dgm:spPr/>
      <dgm:t>
        <a:bodyPr/>
        <a:lstStyle/>
        <a:p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Комплексна дитячо-юнацька спортивна школа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B7788B40-48FD-4ED9-AF7C-01079783ECB2}" type="parTrans" cxnId="{A1815D9A-A700-4886-B6F9-C97FAFEB7C33}">
      <dgm:prSet/>
      <dgm:spPr/>
      <dgm:t>
        <a:bodyPr/>
        <a:lstStyle/>
        <a:p>
          <a:endParaRPr lang="ru-RU"/>
        </a:p>
      </dgm:t>
    </dgm:pt>
    <dgm:pt modelId="{089BD3F2-6861-4D59-8943-62E75A2384B9}" type="sibTrans" cxnId="{A1815D9A-A700-4886-B6F9-C97FAFEB7C33}">
      <dgm:prSet/>
      <dgm:spPr/>
      <dgm:t>
        <a:bodyPr/>
        <a:lstStyle/>
        <a:p>
          <a:endParaRPr lang="ru-RU"/>
        </a:p>
      </dgm:t>
    </dgm:pt>
    <dgm:pt modelId="{1D602BD1-3426-436A-A4AF-536CDA6ACEAD}">
      <dgm:prSet custT="1"/>
      <dgm:spPr/>
      <dgm:t>
        <a:bodyPr/>
        <a:lstStyle/>
        <a:p>
          <a:r>
            <a:rPr lang="uk-UA" sz="1700" b="0" kern="1200" cap="none" spc="0" noProof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Інклюзивно</a:t>
          </a:r>
          <a:r>
            <a:rPr lang="uk-UA" sz="1700" b="0" kern="1200" cap="none" spc="0" noProof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-ресурсний</a:t>
          </a:r>
          <a:r>
            <a:rPr lang="uk-UA" sz="1700" b="0" kern="120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центр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C8E4AC74-620F-4AC9-BF4D-9D5AB0424DE4}" type="parTrans" cxnId="{539EBD63-D2C5-490D-BB39-7E0F9DB6625E}">
      <dgm:prSet/>
      <dgm:spPr/>
      <dgm:t>
        <a:bodyPr/>
        <a:lstStyle/>
        <a:p>
          <a:endParaRPr lang="ru-RU"/>
        </a:p>
      </dgm:t>
    </dgm:pt>
    <dgm:pt modelId="{4A8BF1EE-C658-4E92-9FBF-5CDF0663C3DA}" type="sibTrans" cxnId="{539EBD63-D2C5-490D-BB39-7E0F9DB6625E}">
      <dgm:prSet/>
      <dgm:spPr/>
      <dgm:t>
        <a:bodyPr/>
        <a:lstStyle/>
        <a:p>
          <a:endParaRPr lang="ru-RU"/>
        </a:p>
      </dgm:t>
    </dgm:pt>
    <dgm:pt modelId="{71DA7640-0EB9-4618-AD16-8B85A804CE1E}">
      <dgm:prSet custT="1"/>
      <dgm:spPr/>
      <dgm:t>
        <a:bodyPr/>
        <a:lstStyle/>
        <a:p>
          <a:r>
            <a:rPr lang="uk-UA" sz="1700" b="0" kern="1200" cap="none" spc="0" noProof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Міський центр професійного розвитку педагогічних працівників</a:t>
          </a:r>
        </a:p>
      </dgm:t>
    </dgm:pt>
    <dgm:pt modelId="{B9996A0E-33CC-4033-8BEB-5CB8DFA6A71C}" type="parTrans" cxnId="{CB73E706-660E-42B9-881B-27AA4C919005}">
      <dgm:prSet/>
      <dgm:spPr/>
      <dgm:t>
        <a:bodyPr/>
        <a:lstStyle/>
        <a:p>
          <a:endParaRPr lang="ru-RU"/>
        </a:p>
      </dgm:t>
    </dgm:pt>
    <dgm:pt modelId="{55C4E201-91C4-4FB4-902D-1175A9591665}" type="sibTrans" cxnId="{CB73E706-660E-42B9-881B-27AA4C919005}">
      <dgm:prSet/>
      <dgm:spPr/>
      <dgm:t>
        <a:bodyPr/>
        <a:lstStyle/>
        <a:p>
          <a:endParaRPr lang="ru-RU"/>
        </a:p>
      </dgm:t>
    </dgm:pt>
    <dgm:pt modelId="{F050DA91-F667-4740-928D-ED3D079CD26B}">
      <dgm:prSet custT="1"/>
      <dgm:spPr/>
      <dgm:t>
        <a:bodyPr/>
        <a:lstStyle/>
        <a:p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Освітня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галузь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</a:p>
        <a:p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Знам’янської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об’єднаної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територіальної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громади</a:t>
          </a:r>
          <a:endParaRPr lang="ru-RU" sz="40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BE9C1B95-33D0-4AB6-B61D-06D9A9EAB8DA}" type="parTrans" cxnId="{F245E9DA-2ADE-4A10-A566-B27EB21F59AF}">
      <dgm:prSet/>
      <dgm:spPr/>
      <dgm:t>
        <a:bodyPr/>
        <a:lstStyle/>
        <a:p>
          <a:endParaRPr lang="ru-RU"/>
        </a:p>
      </dgm:t>
    </dgm:pt>
    <dgm:pt modelId="{56361078-E12B-4BFD-A2DD-D7A5D4D9677E}" type="sibTrans" cxnId="{F245E9DA-2ADE-4A10-A566-B27EB21F59AF}">
      <dgm:prSet/>
      <dgm:spPr/>
      <dgm:t>
        <a:bodyPr/>
        <a:lstStyle/>
        <a:p>
          <a:endParaRPr lang="ru-RU"/>
        </a:p>
      </dgm:t>
    </dgm:pt>
    <dgm:pt modelId="{39407AA7-F85F-4B27-A1A9-07B369AD273D}" type="pres">
      <dgm:prSet presAssocID="{B6442866-F999-4EA4-A5C0-39FB199CF13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6E9EFFC-979E-458E-9674-51A46224B0A6}" type="pres">
      <dgm:prSet presAssocID="{F050DA91-F667-4740-928D-ED3D079CD26B}" presName="vertOne" presStyleCnt="0"/>
      <dgm:spPr/>
    </dgm:pt>
    <dgm:pt modelId="{50BAFAB8-4001-4732-AC96-8EA2E65928C5}" type="pres">
      <dgm:prSet presAssocID="{F050DA91-F667-4740-928D-ED3D079CD26B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F325EF-7518-4C76-8060-D25869CFFE0B}" type="pres">
      <dgm:prSet presAssocID="{F050DA91-F667-4740-928D-ED3D079CD26B}" presName="parTransOne" presStyleCnt="0"/>
      <dgm:spPr/>
    </dgm:pt>
    <dgm:pt modelId="{1ECBAA26-44D7-451F-AF93-D4E3DADAB016}" type="pres">
      <dgm:prSet presAssocID="{F050DA91-F667-4740-928D-ED3D079CD26B}" presName="horzOne" presStyleCnt="0"/>
      <dgm:spPr/>
    </dgm:pt>
    <dgm:pt modelId="{0C0C3175-B65C-4D67-BFBC-4DF07C5F3A17}" type="pres">
      <dgm:prSet presAssocID="{D3755971-F668-48AA-8E53-856682187980}" presName="vertTwo" presStyleCnt="0"/>
      <dgm:spPr/>
    </dgm:pt>
    <dgm:pt modelId="{8BF72BF0-30E8-4968-BE86-E632873D52B4}" type="pres">
      <dgm:prSet presAssocID="{D3755971-F668-48AA-8E53-856682187980}" presName="txTwo" presStyleLbl="node2" presStyleIdx="0" presStyleCnt="1" custScaleY="212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F396A1-C56F-4850-A4F9-A1D9A2F7A78E}" type="pres">
      <dgm:prSet presAssocID="{D3755971-F668-48AA-8E53-856682187980}" presName="parTransTwo" presStyleCnt="0"/>
      <dgm:spPr/>
    </dgm:pt>
    <dgm:pt modelId="{6C74D763-B651-4C24-8618-F78883FCD4B5}" type="pres">
      <dgm:prSet presAssocID="{D3755971-F668-48AA-8E53-856682187980}" presName="horzTwo" presStyleCnt="0"/>
      <dgm:spPr/>
    </dgm:pt>
    <dgm:pt modelId="{2ED1DC36-57BC-49A3-8A75-5A6A4537825D}" type="pres">
      <dgm:prSet presAssocID="{18273892-5BBF-43D9-8AB6-49F4D9B3CB0B}" presName="vertThree" presStyleCnt="0"/>
      <dgm:spPr/>
    </dgm:pt>
    <dgm:pt modelId="{A42A8D56-91F3-4D2D-91A5-04191D5ED8CE}" type="pres">
      <dgm:prSet presAssocID="{18273892-5BBF-43D9-8AB6-49F4D9B3CB0B}" presName="txThre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BC2808-6506-4C15-8444-945837AE8160}" type="pres">
      <dgm:prSet presAssocID="{18273892-5BBF-43D9-8AB6-49F4D9B3CB0B}" presName="horzThree" presStyleCnt="0"/>
      <dgm:spPr/>
    </dgm:pt>
    <dgm:pt modelId="{DFF1A0FA-7BD2-461A-844E-596FB6E530F7}" type="pres">
      <dgm:prSet presAssocID="{B423D09C-90C0-4FA6-A9D4-0888CA208131}" presName="sibSpaceThree" presStyleCnt="0"/>
      <dgm:spPr/>
    </dgm:pt>
    <dgm:pt modelId="{0D411B3C-F744-406C-8D9C-3ABD89D77635}" type="pres">
      <dgm:prSet presAssocID="{0B0DA462-DCF1-47E8-8EE1-501D0DE50B49}" presName="vertThree" presStyleCnt="0"/>
      <dgm:spPr/>
    </dgm:pt>
    <dgm:pt modelId="{944E9C73-35AE-4E35-ADFC-9A9DA35CC94D}" type="pres">
      <dgm:prSet presAssocID="{0B0DA462-DCF1-47E8-8EE1-501D0DE50B49}" presName="txThre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8D2189-F7DE-4F8D-89E6-79971A262188}" type="pres">
      <dgm:prSet presAssocID="{0B0DA462-DCF1-47E8-8EE1-501D0DE50B49}" presName="horzThree" presStyleCnt="0"/>
      <dgm:spPr/>
    </dgm:pt>
    <dgm:pt modelId="{684A83D5-FFE6-4957-A922-945BB9279CF0}" type="pres">
      <dgm:prSet presAssocID="{309D088F-1C63-4461-9E52-8EDFD6804B10}" presName="sibSpaceThree" presStyleCnt="0"/>
      <dgm:spPr/>
    </dgm:pt>
    <dgm:pt modelId="{A394291D-4724-4FDF-AE55-EC7767752877}" type="pres">
      <dgm:prSet presAssocID="{054B1C1B-AA51-4882-917A-9EA7D4E553E6}" presName="vertThree" presStyleCnt="0"/>
      <dgm:spPr/>
    </dgm:pt>
    <dgm:pt modelId="{2EDC3AA7-643B-498C-96A6-1964169D85F3}" type="pres">
      <dgm:prSet presAssocID="{054B1C1B-AA51-4882-917A-9EA7D4E553E6}" presName="txThre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4A4088-B7C9-458D-9380-10E35B6B11F8}" type="pres">
      <dgm:prSet presAssocID="{054B1C1B-AA51-4882-917A-9EA7D4E553E6}" presName="horzThree" presStyleCnt="0"/>
      <dgm:spPr/>
    </dgm:pt>
    <dgm:pt modelId="{EF8C779E-4B84-475C-81BE-116A8D6750B3}" type="pres">
      <dgm:prSet presAssocID="{9E3F6D5C-1208-4B8D-89B0-AA78A3B57A2E}" presName="sibSpaceThree" presStyleCnt="0"/>
      <dgm:spPr/>
    </dgm:pt>
    <dgm:pt modelId="{9CD9B0B2-1AD6-4FE4-BD1D-A2D1E6051318}" type="pres">
      <dgm:prSet presAssocID="{209B85C5-C6D5-434F-8C17-55C5413E0B19}" presName="vertThree" presStyleCnt="0"/>
      <dgm:spPr/>
    </dgm:pt>
    <dgm:pt modelId="{F39B5608-A031-440C-947E-447ED5CA3697}" type="pres">
      <dgm:prSet presAssocID="{209B85C5-C6D5-434F-8C17-55C5413E0B19}" presName="txThre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A5946F-2CA5-4065-AFDE-403C62C8EF90}" type="pres">
      <dgm:prSet presAssocID="{209B85C5-C6D5-434F-8C17-55C5413E0B19}" presName="horzThree" presStyleCnt="0"/>
      <dgm:spPr/>
    </dgm:pt>
    <dgm:pt modelId="{FA8A43FA-4159-43CF-B688-08E6B0E12D3D}" type="pres">
      <dgm:prSet presAssocID="{089BD3F2-6861-4D59-8943-62E75A2384B9}" presName="sibSpaceThree" presStyleCnt="0"/>
      <dgm:spPr/>
    </dgm:pt>
    <dgm:pt modelId="{692D6EAF-854B-4FDB-A54D-9F4EEB0FEFEB}" type="pres">
      <dgm:prSet presAssocID="{1D602BD1-3426-436A-A4AF-536CDA6ACEAD}" presName="vertThree" presStyleCnt="0"/>
      <dgm:spPr/>
    </dgm:pt>
    <dgm:pt modelId="{9E345267-9DB4-4830-B5CF-C65BFB8A4F2B}" type="pres">
      <dgm:prSet presAssocID="{1D602BD1-3426-436A-A4AF-536CDA6ACEAD}" presName="txThre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D55837-55E8-4F61-82AE-C9D85996B61D}" type="pres">
      <dgm:prSet presAssocID="{1D602BD1-3426-436A-A4AF-536CDA6ACEAD}" presName="horzThree" presStyleCnt="0"/>
      <dgm:spPr/>
    </dgm:pt>
    <dgm:pt modelId="{17907561-2AA8-4964-8C35-9FFA9ADC1000}" type="pres">
      <dgm:prSet presAssocID="{4A8BF1EE-C658-4E92-9FBF-5CDF0663C3DA}" presName="sibSpaceThree" presStyleCnt="0"/>
      <dgm:spPr/>
    </dgm:pt>
    <dgm:pt modelId="{D146D859-2737-457D-A626-B369026BF8B2}" type="pres">
      <dgm:prSet presAssocID="{71DA7640-0EB9-4618-AD16-8B85A804CE1E}" presName="vertThree" presStyleCnt="0"/>
      <dgm:spPr/>
    </dgm:pt>
    <dgm:pt modelId="{E7A821B8-2AAA-4C66-AE9D-520C1CD0C0C5}" type="pres">
      <dgm:prSet presAssocID="{71DA7640-0EB9-4618-AD16-8B85A804CE1E}" presName="txThre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2373E1-F598-46F9-948E-846D54253C8E}" type="pres">
      <dgm:prSet presAssocID="{71DA7640-0EB9-4618-AD16-8B85A804CE1E}" presName="horzThree" presStyleCnt="0"/>
      <dgm:spPr/>
    </dgm:pt>
  </dgm:ptLst>
  <dgm:cxnLst>
    <dgm:cxn modelId="{AD94D5F5-3131-4B28-8A43-6A833675BBE2}" type="presOf" srcId="{71DA7640-0EB9-4618-AD16-8B85A804CE1E}" destId="{E7A821B8-2AAA-4C66-AE9D-520C1CD0C0C5}" srcOrd="0" destOrd="0" presId="urn:microsoft.com/office/officeart/2005/8/layout/hierarchy4"/>
    <dgm:cxn modelId="{EC82964A-192A-4E93-80E7-82F1494A7909}" srcId="{D3755971-F668-48AA-8E53-856682187980}" destId="{054B1C1B-AA51-4882-917A-9EA7D4E553E6}" srcOrd="2" destOrd="0" parTransId="{7240AF21-D93C-47CA-9344-835343BEBED8}" sibTransId="{9E3F6D5C-1208-4B8D-89B0-AA78A3B57A2E}"/>
    <dgm:cxn modelId="{5E453064-BC46-4084-BC79-429FE53274F9}" type="presOf" srcId="{D3755971-F668-48AA-8E53-856682187980}" destId="{8BF72BF0-30E8-4968-BE86-E632873D52B4}" srcOrd="0" destOrd="0" presId="urn:microsoft.com/office/officeart/2005/8/layout/hierarchy4"/>
    <dgm:cxn modelId="{EA4D44BB-1A43-452E-BC3E-17626790FFBB}" type="presOf" srcId="{209B85C5-C6D5-434F-8C17-55C5413E0B19}" destId="{F39B5608-A031-440C-947E-447ED5CA3697}" srcOrd="0" destOrd="0" presId="urn:microsoft.com/office/officeart/2005/8/layout/hierarchy4"/>
    <dgm:cxn modelId="{19690F15-C09A-4801-91D6-528FAE846AF1}" type="presOf" srcId="{F050DA91-F667-4740-928D-ED3D079CD26B}" destId="{50BAFAB8-4001-4732-AC96-8EA2E65928C5}" srcOrd="0" destOrd="0" presId="urn:microsoft.com/office/officeart/2005/8/layout/hierarchy4"/>
    <dgm:cxn modelId="{642415F2-444B-44DB-B90A-7BFE9B48E098}" type="presOf" srcId="{1D602BD1-3426-436A-A4AF-536CDA6ACEAD}" destId="{9E345267-9DB4-4830-B5CF-C65BFB8A4F2B}" srcOrd="0" destOrd="0" presId="urn:microsoft.com/office/officeart/2005/8/layout/hierarchy4"/>
    <dgm:cxn modelId="{539EBD63-D2C5-490D-BB39-7E0F9DB6625E}" srcId="{D3755971-F668-48AA-8E53-856682187980}" destId="{1D602BD1-3426-436A-A4AF-536CDA6ACEAD}" srcOrd="4" destOrd="0" parTransId="{C8E4AC74-620F-4AC9-BF4D-9D5AB0424DE4}" sibTransId="{4A8BF1EE-C658-4E92-9FBF-5CDF0663C3DA}"/>
    <dgm:cxn modelId="{15979E51-E0B9-4185-A11D-021C8F76495F}" type="presOf" srcId="{0B0DA462-DCF1-47E8-8EE1-501D0DE50B49}" destId="{944E9C73-35AE-4E35-ADFC-9A9DA35CC94D}" srcOrd="0" destOrd="0" presId="urn:microsoft.com/office/officeart/2005/8/layout/hierarchy4"/>
    <dgm:cxn modelId="{4B2DF4B3-51A9-4FF5-8979-91E2343527EE}" srcId="{D3755971-F668-48AA-8E53-856682187980}" destId="{0B0DA462-DCF1-47E8-8EE1-501D0DE50B49}" srcOrd="1" destOrd="0" parTransId="{D75911B2-B5AD-4C5A-9006-2866EF03B129}" sibTransId="{309D088F-1C63-4461-9E52-8EDFD6804B10}"/>
    <dgm:cxn modelId="{A1815D9A-A700-4886-B6F9-C97FAFEB7C33}" srcId="{D3755971-F668-48AA-8E53-856682187980}" destId="{209B85C5-C6D5-434F-8C17-55C5413E0B19}" srcOrd="3" destOrd="0" parTransId="{B7788B40-48FD-4ED9-AF7C-01079783ECB2}" sibTransId="{089BD3F2-6861-4D59-8943-62E75A2384B9}"/>
    <dgm:cxn modelId="{E9E323A8-9E7A-4024-9F21-5FE69B2723AE}" type="presOf" srcId="{054B1C1B-AA51-4882-917A-9EA7D4E553E6}" destId="{2EDC3AA7-643B-498C-96A6-1964169D85F3}" srcOrd="0" destOrd="0" presId="urn:microsoft.com/office/officeart/2005/8/layout/hierarchy4"/>
    <dgm:cxn modelId="{97F3731C-BDBA-4B88-BA83-239F26087631}" type="presOf" srcId="{B6442866-F999-4EA4-A5C0-39FB199CF13D}" destId="{39407AA7-F85F-4B27-A1A9-07B369AD273D}" srcOrd="0" destOrd="0" presId="urn:microsoft.com/office/officeart/2005/8/layout/hierarchy4"/>
    <dgm:cxn modelId="{D9B94E5F-150A-46ED-B3C6-260787DA51CF}" srcId="{F050DA91-F667-4740-928D-ED3D079CD26B}" destId="{D3755971-F668-48AA-8E53-856682187980}" srcOrd="0" destOrd="0" parTransId="{30BC2DD0-EEAC-44F3-AF35-DEBC144343A0}" sibTransId="{BB2B17E8-1007-40BB-A3C2-1A3F94B95954}"/>
    <dgm:cxn modelId="{CB73E706-660E-42B9-881B-27AA4C919005}" srcId="{D3755971-F668-48AA-8E53-856682187980}" destId="{71DA7640-0EB9-4618-AD16-8B85A804CE1E}" srcOrd="5" destOrd="0" parTransId="{B9996A0E-33CC-4033-8BEB-5CB8DFA6A71C}" sibTransId="{55C4E201-91C4-4FB4-902D-1175A9591665}"/>
    <dgm:cxn modelId="{F245E9DA-2ADE-4A10-A566-B27EB21F59AF}" srcId="{B6442866-F999-4EA4-A5C0-39FB199CF13D}" destId="{F050DA91-F667-4740-928D-ED3D079CD26B}" srcOrd="0" destOrd="0" parTransId="{BE9C1B95-33D0-4AB6-B61D-06D9A9EAB8DA}" sibTransId="{56361078-E12B-4BFD-A2DD-D7A5D4D9677E}"/>
    <dgm:cxn modelId="{411C573E-CBFA-46F8-B834-A94FC428ACE1}" type="presOf" srcId="{18273892-5BBF-43D9-8AB6-49F4D9B3CB0B}" destId="{A42A8D56-91F3-4D2D-91A5-04191D5ED8CE}" srcOrd="0" destOrd="0" presId="urn:microsoft.com/office/officeart/2005/8/layout/hierarchy4"/>
    <dgm:cxn modelId="{67E022C1-EC62-494A-895B-6B72CCF688EC}" srcId="{D3755971-F668-48AA-8E53-856682187980}" destId="{18273892-5BBF-43D9-8AB6-49F4D9B3CB0B}" srcOrd="0" destOrd="0" parTransId="{884FADD3-FF65-4BB4-A3B9-B61EACDA1500}" sibTransId="{B423D09C-90C0-4FA6-A9D4-0888CA208131}"/>
    <dgm:cxn modelId="{972F9DBD-E3E8-4FF4-A237-741E91792D5C}" type="presParOf" srcId="{39407AA7-F85F-4B27-A1A9-07B369AD273D}" destId="{A6E9EFFC-979E-458E-9674-51A46224B0A6}" srcOrd="0" destOrd="0" presId="urn:microsoft.com/office/officeart/2005/8/layout/hierarchy4"/>
    <dgm:cxn modelId="{FC223117-86C6-4280-AF80-6F2382761332}" type="presParOf" srcId="{A6E9EFFC-979E-458E-9674-51A46224B0A6}" destId="{50BAFAB8-4001-4732-AC96-8EA2E65928C5}" srcOrd="0" destOrd="0" presId="urn:microsoft.com/office/officeart/2005/8/layout/hierarchy4"/>
    <dgm:cxn modelId="{9A16EBC8-EFA6-4502-B52B-F4FC37DA9584}" type="presParOf" srcId="{A6E9EFFC-979E-458E-9674-51A46224B0A6}" destId="{DFF325EF-7518-4C76-8060-D25869CFFE0B}" srcOrd="1" destOrd="0" presId="urn:microsoft.com/office/officeart/2005/8/layout/hierarchy4"/>
    <dgm:cxn modelId="{99608165-5555-4AD6-8C8C-FE02382EC2C6}" type="presParOf" srcId="{A6E9EFFC-979E-458E-9674-51A46224B0A6}" destId="{1ECBAA26-44D7-451F-AF93-D4E3DADAB016}" srcOrd="2" destOrd="0" presId="urn:microsoft.com/office/officeart/2005/8/layout/hierarchy4"/>
    <dgm:cxn modelId="{521768F7-CF92-4363-9121-E0A6C3138182}" type="presParOf" srcId="{1ECBAA26-44D7-451F-AF93-D4E3DADAB016}" destId="{0C0C3175-B65C-4D67-BFBC-4DF07C5F3A17}" srcOrd="0" destOrd="0" presId="urn:microsoft.com/office/officeart/2005/8/layout/hierarchy4"/>
    <dgm:cxn modelId="{2BE0A582-5CA5-4CDF-B076-EA152CAF1E2E}" type="presParOf" srcId="{0C0C3175-B65C-4D67-BFBC-4DF07C5F3A17}" destId="{8BF72BF0-30E8-4968-BE86-E632873D52B4}" srcOrd="0" destOrd="0" presId="urn:microsoft.com/office/officeart/2005/8/layout/hierarchy4"/>
    <dgm:cxn modelId="{33954A72-4E3F-4714-95F1-6F14125B5EF1}" type="presParOf" srcId="{0C0C3175-B65C-4D67-BFBC-4DF07C5F3A17}" destId="{F5F396A1-C56F-4850-A4F9-A1D9A2F7A78E}" srcOrd="1" destOrd="0" presId="urn:microsoft.com/office/officeart/2005/8/layout/hierarchy4"/>
    <dgm:cxn modelId="{18125A14-3E81-4485-9693-6C1B602B39A8}" type="presParOf" srcId="{0C0C3175-B65C-4D67-BFBC-4DF07C5F3A17}" destId="{6C74D763-B651-4C24-8618-F78883FCD4B5}" srcOrd="2" destOrd="0" presId="urn:microsoft.com/office/officeart/2005/8/layout/hierarchy4"/>
    <dgm:cxn modelId="{491B37F0-5490-4649-A911-7E220D8BA31D}" type="presParOf" srcId="{6C74D763-B651-4C24-8618-F78883FCD4B5}" destId="{2ED1DC36-57BC-49A3-8A75-5A6A4537825D}" srcOrd="0" destOrd="0" presId="urn:microsoft.com/office/officeart/2005/8/layout/hierarchy4"/>
    <dgm:cxn modelId="{164DD216-4A0C-447D-9784-AB6787CF60B5}" type="presParOf" srcId="{2ED1DC36-57BC-49A3-8A75-5A6A4537825D}" destId="{A42A8D56-91F3-4D2D-91A5-04191D5ED8CE}" srcOrd="0" destOrd="0" presId="urn:microsoft.com/office/officeart/2005/8/layout/hierarchy4"/>
    <dgm:cxn modelId="{9D60F60E-2960-48C6-BC75-6CC44B300D61}" type="presParOf" srcId="{2ED1DC36-57BC-49A3-8A75-5A6A4537825D}" destId="{D1BC2808-6506-4C15-8444-945837AE8160}" srcOrd="1" destOrd="0" presId="urn:microsoft.com/office/officeart/2005/8/layout/hierarchy4"/>
    <dgm:cxn modelId="{CBB04C7D-F9DA-45EA-99F1-B86C0235DD8E}" type="presParOf" srcId="{6C74D763-B651-4C24-8618-F78883FCD4B5}" destId="{DFF1A0FA-7BD2-461A-844E-596FB6E530F7}" srcOrd="1" destOrd="0" presId="urn:microsoft.com/office/officeart/2005/8/layout/hierarchy4"/>
    <dgm:cxn modelId="{73423027-F2EA-4297-A11F-B648C245DC6F}" type="presParOf" srcId="{6C74D763-B651-4C24-8618-F78883FCD4B5}" destId="{0D411B3C-F744-406C-8D9C-3ABD89D77635}" srcOrd="2" destOrd="0" presId="urn:microsoft.com/office/officeart/2005/8/layout/hierarchy4"/>
    <dgm:cxn modelId="{74E4179D-501C-48D1-998A-A420328E3748}" type="presParOf" srcId="{0D411B3C-F744-406C-8D9C-3ABD89D77635}" destId="{944E9C73-35AE-4E35-ADFC-9A9DA35CC94D}" srcOrd="0" destOrd="0" presId="urn:microsoft.com/office/officeart/2005/8/layout/hierarchy4"/>
    <dgm:cxn modelId="{AAB2C6D0-D14A-4DDF-8A10-62E8D845B722}" type="presParOf" srcId="{0D411B3C-F744-406C-8D9C-3ABD89D77635}" destId="{438D2189-F7DE-4F8D-89E6-79971A262188}" srcOrd="1" destOrd="0" presId="urn:microsoft.com/office/officeart/2005/8/layout/hierarchy4"/>
    <dgm:cxn modelId="{A8ACF6E1-1838-4B2F-B05E-A804D09B573D}" type="presParOf" srcId="{6C74D763-B651-4C24-8618-F78883FCD4B5}" destId="{684A83D5-FFE6-4957-A922-945BB9279CF0}" srcOrd="3" destOrd="0" presId="urn:microsoft.com/office/officeart/2005/8/layout/hierarchy4"/>
    <dgm:cxn modelId="{63F81E34-8762-47B3-B514-B440A26A4102}" type="presParOf" srcId="{6C74D763-B651-4C24-8618-F78883FCD4B5}" destId="{A394291D-4724-4FDF-AE55-EC7767752877}" srcOrd="4" destOrd="0" presId="urn:microsoft.com/office/officeart/2005/8/layout/hierarchy4"/>
    <dgm:cxn modelId="{6A0A905A-0E02-4FD7-9C22-2F3A44C25606}" type="presParOf" srcId="{A394291D-4724-4FDF-AE55-EC7767752877}" destId="{2EDC3AA7-643B-498C-96A6-1964169D85F3}" srcOrd="0" destOrd="0" presId="urn:microsoft.com/office/officeart/2005/8/layout/hierarchy4"/>
    <dgm:cxn modelId="{D2A4D1FA-DEF2-4087-B57E-927C38E55990}" type="presParOf" srcId="{A394291D-4724-4FDF-AE55-EC7767752877}" destId="{A14A4088-B7C9-458D-9380-10E35B6B11F8}" srcOrd="1" destOrd="0" presId="urn:microsoft.com/office/officeart/2005/8/layout/hierarchy4"/>
    <dgm:cxn modelId="{B7DA851D-DE03-4080-8C1C-5C6BC96C6E7D}" type="presParOf" srcId="{6C74D763-B651-4C24-8618-F78883FCD4B5}" destId="{EF8C779E-4B84-475C-81BE-116A8D6750B3}" srcOrd="5" destOrd="0" presId="urn:microsoft.com/office/officeart/2005/8/layout/hierarchy4"/>
    <dgm:cxn modelId="{DA8B2E08-3176-469F-88B3-591F1CE591E6}" type="presParOf" srcId="{6C74D763-B651-4C24-8618-F78883FCD4B5}" destId="{9CD9B0B2-1AD6-4FE4-BD1D-A2D1E6051318}" srcOrd="6" destOrd="0" presId="urn:microsoft.com/office/officeart/2005/8/layout/hierarchy4"/>
    <dgm:cxn modelId="{A966BC61-EAD2-4BAD-9CA5-C85DC541B7CD}" type="presParOf" srcId="{9CD9B0B2-1AD6-4FE4-BD1D-A2D1E6051318}" destId="{F39B5608-A031-440C-947E-447ED5CA3697}" srcOrd="0" destOrd="0" presId="urn:microsoft.com/office/officeart/2005/8/layout/hierarchy4"/>
    <dgm:cxn modelId="{212C0619-C023-40A1-9E73-C1B4ABA9A8BA}" type="presParOf" srcId="{9CD9B0B2-1AD6-4FE4-BD1D-A2D1E6051318}" destId="{F8A5946F-2CA5-4065-AFDE-403C62C8EF90}" srcOrd="1" destOrd="0" presId="urn:microsoft.com/office/officeart/2005/8/layout/hierarchy4"/>
    <dgm:cxn modelId="{1C9E421A-7454-4CAF-9C3C-1C82335A2395}" type="presParOf" srcId="{6C74D763-B651-4C24-8618-F78883FCD4B5}" destId="{FA8A43FA-4159-43CF-B688-08E6B0E12D3D}" srcOrd="7" destOrd="0" presId="urn:microsoft.com/office/officeart/2005/8/layout/hierarchy4"/>
    <dgm:cxn modelId="{094CC300-9436-495D-AFA9-1F610938EBCE}" type="presParOf" srcId="{6C74D763-B651-4C24-8618-F78883FCD4B5}" destId="{692D6EAF-854B-4FDB-A54D-9F4EEB0FEFEB}" srcOrd="8" destOrd="0" presId="urn:microsoft.com/office/officeart/2005/8/layout/hierarchy4"/>
    <dgm:cxn modelId="{09D35BE2-BE4B-4AA4-83FC-DCE948630A61}" type="presParOf" srcId="{692D6EAF-854B-4FDB-A54D-9F4EEB0FEFEB}" destId="{9E345267-9DB4-4830-B5CF-C65BFB8A4F2B}" srcOrd="0" destOrd="0" presId="urn:microsoft.com/office/officeart/2005/8/layout/hierarchy4"/>
    <dgm:cxn modelId="{32278485-549B-4808-966F-2D9D40ECA887}" type="presParOf" srcId="{692D6EAF-854B-4FDB-A54D-9F4EEB0FEFEB}" destId="{9AD55837-55E8-4F61-82AE-C9D85996B61D}" srcOrd="1" destOrd="0" presId="urn:microsoft.com/office/officeart/2005/8/layout/hierarchy4"/>
    <dgm:cxn modelId="{664A8BCA-FB0A-4F03-B9CE-FD9C3088176B}" type="presParOf" srcId="{6C74D763-B651-4C24-8618-F78883FCD4B5}" destId="{17907561-2AA8-4964-8C35-9FFA9ADC1000}" srcOrd="9" destOrd="0" presId="urn:microsoft.com/office/officeart/2005/8/layout/hierarchy4"/>
    <dgm:cxn modelId="{16896D56-B55B-4BD2-B226-D2776BCCBC60}" type="presParOf" srcId="{6C74D763-B651-4C24-8618-F78883FCD4B5}" destId="{D146D859-2737-457D-A626-B369026BF8B2}" srcOrd="10" destOrd="0" presId="urn:microsoft.com/office/officeart/2005/8/layout/hierarchy4"/>
    <dgm:cxn modelId="{2E27DD27-C4E4-43DB-9112-FAB3D109B503}" type="presParOf" srcId="{D146D859-2737-457D-A626-B369026BF8B2}" destId="{E7A821B8-2AAA-4C66-AE9D-520C1CD0C0C5}" srcOrd="0" destOrd="0" presId="urn:microsoft.com/office/officeart/2005/8/layout/hierarchy4"/>
    <dgm:cxn modelId="{C4A02976-C089-484D-ADEE-78173FEBB686}" type="presParOf" srcId="{D146D859-2737-457D-A626-B369026BF8B2}" destId="{822373E1-F598-46F9-948E-846D54253C8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6442866-F999-4EA4-A5C0-39FB199CF13D}" type="doc">
      <dgm:prSet loTypeId="urn:microsoft.com/office/officeart/2005/8/layout/hierarchy4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3755971-F668-48AA-8E53-856682187980}">
      <dgm:prSet phldrT="[Текст]"/>
      <dgm:spPr/>
      <dgm:t>
        <a:bodyPr/>
        <a:lstStyle/>
        <a:p>
          <a:r>
            <a:rPr lang="ru-RU" b="0" dirty="0" err="1"/>
            <a:t>Заклади</a:t>
          </a:r>
          <a:r>
            <a:rPr lang="ru-RU" b="0" dirty="0"/>
            <a:t> </a:t>
          </a:r>
          <a:r>
            <a:rPr lang="ru-RU" b="0" dirty="0" err="1"/>
            <a:t>загальної</a:t>
          </a:r>
          <a:r>
            <a:rPr lang="ru-RU" b="0" dirty="0"/>
            <a:t> </a:t>
          </a:r>
          <a:r>
            <a:rPr lang="ru-RU" b="0" dirty="0" err="1"/>
            <a:t>середньої</a:t>
          </a:r>
          <a:r>
            <a:rPr lang="ru-RU" b="0" dirty="0"/>
            <a:t> </a:t>
          </a:r>
          <a:r>
            <a:rPr lang="ru-RU" b="0" dirty="0" err="1"/>
            <a:t>освіти</a:t>
          </a:r>
          <a:endParaRPr lang="ru-RU" b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BC2DD0-EEAC-44F3-AF35-DEBC144343A0}" type="parTrans" cxnId="{D9B94E5F-150A-46ED-B3C6-260787DA51CF}">
      <dgm:prSet/>
      <dgm:spPr/>
      <dgm:t>
        <a:bodyPr/>
        <a:lstStyle/>
        <a:p>
          <a:endParaRPr lang="ru-RU"/>
        </a:p>
      </dgm:t>
    </dgm:pt>
    <dgm:pt modelId="{BB2B17E8-1007-40BB-A3C2-1A3F94B95954}" type="sibTrans" cxnId="{D9B94E5F-150A-46ED-B3C6-260787DA51CF}">
      <dgm:prSet/>
      <dgm:spPr/>
      <dgm:t>
        <a:bodyPr/>
        <a:lstStyle/>
        <a:p>
          <a:endParaRPr lang="ru-RU"/>
        </a:p>
      </dgm:t>
    </dgm:pt>
    <dgm:pt modelId="{39407AA7-F85F-4B27-A1A9-07B369AD273D}" type="pres">
      <dgm:prSet presAssocID="{B6442866-F999-4EA4-A5C0-39FB199CF13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A8D2C5-3FB7-42E9-B963-D384EB21FAED}" type="pres">
      <dgm:prSet presAssocID="{D3755971-F668-48AA-8E53-856682187980}" presName="vertOne" presStyleCnt="0"/>
      <dgm:spPr/>
    </dgm:pt>
    <dgm:pt modelId="{1DB5F7E1-7DA3-4810-B9FA-2FB219598F9A}" type="pres">
      <dgm:prSet presAssocID="{D3755971-F668-48AA-8E53-856682187980}" presName="txOne" presStyleLbl="node0" presStyleIdx="0" presStyleCnt="1" custScaleY="19884" custLinFactNeighborY="-39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8FC481-DDF7-4626-AD8E-AC6509C9E2D9}" type="pres">
      <dgm:prSet presAssocID="{D3755971-F668-48AA-8E53-856682187980}" presName="horzOne" presStyleCnt="0"/>
      <dgm:spPr/>
    </dgm:pt>
  </dgm:ptLst>
  <dgm:cxnLst>
    <dgm:cxn modelId="{A9854B2A-EA18-4CD7-8809-F6FA8A832778}" type="presOf" srcId="{D3755971-F668-48AA-8E53-856682187980}" destId="{1DB5F7E1-7DA3-4810-B9FA-2FB219598F9A}" srcOrd="0" destOrd="0" presId="urn:microsoft.com/office/officeart/2005/8/layout/hierarchy4"/>
    <dgm:cxn modelId="{D9B94E5F-150A-46ED-B3C6-260787DA51CF}" srcId="{B6442866-F999-4EA4-A5C0-39FB199CF13D}" destId="{D3755971-F668-48AA-8E53-856682187980}" srcOrd="0" destOrd="0" parTransId="{30BC2DD0-EEAC-44F3-AF35-DEBC144343A0}" sibTransId="{BB2B17E8-1007-40BB-A3C2-1A3F94B95954}"/>
    <dgm:cxn modelId="{97F3731C-BDBA-4B88-BA83-239F26087631}" type="presOf" srcId="{B6442866-F999-4EA4-A5C0-39FB199CF13D}" destId="{39407AA7-F85F-4B27-A1A9-07B369AD273D}" srcOrd="0" destOrd="0" presId="urn:microsoft.com/office/officeart/2005/8/layout/hierarchy4"/>
    <dgm:cxn modelId="{379F6F31-15C2-4FFF-8732-C76C7B5AF67E}" type="presParOf" srcId="{39407AA7-F85F-4B27-A1A9-07B369AD273D}" destId="{B2A8D2C5-3FB7-42E9-B963-D384EB21FAED}" srcOrd="0" destOrd="0" presId="urn:microsoft.com/office/officeart/2005/8/layout/hierarchy4"/>
    <dgm:cxn modelId="{72BE69C8-9DB6-4B6E-86A7-A708805DD634}" type="presParOf" srcId="{B2A8D2C5-3FB7-42E9-B963-D384EB21FAED}" destId="{1DB5F7E1-7DA3-4810-B9FA-2FB219598F9A}" srcOrd="0" destOrd="0" presId="urn:microsoft.com/office/officeart/2005/8/layout/hierarchy4"/>
    <dgm:cxn modelId="{C20B6EDD-7386-4477-B1D6-63281FA049A0}" type="presParOf" srcId="{B2A8D2C5-3FB7-42E9-B963-D384EB21FAED}" destId="{3D8FC481-DDF7-4626-AD8E-AC6509C9E2D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442866-F999-4EA4-A5C0-39FB199CF13D}" type="doc">
      <dgm:prSet loTypeId="urn:microsoft.com/office/officeart/2005/8/layout/hierarchy4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3755971-F668-48AA-8E53-856682187980}">
      <dgm:prSet phldrT="[Текст]"/>
      <dgm:spPr/>
      <dgm:t>
        <a:bodyPr/>
        <a:lstStyle/>
        <a:p>
          <a:r>
            <a:rPr lang="ru-RU" b="0" dirty="0" err="1"/>
            <a:t>Заклади</a:t>
          </a:r>
          <a:r>
            <a:rPr lang="ru-RU" b="0" dirty="0"/>
            <a:t> </a:t>
          </a:r>
          <a:r>
            <a:rPr lang="ru-RU" b="0" dirty="0" err="1"/>
            <a:t>дошкільної</a:t>
          </a:r>
          <a:r>
            <a:rPr lang="ru-RU" b="0" dirty="0"/>
            <a:t> </a:t>
          </a:r>
          <a:r>
            <a:rPr lang="ru-RU" b="0" dirty="0" err="1"/>
            <a:t>освіти</a:t>
          </a:r>
          <a:endParaRPr lang="ru-RU" b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BC2DD0-EEAC-44F3-AF35-DEBC144343A0}" type="parTrans" cxnId="{D9B94E5F-150A-46ED-B3C6-260787DA51CF}">
      <dgm:prSet/>
      <dgm:spPr/>
      <dgm:t>
        <a:bodyPr/>
        <a:lstStyle/>
        <a:p>
          <a:endParaRPr lang="ru-RU"/>
        </a:p>
      </dgm:t>
    </dgm:pt>
    <dgm:pt modelId="{BB2B17E8-1007-40BB-A3C2-1A3F94B95954}" type="sibTrans" cxnId="{D9B94E5F-150A-46ED-B3C6-260787DA51CF}">
      <dgm:prSet/>
      <dgm:spPr/>
      <dgm:t>
        <a:bodyPr/>
        <a:lstStyle/>
        <a:p>
          <a:endParaRPr lang="ru-RU"/>
        </a:p>
      </dgm:t>
    </dgm:pt>
    <dgm:pt modelId="{39407AA7-F85F-4B27-A1A9-07B369AD273D}" type="pres">
      <dgm:prSet presAssocID="{B6442866-F999-4EA4-A5C0-39FB199CF13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A8D2C5-3FB7-42E9-B963-D384EB21FAED}" type="pres">
      <dgm:prSet presAssocID="{D3755971-F668-48AA-8E53-856682187980}" presName="vertOne" presStyleCnt="0"/>
      <dgm:spPr/>
    </dgm:pt>
    <dgm:pt modelId="{1DB5F7E1-7DA3-4810-B9FA-2FB219598F9A}" type="pres">
      <dgm:prSet presAssocID="{D3755971-F668-48AA-8E53-856682187980}" presName="txOne" presStyleLbl="node0" presStyleIdx="0" presStyleCnt="1" custScaleY="19884" custLinFactNeighborY="-39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8FC481-DDF7-4626-AD8E-AC6509C9E2D9}" type="pres">
      <dgm:prSet presAssocID="{D3755971-F668-48AA-8E53-856682187980}" presName="horzOne" presStyleCnt="0"/>
      <dgm:spPr/>
    </dgm:pt>
  </dgm:ptLst>
  <dgm:cxnLst>
    <dgm:cxn modelId="{A9854B2A-EA18-4CD7-8809-F6FA8A832778}" type="presOf" srcId="{D3755971-F668-48AA-8E53-856682187980}" destId="{1DB5F7E1-7DA3-4810-B9FA-2FB219598F9A}" srcOrd="0" destOrd="0" presId="urn:microsoft.com/office/officeart/2005/8/layout/hierarchy4"/>
    <dgm:cxn modelId="{D9B94E5F-150A-46ED-B3C6-260787DA51CF}" srcId="{B6442866-F999-4EA4-A5C0-39FB199CF13D}" destId="{D3755971-F668-48AA-8E53-856682187980}" srcOrd="0" destOrd="0" parTransId="{30BC2DD0-EEAC-44F3-AF35-DEBC144343A0}" sibTransId="{BB2B17E8-1007-40BB-A3C2-1A3F94B95954}"/>
    <dgm:cxn modelId="{97F3731C-BDBA-4B88-BA83-239F26087631}" type="presOf" srcId="{B6442866-F999-4EA4-A5C0-39FB199CF13D}" destId="{39407AA7-F85F-4B27-A1A9-07B369AD273D}" srcOrd="0" destOrd="0" presId="urn:microsoft.com/office/officeart/2005/8/layout/hierarchy4"/>
    <dgm:cxn modelId="{379F6F31-15C2-4FFF-8732-C76C7B5AF67E}" type="presParOf" srcId="{39407AA7-F85F-4B27-A1A9-07B369AD273D}" destId="{B2A8D2C5-3FB7-42E9-B963-D384EB21FAED}" srcOrd="0" destOrd="0" presId="urn:microsoft.com/office/officeart/2005/8/layout/hierarchy4"/>
    <dgm:cxn modelId="{72BE69C8-9DB6-4B6E-86A7-A708805DD634}" type="presParOf" srcId="{B2A8D2C5-3FB7-42E9-B963-D384EB21FAED}" destId="{1DB5F7E1-7DA3-4810-B9FA-2FB219598F9A}" srcOrd="0" destOrd="0" presId="urn:microsoft.com/office/officeart/2005/8/layout/hierarchy4"/>
    <dgm:cxn modelId="{C20B6EDD-7386-4477-B1D6-63281FA049A0}" type="presParOf" srcId="{B2A8D2C5-3FB7-42E9-B963-D384EB21FAED}" destId="{3D8FC481-DDF7-4626-AD8E-AC6509C9E2D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6442866-F999-4EA4-A5C0-39FB199CF13D}" type="doc">
      <dgm:prSet loTypeId="urn:microsoft.com/office/officeart/2005/8/layout/hierarchy4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3755971-F668-48AA-8E53-856682187980}">
      <dgm:prSet phldrT="[Текст]"/>
      <dgm:spPr/>
      <dgm:t>
        <a:bodyPr/>
        <a:lstStyle/>
        <a:p>
          <a:r>
            <a:rPr lang="uk-UA" b="0" dirty="0"/>
            <a:t>Позашкільна освіта</a:t>
          </a:r>
          <a:endParaRPr lang="ru-RU" b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BC2DD0-EEAC-44F3-AF35-DEBC144343A0}" type="parTrans" cxnId="{D9B94E5F-150A-46ED-B3C6-260787DA51CF}">
      <dgm:prSet/>
      <dgm:spPr/>
      <dgm:t>
        <a:bodyPr/>
        <a:lstStyle/>
        <a:p>
          <a:endParaRPr lang="ru-RU"/>
        </a:p>
      </dgm:t>
    </dgm:pt>
    <dgm:pt modelId="{BB2B17E8-1007-40BB-A3C2-1A3F94B95954}" type="sibTrans" cxnId="{D9B94E5F-150A-46ED-B3C6-260787DA51CF}">
      <dgm:prSet/>
      <dgm:spPr/>
      <dgm:t>
        <a:bodyPr/>
        <a:lstStyle/>
        <a:p>
          <a:endParaRPr lang="ru-RU"/>
        </a:p>
      </dgm:t>
    </dgm:pt>
    <dgm:pt modelId="{39407AA7-F85F-4B27-A1A9-07B369AD273D}" type="pres">
      <dgm:prSet presAssocID="{B6442866-F999-4EA4-A5C0-39FB199CF13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A8D2C5-3FB7-42E9-B963-D384EB21FAED}" type="pres">
      <dgm:prSet presAssocID="{D3755971-F668-48AA-8E53-856682187980}" presName="vertOne" presStyleCnt="0"/>
      <dgm:spPr/>
    </dgm:pt>
    <dgm:pt modelId="{1DB5F7E1-7DA3-4810-B9FA-2FB219598F9A}" type="pres">
      <dgm:prSet presAssocID="{D3755971-F668-48AA-8E53-856682187980}" presName="txOne" presStyleLbl="node0" presStyleIdx="0" presStyleCnt="1" custScaleY="19884" custLinFactNeighborY="-39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8FC481-DDF7-4626-AD8E-AC6509C9E2D9}" type="pres">
      <dgm:prSet presAssocID="{D3755971-F668-48AA-8E53-856682187980}" presName="horzOne" presStyleCnt="0"/>
      <dgm:spPr/>
    </dgm:pt>
  </dgm:ptLst>
  <dgm:cxnLst>
    <dgm:cxn modelId="{A9854B2A-EA18-4CD7-8809-F6FA8A832778}" type="presOf" srcId="{D3755971-F668-48AA-8E53-856682187980}" destId="{1DB5F7E1-7DA3-4810-B9FA-2FB219598F9A}" srcOrd="0" destOrd="0" presId="urn:microsoft.com/office/officeart/2005/8/layout/hierarchy4"/>
    <dgm:cxn modelId="{D9B94E5F-150A-46ED-B3C6-260787DA51CF}" srcId="{B6442866-F999-4EA4-A5C0-39FB199CF13D}" destId="{D3755971-F668-48AA-8E53-856682187980}" srcOrd="0" destOrd="0" parTransId="{30BC2DD0-EEAC-44F3-AF35-DEBC144343A0}" sibTransId="{BB2B17E8-1007-40BB-A3C2-1A3F94B95954}"/>
    <dgm:cxn modelId="{97F3731C-BDBA-4B88-BA83-239F26087631}" type="presOf" srcId="{B6442866-F999-4EA4-A5C0-39FB199CF13D}" destId="{39407AA7-F85F-4B27-A1A9-07B369AD273D}" srcOrd="0" destOrd="0" presId="urn:microsoft.com/office/officeart/2005/8/layout/hierarchy4"/>
    <dgm:cxn modelId="{379F6F31-15C2-4FFF-8732-C76C7B5AF67E}" type="presParOf" srcId="{39407AA7-F85F-4B27-A1A9-07B369AD273D}" destId="{B2A8D2C5-3FB7-42E9-B963-D384EB21FAED}" srcOrd="0" destOrd="0" presId="urn:microsoft.com/office/officeart/2005/8/layout/hierarchy4"/>
    <dgm:cxn modelId="{72BE69C8-9DB6-4B6E-86A7-A708805DD634}" type="presParOf" srcId="{B2A8D2C5-3FB7-42E9-B963-D384EB21FAED}" destId="{1DB5F7E1-7DA3-4810-B9FA-2FB219598F9A}" srcOrd="0" destOrd="0" presId="urn:microsoft.com/office/officeart/2005/8/layout/hierarchy4"/>
    <dgm:cxn modelId="{C20B6EDD-7386-4477-B1D6-63281FA049A0}" type="presParOf" srcId="{B2A8D2C5-3FB7-42E9-B963-D384EB21FAED}" destId="{3D8FC481-DDF7-4626-AD8E-AC6509C9E2D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442866-F999-4EA4-A5C0-39FB199CF13D}" type="doc">
      <dgm:prSet loTypeId="urn:microsoft.com/office/officeart/2005/8/layout/hierarchy4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755971-F668-48AA-8E53-856682187980}">
      <dgm:prSet phldrT="[Текст]"/>
      <dgm:spPr/>
      <dgm:t>
        <a:bodyPr/>
        <a:lstStyle/>
        <a:p>
          <a:r>
            <a:rPr lang="uk-UA" b="0" dirty="0"/>
            <a:t>Позашкільна освіта</a:t>
          </a:r>
          <a:endParaRPr lang="ru-RU" b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BC2DD0-EEAC-44F3-AF35-DEBC144343A0}" type="parTrans" cxnId="{D9B94E5F-150A-46ED-B3C6-260787DA51CF}">
      <dgm:prSet/>
      <dgm:spPr/>
      <dgm:t>
        <a:bodyPr/>
        <a:lstStyle/>
        <a:p>
          <a:endParaRPr lang="ru-RU"/>
        </a:p>
      </dgm:t>
    </dgm:pt>
    <dgm:pt modelId="{BB2B17E8-1007-40BB-A3C2-1A3F94B95954}" type="sibTrans" cxnId="{D9B94E5F-150A-46ED-B3C6-260787DA51CF}">
      <dgm:prSet/>
      <dgm:spPr/>
      <dgm:t>
        <a:bodyPr/>
        <a:lstStyle/>
        <a:p>
          <a:endParaRPr lang="ru-RU"/>
        </a:p>
      </dgm:t>
    </dgm:pt>
    <dgm:pt modelId="{054B1C1B-AA51-4882-917A-9EA7D4E553E6}">
      <dgm:prSet/>
      <dgm:spPr/>
      <dgm:t>
        <a:bodyPr/>
        <a:lstStyle/>
        <a:p>
          <a:r>
            <a:rPr lang="uk-UA" b="0" i="0" dirty="0"/>
            <a:t>Комплексна дитячо-юнацька спортивна школа</a:t>
          </a:r>
          <a:endParaRPr lang="ru-RU" dirty="0"/>
        </a:p>
      </dgm:t>
    </dgm:pt>
    <dgm:pt modelId="{7240AF21-D93C-47CA-9344-835343BEBED8}" type="parTrans" cxnId="{EC82964A-192A-4E93-80E7-82F1494A7909}">
      <dgm:prSet/>
      <dgm:spPr/>
      <dgm:t>
        <a:bodyPr/>
        <a:lstStyle/>
        <a:p>
          <a:endParaRPr lang="ru-RU"/>
        </a:p>
      </dgm:t>
    </dgm:pt>
    <dgm:pt modelId="{9E3F6D5C-1208-4B8D-89B0-AA78A3B57A2E}" type="sibTrans" cxnId="{EC82964A-192A-4E93-80E7-82F1494A7909}">
      <dgm:prSet/>
      <dgm:spPr/>
      <dgm:t>
        <a:bodyPr/>
        <a:lstStyle/>
        <a:p>
          <a:endParaRPr lang="ru-RU"/>
        </a:p>
      </dgm:t>
    </dgm:pt>
    <dgm:pt modelId="{546C3D03-26A7-4DBE-9DC3-E86847235C53}">
      <dgm:prSet/>
      <dgm:spPr/>
      <dgm:t>
        <a:bodyPr/>
        <a:lstStyle/>
        <a:p>
          <a:r>
            <a:rPr lang="uk-UA" b="0" dirty="0"/>
            <a:t>Центр дитячої та юнацької творчості</a:t>
          </a:r>
          <a:endParaRPr lang="ru-RU" dirty="0"/>
        </a:p>
      </dgm:t>
    </dgm:pt>
    <dgm:pt modelId="{6E7066CF-05CE-4C98-B1B1-8630B53F0CAF}" type="parTrans" cxnId="{A6F63F42-079D-4C29-83FD-469D4D53BBED}">
      <dgm:prSet/>
      <dgm:spPr/>
      <dgm:t>
        <a:bodyPr/>
        <a:lstStyle/>
        <a:p>
          <a:endParaRPr lang="ru-RU"/>
        </a:p>
      </dgm:t>
    </dgm:pt>
    <dgm:pt modelId="{6C9B25D7-5E78-44F6-8D29-1A43677639E8}" type="sibTrans" cxnId="{A6F63F42-079D-4C29-83FD-469D4D53BBED}">
      <dgm:prSet/>
      <dgm:spPr/>
      <dgm:t>
        <a:bodyPr/>
        <a:lstStyle/>
        <a:p>
          <a:endParaRPr lang="ru-RU"/>
        </a:p>
      </dgm:t>
    </dgm:pt>
    <dgm:pt modelId="{F4826D77-BC48-4179-ABC7-DF5D3A2CCEC9}">
      <dgm:prSet/>
      <dgm:spPr/>
      <dgm:t>
        <a:bodyPr/>
        <a:lstStyle/>
        <a:p>
          <a:r>
            <a:rPr lang="uk-UA" dirty="0"/>
            <a:t>33 групи</a:t>
          </a:r>
        </a:p>
        <a:p>
          <a:r>
            <a:rPr lang="uk-UA" dirty="0"/>
            <a:t>425 дітей</a:t>
          </a:r>
          <a:endParaRPr lang="ru-RU" dirty="0"/>
        </a:p>
      </dgm:t>
    </dgm:pt>
    <dgm:pt modelId="{32D9B0F4-303C-4613-A43E-460A7ADD4A31}" type="parTrans" cxnId="{AFCB3E54-4DA9-4A6A-882E-04FE7EABA709}">
      <dgm:prSet/>
      <dgm:spPr/>
      <dgm:t>
        <a:bodyPr/>
        <a:lstStyle/>
        <a:p>
          <a:endParaRPr lang="ru-RU"/>
        </a:p>
      </dgm:t>
    </dgm:pt>
    <dgm:pt modelId="{BE083D58-2539-4C81-95D5-7B71B745A3B8}" type="sibTrans" cxnId="{AFCB3E54-4DA9-4A6A-882E-04FE7EABA709}">
      <dgm:prSet/>
      <dgm:spPr/>
      <dgm:t>
        <a:bodyPr/>
        <a:lstStyle/>
        <a:p>
          <a:endParaRPr lang="ru-RU"/>
        </a:p>
      </dgm:t>
    </dgm:pt>
    <dgm:pt modelId="{3DDD65C2-6BF9-4156-8B40-C2B9D8B41984}">
      <dgm:prSet/>
      <dgm:spPr/>
      <dgm:t>
        <a:bodyPr/>
        <a:lstStyle/>
        <a:p>
          <a:r>
            <a:rPr lang="uk-UA" dirty="0"/>
            <a:t>73 групи</a:t>
          </a:r>
        </a:p>
        <a:p>
          <a:r>
            <a:rPr lang="uk-UA" dirty="0"/>
            <a:t>1089 дітей</a:t>
          </a:r>
          <a:endParaRPr lang="ru-RU" dirty="0"/>
        </a:p>
      </dgm:t>
    </dgm:pt>
    <dgm:pt modelId="{A51AF623-AB06-4734-98A0-A87EBF4C31FF}" type="parTrans" cxnId="{63BD3D66-B987-4844-9085-9035E83A0AED}">
      <dgm:prSet/>
      <dgm:spPr/>
      <dgm:t>
        <a:bodyPr/>
        <a:lstStyle/>
        <a:p>
          <a:endParaRPr lang="ru-RU"/>
        </a:p>
      </dgm:t>
    </dgm:pt>
    <dgm:pt modelId="{FAEB9F86-2971-49ED-B92E-F06CFDF1B1B2}" type="sibTrans" cxnId="{63BD3D66-B987-4844-9085-9035E83A0AED}">
      <dgm:prSet/>
      <dgm:spPr/>
      <dgm:t>
        <a:bodyPr/>
        <a:lstStyle/>
        <a:p>
          <a:endParaRPr lang="ru-RU"/>
        </a:p>
      </dgm:t>
    </dgm:pt>
    <dgm:pt modelId="{39407AA7-F85F-4B27-A1A9-07B369AD273D}" type="pres">
      <dgm:prSet presAssocID="{B6442866-F999-4EA4-A5C0-39FB199CF13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A8D2C5-3FB7-42E9-B963-D384EB21FAED}" type="pres">
      <dgm:prSet presAssocID="{D3755971-F668-48AA-8E53-856682187980}" presName="vertOne" presStyleCnt="0"/>
      <dgm:spPr/>
    </dgm:pt>
    <dgm:pt modelId="{1DB5F7E1-7DA3-4810-B9FA-2FB219598F9A}" type="pres">
      <dgm:prSet presAssocID="{D3755971-F668-48AA-8E53-856682187980}" presName="txOne" presStyleLbl="node0" presStyleIdx="0" presStyleCnt="1" custScaleY="369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5F28BA-84E8-4CE3-94BD-0024A5A76D0C}" type="pres">
      <dgm:prSet presAssocID="{D3755971-F668-48AA-8E53-856682187980}" presName="parTransOne" presStyleCnt="0"/>
      <dgm:spPr/>
    </dgm:pt>
    <dgm:pt modelId="{3D8FC481-DDF7-4626-AD8E-AC6509C9E2D9}" type="pres">
      <dgm:prSet presAssocID="{D3755971-F668-48AA-8E53-856682187980}" presName="horzOne" presStyleCnt="0"/>
      <dgm:spPr/>
    </dgm:pt>
    <dgm:pt modelId="{1105F36A-4154-4BEA-BA4F-D71FB34C3598}" type="pres">
      <dgm:prSet presAssocID="{546C3D03-26A7-4DBE-9DC3-E86847235C53}" presName="vertTwo" presStyleCnt="0"/>
      <dgm:spPr/>
    </dgm:pt>
    <dgm:pt modelId="{6A758BCB-2102-448E-A5EB-F4AC820A095D}" type="pres">
      <dgm:prSet presAssocID="{546C3D03-26A7-4DBE-9DC3-E86847235C53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ED1E8D-9217-4559-B621-A0A8E495ECAC}" type="pres">
      <dgm:prSet presAssocID="{546C3D03-26A7-4DBE-9DC3-E86847235C53}" presName="parTransTwo" presStyleCnt="0"/>
      <dgm:spPr/>
    </dgm:pt>
    <dgm:pt modelId="{D94E7D32-A37A-47CE-BA09-9D9BFFA22E0B}" type="pres">
      <dgm:prSet presAssocID="{546C3D03-26A7-4DBE-9DC3-E86847235C53}" presName="horzTwo" presStyleCnt="0"/>
      <dgm:spPr/>
    </dgm:pt>
    <dgm:pt modelId="{16DF0BDD-B6D5-4B54-AEAF-E6AB931DCB2B}" type="pres">
      <dgm:prSet presAssocID="{3DDD65C2-6BF9-4156-8B40-C2B9D8B41984}" presName="vertThree" presStyleCnt="0"/>
      <dgm:spPr/>
    </dgm:pt>
    <dgm:pt modelId="{2975493E-77C2-4421-9B68-1C20F52F7DF2}" type="pres">
      <dgm:prSet presAssocID="{3DDD65C2-6BF9-4156-8B40-C2B9D8B41984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E2C41C-0E98-4181-98BA-2F70398240A1}" type="pres">
      <dgm:prSet presAssocID="{3DDD65C2-6BF9-4156-8B40-C2B9D8B41984}" presName="horzThree" presStyleCnt="0"/>
      <dgm:spPr/>
    </dgm:pt>
    <dgm:pt modelId="{377C408C-90C6-4843-A999-692939ACC988}" type="pres">
      <dgm:prSet presAssocID="{6C9B25D7-5E78-44F6-8D29-1A43677639E8}" presName="sibSpaceTwo" presStyleCnt="0"/>
      <dgm:spPr/>
    </dgm:pt>
    <dgm:pt modelId="{2C82825E-2A2B-42D2-9219-FD20B68C7947}" type="pres">
      <dgm:prSet presAssocID="{054B1C1B-AA51-4882-917A-9EA7D4E553E6}" presName="vertTwo" presStyleCnt="0"/>
      <dgm:spPr/>
    </dgm:pt>
    <dgm:pt modelId="{EF2DF3D9-267C-4BDB-BB03-71446E0C55FE}" type="pres">
      <dgm:prSet presAssocID="{054B1C1B-AA51-4882-917A-9EA7D4E553E6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2B777B-E6AE-46D2-862B-09DE17C9C5C8}" type="pres">
      <dgm:prSet presAssocID="{054B1C1B-AA51-4882-917A-9EA7D4E553E6}" presName="parTransTwo" presStyleCnt="0"/>
      <dgm:spPr/>
    </dgm:pt>
    <dgm:pt modelId="{9681D38D-2176-4074-B22D-B434E4527A62}" type="pres">
      <dgm:prSet presAssocID="{054B1C1B-AA51-4882-917A-9EA7D4E553E6}" presName="horzTwo" presStyleCnt="0"/>
      <dgm:spPr/>
    </dgm:pt>
    <dgm:pt modelId="{E9823A6E-0566-4402-88F9-BC573B212929}" type="pres">
      <dgm:prSet presAssocID="{F4826D77-BC48-4179-ABC7-DF5D3A2CCEC9}" presName="vertThree" presStyleCnt="0"/>
      <dgm:spPr/>
    </dgm:pt>
    <dgm:pt modelId="{45C583BA-1A79-4BE8-ABB2-16AAC55832A3}" type="pres">
      <dgm:prSet presAssocID="{F4826D77-BC48-4179-ABC7-DF5D3A2CCEC9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1ABE14-5092-41DC-9A40-70C6CFAEA926}" type="pres">
      <dgm:prSet presAssocID="{F4826D77-BC48-4179-ABC7-DF5D3A2CCEC9}" presName="horzThree" presStyleCnt="0"/>
      <dgm:spPr/>
    </dgm:pt>
  </dgm:ptLst>
  <dgm:cxnLst>
    <dgm:cxn modelId="{38433FB2-7DC4-46D0-B1AB-59910023F388}" type="presOf" srcId="{054B1C1B-AA51-4882-917A-9EA7D4E553E6}" destId="{EF2DF3D9-267C-4BDB-BB03-71446E0C55FE}" srcOrd="0" destOrd="0" presId="urn:microsoft.com/office/officeart/2005/8/layout/hierarchy4"/>
    <dgm:cxn modelId="{FBE9E0ED-7CBE-4CBC-88D4-E7A7632476A7}" type="presOf" srcId="{546C3D03-26A7-4DBE-9DC3-E86847235C53}" destId="{6A758BCB-2102-448E-A5EB-F4AC820A095D}" srcOrd="0" destOrd="0" presId="urn:microsoft.com/office/officeart/2005/8/layout/hierarchy4"/>
    <dgm:cxn modelId="{0413B81F-D959-4A01-BE68-FFF0F36B0E19}" type="presOf" srcId="{3DDD65C2-6BF9-4156-8B40-C2B9D8B41984}" destId="{2975493E-77C2-4421-9B68-1C20F52F7DF2}" srcOrd="0" destOrd="0" presId="urn:microsoft.com/office/officeart/2005/8/layout/hierarchy4"/>
    <dgm:cxn modelId="{2686E1E4-53EE-4316-8C7F-7479DA371A99}" type="presOf" srcId="{F4826D77-BC48-4179-ABC7-DF5D3A2CCEC9}" destId="{45C583BA-1A79-4BE8-ABB2-16AAC55832A3}" srcOrd="0" destOrd="0" presId="urn:microsoft.com/office/officeart/2005/8/layout/hierarchy4"/>
    <dgm:cxn modelId="{AFCB3E54-4DA9-4A6A-882E-04FE7EABA709}" srcId="{054B1C1B-AA51-4882-917A-9EA7D4E553E6}" destId="{F4826D77-BC48-4179-ABC7-DF5D3A2CCEC9}" srcOrd="0" destOrd="0" parTransId="{32D9B0F4-303C-4613-A43E-460A7ADD4A31}" sibTransId="{BE083D58-2539-4C81-95D5-7B71B745A3B8}"/>
    <dgm:cxn modelId="{A9854B2A-EA18-4CD7-8809-F6FA8A832778}" type="presOf" srcId="{D3755971-F668-48AA-8E53-856682187980}" destId="{1DB5F7E1-7DA3-4810-B9FA-2FB219598F9A}" srcOrd="0" destOrd="0" presId="urn:microsoft.com/office/officeart/2005/8/layout/hierarchy4"/>
    <dgm:cxn modelId="{D9B94E5F-150A-46ED-B3C6-260787DA51CF}" srcId="{B6442866-F999-4EA4-A5C0-39FB199CF13D}" destId="{D3755971-F668-48AA-8E53-856682187980}" srcOrd="0" destOrd="0" parTransId="{30BC2DD0-EEAC-44F3-AF35-DEBC144343A0}" sibTransId="{BB2B17E8-1007-40BB-A3C2-1A3F94B95954}"/>
    <dgm:cxn modelId="{A6F63F42-079D-4C29-83FD-469D4D53BBED}" srcId="{D3755971-F668-48AA-8E53-856682187980}" destId="{546C3D03-26A7-4DBE-9DC3-E86847235C53}" srcOrd="0" destOrd="0" parTransId="{6E7066CF-05CE-4C98-B1B1-8630B53F0CAF}" sibTransId="{6C9B25D7-5E78-44F6-8D29-1A43677639E8}"/>
    <dgm:cxn modelId="{63BD3D66-B987-4844-9085-9035E83A0AED}" srcId="{546C3D03-26A7-4DBE-9DC3-E86847235C53}" destId="{3DDD65C2-6BF9-4156-8B40-C2B9D8B41984}" srcOrd="0" destOrd="0" parTransId="{A51AF623-AB06-4734-98A0-A87EBF4C31FF}" sibTransId="{FAEB9F86-2971-49ED-B92E-F06CFDF1B1B2}"/>
    <dgm:cxn modelId="{97F3731C-BDBA-4B88-BA83-239F26087631}" type="presOf" srcId="{B6442866-F999-4EA4-A5C0-39FB199CF13D}" destId="{39407AA7-F85F-4B27-A1A9-07B369AD273D}" srcOrd="0" destOrd="0" presId="urn:microsoft.com/office/officeart/2005/8/layout/hierarchy4"/>
    <dgm:cxn modelId="{EC82964A-192A-4E93-80E7-82F1494A7909}" srcId="{D3755971-F668-48AA-8E53-856682187980}" destId="{054B1C1B-AA51-4882-917A-9EA7D4E553E6}" srcOrd="1" destOrd="0" parTransId="{7240AF21-D93C-47CA-9344-835343BEBED8}" sibTransId="{9E3F6D5C-1208-4B8D-89B0-AA78A3B57A2E}"/>
    <dgm:cxn modelId="{379F6F31-15C2-4FFF-8732-C76C7B5AF67E}" type="presParOf" srcId="{39407AA7-F85F-4B27-A1A9-07B369AD273D}" destId="{B2A8D2C5-3FB7-42E9-B963-D384EB21FAED}" srcOrd="0" destOrd="0" presId="urn:microsoft.com/office/officeart/2005/8/layout/hierarchy4"/>
    <dgm:cxn modelId="{72BE69C8-9DB6-4B6E-86A7-A708805DD634}" type="presParOf" srcId="{B2A8D2C5-3FB7-42E9-B963-D384EB21FAED}" destId="{1DB5F7E1-7DA3-4810-B9FA-2FB219598F9A}" srcOrd="0" destOrd="0" presId="urn:microsoft.com/office/officeart/2005/8/layout/hierarchy4"/>
    <dgm:cxn modelId="{9556C690-5C1D-4FE0-A388-92DD47EDAB8C}" type="presParOf" srcId="{B2A8D2C5-3FB7-42E9-B963-D384EB21FAED}" destId="{005F28BA-84E8-4CE3-94BD-0024A5A76D0C}" srcOrd="1" destOrd="0" presId="urn:microsoft.com/office/officeart/2005/8/layout/hierarchy4"/>
    <dgm:cxn modelId="{C20B6EDD-7386-4477-B1D6-63281FA049A0}" type="presParOf" srcId="{B2A8D2C5-3FB7-42E9-B963-D384EB21FAED}" destId="{3D8FC481-DDF7-4626-AD8E-AC6509C9E2D9}" srcOrd="2" destOrd="0" presId="urn:microsoft.com/office/officeart/2005/8/layout/hierarchy4"/>
    <dgm:cxn modelId="{A5593ED6-1C01-41B8-A30B-F8DBD6537314}" type="presParOf" srcId="{3D8FC481-DDF7-4626-AD8E-AC6509C9E2D9}" destId="{1105F36A-4154-4BEA-BA4F-D71FB34C3598}" srcOrd="0" destOrd="0" presId="urn:microsoft.com/office/officeart/2005/8/layout/hierarchy4"/>
    <dgm:cxn modelId="{55D8D0BB-DDD1-4A68-A59C-9133EB98E460}" type="presParOf" srcId="{1105F36A-4154-4BEA-BA4F-D71FB34C3598}" destId="{6A758BCB-2102-448E-A5EB-F4AC820A095D}" srcOrd="0" destOrd="0" presId="urn:microsoft.com/office/officeart/2005/8/layout/hierarchy4"/>
    <dgm:cxn modelId="{C995A78A-9728-4E1B-87EB-EAE91AA73ACB}" type="presParOf" srcId="{1105F36A-4154-4BEA-BA4F-D71FB34C3598}" destId="{DDED1E8D-9217-4559-B621-A0A8E495ECAC}" srcOrd="1" destOrd="0" presId="urn:microsoft.com/office/officeart/2005/8/layout/hierarchy4"/>
    <dgm:cxn modelId="{EEF73B6B-4C6F-4BCE-858A-AC4238F45556}" type="presParOf" srcId="{1105F36A-4154-4BEA-BA4F-D71FB34C3598}" destId="{D94E7D32-A37A-47CE-BA09-9D9BFFA22E0B}" srcOrd="2" destOrd="0" presId="urn:microsoft.com/office/officeart/2005/8/layout/hierarchy4"/>
    <dgm:cxn modelId="{22D434E3-C32F-4A68-B419-795C6DFF1712}" type="presParOf" srcId="{D94E7D32-A37A-47CE-BA09-9D9BFFA22E0B}" destId="{16DF0BDD-B6D5-4B54-AEAF-E6AB931DCB2B}" srcOrd="0" destOrd="0" presId="urn:microsoft.com/office/officeart/2005/8/layout/hierarchy4"/>
    <dgm:cxn modelId="{8B694256-45C5-4DF1-8BB9-B0B2947F2B91}" type="presParOf" srcId="{16DF0BDD-B6D5-4B54-AEAF-E6AB931DCB2B}" destId="{2975493E-77C2-4421-9B68-1C20F52F7DF2}" srcOrd="0" destOrd="0" presId="urn:microsoft.com/office/officeart/2005/8/layout/hierarchy4"/>
    <dgm:cxn modelId="{71EF7E89-7759-4CD6-950A-C80185844FBF}" type="presParOf" srcId="{16DF0BDD-B6D5-4B54-AEAF-E6AB931DCB2B}" destId="{04E2C41C-0E98-4181-98BA-2F70398240A1}" srcOrd="1" destOrd="0" presId="urn:microsoft.com/office/officeart/2005/8/layout/hierarchy4"/>
    <dgm:cxn modelId="{24C60B11-1454-46B9-B04F-1DED8FC68465}" type="presParOf" srcId="{3D8FC481-DDF7-4626-AD8E-AC6509C9E2D9}" destId="{377C408C-90C6-4843-A999-692939ACC988}" srcOrd="1" destOrd="0" presId="urn:microsoft.com/office/officeart/2005/8/layout/hierarchy4"/>
    <dgm:cxn modelId="{4398C1C8-32CB-40CB-B583-91376C81A814}" type="presParOf" srcId="{3D8FC481-DDF7-4626-AD8E-AC6509C9E2D9}" destId="{2C82825E-2A2B-42D2-9219-FD20B68C7947}" srcOrd="2" destOrd="0" presId="urn:microsoft.com/office/officeart/2005/8/layout/hierarchy4"/>
    <dgm:cxn modelId="{2A00CF21-7C28-41BE-9C52-E105CEE1FBCA}" type="presParOf" srcId="{2C82825E-2A2B-42D2-9219-FD20B68C7947}" destId="{EF2DF3D9-267C-4BDB-BB03-71446E0C55FE}" srcOrd="0" destOrd="0" presId="urn:microsoft.com/office/officeart/2005/8/layout/hierarchy4"/>
    <dgm:cxn modelId="{148DC1B5-B9D8-4040-B117-A7D288908A5E}" type="presParOf" srcId="{2C82825E-2A2B-42D2-9219-FD20B68C7947}" destId="{F22B777B-E6AE-46D2-862B-09DE17C9C5C8}" srcOrd="1" destOrd="0" presId="urn:microsoft.com/office/officeart/2005/8/layout/hierarchy4"/>
    <dgm:cxn modelId="{FECA28A5-8C66-40C2-83E0-4B16A506081C}" type="presParOf" srcId="{2C82825E-2A2B-42D2-9219-FD20B68C7947}" destId="{9681D38D-2176-4074-B22D-B434E4527A62}" srcOrd="2" destOrd="0" presId="urn:microsoft.com/office/officeart/2005/8/layout/hierarchy4"/>
    <dgm:cxn modelId="{738BB14F-E252-47DD-B014-04FE08DF1C8A}" type="presParOf" srcId="{9681D38D-2176-4074-B22D-B434E4527A62}" destId="{E9823A6E-0566-4402-88F9-BC573B212929}" srcOrd="0" destOrd="0" presId="urn:microsoft.com/office/officeart/2005/8/layout/hierarchy4"/>
    <dgm:cxn modelId="{286098E5-6DB6-4E68-8B55-C73A1EDB680C}" type="presParOf" srcId="{E9823A6E-0566-4402-88F9-BC573B212929}" destId="{45C583BA-1A79-4BE8-ABB2-16AAC55832A3}" srcOrd="0" destOrd="0" presId="urn:microsoft.com/office/officeart/2005/8/layout/hierarchy4"/>
    <dgm:cxn modelId="{E5DF4CF6-045E-4A1A-AFB0-B765D0C6DE59}" type="presParOf" srcId="{E9823A6E-0566-4402-88F9-BC573B212929}" destId="{901ABE14-5092-41DC-9A40-70C6CFAEA92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6442866-F999-4EA4-A5C0-39FB199CF13D}" type="doc">
      <dgm:prSet loTypeId="urn:microsoft.com/office/officeart/2005/8/layout/hierarchy4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3755971-F668-48AA-8E53-856682187980}">
      <dgm:prSet phldrT="[Текст]"/>
      <dgm:spPr/>
      <dgm:t>
        <a:bodyPr/>
        <a:lstStyle/>
        <a:p>
          <a:r>
            <a:rPr lang="uk-UA" b="0" dirty="0"/>
            <a:t>Позашкільна освіта</a:t>
          </a:r>
          <a:endParaRPr lang="ru-RU" b="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BC2DD0-EEAC-44F3-AF35-DEBC144343A0}" type="parTrans" cxnId="{D9B94E5F-150A-46ED-B3C6-260787DA51CF}">
      <dgm:prSet/>
      <dgm:spPr/>
      <dgm:t>
        <a:bodyPr/>
        <a:lstStyle/>
        <a:p>
          <a:endParaRPr lang="ru-RU"/>
        </a:p>
      </dgm:t>
    </dgm:pt>
    <dgm:pt modelId="{BB2B17E8-1007-40BB-A3C2-1A3F94B95954}" type="sibTrans" cxnId="{D9B94E5F-150A-46ED-B3C6-260787DA51CF}">
      <dgm:prSet/>
      <dgm:spPr/>
      <dgm:t>
        <a:bodyPr/>
        <a:lstStyle/>
        <a:p>
          <a:endParaRPr lang="ru-RU"/>
        </a:p>
      </dgm:t>
    </dgm:pt>
    <dgm:pt modelId="{054B1C1B-AA51-4882-917A-9EA7D4E553E6}">
      <dgm:prSet/>
      <dgm:spPr/>
      <dgm:t>
        <a:bodyPr/>
        <a:lstStyle/>
        <a:p>
          <a:r>
            <a:rPr lang="uk-UA" b="0" i="0" dirty="0"/>
            <a:t>Комплексна дитячо-юнацька спортивна школа</a:t>
          </a:r>
          <a:endParaRPr lang="ru-RU" dirty="0"/>
        </a:p>
      </dgm:t>
    </dgm:pt>
    <dgm:pt modelId="{7240AF21-D93C-47CA-9344-835343BEBED8}" type="parTrans" cxnId="{EC82964A-192A-4E93-80E7-82F1494A7909}">
      <dgm:prSet/>
      <dgm:spPr/>
      <dgm:t>
        <a:bodyPr/>
        <a:lstStyle/>
        <a:p>
          <a:endParaRPr lang="ru-RU"/>
        </a:p>
      </dgm:t>
    </dgm:pt>
    <dgm:pt modelId="{9E3F6D5C-1208-4B8D-89B0-AA78A3B57A2E}" type="sibTrans" cxnId="{EC82964A-192A-4E93-80E7-82F1494A7909}">
      <dgm:prSet/>
      <dgm:spPr/>
      <dgm:t>
        <a:bodyPr/>
        <a:lstStyle/>
        <a:p>
          <a:endParaRPr lang="ru-RU"/>
        </a:p>
      </dgm:t>
    </dgm:pt>
    <dgm:pt modelId="{546C3D03-26A7-4DBE-9DC3-E86847235C53}">
      <dgm:prSet/>
      <dgm:spPr/>
      <dgm:t>
        <a:bodyPr/>
        <a:lstStyle/>
        <a:p>
          <a:r>
            <a:rPr lang="uk-UA" b="0" dirty="0"/>
            <a:t>Центр дитячої та юнацької творчості</a:t>
          </a:r>
          <a:endParaRPr lang="ru-RU" dirty="0"/>
        </a:p>
      </dgm:t>
    </dgm:pt>
    <dgm:pt modelId="{6E7066CF-05CE-4C98-B1B1-8630B53F0CAF}" type="parTrans" cxnId="{A6F63F42-079D-4C29-83FD-469D4D53BBED}">
      <dgm:prSet/>
      <dgm:spPr/>
      <dgm:t>
        <a:bodyPr/>
        <a:lstStyle/>
        <a:p>
          <a:endParaRPr lang="ru-RU"/>
        </a:p>
      </dgm:t>
    </dgm:pt>
    <dgm:pt modelId="{6C9B25D7-5E78-44F6-8D29-1A43677639E8}" type="sibTrans" cxnId="{A6F63F42-079D-4C29-83FD-469D4D53BBED}">
      <dgm:prSet/>
      <dgm:spPr/>
      <dgm:t>
        <a:bodyPr/>
        <a:lstStyle/>
        <a:p>
          <a:endParaRPr lang="ru-RU"/>
        </a:p>
      </dgm:t>
    </dgm:pt>
    <dgm:pt modelId="{F4826D77-BC48-4179-ABC7-DF5D3A2CCEC9}">
      <dgm:prSet/>
      <dgm:spPr/>
      <dgm:t>
        <a:bodyPr/>
        <a:lstStyle/>
        <a:p>
          <a:r>
            <a:rPr lang="uk-UA" dirty="0"/>
            <a:t>33 групи</a:t>
          </a:r>
        </a:p>
        <a:p>
          <a:r>
            <a:rPr lang="uk-UA" dirty="0"/>
            <a:t>425 дітей</a:t>
          </a:r>
          <a:endParaRPr lang="ru-RU" dirty="0"/>
        </a:p>
      </dgm:t>
    </dgm:pt>
    <dgm:pt modelId="{32D9B0F4-303C-4613-A43E-460A7ADD4A31}" type="parTrans" cxnId="{AFCB3E54-4DA9-4A6A-882E-04FE7EABA709}">
      <dgm:prSet/>
      <dgm:spPr/>
      <dgm:t>
        <a:bodyPr/>
        <a:lstStyle/>
        <a:p>
          <a:endParaRPr lang="ru-RU"/>
        </a:p>
      </dgm:t>
    </dgm:pt>
    <dgm:pt modelId="{BE083D58-2539-4C81-95D5-7B71B745A3B8}" type="sibTrans" cxnId="{AFCB3E54-4DA9-4A6A-882E-04FE7EABA709}">
      <dgm:prSet/>
      <dgm:spPr/>
      <dgm:t>
        <a:bodyPr/>
        <a:lstStyle/>
        <a:p>
          <a:endParaRPr lang="ru-RU"/>
        </a:p>
      </dgm:t>
    </dgm:pt>
    <dgm:pt modelId="{3DDD65C2-6BF9-4156-8B40-C2B9D8B41984}">
      <dgm:prSet/>
      <dgm:spPr/>
      <dgm:t>
        <a:bodyPr/>
        <a:lstStyle/>
        <a:p>
          <a:r>
            <a:rPr lang="uk-UA" dirty="0"/>
            <a:t>73 групи</a:t>
          </a:r>
        </a:p>
        <a:p>
          <a:r>
            <a:rPr lang="uk-UA" dirty="0"/>
            <a:t>1089 дітей</a:t>
          </a:r>
          <a:endParaRPr lang="ru-RU" dirty="0"/>
        </a:p>
      </dgm:t>
    </dgm:pt>
    <dgm:pt modelId="{A51AF623-AB06-4734-98A0-A87EBF4C31FF}" type="parTrans" cxnId="{63BD3D66-B987-4844-9085-9035E83A0AED}">
      <dgm:prSet/>
      <dgm:spPr/>
      <dgm:t>
        <a:bodyPr/>
        <a:lstStyle/>
        <a:p>
          <a:endParaRPr lang="ru-RU"/>
        </a:p>
      </dgm:t>
    </dgm:pt>
    <dgm:pt modelId="{FAEB9F86-2971-49ED-B92E-F06CFDF1B1B2}" type="sibTrans" cxnId="{63BD3D66-B987-4844-9085-9035E83A0AED}">
      <dgm:prSet/>
      <dgm:spPr/>
      <dgm:t>
        <a:bodyPr/>
        <a:lstStyle/>
        <a:p>
          <a:endParaRPr lang="ru-RU"/>
        </a:p>
      </dgm:t>
    </dgm:pt>
    <dgm:pt modelId="{39407AA7-F85F-4B27-A1A9-07B369AD273D}" type="pres">
      <dgm:prSet presAssocID="{B6442866-F999-4EA4-A5C0-39FB199CF13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2A8D2C5-3FB7-42E9-B963-D384EB21FAED}" type="pres">
      <dgm:prSet presAssocID="{D3755971-F668-48AA-8E53-856682187980}" presName="vertOne" presStyleCnt="0"/>
      <dgm:spPr/>
    </dgm:pt>
    <dgm:pt modelId="{1DB5F7E1-7DA3-4810-B9FA-2FB219598F9A}" type="pres">
      <dgm:prSet presAssocID="{D3755971-F668-48AA-8E53-856682187980}" presName="txOne" presStyleLbl="node0" presStyleIdx="0" presStyleCnt="1" custScaleY="369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5F28BA-84E8-4CE3-94BD-0024A5A76D0C}" type="pres">
      <dgm:prSet presAssocID="{D3755971-F668-48AA-8E53-856682187980}" presName="parTransOne" presStyleCnt="0"/>
      <dgm:spPr/>
    </dgm:pt>
    <dgm:pt modelId="{3D8FC481-DDF7-4626-AD8E-AC6509C9E2D9}" type="pres">
      <dgm:prSet presAssocID="{D3755971-F668-48AA-8E53-856682187980}" presName="horzOne" presStyleCnt="0"/>
      <dgm:spPr/>
    </dgm:pt>
    <dgm:pt modelId="{1105F36A-4154-4BEA-BA4F-D71FB34C3598}" type="pres">
      <dgm:prSet presAssocID="{546C3D03-26A7-4DBE-9DC3-E86847235C53}" presName="vertTwo" presStyleCnt="0"/>
      <dgm:spPr/>
    </dgm:pt>
    <dgm:pt modelId="{6A758BCB-2102-448E-A5EB-F4AC820A095D}" type="pres">
      <dgm:prSet presAssocID="{546C3D03-26A7-4DBE-9DC3-E86847235C53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DED1E8D-9217-4559-B621-A0A8E495ECAC}" type="pres">
      <dgm:prSet presAssocID="{546C3D03-26A7-4DBE-9DC3-E86847235C53}" presName="parTransTwo" presStyleCnt="0"/>
      <dgm:spPr/>
    </dgm:pt>
    <dgm:pt modelId="{D94E7D32-A37A-47CE-BA09-9D9BFFA22E0B}" type="pres">
      <dgm:prSet presAssocID="{546C3D03-26A7-4DBE-9DC3-E86847235C53}" presName="horzTwo" presStyleCnt="0"/>
      <dgm:spPr/>
    </dgm:pt>
    <dgm:pt modelId="{16DF0BDD-B6D5-4B54-AEAF-E6AB931DCB2B}" type="pres">
      <dgm:prSet presAssocID="{3DDD65C2-6BF9-4156-8B40-C2B9D8B41984}" presName="vertThree" presStyleCnt="0"/>
      <dgm:spPr/>
    </dgm:pt>
    <dgm:pt modelId="{2975493E-77C2-4421-9B68-1C20F52F7DF2}" type="pres">
      <dgm:prSet presAssocID="{3DDD65C2-6BF9-4156-8B40-C2B9D8B41984}" presName="txThre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E2C41C-0E98-4181-98BA-2F70398240A1}" type="pres">
      <dgm:prSet presAssocID="{3DDD65C2-6BF9-4156-8B40-C2B9D8B41984}" presName="horzThree" presStyleCnt="0"/>
      <dgm:spPr/>
    </dgm:pt>
    <dgm:pt modelId="{377C408C-90C6-4843-A999-692939ACC988}" type="pres">
      <dgm:prSet presAssocID="{6C9B25D7-5E78-44F6-8D29-1A43677639E8}" presName="sibSpaceTwo" presStyleCnt="0"/>
      <dgm:spPr/>
    </dgm:pt>
    <dgm:pt modelId="{2C82825E-2A2B-42D2-9219-FD20B68C7947}" type="pres">
      <dgm:prSet presAssocID="{054B1C1B-AA51-4882-917A-9EA7D4E553E6}" presName="vertTwo" presStyleCnt="0"/>
      <dgm:spPr/>
    </dgm:pt>
    <dgm:pt modelId="{EF2DF3D9-267C-4BDB-BB03-71446E0C55FE}" type="pres">
      <dgm:prSet presAssocID="{054B1C1B-AA51-4882-917A-9EA7D4E553E6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2B777B-E6AE-46D2-862B-09DE17C9C5C8}" type="pres">
      <dgm:prSet presAssocID="{054B1C1B-AA51-4882-917A-9EA7D4E553E6}" presName="parTransTwo" presStyleCnt="0"/>
      <dgm:spPr/>
    </dgm:pt>
    <dgm:pt modelId="{9681D38D-2176-4074-B22D-B434E4527A62}" type="pres">
      <dgm:prSet presAssocID="{054B1C1B-AA51-4882-917A-9EA7D4E553E6}" presName="horzTwo" presStyleCnt="0"/>
      <dgm:spPr/>
    </dgm:pt>
    <dgm:pt modelId="{E9823A6E-0566-4402-88F9-BC573B212929}" type="pres">
      <dgm:prSet presAssocID="{F4826D77-BC48-4179-ABC7-DF5D3A2CCEC9}" presName="vertThree" presStyleCnt="0"/>
      <dgm:spPr/>
    </dgm:pt>
    <dgm:pt modelId="{45C583BA-1A79-4BE8-ABB2-16AAC55832A3}" type="pres">
      <dgm:prSet presAssocID="{F4826D77-BC48-4179-ABC7-DF5D3A2CCEC9}" presName="txThre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1ABE14-5092-41DC-9A40-70C6CFAEA926}" type="pres">
      <dgm:prSet presAssocID="{F4826D77-BC48-4179-ABC7-DF5D3A2CCEC9}" presName="horzThree" presStyleCnt="0"/>
      <dgm:spPr/>
    </dgm:pt>
  </dgm:ptLst>
  <dgm:cxnLst>
    <dgm:cxn modelId="{38433FB2-7DC4-46D0-B1AB-59910023F388}" type="presOf" srcId="{054B1C1B-AA51-4882-917A-9EA7D4E553E6}" destId="{EF2DF3D9-267C-4BDB-BB03-71446E0C55FE}" srcOrd="0" destOrd="0" presId="urn:microsoft.com/office/officeart/2005/8/layout/hierarchy4"/>
    <dgm:cxn modelId="{FBE9E0ED-7CBE-4CBC-88D4-E7A7632476A7}" type="presOf" srcId="{546C3D03-26A7-4DBE-9DC3-E86847235C53}" destId="{6A758BCB-2102-448E-A5EB-F4AC820A095D}" srcOrd="0" destOrd="0" presId="urn:microsoft.com/office/officeart/2005/8/layout/hierarchy4"/>
    <dgm:cxn modelId="{0413B81F-D959-4A01-BE68-FFF0F36B0E19}" type="presOf" srcId="{3DDD65C2-6BF9-4156-8B40-C2B9D8B41984}" destId="{2975493E-77C2-4421-9B68-1C20F52F7DF2}" srcOrd="0" destOrd="0" presId="urn:microsoft.com/office/officeart/2005/8/layout/hierarchy4"/>
    <dgm:cxn modelId="{2686E1E4-53EE-4316-8C7F-7479DA371A99}" type="presOf" srcId="{F4826D77-BC48-4179-ABC7-DF5D3A2CCEC9}" destId="{45C583BA-1A79-4BE8-ABB2-16AAC55832A3}" srcOrd="0" destOrd="0" presId="urn:microsoft.com/office/officeart/2005/8/layout/hierarchy4"/>
    <dgm:cxn modelId="{AFCB3E54-4DA9-4A6A-882E-04FE7EABA709}" srcId="{054B1C1B-AA51-4882-917A-9EA7D4E553E6}" destId="{F4826D77-BC48-4179-ABC7-DF5D3A2CCEC9}" srcOrd="0" destOrd="0" parTransId="{32D9B0F4-303C-4613-A43E-460A7ADD4A31}" sibTransId="{BE083D58-2539-4C81-95D5-7B71B745A3B8}"/>
    <dgm:cxn modelId="{A9854B2A-EA18-4CD7-8809-F6FA8A832778}" type="presOf" srcId="{D3755971-F668-48AA-8E53-856682187980}" destId="{1DB5F7E1-7DA3-4810-B9FA-2FB219598F9A}" srcOrd="0" destOrd="0" presId="urn:microsoft.com/office/officeart/2005/8/layout/hierarchy4"/>
    <dgm:cxn modelId="{D9B94E5F-150A-46ED-B3C6-260787DA51CF}" srcId="{B6442866-F999-4EA4-A5C0-39FB199CF13D}" destId="{D3755971-F668-48AA-8E53-856682187980}" srcOrd="0" destOrd="0" parTransId="{30BC2DD0-EEAC-44F3-AF35-DEBC144343A0}" sibTransId="{BB2B17E8-1007-40BB-A3C2-1A3F94B95954}"/>
    <dgm:cxn modelId="{A6F63F42-079D-4C29-83FD-469D4D53BBED}" srcId="{D3755971-F668-48AA-8E53-856682187980}" destId="{546C3D03-26A7-4DBE-9DC3-E86847235C53}" srcOrd="0" destOrd="0" parTransId="{6E7066CF-05CE-4C98-B1B1-8630B53F0CAF}" sibTransId="{6C9B25D7-5E78-44F6-8D29-1A43677639E8}"/>
    <dgm:cxn modelId="{63BD3D66-B987-4844-9085-9035E83A0AED}" srcId="{546C3D03-26A7-4DBE-9DC3-E86847235C53}" destId="{3DDD65C2-6BF9-4156-8B40-C2B9D8B41984}" srcOrd="0" destOrd="0" parTransId="{A51AF623-AB06-4734-98A0-A87EBF4C31FF}" sibTransId="{FAEB9F86-2971-49ED-B92E-F06CFDF1B1B2}"/>
    <dgm:cxn modelId="{97F3731C-BDBA-4B88-BA83-239F26087631}" type="presOf" srcId="{B6442866-F999-4EA4-A5C0-39FB199CF13D}" destId="{39407AA7-F85F-4B27-A1A9-07B369AD273D}" srcOrd="0" destOrd="0" presId="urn:microsoft.com/office/officeart/2005/8/layout/hierarchy4"/>
    <dgm:cxn modelId="{EC82964A-192A-4E93-80E7-82F1494A7909}" srcId="{D3755971-F668-48AA-8E53-856682187980}" destId="{054B1C1B-AA51-4882-917A-9EA7D4E553E6}" srcOrd="1" destOrd="0" parTransId="{7240AF21-D93C-47CA-9344-835343BEBED8}" sibTransId="{9E3F6D5C-1208-4B8D-89B0-AA78A3B57A2E}"/>
    <dgm:cxn modelId="{379F6F31-15C2-4FFF-8732-C76C7B5AF67E}" type="presParOf" srcId="{39407AA7-F85F-4B27-A1A9-07B369AD273D}" destId="{B2A8D2C5-3FB7-42E9-B963-D384EB21FAED}" srcOrd="0" destOrd="0" presId="urn:microsoft.com/office/officeart/2005/8/layout/hierarchy4"/>
    <dgm:cxn modelId="{72BE69C8-9DB6-4B6E-86A7-A708805DD634}" type="presParOf" srcId="{B2A8D2C5-3FB7-42E9-B963-D384EB21FAED}" destId="{1DB5F7E1-7DA3-4810-B9FA-2FB219598F9A}" srcOrd="0" destOrd="0" presId="urn:microsoft.com/office/officeart/2005/8/layout/hierarchy4"/>
    <dgm:cxn modelId="{9556C690-5C1D-4FE0-A388-92DD47EDAB8C}" type="presParOf" srcId="{B2A8D2C5-3FB7-42E9-B963-D384EB21FAED}" destId="{005F28BA-84E8-4CE3-94BD-0024A5A76D0C}" srcOrd="1" destOrd="0" presId="urn:microsoft.com/office/officeart/2005/8/layout/hierarchy4"/>
    <dgm:cxn modelId="{C20B6EDD-7386-4477-B1D6-63281FA049A0}" type="presParOf" srcId="{B2A8D2C5-3FB7-42E9-B963-D384EB21FAED}" destId="{3D8FC481-DDF7-4626-AD8E-AC6509C9E2D9}" srcOrd="2" destOrd="0" presId="urn:microsoft.com/office/officeart/2005/8/layout/hierarchy4"/>
    <dgm:cxn modelId="{A5593ED6-1C01-41B8-A30B-F8DBD6537314}" type="presParOf" srcId="{3D8FC481-DDF7-4626-AD8E-AC6509C9E2D9}" destId="{1105F36A-4154-4BEA-BA4F-D71FB34C3598}" srcOrd="0" destOrd="0" presId="urn:microsoft.com/office/officeart/2005/8/layout/hierarchy4"/>
    <dgm:cxn modelId="{55D8D0BB-DDD1-4A68-A59C-9133EB98E460}" type="presParOf" srcId="{1105F36A-4154-4BEA-BA4F-D71FB34C3598}" destId="{6A758BCB-2102-448E-A5EB-F4AC820A095D}" srcOrd="0" destOrd="0" presId="urn:microsoft.com/office/officeart/2005/8/layout/hierarchy4"/>
    <dgm:cxn modelId="{C995A78A-9728-4E1B-87EB-EAE91AA73ACB}" type="presParOf" srcId="{1105F36A-4154-4BEA-BA4F-D71FB34C3598}" destId="{DDED1E8D-9217-4559-B621-A0A8E495ECAC}" srcOrd="1" destOrd="0" presId="urn:microsoft.com/office/officeart/2005/8/layout/hierarchy4"/>
    <dgm:cxn modelId="{EEF73B6B-4C6F-4BCE-858A-AC4238F45556}" type="presParOf" srcId="{1105F36A-4154-4BEA-BA4F-D71FB34C3598}" destId="{D94E7D32-A37A-47CE-BA09-9D9BFFA22E0B}" srcOrd="2" destOrd="0" presId="urn:microsoft.com/office/officeart/2005/8/layout/hierarchy4"/>
    <dgm:cxn modelId="{22D434E3-C32F-4A68-B419-795C6DFF1712}" type="presParOf" srcId="{D94E7D32-A37A-47CE-BA09-9D9BFFA22E0B}" destId="{16DF0BDD-B6D5-4B54-AEAF-E6AB931DCB2B}" srcOrd="0" destOrd="0" presId="urn:microsoft.com/office/officeart/2005/8/layout/hierarchy4"/>
    <dgm:cxn modelId="{8B694256-45C5-4DF1-8BB9-B0B2947F2B91}" type="presParOf" srcId="{16DF0BDD-B6D5-4B54-AEAF-E6AB931DCB2B}" destId="{2975493E-77C2-4421-9B68-1C20F52F7DF2}" srcOrd="0" destOrd="0" presId="urn:microsoft.com/office/officeart/2005/8/layout/hierarchy4"/>
    <dgm:cxn modelId="{71EF7E89-7759-4CD6-950A-C80185844FBF}" type="presParOf" srcId="{16DF0BDD-B6D5-4B54-AEAF-E6AB931DCB2B}" destId="{04E2C41C-0E98-4181-98BA-2F70398240A1}" srcOrd="1" destOrd="0" presId="urn:microsoft.com/office/officeart/2005/8/layout/hierarchy4"/>
    <dgm:cxn modelId="{24C60B11-1454-46B9-B04F-1DED8FC68465}" type="presParOf" srcId="{3D8FC481-DDF7-4626-AD8E-AC6509C9E2D9}" destId="{377C408C-90C6-4843-A999-692939ACC988}" srcOrd="1" destOrd="0" presId="urn:microsoft.com/office/officeart/2005/8/layout/hierarchy4"/>
    <dgm:cxn modelId="{4398C1C8-32CB-40CB-B583-91376C81A814}" type="presParOf" srcId="{3D8FC481-DDF7-4626-AD8E-AC6509C9E2D9}" destId="{2C82825E-2A2B-42D2-9219-FD20B68C7947}" srcOrd="2" destOrd="0" presId="urn:microsoft.com/office/officeart/2005/8/layout/hierarchy4"/>
    <dgm:cxn modelId="{2A00CF21-7C28-41BE-9C52-E105CEE1FBCA}" type="presParOf" srcId="{2C82825E-2A2B-42D2-9219-FD20B68C7947}" destId="{EF2DF3D9-267C-4BDB-BB03-71446E0C55FE}" srcOrd="0" destOrd="0" presId="urn:microsoft.com/office/officeart/2005/8/layout/hierarchy4"/>
    <dgm:cxn modelId="{148DC1B5-B9D8-4040-B117-A7D288908A5E}" type="presParOf" srcId="{2C82825E-2A2B-42D2-9219-FD20B68C7947}" destId="{F22B777B-E6AE-46D2-862B-09DE17C9C5C8}" srcOrd="1" destOrd="0" presId="urn:microsoft.com/office/officeart/2005/8/layout/hierarchy4"/>
    <dgm:cxn modelId="{FECA28A5-8C66-40C2-83E0-4B16A506081C}" type="presParOf" srcId="{2C82825E-2A2B-42D2-9219-FD20B68C7947}" destId="{9681D38D-2176-4074-B22D-B434E4527A62}" srcOrd="2" destOrd="0" presId="urn:microsoft.com/office/officeart/2005/8/layout/hierarchy4"/>
    <dgm:cxn modelId="{738BB14F-E252-47DD-B014-04FE08DF1C8A}" type="presParOf" srcId="{9681D38D-2176-4074-B22D-B434E4527A62}" destId="{E9823A6E-0566-4402-88F9-BC573B212929}" srcOrd="0" destOrd="0" presId="urn:microsoft.com/office/officeart/2005/8/layout/hierarchy4"/>
    <dgm:cxn modelId="{286098E5-6DB6-4E68-8B55-C73A1EDB680C}" type="presParOf" srcId="{E9823A6E-0566-4402-88F9-BC573B212929}" destId="{45C583BA-1A79-4BE8-ABB2-16AAC55832A3}" srcOrd="0" destOrd="0" presId="urn:microsoft.com/office/officeart/2005/8/layout/hierarchy4"/>
    <dgm:cxn modelId="{E5DF4CF6-045E-4A1A-AFB0-B765D0C6DE59}" type="presParOf" srcId="{E9823A6E-0566-4402-88F9-BC573B212929}" destId="{901ABE14-5092-41DC-9A40-70C6CFAEA92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27CCBFA-E56E-47D3-A0D4-4B30EF7A0738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A43A25-F2D8-4892-9A56-DF37AC8ADDB5}">
      <dgm:prSet phldrT="[Текст]"/>
      <dgm:spPr/>
      <dgm:t>
        <a:bodyPr/>
        <a:lstStyle/>
        <a:p>
          <a:r>
            <a:rPr lang="uk-UA" dirty="0"/>
            <a:t>Заклади загальної середньої освіти</a:t>
          </a:r>
        </a:p>
        <a:p>
          <a:r>
            <a:rPr lang="uk-UA" dirty="0"/>
            <a:t>30 556,46</a:t>
          </a:r>
          <a:endParaRPr lang="ru-RU" dirty="0"/>
        </a:p>
      </dgm:t>
    </dgm:pt>
    <dgm:pt modelId="{B8FF1958-530F-4CD2-B1E5-1036988B62AE}" type="parTrans" cxnId="{A68DDD27-6661-4E33-BE0F-4EDBED0EEC5F}">
      <dgm:prSet/>
      <dgm:spPr/>
      <dgm:t>
        <a:bodyPr/>
        <a:lstStyle/>
        <a:p>
          <a:endParaRPr lang="ru-RU"/>
        </a:p>
      </dgm:t>
    </dgm:pt>
    <dgm:pt modelId="{7AE11807-646A-4CA0-9190-EAF42B15345F}" type="sibTrans" cxnId="{A68DDD27-6661-4E33-BE0F-4EDBED0EEC5F}">
      <dgm:prSet/>
      <dgm:spPr/>
      <dgm:t>
        <a:bodyPr/>
        <a:lstStyle/>
        <a:p>
          <a:endParaRPr lang="ru-RU"/>
        </a:p>
      </dgm:t>
    </dgm:pt>
    <dgm:pt modelId="{33B0329B-FD5F-4219-A316-118D05685EEA}">
      <dgm:prSet phldrT="[Текст]"/>
      <dgm:spPr/>
      <dgm:t>
        <a:bodyPr/>
        <a:lstStyle/>
        <a:p>
          <a:r>
            <a:rPr lang="uk-UA" dirty="0"/>
            <a:t>Центр дитячої та юнацької творчості</a:t>
          </a:r>
        </a:p>
        <a:p>
          <a:r>
            <a:rPr lang="uk-UA" dirty="0"/>
            <a:t>6419,89</a:t>
          </a:r>
          <a:endParaRPr lang="ru-RU" dirty="0"/>
        </a:p>
      </dgm:t>
    </dgm:pt>
    <dgm:pt modelId="{1CE87D6A-22F1-4996-9629-4606C6FF37E0}" type="parTrans" cxnId="{03211FC9-FEEB-4266-87CA-0434C9142632}">
      <dgm:prSet/>
      <dgm:spPr/>
      <dgm:t>
        <a:bodyPr/>
        <a:lstStyle/>
        <a:p>
          <a:endParaRPr lang="ru-RU"/>
        </a:p>
      </dgm:t>
    </dgm:pt>
    <dgm:pt modelId="{3B34FE32-2CE5-4D27-AAAC-2746923D4EA9}" type="sibTrans" cxnId="{03211FC9-FEEB-4266-87CA-0434C9142632}">
      <dgm:prSet/>
      <dgm:spPr/>
      <dgm:t>
        <a:bodyPr/>
        <a:lstStyle/>
        <a:p>
          <a:endParaRPr lang="ru-RU"/>
        </a:p>
      </dgm:t>
    </dgm:pt>
    <dgm:pt modelId="{ED8273D7-5EEF-4B2C-BD4A-AAEE684B7F7C}">
      <dgm:prSet phldrT="[Текст]"/>
      <dgm:spPr/>
      <dgm:t>
        <a:bodyPr/>
        <a:lstStyle/>
        <a:p>
          <a:r>
            <a:rPr lang="uk-UA" dirty="0"/>
            <a:t>Комплексна дитяча-юнацька спортивна школа</a:t>
          </a:r>
        </a:p>
        <a:p>
          <a:r>
            <a:rPr lang="uk-UA" dirty="0"/>
            <a:t>12010,49</a:t>
          </a:r>
          <a:endParaRPr lang="ru-RU" dirty="0"/>
        </a:p>
      </dgm:t>
    </dgm:pt>
    <dgm:pt modelId="{DF9636A4-9991-46AF-939C-565B8946F7A7}" type="parTrans" cxnId="{4CD7ACA7-7DA8-4440-9D33-4F6B4A670CB7}">
      <dgm:prSet/>
      <dgm:spPr/>
      <dgm:t>
        <a:bodyPr/>
        <a:lstStyle/>
        <a:p>
          <a:endParaRPr lang="ru-RU"/>
        </a:p>
      </dgm:t>
    </dgm:pt>
    <dgm:pt modelId="{829DC250-ECBC-47AA-BCA6-DE8A43E73444}" type="sibTrans" cxnId="{4CD7ACA7-7DA8-4440-9D33-4F6B4A670CB7}">
      <dgm:prSet/>
      <dgm:spPr/>
      <dgm:t>
        <a:bodyPr/>
        <a:lstStyle/>
        <a:p>
          <a:endParaRPr lang="ru-RU"/>
        </a:p>
      </dgm:t>
    </dgm:pt>
    <dgm:pt modelId="{116F98CA-94AE-4ADE-A3D7-FA72AD7DFD86}">
      <dgm:prSet phldrT="[Текст]"/>
      <dgm:spPr/>
      <dgm:t>
        <a:bodyPr/>
        <a:lstStyle/>
        <a:p>
          <a:r>
            <a:rPr lang="uk-UA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Видатки по галузі «Освіта» </a:t>
          </a:r>
        </a:p>
      </dgm:t>
    </dgm:pt>
    <dgm:pt modelId="{92650179-1704-4BA9-96A0-C5DCFD1A8E60}" type="sibTrans" cxnId="{7A8D9F29-5900-4C87-A707-040C0E6E03A8}">
      <dgm:prSet/>
      <dgm:spPr/>
      <dgm:t>
        <a:bodyPr/>
        <a:lstStyle/>
        <a:p>
          <a:endParaRPr lang="ru-RU"/>
        </a:p>
      </dgm:t>
    </dgm:pt>
    <dgm:pt modelId="{2F285E9D-98F7-4F8C-A529-4AAD29736A3E}" type="parTrans" cxnId="{7A8D9F29-5900-4C87-A707-040C0E6E03A8}">
      <dgm:prSet/>
      <dgm:spPr/>
      <dgm:t>
        <a:bodyPr/>
        <a:lstStyle/>
        <a:p>
          <a:endParaRPr lang="ru-RU"/>
        </a:p>
      </dgm:t>
    </dgm:pt>
    <dgm:pt modelId="{3B8E5973-76C0-42BF-AA99-F79B46D2761A}">
      <dgm:prSet phldrT="[Текст]"/>
      <dgm:spPr/>
      <dgm:t>
        <a:bodyPr/>
        <a:lstStyle/>
        <a:p>
          <a:r>
            <a:rPr lang="uk-UA" dirty="0"/>
            <a:t>Заклади дошкільної освіти </a:t>
          </a:r>
        </a:p>
        <a:p>
          <a:r>
            <a:rPr lang="uk-UA" dirty="0"/>
            <a:t>47 882,74</a:t>
          </a:r>
          <a:endParaRPr lang="ru-RU" dirty="0"/>
        </a:p>
      </dgm:t>
    </dgm:pt>
    <dgm:pt modelId="{133E1219-294A-4182-836A-92A92D3C89B8}" type="sibTrans" cxnId="{9D1E5F1A-E39B-4362-9F5E-02B18DA65D44}">
      <dgm:prSet/>
      <dgm:spPr/>
      <dgm:t>
        <a:bodyPr/>
        <a:lstStyle/>
        <a:p>
          <a:endParaRPr lang="ru-RU"/>
        </a:p>
      </dgm:t>
    </dgm:pt>
    <dgm:pt modelId="{BBAB9144-2408-433C-91B9-9D90630DF9B2}" type="parTrans" cxnId="{9D1E5F1A-E39B-4362-9F5E-02B18DA65D44}">
      <dgm:prSet/>
      <dgm:spPr/>
      <dgm:t>
        <a:bodyPr/>
        <a:lstStyle/>
        <a:p>
          <a:endParaRPr lang="ru-RU"/>
        </a:p>
      </dgm:t>
    </dgm:pt>
    <dgm:pt modelId="{46B9CA5B-08E3-4B42-A6A7-6404781182D6}" type="pres">
      <dgm:prSet presAssocID="{127CCBFA-E56E-47D3-A0D4-4B30EF7A073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63CBDE5-81C4-4D0F-98AA-AED20747386E}" type="pres">
      <dgm:prSet presAssocID="{116F98CA-94AE-4ADE-A3D7-FA72AD7DFD86}" presName="vertOne" presStyleCnt="0"/>
      <dgm:spPr/>
    </dgm:pt>
    <dgm:pt modelId="{D397E07A-FE43-4B34-A57A-C2688AFE83C5}" type="pres">
      <dgm:prSet presAssocID="{116F98CA-94AE-4ADE-A3D7-FA72AD7DFD86}" presName="txOne" presStyleLbl="node0" presStyleIdx="0" presStyleCnt="1" custLinFactY="9442" custLinFactNeighborX="-24531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A4AB0-947E-4B1F-9083-BD79D923EBD3}" type="pres">
      <dgm:prSet presAssocID="{116F98CA-94AE-4ADE-A3D7-FA72AD7DFD86}" presName="parTransOne" presStyleCnt="0"/>
      <dgm:spPr/>
    </dgm:pt>
    <dgm:pt modelId="{75A59E47-2031-4902-8A2B-44A6B373648B}" type="pres">
      <dgm:prSet presAssocID="{116F98CA-94AE-4ADE-A3D7-FA72AD7DFD86}" presName="horzOne" presStyleCnt="0"/>
      <dgm:spPr/>
    </dgm:pt>
    <dgm:pt modelId="{6DDF70C0-4C60-4100-8CFB-2B8F1C18F03D}" type="pres">
      <dgm:prSet presAssocID="{3B8E5973-76C0-42BF-AA99-F79B46D2761A}" presName="vertTwo" presStyleCnt="0"/>
      <dgm:spPr/>
    </dgm:pt>
    <dgm:pt modelId="{951205FA-BFDB-4E84-8CFD-1B26B0C429B6}" type="pres">
      <dgm:prSet presAssocID="{3B8E5973-76C0-42BF-AA99-F79B46D2761A}" presName="txTwo" presStyleLbl="node2" presStyleIdx="0" presStyleCnt="4" custLinFactNeighborX="751" custLinFactNeighborY="194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91491A7-6823-4595-9D41-2CD1FFA0FB43}" type="pres">
      <dgm:prSet presAssocID="{3B8E5973-76C0-42BF-AA99-F79B46D2761A}" presName="horzTwo" presStyleCnt="0"/>
      <dgm:spPr/>
    </dgm:pt>
    <dgm:pt modelId="{F2CBD054-CC79-4B2F-838D-41DA5669D78A}" type="pres">
      <dgm:prSet presAssocID="{133E1219-294A-4182-836A-92A92D3C89B8}" presName="sibSpaceTwo" presStyleCnt="0"/>
      <dgm:spPr/>
    </dgm:pt>
    <dgm:pt modelId="{77A38858-5D77-4209-BE7E-592C480C1D61}" type="pres">
      <dgm:prSet presAssocID="{1CA43A25-F2D8-4892-9A56-DF37AC8ADDB5}" presName="vertTwo" presStyleCnt="0"/>
      <dgm:spPr/>
    </dgm:pt>
    <dgm:pt modelId="{B8E7E880-C785-4AA3-BC90-51961304DA78}" type="pres">
      <dgm:prSet presAssocID="{1CA43A25-F2D8-4892-9A56-DF37AC8ADDB5}" presName="txTwo" presStyleLbl="node2" presStyleIdx="1" presStyleCnt="4" custLinFactNeighborX="1574" custLinFactNeighborY="-6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CE6574-4469-4466-BECC-D369C4237399}" type="pres">
      <dgm:prSet presAssocID="{1CA43A25-F2D8-4892-9A56-DF37AC8ADDB5}" presName="horzTwo" presStyleCnt="0"/>
      <dgm:spPr/>
    </dgm:pt>
    <dgm:pt modelId="{D5686634-3FE9-4154-9169-B6E6EF3B64E1}" type="pres">
      <dgm:prSet presAssocID="{7AE11807-646A-4CA0-9190-EAF42B15345F}" presName="sibSpaceTwo" presStyleCnt="0"/>
      <dgm:spPr/>
    </dgm:pt>
    <dgm:pt modelId="{486004D6-0D90-466F-8612-A7835FEC3164}" type="pres">
      <dgm:prSet presAssocID="{33B0329B-FD5F-4219-A316-118D05685EEA}" presName="vertTwo" presStyleCnt="0"/>
      <dgm:spPr/>
    </dgm:pt>
    <dgm:pt modelId="{0C3D5179-BF9C-4DB8-ABD4-4B2443C48F9E}" type="pres">
      <dgm:prSet presAssocID="{33B0329B-FD5F-4219-A316-118D05685EEA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0E8B34-12C5-4E72-9C28-3C860433F339}" type="pres">
      <dgm:prSet presAssocID="{33B0329B-FD5F-4219-A316-118D05685EEA}" presName="horzTwo" presStyleCnt="0"/>
      <dgm:spPr/>
    </dgm:pt>
    <dgm:pt modelId="{E551DA1D-CCCB-4D08-B471-F7B75830D9EB}" type="pres">
      <dgm:prSet presAssocID="{3B34FE32-2CE5-4D27-AAAC-2746923D4EA9}" presName="sibSpaceTwo" presStyleCnt="0"/>
      <dgm:spPr/>
    </dgm:pt>
    <dgm:pt modelId="{566AB419-E351-4BF5-911D-40B0BE80B7D0}" type="pres">
      <dgm:prSet presAssocID="{ED8273D7-5EEF-4B2C-BD4A-AAEE684B7F7C}" presName="vertTwo" presStyleCnt="0"/>
      <dgm:spPr/>
    </dgm:pt>
    <dgm:pt modelId="{063C8F4A-E82E-43C6-9AF2-D059B80C2C8C}" type="pres">
      <dgm:prSet presAssocID="{ED8273D7-5EEF-4B2C-BD4A-AAEE684B7F7C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91FE07-8E60-4CAC-BDD6-4D7C68595916}" type="pres">
      <dgm:prSet presAssocID="{ED8273D7-5EEF-4B2C-BD4A-AAEE684B7F7C}" presName="horzTwo" presStyleCnt="0"/>
      <dgm:spPr/>
    </dgm:pt>
  </dgm:ptLst>
  <dgm:cxnLst>
    <dgm:cxn modelId="{AC084518-898E-4B27-B176-8506E73AC09F}" type="presOf" srcId="{116F98CA-94AE-4ADE-A3D7-FA72AD7DFD86}" destId="{D397E07A-FE43-4B34-A57A-C2688AFE83C5}" srcOrd="0" destOrd="0" presId="urn:microsoft.com/office/officeart/2005/8/layout/hierarchy4"/>
    <dgm:cxn modelId="{4CD7ACA7-7DA8-4440-9D33-4F6B4A670CB7}" srcId="{116F98CA-94AE-4ADE-A3D7-FA72AD7DFD86}" destId="{ED8273D7-5EEF-4B2C-BD4A-AAEE684B7F7C}" srcOrd="3" destOrd="0" parTransId="{DF9636A4-9991-46AF-939C-565B8946F7A7}" sibTransId="{829DC250-ECBC-47AA-BCA6-DE8A43E73444}"/>
    <dgm:cxn modelId="{7A8D9F29-5900-4C87-A707-040C0E6E03A8}" srcId="{127CCBFA-E56E-47D3-A0D4-4B30EF7A0738}" destId="{116F98CA-94AE-4ADE-A3D7-FA72AD7DFD86}" srcOrd="0" destOrd="0" parTransId="{2F285E9D-98F7-4F8C-A529-4AAD29736A3E}" sibTransId="{92650179-1704-4BA9-96A0-C5DCFD1A8E60}"/>
    <dgm:cxn modelId="{4CDC4E23-F58B-49DC-AE3D-A12496A628FB}" type="presOf" srcId="{ED8273D7-5EEF-4B2C-BD4A-AAEE684B7F7C}" destId="{063C8F4A-E82E-43C6-9AF2-D059B80C2C8C}" srcOrd="0" destOrd="0" presId="urn:microsoft.com/office/officeart/2005/8/layout/hierarchy4"/>
    <dgm:cxn modelId="{7A2EA468-333E-4507-85EB-73869F17AA2D}" type="presOf" srcId="{33B0329B-FD5F-4219-A316-118D05685EEA}" destId="{0C3D5179-BF9C-4DB8-ABD4-4B2443C48F9E}" srcOrd="0" destOrd="0" presId="urn:microsoft.com/office/officeart/2005/8/layout/hierarchy4"/>
    <dgm:cxn modelId="{A68DDD27-6661-4E33-BE0F-4EDBED0EEC5F}" srcId="{116F98CA-94AE-4ADE-A3D7-FA72AD7DFD86}" destId="{1CA43A25-F2D8-4892-9A56-DF37AC8ADDB5}" srcOrd="1" destOrd="0" parTransId="{B8FF1958-530F-4CD2-B1E5-1036988B62AE}" sibTransId="{7AE11807-646A-4CA0-9190-EAF42B15345F}"/>
    <dgm:cxn modelId="{7A587D7F-1C21-4F34-96CC-E1F216E14047}" type="presOf" srcId="{1CA43A25-F2D8-4892-9A56-DF37AC8ADDB5}" destId="{B8E7E880-C785-4AA3-BC90-51961304DA78}" srcOrd="0" destOrd="0" presId="urn:microsoft.com/office/officeart/2005/8/layout/hierarchy4"/>
    <dgm:cxn modelId="{699D055D-C49F-456F-8EE0-64221F1187F5}" type="presOf" srcId="{3B8E5973-76C0-42BF-AA99-F79B46D2761A}" destId="{951205FA-BFDB-4E84-8CFD-1B26B0C429B6}" srcOrd="0" destOrd="0" presId="urn:microsoft.com/office/officeart/2005/8/layout/hierarchy4"/>
    <dgm:cxn modelId="{03211FC9-FEEB-4266-87CA-0434C9142632}" srcId="{116F98CA-94AE-4ADE-A3D7-FA72AD7DFD86}" destId="{33B0329B-FD5F-4219-A316-118D05685EEA}" srcOrd="2" destOrd="0" parTransId="{1CE87D6A-22F1-4996-9629-4606C6FF37E0}" sibTransId="{3B34FE32-2CE5-4D27-AAAC-2746923D4EA9}"/>
    <dgm:cxn modelId="{4F8A5E14-7579-43BA-9458-A72A97D4490B}" type="presOf" srcId="{127CCBFA-E56E-47D3-A0D4-4B30EF7A0738}" destId="{46B9CA5B-08E3-4B42-A6A7-6404781182D6}" srcOrd="0" destOrd="0" presId="urn:microsoft.com/office/officeart/2005/8/layout/hierarchy4"/>
    <dgm:cxn modelId="{9D1E5F1A-E39B-4362-9F5E-02B18DA65D44}" srcId="{116F98CA-94AE-4ADE-A3D7-FA72AD7DFD86}" destId="{3B8E5973-76C0-42BF-AA99-F79B46D2761A}" srcOrd="0" destOrd="0" parTransId="{BBAB9144-2408-433C-91B9-9D90630DF9B2}" sibTransId="{133E1219-294A-4182-836A-92A92D3C89B8}"/>
    <dgm:cxn modelId="{9D9C3988-D34F-4EB2-9AAE-2A3FE84834D4}" type="presParOf" srcId="{46B9CA5B-08E3-4B42-A6A7-6404781182D6}" destId="{663CBDE5-81C4-4D0F-98AA-AED20747386E}" srcOrd="0" destOrd="0" presId="urn:microsoft.com/office/officeart/2005/8/layout/hierarchy4"/>
    <dgm:cxn modelId="{8F6A167F-C066-488C-A9A2-A52FBC2CFEBE}" type="presParOf" srcId="{663CBDE5-81C4-4D0F-98AA-AED20747386E}" destId="{D397E07A-FE43-4B34-A57A-C2688AFE83C5}" srcOrd="0" destOrd="0" presId="urn:microsoft.com/office/officeart/2005/8/layout/hierarchy4"/>
    <dgm:cxn modelId="{2A7933AF-7E5B-4DE6-A2BA-69BAB43064D7}" type="presParOf" srcId="{663CBDE5-81C4-4D0F-98AA-AED20747386E}" destId="{5AAA4AB0-947E-4B1F-9083-BD79D923EBD3}" srcOrd="1" destOrd="0" presId="urn:microsoft.com/office/officeart/2005/8/layout/hierarchy4"/>
    <dgm:cxn modelId="{DC39379E-7C24-4745-8E6F-E3A8BE7E36AB}" type="presParOf" srcId="{663CBDE5-81C4-4D0F-98AA-AED20747386E}" destId="{75A59E47-2031-4902-8A2B-44A6B373648B}" srcOrd="2" destOrd="0" presId="urn:microsoft.com/office/officeart/2005/8/layout/hierarchy4"/>
    <dgm:cxn modelId="{83724D05-79B3-4E3E-AEB6-FD73C285136E}" type="presParOf" srcId="{75A59E47-2031-4902-8A2B-44A6B373648B}" destId="{6DDF70C0-4C60-4100-8CFB-2B8F1C18F03D}" srcOrd="0" destOrd="0" presId="urn:microsoft.com/office/officeart/2005/8/layout/hierarchy4"/>
    <dgm:cxn modelId="{0EC332D1-66AD-4DC5-86EC-9972191DB7BE}" type="presParOf" srcId="{6DDF70C0-4C60-4100-8CFB-2B8F1C18F03D}" destId="{951205FA-BFDB-4E84-8CFD-1B26B0C429B6}" srcOrd="0" destOrd="0" presId="urn:microsoft.com/office/officeart/2005/8/layout/hierarchy4"/>
    <dgm:cxn modelId="{4430923B-727F-4765-A8AB-BB1DCF7FE158}" type="presParOf" srcId="{6DDF70C0-4C60-4100-8CFB-2B8F1C18F03D}" destId="{291491A7-6823-4595-9D41-2CD1FFA0FB43}" srcOrd="1" destOrd="0" presId="urn:microsoft.com/office/officeart/2005/8/layout/hierarchy4"/>
    <dgm:cxn modelId="{48B18F86-CA6F-4FD0-AE93-B12FA7EF5E54}" type="presParOf" srcId="{75A59E47-2031-4902-8A2B-44A6B373648B}" destId="{F2CBD054-CC79-4B2F-838D-41DA5669D78A}" srcOrd="1" destOrd="0" presId="urn:microsoft.com/office/officeart/2005/8/layout/hierarchy4"/>
    <dgm:cxn modelId="{0DDB4324-5872-466A-A4C4-67D25E070844}" type="presParOf" srcId="{75A59E47-2031-4902-8A2B-44A6B373648B}" destId="{77A38858-5D77-4209-BE7E-592C480C1D61}" srcOrd="2" destOrd="0" presId="urn:microsoft.com/office/officeart/2005/8/layout/hierarchy4"/>
    <dgm:cxn modelId="{AE404A76-E7C3-4D6F-9E56-FF77A490594C}" type="presParOf" srcId="{77A38858-5D77-4209-BE7E-592C480C1D61}" destId="{B8E7E880-C785-4AA3-BC90-51961304DA78}" srcOrd="0" destOrd="0" presId="urn:microsoft.com/office/officeart/2005/8/layout/hierarchy4"/>
    <dgm:cxn modelId="{E1A9A03C-9172-41C9-8711-8E0DA545C81A}" type="presParOf" srcId="{77A38858-5D77-4209-BE7E-592C480C1D61}" destId="{1ECE6574-4469-4466-BECC-D369C4237399}" srcOrd="1" destOrd="0" presId="urn:microsoft.com/office/officeart/2005/8/layout/hierarchy4"/>
    <dgm:cxn modelId="{7FA920AC-F360-4FD0-99A7-4E3C6ADBD492}" type="presParOf" srcId="{75A59E47-2031-4902-8A2B-44A6B373648B}" destId="{D5686634-3FE9-4154-9169-B6E6EF3B64E1}" srcOrd="3" destOrd="0" presId="urn:microsoft.com/office/officeart/2005/8/layout/hierarchy4"/>
    <dgm:cxn modelId="{F5EAAF84-512C-479C-A98E-BD65F502CC4E}" type="presParOf" srcId="{75A59E47-2031-4902-8A2B-44A6B373648B}" destId="{486004D6-0D90-466F-8612-A7835FEC3164}" srcOrd="4" destOrd="0" presId="urn:microsoft.com/office/officeart/2005/8/layout/hierarchy4"/>
    <dgm:cxn modelId="{5DC8A434-9D63-48D7-92DA-8CD4A757E51F}" type="presParOf" srcId="{486004D6-0D90-466F-8612-A7835FEC3164}" destId="{0C3D5179-BF9C-4DB8-ABD4-4B2443C48F9E}" srcOrd="0" destOrd="0" presId="urn:microsoft.com/office/officeart/2005/8/layout/hierarchy4"/>
    <dgm:cxn modelId="{155B53C9-C543-4B99-A39B-1892A71C3499}" type="presParOf" srcId="{486004D6-0D90-466F-8612-A7835FEC3164}" destId="{D90E8B34-12C5-4E72-9C28-3C860433F339}" srcOrd="1" destOrd="0" presId="urn:microsoft.com/office/officeart/2005/8/layout/hierarchy4"/>
    <dgm:cxn modelId="{B5E8CC8E-464F-48E1-B6F9-88E130C03BF9}" type="presParOf" srcId="{75A59E47-2031-4902-8A2B-44A6B373648B}" destId="{E551DA1D-CCCB-4D08-B471-F7B75830D9EB}" srcOrd="5" destOrd="0" presId="urn:microsoft.com/office/officeart/2005/8/layout/hierarchy4"/>
    <dgm:cxn modelId="{34D7A6BE-BC5E-4267-91B8-F56F6310BFE3}" type="presParOf" srcId="{75A59E47-2031-4902-8A2B-44A6B373648B}" destId="{566AB419-E351-4BF5-911D-40B0BE80B7D0}" srcOrd="6" destOrd="0" presId="urn:microsoft.com/office/officeart/2005/8/layout/hierarchy4"/>
    <dgm:cxn modelId="{7FBD6D49-DF6B-4F9F-9BF8-14BF9B71C5C0}" type="presParOf" srcId="{566AB419-E351-4BF5-911D-40B0BE80B7D0}" destId="{063C8F4A-E82E-43C6-9AF2-D059B80C2C8C}" srcOrd="0" destOrd="0" presId="urn:microsoft.com/office/officeart/2005/8/layout/hierarchy4"/>
    <dgm:cxn modelId="{44A390B1-2D00-4A90-9D3B-93481BB4FABA}" type="presParOf" srcId="{566AB419-E351-4BF5-911D-40B0BE80B7D0}" destId="{A891FE07-8E60-4CAC-BDD6-4D7C6859591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BAFAB8-4001-4732-AC96-8EA2E65928C5}">
      <dsp:nvSpPr>
        <dsp:cNvPr id="0" name=""/>
        <dsp:cNvSpPr/>
      </dsp:nvSpPr>
      <dsp:spPr>
        <a:xfrm>
          <a:off x="3844" y="1217"/>
          <a:ext cx="8716154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Освітня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галузь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Знам’янської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об’єднаної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територіальної</a:t>
          </a:r>
          <a:r>
            <a:rPr lang="ru-RU" sz="4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ru-RU" sz="4000" b="0" kern="1200" cap="none" spc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громади</a:t>
          </a:r>
          <a:endParaRPr lang="ru-RU" sz="40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sp:txBody>
      <dsp:txXfrm>
        <a:off x="61876" y="59249"/>
        <a:ext cx="8600090" cy="1865288"/>
      </dsp:txXfrm>
    </dsp:sp>
    <dsp:sp modelId="{8BF72BF0-30E8-4968-BE86-E632873D52B4}">
      <dsp:nvSpPr>
        <dsp:cNvPr id="0" name=""/>
        <dsp:cNvSpPr/>
      </dsp:nvSpPr>
      <dsp:spPr>
        <a:xfrm>
          <a:off x="12352" y="2184615"/>
          <a:ext cx="8699138" cy="4215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Орган управління освітою</a:t>
          </a:r>
        </a:p>
      </dsp:txBody>
      <dsp:txXfrm>
        <a:off x="24699" y="2196962"/>
        <a:ext cx="8674444" cy="396878"/>
      </dsp:txXfrm>
    </dsp:sp>
    <dsp:sp modelId="{A42A8D56-91F3-4D2D-91A5-04191D5ED8CE}">
      <dsp:nvSpPr>
        <dsp:cNvPr id="0" name=""/>
        <dsp:cNvSpPr/>
      </dsp:nvSpPr>
      <dsp:spPr>
        <a:xfrm>
          <a:off x="12352" y="2808233"/>
          <a:ext cx="1400827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7 шкіл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sp:txBody>
      <dsp:txXfrm>
        <a:off x="53381" y="2849262"/>
        <a:ext cx="1318769" cy="1899294"/>
      </dsp:txXfrm>
    </dsp:sp>
    <dsp:sp modelId="{944E9C73-35AE-4E35-ADFC-9A9DA35CC94D}">
      <dsp:nvSpPr>
        <dsp:cNvPr id="0" name=""/>
        <dsp:cNvSpPr/>
      </dsp:nvSpPr>
      <dsp:spPr>
        <a:xfrm>
          <a:off x="1472014" y="2808233"/>
          <a:ext cx="1400827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7 садочків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sp:txBody>
      <dsp:txXfrm>
        <a:off x="1513043" y="2849262"/>
        <a:ext cx="1318769" cy="1899294"/>
      </dsp:txXfrm>
    </dsp:sp>
    <dsp:sp modelId="{2EDC3AA7-643B-498C-96A6-1964169D85F3}">
      <dsp:nvSpPr>
        <dsp:cNvPr id="0" name=""/>
        <dsp:cNvSpPr/>
      </dsp:nvSpPr>
      <dsp:spPr>
        <a:xfrm>
          <a:off x="2931676" y="2808233"/>
          <a:ext cx="1400827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Центр дитячої та юнацької творчості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sp:txBody>
      <dsp:txXfrm>
        <a:off x="2972705" y="2849262"/>
        <a:ext cx="1318769" cy="1899294"/>
      </dsp:txXfrm>
    </dsp:sp>
    <dsp:sp modelId="{F39B5608-A031-440C-947E-447ED5CA3697}">
      <dsp:nvSpPr>
        <dsp:cNvPr id="0" name=""/>
        <dsp:cNvSpPr/>
      </dsp:nvSpPr>
      <dsp:spPr>
        <a:xfrm>
          <a:off x="4391338" y="2808233"/>
          <a:ext cx="1400827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Комплексна дитячо-юнацька спортивна школа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sp:txBody>
      <dsp:txXfrm>
        <a:off x="4432367" y="2849262"/>
        <a:ext cx="1318769" cy="1899294"/>
      </dsp:txXfrm>
    </dsp:sp>
    <dsp:sp modelId="{9E345267-9DB4-4830-B5CF-C65BFB8A4F2B}">
      <dsp:nvSpPr>
        <dsp:cNvPr id="0" name=""/>
        <dsp:cNvSpPr/>
      </dsp:nvSpPr>
      <dsp:spPr>
        <a:xfrm>
          <a:off x="5851001" y="2808233"/>
          <a:ext cx="1400827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0" kern="1200" cap="none" spc="0" noProof="0" dirty="0" err="1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Інклюзивно</a:t>
          </a:r>
          <a:r>
            <a:rPr lang="uk-UA" sz="1700" b="0" kern="1200" cap="none" spc="0" noProof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-ресурсний</a:t>
          </a:r>
          <a:r>
            <a:rPr lang="uk-UA" sz="1700" b="0" kern="1200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 </a:t>
          </a:r>
          <a:r>
            <a:rPr lang="uk-UA" sz="1700" b="0" kern="1200" cap="none" spc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центр</a:t>
          </a:r>
          <a:endParaRPr lang="ru-RU" sz="1700" b="0" kern="1200" cap="none" spc="0" dirty="0">
            <a:ln w="3175">
              <a:solidFill>
                <a:srgbClr val="C00000"/>
              </a:solidFill>
              <a:prstDash val="solid"/>
            </a:ln>
            <a:solidFill>
              <a:srgbClr val="FF0000"/>
            </a:solidFill>
            <a:effectLst>
              <a:outerShdw blurRad="12700" dist="38100" dir="2700000" algn="tl" rotWithShape="0">
                <a:schemeClr val="accent5">
                  <a:lumMod val="60000"/>
                  <a:lumOff val="40000"/>
                </a:schemeClr>
              </a:outerShdw>
            </a:effectLst>
            <a:latin typeface="+mn-lt"/>
            <a:ea typeface="+mn-ea"/>
            <a:cs typeface="+mn-cs"/>
          </a:endParaRPr>
        </a:p>
      </dsp:txBody>
      <dsp:txXfrm>
        <a:off x="5892030" y="2849262"/>
        <a:ext cx="1318769" cy="1899294"/>
      </dsp:txXfrm>
    </dsp:sp>
    <dsp:sp modelId="{E7A821B8-2AAA-4C66-AE9D-520C1CD0C0C5}">
      <dsp:nvSpPr>
        <dsp:cNvPr id="0" name=""/>
        <dsp:cNvSpPr/>
      </dsp:nvSpPr>
      <dsp:spPr>
        <a:xfrm>
          <a:off x="7310663" y="2808233"/>
          <a:ext cx="1400827" cy="19813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0" kern="1200" cap="none" spc="0" noProof="0" dirty="0">
              <a:ln w="3175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  <a:cs typeface="+mn-cs"/>
            </a:rPr>
            <a:t>Міський центр професійного розвитку педагогічних працівників</a:t>
          </a:r>
        </a:p>
      </dsp:txBody>
      <dsp:txXfrm>
        <a:off x="7351692" y="2849262"/>
        <a:ext cx="1318769" cy="1899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5F7E1-7DA3-4810-B9FA-2FB219598F9A}">
      <dsp:nvSpPr>
        <dsp:cNvPr id="0" name=""/>
        <dsp:cNvSpPr/>
      </dsp:nvSpPr>
      <dsp:spPr>
        <a:xfrm>
          <a:off x="0" y="25487"/>
          <a:ext cx="8611688" cy="9526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0" kern="1200" dirty="0" err="1"/>
            <a:t>Заклади</a:t>
          </a:r>
          <a:r>
            <a:rPr lang="ru-RU" sz="4100" b="0" kern="1200" dirty="0"/>
            <a:t> </a:t>
          </a:r>
          <a:r>
            <a:rPr lang="ru-RU" sz="4100" b="0" kern="1200" dirty="0" err="1"/>
            <a:t>загальної</a:t>
          </a:r>
          <a:r>
            <a:rPr lang="ru-RU" sz="4100" b="0" kern="1200" dirty="0"/>
            <a:t> </a:t>
          </a:r>
          <a:r>
            <a:rPr lang="ru-RU" sz="4100" b="0" kern="1200" dirty="0" err="1"/>
            <a:t>середньої</a:t>
          </a:r>
          <a:r>
            <a:rPr lang="ru-RU" sz="4100" b="0" kern="1200" dirty="0"/>
            <a:t> </a:t>
          </a:r>
          <a:r>
            <a:rPr lang="ru-RU" sz="4100" b="0" kern="1200" dirty="0" err="1"/>
            <a:t>освіти</a:t>
          </a:r>
          <a:endParaRPr lang="ru-RU" sz="4100" b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01" y="53388"/>
        <a:ext cx="8555886" cy="8968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5F7E1-7DA3-4810-B9FA-2FB219598F9A}">
      <dsp:nvSpPr>
        <dsp:cNvPr id="0" name=""/>
        <dsp:cNvSpPr/>
      </dsp:nvSpPr>
      <dsp:spPr>
        <a:xfrm>
          <a:off x="0" y="25487"/>
          <a:ext cx="8611688" cy="9526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100" b="0" kern="1200" dirty="0" err="1"/>
            <a:t>Заклади</a:t>
          </a:r>
          <a:r>
            <a:rPr lang="ru-RU" sz="4100" b="0" kern="1200" dirty="0"/>
            <a:t> </a:t>
          </a:r>
          <a:r>
            <a:rPr lang="ru-RU" sz="4100" b="0" kern="1200" dirty="0" err="1"/>
            <a:t>дошкільної</a:t>
          </a:r>
          <a:r>
            <a:rPr lang="ru-RU" sz="4100" b="0" kern="1200" dirty="0"/>
            <a:t> </a:t>
          </a:r>
          <a:r>
            <a:rPr lang="ru-RU" sz="4100" b="0" kern="1200" dirty="0" err="1"/>
            <a:t>освіти</a:t>
          </a:r>
          <a:endParaRPr lang="ru-RU" sz="4100" b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01" y="53388"/>
        <a:ext cx="8555886" cy="8968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5F7E1-7DA3-4810-B9FA-2FB219598F9A}">
      <dsp:nvSpPr>
        <dsp:cNvPr id="0" name=""/>
        <dsp:cNvSpPr/>
      </dsp:nvSpPr>
      <dsp:spPr>
        <a:xfrm>
          <a:off x="0" y="25487"/>
          <a:ext cx="8611688" cy="9526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b="0" kern="1200" dirty="0"/>
            <a:t>Позашкільна освіта</a:t>
          </a:r>
          <a:endParaRPr lang="ru-RU" sz="4100" b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901" y="53388"/>
        <a:ext cx="8555886" cy="8968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5F7E1-7DA3-4810-B9FA-2FB219598F9A}">
      <dsp:nvSpPr>
        <dsp:cNvPr id="0" name=""/>
        <dsp:cNvSpPr/>
      </dsp:nvSpPr>
      <dsp:spPr>
        <a:xfrm>
          <a:off x="3178" y="2121"/>
          <a:ext cx="8605330" cy="6875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0" kern="1200" dirty="0"/>
            <a:t>Позашкільна освіта</a:t>
          </a:r>
          <a:endParaRPr lang="ru-RU" sz="3000" b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317" y="22260"/>
        <a:ext cx="8565052" cy="647302"/>
      </dsp:txXfrm>
    </dsp:sp>
    <dsp:sp modelId="{6A758BCB-2102-448E-A5EB-F4AC820A095D}">
      <dsp:nvSpPr>
        <dsp:cNvPr id="0" name=""/>
        <dsp:cNvSpPr/>
      </dsp:nvSpPr>
      <dsp:spPr>
        <a:xfrm>
          <a:off x="3178" y="877141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0" kern="1200" dirty="0"/>
            <a:t>Центр дитячої та юнацької творчості</a:t>
          </a:r>
          <a:endParaRPr lang="ru-RU" sz="3000" kern="1200" dirty="0"/>
        </a:p>
      </dsp:txBody>
      <dsp:txXfrm>
        <a:off x="57716" y="931679"/>
        <a:ext cx="4020161" cy="1752974"/>
      </dsp:txXfrm>
    </dsp:sp>
    <dsp:sp modelId="{2975493E-77C2-4421-9B68-1C20F52F7DF2}">
      <dsp:nvSpPr>
        <dsp:cNvPr id="0" name=""/>
        <dsp:cNvSpPr/>
      </dsp:nvSpPr>
      <dsp:spPr>
        <a:xfrm>
          <a:off x="3178" y="2926630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73 групи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1089 дітей</a:t>
          </a:r>
          <a:endParaRPr lang="ru-RU" sz="3000" kern="1200" dirty="0"/>
        </a:p>
      </dsp:txBody>
      <dsp:txXfrm>
        <a:off x="57716" y="2981168"/>
        <a:ext cx="4020161" cy="1752974"/>
      </dsp:txXfrm>
    </dsp:sp>
    <dsp:sp modelId="{EF2DF3D9-267C-4BDB-BB03-71446E0C55FE}">
      <dsp:nvSpPr>
        <dsp:cNvPr id="0" name=""/>
        <dsp:cNvSpPr/>
      </dsp:nvSpPr>
      <dsp:spPr>
        <a:xfrm>
          <a:off x="4479271" y="877141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0" i="0" kern="1200" dirty="0"/>
            <a:t>Комплексна дитячо-юнацька спортивна школа</a:t>
          </a:r>
          <a:endParaRPr lang="ru-RU" sz="3000" kern="1200" dirty="0"/>
        </a:p>
      </dsp:txBody>
      <dsp:txXfrm>
        <a:off x="4533809" y="931679"/>
        <a:ext cx="4020161" cy="1752974"/>
      </dsp:txXfrm>
    </dsp:sp>
    <dsp:sp modelId="{45C583BA-1A79-4BE8-ABB2-16AAC55832A3}">
      <dsp:nvSpPr>
        <dsp:cNvPr id="0" name=""/>
        <dsp:cNvSpPr/>
      </dsp:nvSpPr>
      <dsp:spPr>
        <a:xfrm>
          <a:off x="4479271" y="2926630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33 групи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425 дітей</a:t>
          </a:r>
          <a:endParaRPr lang="ru-RU" sz="3000" kern="1200" dirty="0"/>
        </a:p>
      </dsp:txBody>
      <dsp:txXfrm>
        <a:off x="4533809" y="2981168"/>
        <a:ext cx="4020161" cy="17529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5F7E1-7DA3-4810-B9FA-2FB219598F9A}">
      <dsp:nvSpPr>
        <dsp:cNvPr id="0" name=""/>
        <dsp:cNvSpPr/>
      </dsp:nvSpPr>
      <dsp:spPr>
        <a:xfrm>
          <a:off x="3178" y="2121"/>
          <a:ext cx="8605330" cy="68758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0" kern="1200" dirty="0"/>
            <a:t>Позашкільна освіта</a:t>
          </a:r>
          <a:endParaRPr lang="ru-RU" sz="3000" b="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317" y="22260"/>
        <a:ext cx="8565052" cy="647302"/>
      </dsp:txXfrm>
    </dsp:sp>
    <dsp:sp modelId="{6A758BCB-2102-448E-A5EB-F4AC820A095D}">
      <dsp:nvSpPr>
        <dsp:cNvPr id="0" name=""/>
        <dsp:cNvSpPr/>
      </dsp:nvSpPr>
      <dsp:spPr>
        <a:xfrm>
          <a:off x="3178" y="877141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0" kern="1200" dirty="0"/>
            <a:t>Центр дитячої та юнацької творчості</a:t>
          </a:r>
          <a:endParaRPr lang="ru-RU" sz="3000" kern="1200" dirty="0"/>
        </a:p>
      </dsp:txBody>
      <dsp:txXfrm>
        <a:off x="57716" y="931679"/>
        <a:ext cx="4020161" cy="1752974"/>
      </dsp:txXfrm>
    </dsp:sp>
    <dsp:sp modelId="{2975493E-77C2-4421-9B68-1C20F52F7DF2}">
      <dsp:nvSpPr>
        <dsp:cNvPr id="0" name=""/>
        <dsp:cNvSpPr/>
      </dsp:nvSpPr>
      <dsp:spPr>
        <a:xfrm>
          <a:off x="3178" y="2926630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73 групи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1089 дітей</a:t>
          </a:r>
          <a:endParaRPr lang="ru-RU" sz="3000" kern="1200" dirty="0"/>
        </a:p>
      </dsp:txBody>
      <dsp:txXfrm>
        <a:off x="57716" y="2981168"/>
        <a:ext cx="4020161" cy="1752974"/>
      </dsp:txXfrm>
    </dsp:sp>
    <dsp:sp modelId="{EF2DF3D9-267C-4BDB-BB03-71446E0C55FE}">
      <dsp:nvSpPr>
        <dsp:cNvPr id="0" name=""/>
        <dsp:cNvSpPr/>
      </dsp:nvSpPr>
      <dsp:spPr>
        <a:xfrm>
          <a:off x="4479271" y="877141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0" i="0" kern="1200" dirty="0"/>
            <a:t>Комплексна дитячо-юнацька спортивна школа</a:t>
          </a:r>
          <a:endParaRPr lang="ru-RU" sz="3000" kern="1200" dirty="0"/>
        </a:p>
      </dsp:txBody>
      <dsp:txXfrm>
        <a:off x="4533809" y="931679"/>
        <a:ext cx="4020161" cy="1752974"/>
      </dsp:txXfrm>
    </dsp:sp>
    <dsp:sp modelId="{45C583BA-1A79-4BE8-ABB2-16AAC55832A3}">
      <dsp:nvSpPr>
        <dsp:cNvPr id="0" name=""/>
        <dsp:cNvSpPr/>
      </dsp:nvSpPr>
      <dsp:spPr>
        <a:xfrm>
          <a:off x="4479271" y="2926630"/>
          <a:ext cx="4129237" cy="18620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33 групи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kern="1200" dirty="0"/>
            <a:t>425 дітей</a:t>
          </a:r>
          <a:endParaRPr lang="ru-RU" sz="3000" kern="1200" dirty="0"/>
        </a:p>
      </dsp:txBody>
      <dsp:txXfrm>
        <a:off x="4533809" y="2981168"/>
        <a:ext cx="4020161" cy="17529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97E07A-FE43-4B34-A57A-C2688AFE83C5}">
      <dsp:nvSpPr>
        <dsp:cNvPr id="0" name=""/>
        <dsp:cNvSpPr/>
      </dsp:nvSpPr>
      <dsp:spPr>
        <a:xfrm>
          <a:off x="0" y="324722"/>
          <a:ext cx="5879915" cy="17651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600" kern="1200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Видатки по галузі «Освіта» </a:t>
          </a:r>
        </a:p>
      </dsp:txBody>
      <dsp:txXfrm>
        <a:off x="51699" y="376421"/>
        <a:ext cx="5776517" cy="1661737"/>
      </dsp:txXfrm>
    </dsp:sp>
    <dsp:sp modelId="{951205FA-BFDB-4E84-8CFD-1B26B0C429B6}">
      <dsp:nvSpPr>
        <dsp:cNvPr id="0" name=""/>
        <dsp:cNvSpPr/>
      </dsp:nvSpPr>
      <dsp:spPr>
        <a:xfrm>
          <a:off x="11335" y="1923636"/>
          <a:ext cx="1382858" cy="17651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Заклади дошкільної освіти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47 882,74</a:t>
          </a:r>
          <a:endParaRPr lang="ru-RU" sz="1700" kern="1200" dirty="0"/>
        </a:p>
      </dsp:txBody>
      <dsp:txXfrm>
        <a:off x="51838" y="1964139"/>
        <a:ext cx="1301852" cy="1684129"/>
      </dsp:txXfrm>
    </dsp:sp>
    <dsp:sp modelId="{B8E7E880-C785-4AA3-BC90-51961304DA78}">
      <dsp:nvSpPr>
        <dsp:cNvPr id="0" name=""/>
        <dsp:cNvSpPr/>
      </dsp:nvSpPr>
      <dsp:spPr>
        <a:xfrm>
          <a:off x="1521735" y="1912302"/>
          <a:ext cx="1382858" cy="17651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Заклади загальної середньої освіти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30 556,46</a:t>
          </a:r>
          <a:endParaRPr lang="ru-RU" sz="1700" kern="1200" dirty="0"/>
        </a:p>
      </dsp:txBody>
      <dsp:txXfrm>
        <a:off x="1562238" y="1952805"/>
        <a:ext cx="1301852" cy="1684129"/>
      </dsp:txXfrm>
    </dsp:sp>
    <dsp:sp modelId="{0C3D5179-BF9C-4DB8-ABD4-4B2443C48F9E}">
      <dsp:nvSpPr>
        <dsp:cNvPr id="0" name=""/>
        <dsp:cNvSpPr/>
      </dsp:nvSpPr>
      <dsp:spPr>
        <a:xfrm>
          <a:off x="2998988" y="1923193"/>
          <a:ext cx="1382858" cy="17651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Центр дитячої та юнацької творчості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6419,89</a:t>
          </a:r>
          <a:endParaRPr lang="ru-RU" sz="1700" kern="1200" dirty="0"/>
        </a:p>
      </dsp:txBody>
      <dsp:txXfrm>
        <a:off x="3039491" y="1963696"/>
        <a:ext cx="1301852" cy="1684129"/>
      </dsp:txXfrm>
    </dsp:sp>
    <dsp:sp modelId="{063C8F4A-E82E-43C6-9AF2-D059B80C2C8C}">
      <dsp:nvSpPr>
        <dsp:cNvPr id="0" name=""/>
        <dsp:cNvSpPr/>
      </dsp:nvSpPr>
      <dsp:spPr>
        <a:xfrm>
          <a:off x="4498007" y="1923193"/>
          <a:ext cx="1382858" cy="17651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Комплексна дитяча-юнацька спортивна школа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/>
            <a:t>12010,49</a:t>
          </a:r>
          <a:endParaRPr lang="ru-RU" sz="1700" kern="1200" dirty="0"/>
        </a:p>
      </dsp:txBody>
      <dsp:txXfrm>
        <a:off x="4538510" y="1963696"/>
        <a:ext cx="1301852" cy="16841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0.31111</cdr:x>
      <cdr:y>0.02899</cdr:y>
    </cdr:from>
    <cdr:to>
      <cdr:x>0.71924</cdr:x>
      <cdr:y>0.1281</cdr:y>
    </cdr:to>
    <cdr:sp macro="" textlink="">
      <cdr:nvSpPr>
        <cdr:cNvPr id="2" name="TextBox 3"/>
        <cdr:cNvSpPr txBox="1"/>
      </cdr:nvSpPr>
      <cdr:spPr>
        <a:xfrm xmlns:a="http://schemas.openxmlformats.org/drawingml/2006/main">
          <a:off x="3024325" y="108029"/>
          <a:ext cx="3967465" cy="36933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b="1" dirty="0" smtClean="0"/>
            <a:t>Всього видатків 155015,6 </a:t>
          </a:r>
          <a:r>
            <a:rPr lang="uk-UA" b="1" dirty="0" err="1" smtClean="0"/>
            <a:t>тис.грн</a:t>
          </a:r>
          <a:r>
            <a:rPr lang="uk-UA" b="1" dirty="0" smtClean="0"/>
            <a:t>.</a:t>
          </a:r>
          <a:endParaRPr lang="ru-RU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5D5AC-64DD-4D09-AA76-A44C06210CFA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DF595-2F87-4143-9CE5-64712B4FC1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285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ADF595-2F87-4143-9CE5-64712B4FC1F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CA2AB-A365-481D-959D-6A4261CC39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8830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CA2AB-A365-481D-959D-6A4261CC398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530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48E3FA-E98E-4414-AB2B-57A3D82649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41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1E0143-3FA3-46BA-806D-843AA3D256A5}" type="slidenum">
              <a:rPr kumimoji="0" lang="uk-UA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6937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00150"/>
            <a:ext cx="7772400" cy="1335081"/>
          </a:xfrm>
        </p:spPr>
        <p:txBody>
          <a:bodyPr anchor="b">
            <a:normAutofit/>
          </a:bodyPr>
          <a:lstStyle>
            <a:lvl1pPr>
              <a:defRPr sz="33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1"/>
            <a:ext cx="6400800" cy="1104900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131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43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3552444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3152694"/>
            <a:ext cx="2876429" cy="535520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3056467"/>
            <a:ext cx="5544515" cy="637604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3065672"/>
            <a:ext cx="5467980" cy="580704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3055631"/>
            <a:ext cx="3308000" cy="488662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3043916"/>
            <a:ext cx="8723376" cy="997406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1847670"/>
            <a:ext cx="7772400" cy="1143000"/>
          </a:xfrm>
        </p:spPr>
        <p:txBody>
          <a:bodyPr anchor="t">
            <a:normAutofit/>
          </a:bodyPr>
          <a:lstStyle>
            <a:lvl1pPr algn="ctr">
              <a:defRPr sz="33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078086"/>
            <a:ext cx="6417734" cy="704851"/>
          </a:xfrm>
        </p:spPr>
        <p:txBody>
          <a:bodyPr anchor="b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62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09394"/>
            <a:ext cx="3822192" cy="25854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810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1800" b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3" y="2571751"/>
            <a:ext cx="3820055" cy="2022872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008585"/>
            <a:ext cx="3822192" cy="479822"/>
          </a:xfrm>
        </p:spPr>
        <p:txBody>
          <a:bodyPr anchor="ctr"/>
          <a:lstStyle>
            <a:lvl1pPr marL="0" indent="0" algn="ctr">
              <a:buNone/>
              <a:defRPr sz="1800" b="0" i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71751"/>
            <a:ext cx="3822192" cy="2022872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7099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75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7406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83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686050"/>
            <a:ext cx="3352800" cy="14287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350">
                <a:solidFill>
                  <a:schemeClr val="tx2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1714500"/>
            <a:ext cx="3352800" cy="939546"/>
          </a:xfrm>
        </p:spPr>
        <p:txBody>
          <a:bodyPr anchor="b">
            <a:noAutofit/>
          </a:bodyPr>
          <a:lstStyle>
            <a:lvl1pPr algn="l">
              <a:defRPr sz="2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371600"/>
            <a:ext cx="3904076" cy="2857500"/>
          </a:xfrm>
        </p:spPr>
        <p:txBody>
          <a:bodyPr anchor="ctr"/>
          <a:lstStyle>
            <a:lvl1pPr>
              <a:buClr>
                <a:schemeClr val="bg1"/>
              </a:buClr>
              <a:defRPr sz="165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15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35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tx2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436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171450"/>
            <a:ext cx="8695944" cy="452628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4015472"/>
            <a:ext cx="8723376" cy="998685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254000"/>
            <a:ext cx="3812645" cy="1822451"/>
          </a:xfrm>
        </p:spPr>
        <p:txBody>
          <a:bodyPr anchor="b">
            <a:normAutofit/>
          </a:bodyPr>
          <a:lstStyle>
            <a:lvl1pPr algn="l">
              <a:defRPr sz="21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4" y="2089150"/>
            <a:ext cx="3818467" cy="18161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028700"/>
            <a:ext cx="3566160" cy="219456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1765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9782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171450"/>
            <a:ext cx="8695944" cy="1069848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535643"/>
            <a:ext cx="8723376" cy="998685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85850"/>
            <a:ext cx="2057400" cy="33655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85850"/>
            <a:ext cx="6019800" cy="33655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8525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3246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7004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4249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844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34535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787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3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2943225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2914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34785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10262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55507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09205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3208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5950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1460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309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715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607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6388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185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7207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823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547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32004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14750"/>
            <a:ext cx="64008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8902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1804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028701"/>
            <a:ext cx="7772400" cy="1878806"/>
          </a:xfrm>
        </p:spPr>
        <p:txBody>
          <a:bodyPr anchor="b"/>
          <a:lstStyle>
            <a:lvl1pPr algn="ctr" defTabSz="914378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051574"/>
            <a:ext cx="7772400" cy="848915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2943226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Oval 7"/>
          <p:cNvSpPr/>
          <p:nvPr/>
        </p:nvSpPr>
        <p:spPr>
          <a:xfrm>
            <a:off x="4695825" y="2943226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Oval 8"/>
          <p:cNvSpPr/>
          <p:nvPr/>
        </p:nvSpPr>
        <p:spPr>
          <a:xfrm>
            <a:off x="4296729" y="2943226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439062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200150"/>
            <a:ext cx="4041648" cy="339471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75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1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4040188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2" y="1200150"/>
            <a:ext cx="4041775" cy="4572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1659636"/>
            <a:ext cx="4041648" cy="293522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1659637"/>
            <a:ext cx="4041648" cy="293489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16122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6729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3414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9" y="200026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9" y="204789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9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5828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7" y="171451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7" y="857251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7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1420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432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1116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821E0143-3FA3-46BA-806D-843AA3D256A5}" type="slidenum">
              <a:rPr lang="uk-UA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0375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8" y="200025"/>
            <a:ext cx="3008313" cy="1571625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8" y="204788"/>
            <a:ext cx="4995863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8" y="1828801"/>
            <a:ext cx="3008313" cy="276582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171450"/>
            <a:ext cx="5711824" cy="671513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857250"/>
            <a:ext cx="6054724" cy="3405783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4357688"/>
            <a:ext cx="5711824" cy="40005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8" y="4767263"/>
            <a:ext cx="2085975" cy="273844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6" y="4767263"/>
            <a:ext cx="2847975" cy="273844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4767263"/>
            <a:ext cx="561975" cy="273844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4874538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4874538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828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171450"/>
            <a:ext cx="8695944" cy="185166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259572"/>
            <a:ext cx="8723376" cy="997406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3746"/>
            <a:ext cx="8229600" cy="939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4687623"/>
            <a:ext cx="378669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4687623"/>
            <a:ext cx="378669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4687623"/>
            <a:ext cx="116182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006600"/>
            <a:ext cx="7408333" cy="2588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240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05740" indent="-205740" algn="l" defTabSz="6858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432197" indent="-205740" algn="l" defTabSz="6858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50" kern="1200">
          <a:solidFill>
            <a:schemeClr val="tx2"/>
          </a:solidFill>
          <a:latin typeface="+mn-lt"/>
          <a:ea typeface="+mn-ea"/>
          <a:cs typeface="+mn-cs"/>
        </a:defRPr>
      </a:lvl2pPr>
      <a:lvl3pPr marL="641747" indent="-171450" algn="l" defTabSz="6858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857250" indent="-171450" algn="l" defTabSz="6858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097280" indent="-171450" algn="l" defTabSz="6858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33731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6pPr>
      <a:lvl7pPr marL="157734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7pPr>
      <a:lvl8pPr marL="181737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171450" algn="l" defTabSz="685800" rtl="0" eaLnBrk="1" latinLnBrk="0" hangingPunct="1">
        <a:spcBef>
          <a:spcPts val="288"/>
        </a:spcBef>
        <a:buClr>
          <a:schemeClr val="accent1"/>
        </a:buClr>
        <a:buFont typeface="Symbol" pitchFamily="18" charset="2"/>
        <a:buChar char="*"/>
        <a:defRPr sz="105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2A50B-6169-401F-AA24-62E206781249}" type="datetimeFigureOut">
              <a:rPr lang="ru-RU" smtClean="0"/>
              <a:t>29.07.2021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A65CE-23B9-4C94-B426-C2E6FF95330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13BF0-1049-43C4-9C50-608029FF5593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A6F1E-DC93-49F7-9BDE-D81133C792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73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01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9" y="4767264"/>
            <a:ext cx="2085975" cy="273844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59FF30F-203D-4FC0-A4E9-DCAB8A4133F2}" type="datetimeFigureOut">
              <a:rPr lang="ru-RU" smtClean="0"/>
              <a:pPr/>
              <a:t>29.07.2021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7" y="4767264"/>
            <a:ext cx="2847975" cy="273844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9" y="4767264"/>
            <a:ext cx="561975" cy="273844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E33661D-2C4A-4E69-8FFE-107C80B70C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1" y="4874539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78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20" y="4874539"/>
            <a:ext cx="84772" cy="6357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37611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xStyles>
    <p:titleStyle>
      <a:lvl1pPr algn="ctr" defTabSz="914378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9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2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4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3.jpeg"/><Relationship Id="rId4" Type="http://schemas.openxmlformats.org/officeDocument/2006/relationships/image" Target="../media/image52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55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60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6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68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95786"/>
            <a:ext cx="9144000" cy="198022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400" b="1" dirty="0" smtClean="0">
                <a:latin typeface="+mn-lt"/>
              </a:rPr>
              <a:t>ЗВІТ </a:t>
            </a:r>
            <a:br>
              <a:rPr lang="uk-UA" sz="5400" b="1" dirty="0" smtClean="0">
                <a:latin typeface="+mn-lt"/>
              </a:rPr>
            </a:br>
            <a:r>
              <a:rPr lang="uk-UA" sz="5400" b="1" dirty="0" smtClean="0">
                <a:latin typeface="+mn-lt"/>
              </a:rPr>
              <a:t>про виконання бюджету </a:t>
            </a:r>
            <a:br>
              <a:rPr lang="uk-UA" sz="5400" b="1" dirty="0" smtClean="0">
                <a:latin typeface="+mn-lt"/>
              </a:rPr>
            </a:br>
            <a:r>
              <a:rPr lang="uk-UA" sz="5400" b="1" dirty="0" smtClean="0">
                <a:latin typeface="+mn-lt"/>
              </a:rPr>
              <a:t>Знам’янської міської територіальної громади</a:t>
            </a:r>
            <a:br>
              <a:rPr lang="uk-UA" sz="5400" b="1" dirty="0" smtClean="0">
                <a:latin typeface="+mn-lt"/>
              </a:rPr>
            </a:br>
            <a:r>
              <a:rPr lang="uk-UA" sz="5400" b="1" dirty="0" smtClean="0">
                <a:latin typeface="+mn-lt"/>
              </a:rPr>
              <a:t>за І півріччя 2021 року</a:t>
            </a:r>
            <a:endParaRPr lang="ru-RU" sz="5400" b="1" dirty="0">
              <a:latin typeface="+mn-lt"/>
            </a:endParaRPr>
          </a:p>
        </p:txBody>
      </p:sp>
      <p:pic>
        <p:nvPicPr>
          <p:cNvPr id="1027" name="Picture 3" descr="FlagZ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95486"/>
            <a:ext cx="2128933" cy="183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GerbZ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6866"/>
            <a:ext cx="1944216" cy="186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68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2572" y="205979"/>
            <a:ext cx="4618856" cy="565571"/>
          </a:xfrm>
        </p:spPr>
        <p:txBody>
          <a:bodyPr>
            <a:normAutofit fontScale="90000"/>
          </a:bodyPr>
          <a:lstStyle/>
          <a:p>
            <a:r>
              <a:rPr lang="uk-UA" sz="2800" b="1" i="1" dirty="0" smtClean="0">
                <a:latin typeface="Calibri" pitchFamily="34" charset="0"/>
              </a:rPr>
              <a:t>Не олімпійські види спорту</a:t>
            </a:r>
            <a:endParaRPr lang="ru-RU" sz="2800" b="1" i="1" dirty="0"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-468560" y="771550"/>
          <a:ext cx="6096000" cy="4371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/>
          </p:nvPr>
        </p:nvGraphicFramePr>
        <p:xfrm>
          <a:off x="4427984" y="1131590"/>
          <a:ext cx="4716016" cy="4011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Picture 4" descr="GerbZ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69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2572" y="205979"/>
            <a:ext cx="4618856" cy="565571"/>
          </a:xfrm>
        </p:spPr>
        <p:txBody>
          <a:bodyPr>
            <a:normAutofit fontScale="90000"/>
          </a:bodyPr>
          <a:lstStyle/>
          <a:p>
            <a:r>
              <a:rPr lang="uk-UA" sz="2800" b="1" i="1" dirty="0" smtClean="0">
                <a:latin typeface="Calibri" pitchFamily="34" charset="0"/>
              </a:rPr>
              <a:t>Олімпійські види спорту</a:t>
            </a:r>
            <a:endParaRPr lang="ru-RU" sz="2800" b="1" i="1" dirty="0">
              <a:latin typeface="Calibri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-468560" y="771550"/>
          <a:ext cx="6096000" cy="4371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/>
          </p:nvPr>
        </p:nvGraphicFramePr>
        <p:xfrm>
          <a:off x="4427984" y="1131590"/>
          <a:ext cx="4716016" cy="40119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56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0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67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93658" y="519523"/>
            <a:ext cx="6318702" cy="1566173"/>
          </a:xfrm>
        </p:spPr>
        <p:txBody>
          <a:bodyPr>
            <a:normAutofit fontScale="90000"/>
          </a:bodyPr>
          <a:lstStyle/>
          <a:p>
            <a:r>
              <a:rPr lang="uk-UA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Комунальне некомерційне підприємство "</a:t>
            </a:r>
            <a:r>
              <a:rPr lang="uk-UA" sz="27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Знам'янський міський центр </a:t>
            </a:r>
            <a:r>
              <a:rPr lang="uk-UA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первинної медико-санітарної допомоги" </a:t>
            </a:r>
            <a:br>
              <a:rPr lang="uk-UA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Знам'янської міської ради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5676" y="2517744"/>
            <a:ext cx="6048672" cy="1296144"/>
          </a:xfrm>
        </p:spPr>
        <p:txBody>
          <a:bodyPr>
            <a:normAutofit/>
          </a:bodyPr>
          <a:lstStyle/>
          <a:p>
            <a:r>
              <a:rPr lang="uk-UA" sz="2100" b="1" dirty="0">
                <a:solidFill>
                  <a:schemeClr val="tx2"/>
                </a:solidFill>
              </a:rPr>
              <a:t>Основні напрямки діяльності та використання бюджетних коштів </a:t>
            </a:r>
          </a:p>
          <a:p>
            <a:r>
              <a:rPr lang="uk-UA" sz="2100" b="1" dirty="0">
                <a:solidFill>
                  <a:schemeClr val="tx2"/>
                </a:solidFill>
              </a:rPr>
              <a:t>за період січень-червень  2021 року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8476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51670"/>
            <a:ext cx="8640960" cy="3024336"/>
          </a:xfrm>
        </p:spPr>
        <p:txBody>
          <a:bodyPr>
            <a:normAutofit/>
          </a:bodyPr>
          <a:lstStyle/>
          <a:p>
            <a:pPr algn="just"/>
            <a:r>
              <a:rPr lang="uk-UA" sz="1200" b="1" dirty="0"/>
              <a:t>Підприємство є закладом охорони здоров’я – комунальним унітарним некомерційним підприємством, що надає  первинну медичну допомогу будь-яким особам в порядку та на умовах, встановлених законодавством України та його Статутом, а також вживає заходів із профілактики захворювань населення та підтримання громадського здоров’я. </a:t>
            </a:r>
          </a:p>
          <a:p>
            <a:pPr algn="just"/>
            <a:r>
              <a:rPr lang="uk-UA" sz="1200" b="1" dirty="0"/>
              <a:t>Підприємство створене за рішенням Знам’янської районної ради Кіровоградської області від 20 квітня 2018 року № 411 відповідно до Закону України «Про місцеве самоврядування в Україні» шляхом перетворення комунального закладу «Знам’янський районний центр первинної медико-санітарної допомоги» у комунальне некомерційне підприємство. </a:t>
            </a:r>
          </a:p>
          <a:p>
            <a:pPr algn="just"/>
            <a:r>
              <a:rPr lang="uk-UA" sz="1200" b="1" dirty="0"/>
              <a:t>Підприємство є правонаступником усього майна, всіх прав та обов’язків комунального закладу «Знам’янський районний центр первинної медико-санітарної допомоги» Знам’янської районної ради.</a:t>
            </a:r>
          </a:p>
          <a:p>
            <a:pPr algn="just"/>
            <a:r>
              <a:rPr lang="uk-UA" sz="1200" b="1" dirty="0"/>
              <a:t>Засновником, власником та органом управління майном Підприємства є Знам’янська міська рада.</a:t>
            </a:r>
          </a:p>
          <a:p>
            <a:pPr algn="just"/>
            <a:r>
              <a:rPr lang="uk-UA" sz="1200" b="1" dirty="0"/>
              <a:t>Майно підприємства є комунальною власністю територіальної громади Знам’янської міської ради та закріплене за ним на праві оперативного управління. </a:t>
            </a:r>
          </a:p>
          <a:p>
            <a:pPr algn="just"/>
            <a:r>
              <a:rPr lang="uk-UA" sz="1200" b="1" dirty="0"/>
              <a:t>Підприємство надає медичні послуги на підставі ліцензії на медичну практику та здійснює лише ті види медичної практики, які дозволені органом ліцензування при видачі ліцензії.       </a:t>
            </a:r>
          </a:p>
          <a:p>
            <a:pPr algn="just"/>
            <a:endParaRPr lang="uk-UA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 </a:t>
            </a:r>
            <a:r>
              <a:rPr lang="uk-UA" sz="1500" dirty="0"/>
              <a:t>          </a:t>
            </a:r>
            <a:r>
              <a:rPr lang="uk-UA" sz="1500" b="1" dirty="0"/>
              <a:t>Комунальне некомерційне підприємство «Знам’янський міський центр первинної медико-санітарної допомоги» Знам’янської міської ради здійснює господарську некомерційну діяльність, спрямовану на досягнення соціальних та інших результатів без мети одержання прибутку (далі – Підприємство).</a:t>
            </a:r>
            <a:br>
              <a:rPr lang="uk-UA" sz="1500" b="1" dirty="0"/>
            </a:br>
            <a:endParaRPr lang="uk-UA" sz="1500" b="1" dirty="0"/>
          </a:p>
        </p:txBody>
      </p:sp>
    </p:spTree>
    <p:extLst>
      <p:ext uri="{BB962C8B-B14F-4D97-AF65-F5344CB8AC3E}">
        <p14:creationId xmlns:p14="http://schemas.microsoft.com/office/powerpoint/2010/main" val="89205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>
                <a:solidFill>
                  <a:schemeClr val="tx2"/>
                </a:solidFill>
              </a:rPr>
              <a:t>Комунальне некомерційне </a:t>
            </a:r>
            <a:r>
              <a:rPr lang="uk-UA" dirty="0" smtClean="0">
                <a:solidFill>
                  <a:schemeClr val="tx2"/>
                </a:solidFill>
              </a:rPr>
              <a:t>підприємство "Знам'янський МЦПМСД" </a:t>
            </a:r>
            <a:r>
              <a:rPr lang="uk-UA" dirty="0">
                <a:solidFill>
                  <a:schemeClr val="tx2"/>
                </a:solidFill>
              </a:rPr>
              <a:t>обслуговує населення </a:t>
            </a:r>
            <a:r>
              <a:rPr lang="uk-UA" dirty="0" smtClean="0">
                <a:solidFill>
                  <a:schemeClr val="tx2"/>
                </a:solidFill>
              </a:rPr>
              <a:t> - 48 356 осіб, в т.ч.:</a:t>
            </a:r>
            <a:endParaRPr lang="uk-UA" dirty="0">
              <a:solidFill>
                <a:schemeClr val="tx2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uk-UA" sz="1400" dirty="0" smtClean="0">
                <a:solidFill>
                  <a:srgbClr val="FF0000"/>
                </a:solidFill>
              </a:rPr>
              <a:t>- Знам'янської  міської територіальної громади;</a:t>
            </a:r>
          </a:p>
          <a:p>
            <a:pPr marL="214313" indent="-214313">
              <a:buFont typeface="Arial" charset="0"/>
              <a:buChar char="•"/>
            </a:pPr>
            <a:r>
              <a:rPr lang="uk-UA" sz="1400" dirty="0" smtClean="0">
                <a:solidFill>
                  <a:srgbClr val="7030A0"/>
                </a:solidFill>
              </a:rPr>
              <a:t>- Дмитрівської територіальної громади;</a:t>
            </a:r>
          </a:p>
          <a:p>
            <a:pPr marL="214313" indent="-214313">
              <a:buFont typeface="Arial" charset="0"/>
              <a:buChar char="•"/>
            </a:pPr>
            <a:r>
              <a:rPr lang="uk-UA" sz="1400" dirty="0" smtClean="0"/>
              <a:t>- </a:t>
            </a:r>
            <a:r>
              <a:rPr lang="uk-UA" sz="1400" dirty="0" smtClean="0">
                <a:solidFill>
                  <a:srgbClr val="00B050"/>
                </a:solidFill>
              </a:rPr>
              <a:t>Суботцівської територіальної громади;</a:t>
            </a:r>
          </a:p>
          <a:p>
            <a:pPr marL="214313" indent="-214313">
              <a:buFont typeface="Arial" charset="0"/>
              <a:buChar char="•"/>
            </a:pPr>
            <a:r>
              <a:rPr lang="uk-UA" sz="1400" dirty="0" smtClean="0"/>
              <a:t>- </a:t>
            </a:r>
            <a:r>
              <a:rPr lang="uk-UA" sz="1400" dirty="0" smtClean="0">
                <a:solidFill>
                  <a:srgbClr val="FFC000"/>
                </a:solidFill>
              </a:rPr>
              <a:t>Пантаївської територіальної громади</a:t>
            </a:r>
            <a:r>
              <a:rPr lang="uk-UA" sz="1400" dirty="0" smtClean="0"/>
              <a:t>;</a:t>
            </a:r>
            <a:endParaRPr lang="uk-UA" sz="1400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9" r="12869"/>
          <a:stretch>
            <a:fillRect/>
          </a:stretch>
        </p:blipFill>
        <p:spPr>
          <a:xfrm>
            <a:off x="1771650" y="1028700"/>
            <a:ext cx="2674620" cy="2353140"/>
          </a:xfrm>
        </p:spPr>
      </p:pic>
      <p:sp>
        <p:nvSpPr>
          <p:cNvPr id="8" name="TextBox 7"/>
          <p:cNvSpPr txBox="1"/>
          <p:nvPr/>
        </p:nvSpPr>
        <p:spPr>
          <a:xfrm>
            <a:off x="251520" y="4011910"/>
            <a:ext cx="849694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Станом на 01 липня 2021 року 43 584 особи (90%) з числа зазначеного населення уклали декларації про вибір лікаря, який надає первинну медичну допомогу населенню.</a:t>
            </a:r>
          </a:p>
        </p:txBody>
      </p:sp>
    </p:spTree>
    <p:extLst>
      <p:ext uri="{BB962C8B-B14F-4D97-AF65-F5344CB8AC3E}">
        <p14:creationId xmlns:p14="http://schemas.microsoft.com/office/powerpoint/2010/main" val="110504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253746"/>
            <a:ext cx="6218448" cy="1237884"/>
          </a:xfrm>
        </p:spPr>
        <p:txBody>
          <a:bodyPr>
            <a:noAutofit/>
          </a:bodyPr>
          <a:lstStyle/>
          <a:p>
            <a:r>
              <a:rPr lang="uk-UA" sz="2100" b="1" dirty="0">
                <a:solidFill>
                  <a:srgbClr val="FF0000"/>
                </a:solidFill>
              </a:rPr>
              <a:t>Рішенням сесії Знам'янської міської ради № 247 від 16.04.2021р. виділені кошти бюджету розвитку Знам'янської міської ради</a:t>
            </a:r>
            <a:br>
              <a:rPr lang="uk-UA" sz="2100" b="1" dirty="0">
                <a:solidFill>
                  <a:srgbClr val="FF0000"/>
                </a:solidFill>
              </a:rPr>
            </a:br>
            <a:r>
              <a:rPr lang="uk-UA" sz="2100" b="1" dirty="0">
                <a:solidFill>
                  <a:srgbClr val="FF0000"/>
                </a:solidFill>
              </a:rPr>
              <a:t> на здійснення заходів в сумі 200,0 тис.грн., а саме: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9" y="2009394"/>
            <a:ext cx="4193608" cy="1318440"/>
          </a:xfrm>
        </p:spPr>
        <p:txBody>
          <a:bodyPr>
            <a:normAutofit/>
          </a:bodyPr>
          <a:lstStyle/>
          <a:p>
            <a:pPr algn="ctr"/>
            <a:r>
              <a:rPr lang="uk-UA" sz="1200" b="1" dirty="0"/>
              <a:t>Виготовлення проектно-кошторисної документації "Капітальний ремонт Знам'янської амбулаторії загальної практики сімейної медицини за адресою: вул.Гагаріна-27Т, місто Знам'янка, Кіровоградської області – 100,0 тис.грн.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26864" y="2009394"/>
            <a:ext cx="4193608" cy="1318440"/>
          </a:xfrm>
        </p:spPr>
        <p:txBody>
          <a:bodyPr>
            <a:normAutofit/>
          </a:bodyPr>
          <a:lstStyle/>
          <a:p>
            <a:pPr algn="ctr"/>
            <a:r>
              <a:rPr lang="uk-UA" sz="1200" b="1" dirty="0"/>
              <a:t>Виготовлення проектно-кошторисної документації "Реконструкція приміщень Знам'янської Другої селищної амбулаторії загальної практики сімейної медицини за адресою: вул. Перспективна,51, смт.Знам'янка Друга, Кіровоградської області – 100,0 тис.грн.</a:t>
            </a: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923928" y="3435846"/>
            <a:ext cx="1800200" cy="144016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8942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/>
          </p:nvPr>
        </p:nvGraphicFramePr>
        <p:xfrm>
          <a:off x="251520" y="1383618"/>
          <a:ext cx="8568952" cy="3492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41746" y="141480"/>
            <a:ext cx="626469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+mn-cs"/>
              </a:rPr>
              <a:t>Використання коштів 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+mn-cs"/>
              </a:rPr>
              <a:t>бюджету міста Знам'янка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ndara"/>
                <a:ea typeface="+mn-ea"/>
                <a:cs typeface="+mn-cs"/>
              </a:rPr>
              <a:t>за період січень-червень 2021 року: </a:t>
            </a:r>
          </a:p>
        </p:txBody>
      </p:sp>
    </p:spTree>
    <p:extLst>
      <p:ext uri="{BB962C8B-B14F-4D97-AF65-F5344CB8AC3E}">
        <p14:creationId xmlns:p14="http://schemas.microsoft.com/office/powerpoint/2010/main" val="120596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668" y="1050581"/>
            <a:ext cx="8062664" cy="3042338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Стан </a:t>
            </a:r>
            <a:r>
              <a:rPr lang="uk-UA" sz="4000" b="1" i="1" dirty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функціонування КНП </a:t>
            </a:r>
            <a: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«Знам’янська </a:t>
            </a:r>
            <a:r>
              <a:rPr lang="uk-UA" sz="4000" b="1" i="1" dirty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міська лікарня ім. А.В.Лисенка» Знам’янської міської </a:t>
            </a:r>
            <a: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ради                 </a:t>
            </a:r>
            <a:b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</a:br>
            <a: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за </a:t>
            </a:r>
            <a:r>
              <a:rPr lang="uk-UA" sz="4000" b="1" i="1" dirty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І</a:t>
            </a:r>
            <a: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 півріччя 2021 </a:t>
            </a:r>
            <a:r>
              <a:rPr lang="uk-UA" sz="4000" b="1" i="1" dirty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року</a:t>
            </a:r>
            <a:r>
              <a:rPr lang="uk-UA" sz="4000" b="1" i="1" dirty="0" smtClean="0">
                <a:solidFill>
                  <a:schemeClr val="tx2">
                    <a:satMod val="130000"/>
                  </a:schemeClr>
                </a:solidFill>
                <a:latin typeface="Century Schoolbook" pitchFamily="18" charset="0"/>
              </a:rPr>
              <a:t>.</a:t>
            </a:r>
            <a:endParaRPr lang="ru-RU" sz="4000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52994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05979"/>
            <a:ext cx="7499350" cy="583406"/>
          </a:xfrm>
        </p:spPr>
        <p:txBody>
          <a:bodyPr/>
          <a:lstStyle/>
          <a:p>
            <a:pPr eaLnBrk="1" hangingPunct="1">
              <a:defRPr/>
            </a:pPr>
            <a:r>
              <a:rPr lang="uk-UA" b="1" i="1" u="sng" dirty="0" smtClean="0"/>
              <a:t>Кроки в реформуванні</a:t>
            </a:r>
            <a:endParaRPr lang="ru-RU" b="1" i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100" y="844153"/>
            <a:ext cx="7499350" cy="4157663"/>
          </a:xfrm>
        </p:spPr>
        <p:txBody>
          <a:bodyPr>
            <a:normAutofit/>
          </a:bodyPr>
          <a:lstStyle/>
          <a:p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Лікарня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уклала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 договори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з</a:t>
            </a:r>
            <a:r>
              <a:rPr lang="ru-RU" altLang="ru-RU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Національною</a:t>
            </a:r>
            <a:r>
              <a:rPr lang="ru-RU" altLang="ru-RU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службою </a:t>
            </a:r>
            <a:r>
              <a:rPr lang="ru-RU" altLang="ru-RU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здоров’я</a:t>
            </a:r>
            <a:r>
              <a:rPr lang="ru-RU" altLang="ru-RU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України</a:t>
            </a:r>
            <a:r>
              <a:rPr lang="ru-RU" altLang="ru-RU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по 12 пакетах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медичних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послуг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;</a:t>
            </a:r>
          </a:p>
          <a:p>
            <a:pPr eaLnBrk="1" hangingPunct="1"/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оформлення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історій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хвороб в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електронному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вигляді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,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діагностування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та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лікування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хворих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з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одночасним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відображенням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результатів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в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електронних</a:t>
            </a:r>
            <a:r>
              <a:rPr lang="ru-RU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 системах;</a:t>
            </a:r>
          </a:p>
          <a:p>
            <a:pPr eaLnBrk="1" hangingPunct="1"/>
            <a:r>
              <a:rPr lang="uk-UA" altLang="ru-RU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д</a:t>
            </a:r>
            <a:r>
              <a:rPr lang="uk-UA" altLang="ru-RU" sz="2400" b="1" dirty="0" smtClean="0">
                <a:solidFill>
                  <a:schemeClr val="tx1"/>
                </a:solidFill>
                <a:latin typeface="Calibri" pitchFamily="34" charset="0"/>
                <a:ea typeface="SimSun" pitchFamily="2" charset="-122"/>
              </a:rPr>
              <a:t>ля покращення надання допомоги населенню укладені договори про співпрацю з різноманітними медичними закладами</a:t>
            </a:r>
            <a:endParaRPr lang="ru-RU" altLang="ru-RU" sz="2400" b="1" dirty="0" smtClean="0">
              <a:solidFill>
                <a:schemeClr val="tx1"/>
              </a:solidFill>
              <a:latin typeface="Calibri" pitchFamily="34" charset="0"/>
              <a:ea typeface="SimSun" pitchFamily="2" charset="-122"/>
            </a:endParaRPr>
          </a:p>
        </p:txBody>
      </p:sp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751226"/>
      </p:ext>
    </p:extLst>
  </p:cSld>
  <p:clrMapOvr>
    <a:masterClrMapping/>
  </p:clrMapOvr>
  <p:transition spd="slow" advClick="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620"/>
                            </p:stCondLst>
                            <p:childTnLst>
                              <p:par>
                                <p:cTn id="12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720"/>
                            </p:stCondLst>
                            <p:childTnLst>
                              <p:par>
                                <p:cTn id="1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E3287283-81BC-4F12-A24D-11DD1A5F4F0E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7123318" y="2612018"/>
            <a:ext cx="794159" cy="118386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6B645054-05EB-4DAA-AA99-AB556980756F}"/>
              </a:ext>
            </a:extLst>
          </p:cNvPr>
          <p:cNvCxnSpPr>
            <a:cxnSpLocks/>
          </p:cNvCxnSpPr>
          <p:nvPr/>
        </p:nvCxnSpPr>
        <p:spPr>
          <a:xfrm flipH="1">
            <a:off x="4810059" y="2612018"/>
            <a:ext cx="626038" cy="118386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ECDABAA-6F76-4F03-B803-830998E15011}"/>
              </a:ext>
            </a:extLst>
          </p:cNvPr>
          <p:cNvSpPr txBox="1"/>
          <p:nvPr/>
        </p:nvSpPr>
        <p:spPr>
          <a:xfrm>
            <a:off x="3683166" y="3795886"/>
            <a:ext cx="2253786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600" dirty="0"/>
          </a:p>
          <a:p>
            <a:pPr algn="ctr"/>
            <a:r>
              <a:rPr lang="uk-UA" b="1" dirty="0"/>
              <a:t>Загальний фонд</a:t>
            </a:r>
          </a:p>
          <a:p>
            <a:pPr algn="ctr"/>
            <a:r>
              <a:rPr lang="uk-UA" b="1" dirty="0" smtClean="0"/>
              <a:t>167 499,6 </a:t>
            </a:r>
            <a:r>
              <a:rPr lang="uk-UA" b="1" dirty="0"/>
              <a:t>тис</a:t>
            </a:r>
            <a:r>
              <a:rPr lang="uk-UA" b="1" dirty="0" smtClean="0"/>
              <a:t>. грн</a:t>
            </a:r>
            <a:r>
              <a:rPr lang="uk-UA" b="1" dirty="0"/>
              <a:t>.</a:t>
            </a:r>
          </a:p>
          <a:p>
            <a:pPr algn="ctr"/>
            <a:endParaRPr lang="ru-RU" sz="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94C815-52DF-4EF5-9B60-3D49347EEB84}"/>
              </a:ext>
            </a:extLst>
          </p:cNvPr>
          <p:cNvSpPr txBox="1"/>
          <p:nvPr/>
        </p:nvSpPr>
        <p:spPr>
          <a:xfrm>
            <a:off x="6690954" y="3795886"/>
            <a:ext cx="2453046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600" dirty="0"/>
          </a:p>
          <a:p>
            <a:pPr algn="ctr"/>
            <a:r>
              <a:rPr lang="uk-UA" b="1" dirty="0"/>
              <a:t>Спеціальний фонд</a:t>
            </a:r>
          </a:p>
          <a:p>
            <a:pPr algn="ctr"/>
            <a:r>
              <a:rPr lang="uk-UA" b="1" dirty="0" smtClean="0"/>
              <a:t>2 088,9 </a:t>
            </a:r>
            <a:r>
              <a:rPr lang="uk-UA" b="1" dirty="0"/>
              <a:t>тис</a:t>
            </a:r>
            <a:r>
              <a:rPr lang="uk-UA" b="1" dirty="0" smtClean="0"/>
              <a:t>. грн</a:t>
            </a:r>
            <a:r>
              <a:rPr lang="uk-UA" b="1" dirty="0"/>
              <a:t>.</a:t>
            </a:r>
          </a:p>
          <a:p>
            <a:pPr algn="ctr"/>
            <a:endParaRPr lang="ru-RU" sz="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2932D2-AA1B-4F6C-B7FF-9393211DB817}"/>
              </a:ext>
            </a:extLst>
          </p:cNvPr>
          <p:cNvSpPr txBox="1"/>
          <p:nvPr/>
        </p:nvSpPr>
        <p:spPr>
          <a:xfrm>
            <a:off x="4798227" y="1884744"/>
            <a:ext cx="3096344" cy="13849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uk-UA" sz="600" dirty="0"/>
          </a:p>
          <a:p>
            <a:pPr algn="ctr"/>
            <a:r>
              <a:rPr lang="uk-UA" b="1" dirty="0"/>
              <a:t>Доходи за </a:t>
            </a:r>
            <a:endParaRPr lang="uk-UA" b="1" dirty="0" smtClean="0"/>
          </a:p>
          <a:p>
            <a:pPr algn="ctr"/>
            <a:r>
              <a:rPr lang="uk-UA" b="1" dirty="0" smtClean="0"/>
              <a:t>І півріччя  2021 року</a:t>
            </a:r>
            <a:endParaRPr lang="uk-UA" b="1" dirty="0"/>
          </a:p>
          <a:p>
            <a:pPr algn="ctr"/>
            <a:r>
              <a:rPr lang="uk-UA" b="1" dirty="0" smtClean="0"/>
              <a:t>169 588,5 тис. грн,  </a:t>
            </a:r>
          </a:p>
          <a:p>
            <a:pPr algn="ctr"/>
            <a:r>
              <a:rPr lang="uk-UA" b="1" dirty="0" smtClean="0"/>
              <a:t>в тому числі:</a:t>
            </a:r>
            <a:endParaRPr lang="uk-UA" b="1" dirty="0"/>
          </a:p>
          <a:p>
            <a:pPr algn="ctr"/>
            <a:endParaRPr lang="ru-RU" sz="600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6FA9B014-BE4A-422F-9486-F6E38B7F2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7" y="496596"/>
            <a:ext cx="8064896" cy="113905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b="1" dirty="0"/>
              <a:t>Доходи </a:t>
            </a:r>
            <a:r>
              <a:rPr lang="uk-UA" sz="2400" b="1" dirty="0" smtClean="0"/>
              <a:t>(з урахуванням міжбюджетних трансфертів) бюджету Знам’янської міської територіальної громади </a:t>
            </a:r>
            <a:br>
              <a:rPr lang="uk-UA" sz="2400" b="1" dirty="0" smtClean="0"/>
            </a:br>
            <a:r>
              <a:rPr lang="uk-UA" sz="2400" b="1" dirty="0" smtClean="0"/>
              <a:t>за І півріччя 2021 року, тис. грн</a:t>
            </a:r>
            <a:r>
              <a:rPr lang="uk-UA" sz="2400" b="1" dirty="0"/>
              <a:t>.</a:t>
            </a:r>
            <a:endParaRPr lang="ru-RU" sz="2400" b="1" dirty="0"/>
          </a:p>
        </p:txBody>
      </p:sp>
      <p:pic>
        <p:nvPicPr>
          <p:cNvPr id="2" name="Picture 2" descr="Доходи бюджету 2020 року перевищили план, – Денис Шмигаль —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1716"/>
            <a:ext cx="3627868" cy="200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040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uk-UA" sz="2800" b="1" dirty="0" smtClean="0"/>
              <a:t>Надходження коштів у І півріччі 2021 року </a:t>
            </a:r>
            <a:endParaRPr lang="uk-UA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329642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0298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30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800" b="1" i="1" u="sng" dirty="0" smtClean="0">
                <a:solidFill>
                  <a:srgbClr val="2F5897">
                    <a:satMod val="13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uk-UA" sz="2800" b="1" i="1" u="sng" dirty="0" smtClean="0">
                <a:solidFill>
                  <a:srgbClr val="2F5897">
                    <a:satMod val="13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800" b="1" i="1" u="sng" dirty="0" smtClean="0">
                <a:solidFill>
                  <a:srgbClr val="2F5897">
                    <a:satMod val="13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Використання коштів бюджету </a:t>
            </a:r>
            <a:r>
              <a:rPr lang="uk-UA" sz="2800" b="1" i="1" u="sng" dirty="0" err="1" smtClean="0">
                <a:solidFill>
                  <a:srgbClr val="2F5897">
                    <a:satMod val="13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Знам’янської</a:t>
            </a:r>
            <a:r>
              <a:rPr lang="uk-UA" sz="2800" b="1" i="1" u="sng" dirty="0" smtClean="0">
                <a:solidFill>
                  <a:srgbClr val="2F5897">
                    <a:satMod val="13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міської територіальної громади у І півріччі 2021 року</a:t>
            </a:r>
            <a:endParaRPr lang="uk-UA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86164637"/>
              </p:ext>
            </p:extLst>
          </p:nvPr>
        </p:nvGraphicFramePr>
        <p:xfrm>
          <a:off x="642910" y="1214428"/>
          <a:ext cx="8072494" cy="3389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4807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8"/>
            <a:ext cx="8229600" cy="107157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b="1" dirty="0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0099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 рахунок власних надходжень лікарні, у тому числі від НСЗУ, за І півріччя 2021 року здійснені наступні витрати:</a:t>
            </a:r>
            <a:endParaRPr lang="uk-UA" sz="2400" b="1" dirty="0">
              <a:solidFill>
                <a:srgbClr val="0099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239700"/>
            <a:ext cx="814393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Оплата праці з нарахуваннями – 55 324,5 тис. грн.;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Придбання медикаментів та виробів медичного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   призначення – 5 719,9 тис. грн.;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Витрати на харчування хворих – 476,3 тис. грн.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         Придбано та введено в експлуатацію 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відеогастроскоп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Calibri" pitchFamily="34" charset="0"/>
              </a:rPr>
              <a:t>, генератор кисню (киснева станція), апарат ШВЛ на загальну суму 3 826,6 тис. грн.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6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Отримано як благодійну допомогу комп’ютерний томограф вартістю 11 900,0 тис. грн.  </a:t>
            </a:r>
            <a:endParaRPr kumimoji="0" lang="uk-UA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394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2"/>
            <a:ext cx="8229600" cy="50006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800" dirty="0" smtClean="0"/>
              <a:t>Оновлення матеріально – технічної бази</a:t>
            </a:r>
            <a:endParaRPr lang="uk-UA" sz="2800" dirty="0"/>
          </a:p>
        </p:txBody>
      </p:sp>
      <p:pic>
        <p:nvPicPr>
          <p:cNvPr id="4" name="Picture 3" descr="D:\Вика\загальний фонд\Поточні Контролі\2021\презинтація за роботу 2020 року\фото капітальних\зображення_viber_2021-03-09_10-51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857238"/>
            <a:ext cx="2879725" cy="3877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rada.info/upload/users_files/32986436/ffaf0b52c7705355ecf82bc4f5b78e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000114"/>
            <a:ext cx="3929090" cy="2214578"/>
          </a:xfrm>
          <a:prstGeom prst="rect">
            <a:avLst/>
          </a:prstGeom>
          <a:noFill/>
        </p:spPr>
      </p:pic>
      <p:pic>
        <p:nvPicPr>
          <p:cNvPr id="6" name="Picture 4" descr="D:\Вика\загальний фонд\Поточні Контролі\2021\презинтація за роботу 2020 року\фото капітальних\зображення_viber_2021-03-09_10-51-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286130"/>
            <a:ext cx="1795461" cy="16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908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53746"/>
            <a:ext cx="6172200" cy="13999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Batang" pitchFamily="18" charset="-127"/>
              </a:rPr>
              <a:t>Дохід підприємства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Batang" pitchFamily="18" charset="-127"/>
              </a:rPr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Batang" pitchFamily="18" charset="-127"/>
              </a:rPr>
              <a:t> </a:t>
            </a:r>
            <a:r>
              <a:rPr lang="ru-RU" sz="2325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Batang" pitchFamily="18" charset="-127"/>
              </a:rPr>
              <a:t>за період січень-червень 2021 року </a:t>
            </a:r>
            <a:br>
              <a:rPr lang="ru-RU" sz="2325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Batang" pitchFamily="18" charset="-127"/>
              </a:rPr>
            </a:br>
            <a:r>
              <a:rPr lang="ru-RU" sz="2325" dirty="0">
                <a:solidFill>
                  <a:schemeClr val="bg2">
                    <a:lumMod val="10000"/>
                  </a:schemeClr>
                </a:solidFill>
                <a:latin typeface="Cambria" pitchFamily="18" charset="0"/>
                <a:ea typeface="Batang" pitchFamily="18" charset="-127"/>
              </a:rPr>
              <a:t>складає 14 743,7 тис.грн., та складається з наступних показників:</a:t>
            </a:r>
            <a:r>
              <a:rPr lang="ru-RU" dirty="0">
                <a:latin typeface="Cambria" pitchFamily="18" charset="0"/>
              </a:rPr>
              <a:t/>
            </a:r>
            <a:br>
              <a:rPr lang="ru-RU" dirty="0">
                <a:latin typeface="Cambria" pitchFamily="18" charset="0"/>
              </a:rPr>
            </a:br>
            <a:endParaRPr lang="uk-UA" dirty="0">
              <a:latin typeface="Cambria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04474576"/>
              </p:ext>
            </p:extLst>
          </p:nvPr>
        </p:nvGraphicFramePr>
        <p:xfrm>
          <a:off x="179512" y="1707654"/>
          <a:ext cx="871296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770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7715752"/>
              </p:ext>
            </p:extLst>
          </p:nvPr>
        </p:nvGraphicFramePr>
        <p:xfrm>
          <a:off x="293915" y="127362"/>
          <a:ext cx="8723843" cy="479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0994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293915" y="127362"/>
          <a:ext cx="8611688" cy="479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626153"/>
              </p:ext>
            </p:extLst>
          </p:nvPr>
        </p:nvGraphicFramePr>
        <p:xfrm>
          <a:off x="293915" y="1235661"/>
          <a:ext cx="8611689" cy="3484572"/>
        </p:xfrm>
        <a:graphic>
          <a:graphicData uri="http://schemas.openxmlformats.org/drawingml/2006/table">
            <a:tbl>
              <a:tblPr firstRow="1" lastRow="1" bandRow="1">
                <a:tableStyleId>{E8B1032C-EA38-4F05-BA0D-38AFFFC7BED3}</a:tableStyleId>
              </a:tblPr>
              <a:tblGrid>
                <a:gridCol w="2152922">
                  <a:extLst>
                    <a:ext uri="{9D8B030D-6E8A-4147-A177-3AD203B41FA5}">
                      <a16:colId xmlns:a16="http://schemas.microsoft.com/office/drawing/2014/main" val="2245096613"/>
                    </a:ext>
                  </a:extLst>
                </a:gridCol>
                <a:gridCol w="2152922">
                  <a:extLst>
                    <a:ext uri="{9D8B030D-6E8A-4147-A177-3AD203B41FA5}">
                      <a16:colId xmlns:a16="http://schemas.microsoft.com/office/drawing/2014/main" val="1891732427"/>
                    </a:ext>
                  </a:extLst>
                </a:gridCol>
                <a:gridCol w="2636966">
                  <a:extLst>
                    <a:ext uri="{9D8B030D-6E8A-4147-A177-3AD203B41FA5}">
                      <a16:colId xmlns:a16="http://schemas.microsoft.com/office/drawing/2014/main" val="228868823"/>
                    </a:ext>
                  </a:extLst>
                </a:gridCol>
                <a:gridCol w="1668879">
                  <a:extLst>
                    <a:ext uri="{9D8B030D-6E8A-4147-A177-3AD203B41FA5}">
                      <a16:colId xmlns:a16="http://schemas.microsoft.com/office/drawing/2014/main" val="1091858888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effectLst/>
                        </a:rPr>
                        <a:t>Назва закладу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Кількість класів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Кількість учнів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Середня наповнюваність, %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69038220"/>
                  </a:ext>
                </a:extLst>
              </a:tr>
              <a:tr h="336733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ЗЗСО</a:t>
                      </a:r>
                      <a:r>
                        <a:rPr lang="uk-UA" sz="14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1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368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19,4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4751331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ЗЗСО № 2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889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24,7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90899699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ЗЗСО № 3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999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26,3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50705927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ЗЗСО № 4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484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24,2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1612716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ЗЗСО № 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449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23,6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4450928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ЗЗСО №7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153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13,9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6165853"/>
                  </a:ext>
                </a:extLst>
              </a:tr>
              <a:tr h="501055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Петрівський</a:t>
                      </a:r>
                      <a:r>
                        <a:rPr lang="uk-UA" sz="14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НВК «ДНЗ-ЗНЗ І-ІІІ ступенів»</a:t>
                      </a:r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</a:rPr>
                        <a:t>11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</a:rPr>
                        <a:t>210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19,1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085081551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endParaRPr lang="ru-RU" sz="1400" dirty="0">
                        <a:effectLst/>
                      </a:endParaRPr>
                    </a:p>
                    <a:p>
                      <a:pPr algn="ctr"/>
                      <a:endParaRPr lang="ru-RU" sz="1400" dirty="0">
                        <a:effectLst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154</a:t>
                      </a:r>
                      <a:endParaRPr lang="ru-RU" sz="1400" dirty="0">
                        <a:effectLst/>
                      </a:endParaRPr>
                    </a:p>
                    <a:p>
                      <a:pPr algn="ctr"/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3552</a:t>
                      </a:r>
                      <a:endParaRPr lang="ru-RU" sz="1400" dirty="0">
                        <a:effectLst/>
                      </a:endParaRPr>
                    </a:p>
                    <a:p>
                      <a:pPr algn="ctr"/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23,1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21426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5821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293915" y="127362"/>
          <a:ext cx="8611688" cy="479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292831"/>
              </p:ext>
            </p:extLst>
          </p:nvPr>
        </p:nvGraphicFramePr>
        <p:xfrm>
          <a:off x="293916" y="1328255"/>
          <a:ext cx="8573190" cy="3344359"/>
        </p:xfrm>
        <a:graphic>
          <a:graphicData uri="http://schemas.openxmlformats.org/drawingml/2006/table">
            <a:tbl>
              <a:tblPr firstRow="1" lastRow="1" bandRow="1">
                <a:tableStyleId>{E8B1032C-EA38-4F05-BA0D-38AFFFC7BED3}</a:tableStyleId>
              </a:tblPr>
              <a:tblGrid>
                <a:gridCol w="2153251">
                  <a:extLst>
                    <a:ext uri="{9D8B030D-6E8A-4147-A177-3AD203B41FA5}">
                      <a16:colId xmlns:a16="http://schemas.microsoft.com/office/drawing/2014/main" val="2245096613"/>
                    </a:ext>
                  </a:extLst>
                </a:gridCol>
                <a:gridCol w="2153251">
                  <a:extLst>
                    <a:ext uri="{9D8B030D-6E8A-4147-A177-3AD203B41FA5}">
                      <a16:colId xmlns:a16="http://schemas.microsoft.com/office/drawing/2014/main" val="1891732427"/>
                    </a:ext>
                  </a:extLst>
                </a:gridCol>
                <a:gridCol w="2637366">
                  <a:extLst>
                    <a:ext uri="{9D8B030D-6E8A-4147-A177-3AD203B41FA5}">
                      <a16:colId xmlns:a16="http://schemas.microsoft.com/office/drawing/2014/main" val="228868823"/>
                    </a:ext>
                  </a:extLst>
                </a:gridCol>
                <a:gridCol w="1629322">
                  <a:extLst>
                    <a:ext uri="{9D8B030D-6E8A-4147-A177-3AD203B41FA5}">
                      <a16:colId xmlns:a16="http://schemas.microsoft.com/office/drawing/2014/main" val="1091858888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effectLst/>
                        </a:rPr>
                        <a:t>Назва закладу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Кількість груп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Кількість дітей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Середня наповнюваність, %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6903822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 №2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47513314"/>
                  </a:ext>
                </a:extLst>
              </a:tr>
              <a:tr h="294759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 №</a:t>
                      </a: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132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90899699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 №4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161271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 №5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21,7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708060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 №6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20,4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450928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 №7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130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21,7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6165853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ЗДО №8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3756734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Петрівський</a:t>
                      </a:r>
                      <a:r>
                        <a:rPr lang="uk-UA" sz="14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НВК «ДНЗ-ЗНЗ І-ІІІ ступенів»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8508155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/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1088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20,1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1426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5601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293915" y="127362"/>
          <a:ext cx="8611688" cy="479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293915" y="1328256"/>
          <a:ext cx="8613001" cy="2131917"/>
        </p:xfrm>
        <a:graphic>
          <a:graphicData uri="http://schemas.openxmlformats.org/drawingml/2006/table">
            <a:tbl>
              <a:tblPr firstRow="1" lastRow="1" bandRow="1">
                <a:tableStyleId>{E8B1032C-EA38-4F05-BA0D-38AFFFC7BED3}</a:tableStyleId>
              </a:tblPr>
              <a:tblGrid>
                <a:gridCol w="2153251">
                  <a:extLst>
                    <a:ext uri="{9D8B030D-6E8A-4147-A177-3AD203B41FA5}">
                      <a16:colId xmlns:a16="http://schemas.microsoft.com/office/drawing/2014/main" val="2245096613"/>
                    </a:ext>
                  </a:extLst>
                </a:gridCol>
                <a:gridCol w="2153251">
                  <a:extLst>
                    <a:ext uri="{9D8B030D-6E8A-4147-A177-3AD203B41FA5}">
                      <a16:colId xmlns:a16="http://schemas.microsoft.com/office/drawing/2014/main" val="1891732427"/>
                    </a:ext>
                  </a:extLst>
                </a:gridCol>
                <a:gridCol w="2637366">
                  <a:extLst>
                    <a:ext uri="{9D8B030D-6E8A-4147-A177-3AD203B41FA5}">
                      <a16:colId xmlns:a16="http://schemas.microsoft.com/office/drawing/2014/main" val="228868823"/>
                    </a:ext>
                  </a:extLst>
                </a:gridCol>
                <a:gridCol w="1669133">
                  <a:extLst>
                    <a:ext uri="{9D8B030D-6E8A-4147-A177-3AD203B41FA5}">
                      <a16:colId xmlns:a16="http://schemas.microsoft.com/office/drawing/2014/main" val="1091858888"/>
                    </a:ext>
                  </a:extLst>
                </a:gridCol>
              </a:tblGrid>
              <a:tr h="544046">
                <a:tc>
                  <a:txBody>
                    <a:bodyPr/>
                    <a:lstStyle/>
                    <a:p>
                      <a:pPr algn="ctr"/>
                      <a:r>
                        <a:rPr lang="uk-UA" sz="1400" dirty="0">
                          <a:effectLst/>
                        </a:rPr>
                        <a:t>Назва закладу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Кількість груп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Кількість</a:t>
                      </a:r>
                      <a:r>
                        <a:rPr lang="uk-UA" sz="1400" kern="1200" baseline="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дітей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Середня наповнюваність, %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69038220"/>
                  </a:ext>
                </a:extLst>
              </a:tr>
              <a:tr h="544046">
                <a:tc>
                  <a:txBody>
                    <a:bodyPr/>
                    <a:lstStyle/>
                    <a:p>
                      <a:pPr algn="ctr"/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Центр дитячої та юнацької творчості</a:t>
                      </a:r>
                      <a:endParaRPr lang="ru-RU" sz="10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1089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14,9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47513314"/>
                  </a:ext>
                </a:extLst>
              </a:tr>
              <a:tr h="544046">
                <a:tc>
                  <a:txBody>
                    <a:bodyPr/>
                    <a:lstStyle/>
                    <a:p>
                      <a:pPr lvl="0" algn="ctr"/>
                      <a:r>
                        <a:rPr lang="uk-UA" sz="1000" b="0" i="0" dirty="0"/>
                        <a:t>Комплексна дитячо-юнацька спортивна школа</a:t>
                      </a:r>
                      <a:endParaRPr lang="ru-RU"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425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12,9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90899699"/>
                  </a:ext>
                </a:extLst>
              </a:tr>
              <a:tr h="499779">
                <a:tc>
                  <a:txBody>
                    <a:bodyPr/>
                    <a:lstStyle/>
                    <a:p>
                      <a:pPr algn="ctr"/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106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1514</a:t>
                      </a:r>
                      <a:endParaRPr lang="ru-RU" sz="1400" dirty="0">
                        <a:effectLst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kern="1200" dirty="0">
                          <a:ln w="0"/>
                          <a:solidFill>
                            <a:schemeClr val="tx1"/>
                          </a:solidFill>
                          <a:effectLst>
                            <a:outerShdw blurRad="38100" dist="25400" dir="5400000" algn="ctr" rotWithShape="0">
                              <a:srgbClr val="6E747A">
                                <a:alpha val="43000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14,3</a:t>
                      </a:r>
                      <a:endParaRPr lang="ru-RU" sz="1400" kern="1200" dirty="0">
                        <a:ln w="0"/>
                        <a:solidFill>
                          <a:schemeClr val="tx1"/>
                        </a:solidFill>
                        <a:effectLst>
                          <a:outerShdw blurRad="38100" dist="25400" dir="5400000" algn="ctr" rotWithShape="0">
                            <a:srgbClr val="6E747A">
                              <a:alpha val="43000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1426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1334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293915" y="127362"/>
          <a:ext cx="8611688" cy="479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57101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6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77B847-12CB-4D51-99DD-77B4749C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077" y="459878"/>
            <a:ext cx="7629371" cy="124777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b="1" dirty="0"/>
              <a:t>Доходи (з урахуванням міжбюджетних трансфертів) бюджету Знам’янської міської територіальної громади </a:t>
            </a:r>
            <a:br>
              <a:rPr lang="uk-UA" sz="2400" b="1" dirty="0"/>
            </a:br>
            <a:r>
              <a:rPr lang="uk-UA" sz="2400" b="1" dirty="0"/>
              <a:t>за І півріччя 2021 року, тис</a:t>
            </a:r>
            <a:r>
              <a:rPr lang="uk-UA" sz="2400" b="1" dirty="0" smtClean="0"/>
              <a:t>. грн</a:t>
            </a:r>
            <a:r>
              <a:rPr lang="uk-UA" sz="2400" b="1" dirty="0"/>
              <a:t>.</a:t>
            </a:r>
            <a:endParaRPr lang="ru-RU" sz="2400" b="1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26697141"/>
              </p:ext>
            </p:extLst>
          </p:nvPr>
        </p:nvGraphicFramePr>
        <p:xfrm>
          <a:off x="251520" y="1779662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07904" y="2044054"/>
            <a:ext cx="396747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 smtClean="0"/>
              <a:t>Всього доходів 169 588,5 тис. грн.</a:t>
            </a:r>
            <a:endParaRPr lang="ru-RU" b="1" dirty="0"/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751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293915" y="127362"/>
          <a:ext cx="8611688" cy="479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8178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6034" y="188195"/>
            <a:ext cx="747340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uk-UA" sz="4050" dirty="0">
                <a:ln w="3175">
                  <a:solidFill>
                    <a:prstClr val="black"/>
                  </a:solidFill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/>
              </a:rPr>
              <a:t>Працівники закладів освіти</a:t>
            </a:r>
          </a:p>
        </p:txBody>
      </p:sp>
      <p:graphicFrame>
        <p:nvGraphicFramePr>
          <p:cNvPr id="5" name="Диаграмма 4"/>
          <p:cNvGraphicFramePr/>
          <p:nvPr>
            <p:extLst/>
          </p:nvPr>
        </p:nvGraphicFramePr>
        <p:xfrm>
          <a:off x="696034" y="880693"/>
          <a:ext cx="771404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40841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436377"/>
              </p:ext>
            </p:extLst>
          </p:nvPr>
        </p:nvGraphicFramePr>
        <p:xfrm>
          <a:off x="309873" y="714269"/>
          <a:ext cx="8438591" cy="4108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9872" y="1"/>
            <a:ext cx="828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uk-UA" sz="3600" dirty="0">
                <a:ln w="3175">
                  <a:solidFill>
                    <a:prstClr val="black"/>
                  </a:solidFill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/>
              </a:rPr>
              <a:t>Видатки по галузі «Освіта» 185 551 748,7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5415278" y="1021728"/>
            <a:ext cx="3100529" cy="36933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685800"/>
            <a:r>
              <a:rPr lang="uk-UA" sz="1800" dirty="0">
                <a:solidFill>
                  <a:prstClr val="black"/>
                </a:solidFill>
                <a:latin typeface="Calibri" panose="020F0502020204030204"/>
              </a:rPr>
              <a:t>з них субвенцій </a:t>
            </a:r>
            <a:r>
              <a:rPr lang="uk-UA" sz="1800" dirty="0" smtClean="0">
                <a:solidFill>
                  <a:prstClr val="black"/>
                </a:solidFill>
                <a:latin typeface="Calibri" panose="020F0502020204030204"/>
              </a:rPr>
              <a:t>84 491 642,69</a:t>
            </a:r>
          </a:p>
        </p:txBody>
      </p:sp>
    </p:spTree>
    <p:extLst>
      <p:ext uri="{BB962C8B-B14F-4D97-AF65-F5344CB8AC3E}">
        <p14:creationId xmlns:p14="http://schemas.microsoft.com/office/powerpoint/2010/main" val="23726954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9872" y="106513"/>
            <a:ext cx="85075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uk-UA" sz="4050" dirty="0">
                <a:ln w="3175">
                  <a:solidFill>
                    <a:prstClr val="black"/>
                  </a:solidFill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/>
              </a:rPr>
              <a:t>Структура видатків по галузі «Освіта»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057086754"/>
              </p:ext>
            </p:extLst>
          </p:nvPr>
        </p:nvGraphicFramePr>
        <p:xfrm>
          <a:off x="309872" y="799011"/>
          <a:ext cx="8294576" cy="4221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17390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sz="3000" dirty="0">
                <a:latin typeface="Verdana" panose="020B0604030504040204" pitchFamily="34" charset="0"/>
                <a:ea typeface="Verdana" panose="020B0604030504040204" pitchFamily="34" charset="0"/>
              </a:rPr>
              <a:t>Оновлення харчоблоків</a:t>
            </a:r>
            <a:endParaRPr lang="ru-RU" sz="3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96" y="1836958"/>
            <a:ext cx="3934691" cy="24567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138" y="1836958"/>
            <a:ext cx="3557016" cy="2592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615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9" y="191044"/>
            <a:ext cx="3918857" cy="22043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228" y="191043"/>
            <a:ext cx="3835526" cy="22043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" y="2518354"/>
            <a:ext cx="3097946" cy="2434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902" y="2518354"/>
            <a:ext cx="2977493" cy="24341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0" b="14685"/>
          <a:stretch/>
        </p:blipFill>
        <p:spPr>
          <a:xfrm>
            <a:off x="3578562" y="2518353"/>
            <a:ext cx="1797332" cy="241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397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" y="176348"/>
            <a:ext cx="3375000" cy="2531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76"/>
          <a:stretch/>
        </p:blipFill>
        <p:spPr>
          <a:xfrm>
            <a:off x="809897" y="2831374"/>
            <a:ext cx="3375000" cy="21749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342" y="176349"/>
            <a:ext cx="3622494" cy="482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7070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84" y="724985"/>
            <a:ext cx="3218361" cy="42911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2"/>
          <a:stretch/>
        </p:blipFill>
        <p:spPr>
          <a:xfrm>
            <a:off x="4975479" y="724986"/>
            <a:ext cx="3234527" cy="429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454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3478"/>
            <a:ext cx="756084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703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3391" y="124691"/>
            <a:ext cx="8584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uk-UA" sz="2700" dirty="0">
                <a:ln w="3175">
                  <a:solidFill>
                    <a:prstClr val="black"/>
                  </a:solidFill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/>
              </a:rPr>
              <a:t>Видатки на утримання однієї дитини в закладах освіти міста на один календарний рік</a:t>
            </a:r>
          </a:p>
        </p:txBody>
      </p:sp>
      <p:graphicFrame>
        <p:nvGraphicFramePr>
          <p:cNvPr id="10" name="Схема 9"/>
          <p:cNvGraphicFramePr/>
          <p:nvPr>
            <p:extLst/>
          </p:nvPr>
        </p:nvGraphicFramePr>
        <p:xfrm>
          <a:off x="1661337" y="1111828"/>
          <a:ext cx="5881817" cy="3688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5695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7000351"/>
              </p:ext>
            </p:extLst>
          </p:nvPr>
        </p:nvGraphicFramePr>
        <p:xfrm>
          <a:off x="251520" y="1250210"/>
          <a:ext cx="8712968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38E2BE0-5A25-4519-8FD8-B95640366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39503"/>
            <a:ext cx="8352928" cy="91070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b="1" dirty="0"/>
              <a:t>Доходи загального фонду </a:t>
            </a: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>(без урахування міжбюджетних трансфертів)</a:t>
            </a:r>
            <a:br>
              <a:rPr lang="uk-UA" sz="2400" b="1" dirty="0" smtClean="0"/>
            </a:br>
            <a:r>
              <a:rPr lang="uk-UA" sz="2400" b="1" dirty="0" smtClean="0"/>
              <a:t>в </a:t>
            </a:r>
            <a:r>
              <a:rPr lang="uk-UA" sz="2400" b="1" dirty="0"/>
              <a:t>розрізі надходжень за І півріччя 2021 року, тис</a:t>
            </a:r>
            <a:r>
              <a:rPr lang="uk-UA" sz="2400" b="1" dirty="0" smtClean="0"/>
              <a:t>. грн</a:t>
            </a:r>
            <a:r>
              <a:rPr lang="uk-UA" sz="2400" b="1" dirty="0"/>
              <a:t>.</a:t>
            </a:r>
            <a:endParaRPr lang="ru-RU" sz="2400" b="1" dirty="0"/>
          </a:p>
        </p:txBody>
      </p:sp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7504" y="4440629"/>
            <a:ext cx="396747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b="1" dirty="0" smtClean="0"/>
              <a:t>Всього доходів 115 384,7 тис. грн.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1266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92546"/>
            <a:ext cx="8062912" cy="555526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 Ц</a:t>
            </a:r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ентр соціальних служб 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-252536" y="339502"/>
            <a:ext cx="9361040" cy="496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itchFamily="34" charset="0"/>
                <a:ea typeface="+mn-ea"/>
                <a:cs typeface="+mn-cs"/>
              </a:rPr>
              <a:t>	 </a:t>
            </a:r>
            <a:r>
              <a:rPr kumimoji="0" lang="uk-UA" sz="1550" b="1" i="1" u="sng" strike="noStrike" kern="1200" cap="none" spc="0" normalizeH="0" baseline="0" noProof="0" dirty="0" smtClean="0">
                <a:ln>
                  <a:noFill/>
                </a:ln>
                <a:solidFill>
                  <a:srgbClr val="E68422">
                    <a:lumMod val="75000"/>
                  </a:srgb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Центром реалізовуються наступні пріоритетні напрямки діяльності:</a:t>
            </a:r>
            <a:endParaRPr kumimoji="0" lang="ru-RU" sz="1550" b="1" i="1" u="sng" strike="noStrike" kern="1200" cap="none" spc="0" normalizeH="0" baseline="0" noProof="0" dirty="0" smtClean="0">
              <a:ln>
                <a:noFill/>
              </a:ln>
              <a:solidFill>
                <a:srgbClr val="E68422">
                  <a:lumMod val="75000"/>
                </a:srgb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1436688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забезпечення раннього виявлення й обліку сімей і осіб, які опинилися у складних життєвих обставинах, та здійснення з ними соціальної  роботи; </a:t>
            </a:r>
            <a:endParaRPr kumimoji="0" lang="ru-RU" sz="1550" b="1" i="1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сприяння розвитку та функціонуванню в місті сімейних форм  виховання дітей-сиріт та дітей, позбавлених батьківського піклування; 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впровадження послуги патронату над дітьми;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запобігання відмовам матерів від новонароджених дітей, соціальна підтримка вагітних жінок та жінок із новонародженими дітьми; </a:t>
            </a:r>
            <a:endParaRPr kumimoji="0" lang="ru-RU" sz="1550" b="1" i="1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соціальна підтримка дітей та осіб з функціональними обмеженнями, членів їхніх сімей;</a:t>
            </a:r>
            <a:endParaRPr kumimoji="0" lang="ru-RU" sz="1550" b="1" i="1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соціальна підтримка членів сімей демобілізованих  учасників АТО/ООС; </a:t>
            </a:r>
            <a:endParaRPr kumimoji="0" lang="ru-RU" sz="1550" b="1" i="1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профілактика негативних явищ у дитячому і молодіжному середовищі – правопорушень, вживання психотропних речовин, поширення ВІЛ/</a:t>
            </a:r>
            <a:r>
              <a:rPr kumimoji="0" lang="uk-UA" sz="155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СНІДу</a:t>
            </a: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, туберкульозу, інших соціально небезпечних хвороб; пропаганда здорового способу життя;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соціальна підтримка осіб, що повернулись із місць позбавлення волі, та засуджених до покарань, не пов’язаних із позбавленням волі; </a:t>
            </a:r>
            <a:endParaRPr kumimoji="0" lang="ru-RU" sz="1550" b="1" i="1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профілактика насилля в сім’ї, торгівлі людьми; </a:t>
            </a:r>
            <a:endParaRPr kumimoji="0" lang="ru-RU" sz="1550" b="1" i="1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uk-UA" sz="155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itchFamily="34" charset="0"/>
                <a:ea typeface="+mn-ea"/>
                <a:cs typeface="Times New Roman" pitchFamily="18" charset="0"/>
              </a:rPr>
              <a:t> формування відповідального батьківства, толерантного ставлення до найбільш соціально уразливих категорій населення та інші. </a:t>
            </a:r>
            <a:endParaRPr kumimoji="0" lang="ru-RU" sz="1550" b="1" i="1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itchFamily="34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2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8846" y="267494"/>
            <a:ext cx="618630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Видатки на утримання установи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в І півріччі 2021 року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3092" y="1867347"/>
            <a:ext cx="67778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Профінансовано – 494091,61 грн.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58808" y="2707055"/>
            <a:ext cx="6226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Штатна чисельність – 5,25 од.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311" y="3510756"/>
            <a:ext cx="91053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Проведено 12 заходів за рахунок місцевого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бюджету (9360,00 грн.)</a:t>
            </a:r>
          </a:p>
        </p:txBody>
      </p:sp>
      <p:pic>
        <p:nvPicPr>
          <p:cNvPr id="12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449050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-27045" y="0"/>
          <a:ext cx="9135683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66042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60718"/>
            <a:ext cx="7772400" cy="589363"/>
          </a:xfrm>
        </p:spPr>
        <p:txBody>
          <a:bodyPr>
            <a:noAutofit/>
          </a:bodyPr>
          <a:lstStyle/>
          <a:p>
            <a:pPr algn="ctr"/>
            <a:r>
              <a:rPr lang="ru-RU" sz="2200" b="1" i="1" dirty="0" err="1" smtClean="0"/>
              <a:t>Отримувачі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соціальних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послуг</a:t>
            </a:r>
            <a:r>
              <a:rPr lang="ru-RU" sz="2200" b="1" i="1" dirty="0" smtClean="0"/>
              <a:t> Знам'янського </a:t>
            </a:r>
            <a:r>
              <a:rPr lang="ru-RU" sz="2200" b="1" i="1" dirty="0" err="1" smtClean="0"/>
              <a:t>міського</a:t>
            </a:r>
            <a:r>
              <a:rPr lang="ru-RU" sz="2200" b="1" i="1" dirty="0" smtClean="0"/>
              <a:t> центру </a:t>
            </a:r>
            <a:r>
              <a:rPr lang="ru-RU" sz="2200" b="1" i="1" dirty="0" err="1" smtClean="0"/>
              <a:t>соціальних</a:t>
            </a:r>
            <a:r>
              <a:rPr lang="ru-RU" sz="2200" b="1" i="1" dirty="0" smtClean="0"/>
              <a:t> служб </a:t>
            </a:r>
            <a:r>
              <a:rPr lang="ru-RU" sz="2200" b="1" i="1" dirty="0" err="1" smtClean="0"/>
              <a:t>протягом</a:t>
            </a:r>
            <a:r>
              <a:rPr lang="ru-RU" sz="2200" b="1" i="1" dirty="0" smtClean="0"/>
              <a:t> 2020 року</a:t>
            </a:r>
            <a:endParaRPr lang="ru-RU" sz="2200" b="1" i="1" dirty="0"/>
          </a:p>
        </p:txBody>
      </p:sp>
      <p:graphicFrame>
        <p:nvGraphicFramePr>
          <p:cNvPr id="4" name="Диаграмма 3"/>
          <p:cNvGraphicFramePr/>
          <p:nvPr>
            <p:extLst/>
          </p:nvPr>
        </p:nvGraphicFramePr>
        <p:xfrm>
          <a:off x="0" y="857238"/>
          <a:ext cx="9144000" cy="4393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856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55576" y="70708"/>
            <a:ext cx="8062912" cy="703650"/>
          </a:xfrm>
        </p:spPr>
        <p:txBody>
          <a:bodyPr>
            <a:normAutofit/>
          </a:bodyPr>
          <a:lstStyle/>
          <a:p>
            <a:pPr algn="r"/>
            <a:r>
              <a:rPr lang="ru-RU" sz="2200" b="1" i="1" dirty="0" err="1" smtClean="0"/>
              <a:t>Сім'ї</a:t>
            </a:r>
            <a:r>
              <a:rPr lang="ru-RU" sz="2200" b="1" i="1" dirty="0" smtClean="0"/>
              <a:t>, </a:t>
            </a:r>
            <a:r>
              <a:rPr lang="ru-RU" sz="2200" b="1" i="1" dirty="0" err="1" smtClean="0"/>
              <a:t>які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перебувають</a:t>
            </a:r>
            <a:r>
              <a:rPr lang="ru-RU" sz="2200" b="1" i="1" dirty="0" smtClean="0"/>
              <a:t> у </a:t>
            </a:r>
            <a:r>
              <a:rPr lang="ru-RU" sz="2200" b="1" i="1" dirty="0" err="1" smtClean="0"/>
              <a:t>складних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життєвих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обставинах</a:t>
            </a:r>
            <a:r>
              <a:rPr lang="ru-RU" sz="2200" b="1" i="1" dirty="0" smtClean="0"/>
              <a:t> </a:t>
            </a:r>
            <a:endParaRPr lang="ru-RU" b="1" i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4294967295"/>
            <p:extLst/>
          </p:nvPr>
        </p:nvGraphicFramePr>
        <p:xfrm>
          <a:off x="571472" y="750094"/>
          <a:ext cx="8286808" cy="4607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5147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11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867895"/>
            <a:ext cx="4834173" cy="889559"/>
          </a:xfrm>
        </p:spPr>
        <p:txBody>
          <a:bodyPr>
            <a:noAutofit/>
          </a:bodyPr>
          <a:lstStyle/>
          <a:p>
            <a:pPr algn="r"/>
            <a:r>
              <a:rPr lang="uk-UA" sz="1600" b="1" dirty="0" smtClean="0">
                <a:solidFill>
                  <a:schemeClr val="tx1"/>
                </a:solidFill>
                <a:effectLst/>
              </a:rPr>
              <a:t>ПЕРЕВІРКА ЦІЛЬОВОГО ВИКОРИСТАННЯ ДЕРЖАВНОЇ ДОПОМОГИ ПО НАРОДЖЕННЮ ДИТИНИ</a:t>
            </a:r>
            <a:endParaRPr lang="ru-RU" sz="1600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57158" y="3003798"/>
            <a:ext cx="3571900" cy="1357472"/>
          </a:xfrm>
          <a:prstGeom prst="rect">
            <a:avLst/>
          </a:prstGeom>
        </p:spPr>
        <p:txBody>
          <a:bodyPr vert="horz" wrap="square" lIns="45720" tIns="0" rIns="4572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all" spc="0" normalizeH="0" baseline="0" noProof="0" dirty="0" smtClean="0">
              <a:ln w="500">
                <a:solidFill>
                  <a:srgbClr val="2F5897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846648">
                      <a:tint val="13000"/>
                    </a:srgbClr>
                  </a:gs>
                  <a:gs pos="10000">
                    <a:srgbClr val="846648">
                      <a:tint val="20000"/>
                    </a:srgbClr>
                  </a:gs>
                  <a:gs pos="49000">
                    <a:srgbClr val="846648">
                      <a:tint val="70000"/>
                    </a:srgbClr>
                  </a:gs>
                  <a:gs pos="50000">
                    <a:srgbClr val="846648">
                      <a:tint val="97000"/>
                    </a:srgbClr>
                  </a:gs>
                  <a:gs pos="100000">
                    <a:srgbClr val="846648">
                      <a:tint val="2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288266" y="267494"/>
            <a:ext cx="4537680" cy="864096"/>
          </a:xfrm>
          <a:prstGeom prst="rect">
            <a:avLst/>
          </a:prstGeom>
        </p:spPr>
        <p:txBody>
          <a:bodyPr vert="horz" wrap="square" lIns="45720" tIns="0" rIns="4572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РОБОТА ГРУПИ ВЗАЄМОПІДТРИМКИ ПРИЙОМНИХ БАТЬКІВ ТА БАТЬКІВ ВИХОВАТЕЛІВ.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14" y="258801"/>
            <a:ext cx="3174652" cy="2384957"/>
          </a:xfrm>
        </p:spPr>
      </p:pic>
      <p:pic>
        <p:nvPicPr>
          <p:cNvPr id="1026" name="Picture 2" descr="C:\Users\Inf\Downloads\презентация_для_Коли\презентация для Коли\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685112"/>
            <a:ext cx="2304256" cy="307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246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3579862"/>
            <a:ext cx="4653128" cy="1132872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</a:pPr>
            <a:r>
              <a:rPr lang="uk-UA" sz="1600" b="1" dirty="0" smtClean="0">
                <a:solidFill>
                  <a:schemeClr val="tx1"/>
                </a:solidFill>
              </a:rPr>
              <a:t>ПРОФІЛАКТИЧНА РОБОТА З НЕПОВНОЛІТНІМИ ТА МОЛОДДЮ, ЯКІ ЗАСУДЖЕНІ ДО ПОКАРАНЬ, НЕ ПОВ’ЯЗАНИХ З ПОЗБАВЛЕННЯМ ВОЛІ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4211960" y="574886"/>
            <a:ext cx="4536504" cy="799174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БЛАГОДІЙНА АКЦІЯ «РІЗДВЯНА ЯЛИНКА» ДЛЯ ДІТЕЙ З СОЦІАЛЬНО НЕСПРОМОЖНИХ СІМЕЙ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7099" y="2678907"/>
            <a:ext cx="2714644" cy="2035983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3739" y="573147"/>
            <a:ext cx="2847693" cy="1601827"/>
          </a:xfrm>
          <a:prstGeom prst="rect">
            <a:avLst/>
          </a:prstGeom>
          <a:noFill/>
        </p:spPr>
      </p:pic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201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339502"/>
            <a:ext cx="4680520" cy="682841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uk-UA" sz="1600" b="1" dirty="0" smtClean="0">
                <a:solidFill>
                  <a:schemeClr val="tx1"/>
                </a:solidFill>
                <a:effectLst/>
              </a:rPr>
              <a:t>РОБОТА ЛОКАЦІЇ ПІЛ ПІД ЧАС ПРОВЕДЕННЯ ДНЯ ЗАХИСТУ ДІТЕЙ</a:t>
            </a:r>
            <a:endParaRPr lang="ru-RU" sz="16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600317"/>
            <a:ext cx="2445258" cy="3257630"/>
          </a:xfr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49804" y="4155926"/>
            <a:ext cx="4674324" cy="702021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СОЦІАЛЬНИЙ СУПРОВІД ТА ВІДВІДАННЯ СІМЕЙ, ЯКІ ОПИНИЛИСЬ У СКЛАДНИХ ЖИТТЄВИХ ОБСТАВИНАХ</a:t>
            </a:r>
            <a:endParaRPr kumimoji="0" lang="uk-U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339502"/>
            <a:ext cx="2506540" cy="2195009"/>
          </a:xfrm>
          <a:prstGeom prst="rect">
            <a:avLst/>
          </a:prstGeom>
          <a:noFill/>
        </p:spPr>
      </p:pic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9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1850" y="367386"/>
            <a:ext cx="5004556" cy="864096"/>
          </a:xfrm>
        </p:spPr>
        <p:txBody>
          <a:bodyPr>
            <a:noAutofit/>
          </a:bodyPr>
          <a:lstStyle/>
          <a:p>
            <a:pPr lvl="0" algn="l">
              <a:lnSpc>
                <a:spcPct val="100000"/>
              </a:lnSpc>
              <a:defRPr/>
            </a:pPr>
            <a:r>
              <a:rPr lang="uk-UA" sz="16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СОЦІАЛЬНИЙ СУПРОВІД ТА ВІДВІДАННЯ СІМЕЙ, ЯКІ ОПИНИЛИСЬ У СКЛАДНИХ ЖИТТЄВИХ ОБСТАВИНАХ</a:t>
            </a:r>
            <a:endParaRPr lang="uk-UA" sz="1600" b="1" dirty="0">
              <a:solidFill>
                <a:prstClr val="black"/>
              </a:solidFill>
              <a:effectLst/>
              <a:ea typeface="+mn-ea"/>
              <a:cs typeface="+mn-cs"/>
            </a:endParaRPr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194" y="1600317"/>
            <a:ext cx="2437189" cy="3257630"/>
          </a:xfr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49804" y="4155926"/>
            <a:ext cx="4674324" cy="702021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СОЦІАЛЬНИЙ СУПРОВІД ТА ВІДВІДАННЯ СІМЕЙ, ЯКІ ОПИНИЛИСЬ У СКЛАДНИХ ЖИТТЄВИХ ОБСТАВИНАХ</a:t>
            </a:r>
            <a:endParaRPr kumimoji="0" lang="uk-U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9804" y="343350"/>
            <a:ext cx="2014632" cy="3581570"/>
          </a:xfrm>
          <a:prstGeom prst="rect">
            <a:avLst/>
          </a:prstGeom>
          <a:noFill/>
        </p:spPr>
      </p:pic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615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2850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2048" y="51470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1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Управління соціального захисту населення</a:t>
            </a:r>
            <a:endParaRPr kumimoji="0" lang="ru-RU" sz="3100" b="1" i="1" u="none" strike="noStrike" kern="1200" cap="none" spc="0" normalizeH="0" baseline="0" noProof="0" dirty="0">
              <a:ln>
                <a:noFill/>
              </a:ln>
              <a:solidFill>
                <a:srgbClr val="2F5897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graphicFrame>
        <p:nvGraphicFramePr>
          <p:cNvPr id="2" name="Диаграмма 1"/>
          <p:cNvGraphicFramePr/>
          <p:nvPr>
            <p:extLst/>
          </p:nvPr>
        </p:nvGraphicFramePr>
        <p:xfrm>
          <a:off x="0" y="467828"/>
          <a:ext cx="9144000" cy="4706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320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3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346313"/>
              </p:ext>
            </p:extLst>
          </p:nvPr>
        </p:nvGraphicFramePr>
        <p:xfrm>
          <a:off x="457200" y="1203598"/>
          <a:ext cx="8435280" cy="3816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C77B847-12CB-4D51-99DD-77B4749C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804" y="203598"/>
            <a:ext cx="6696744" cy="107200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600" b="1" dirty="0"/>
              <a:t>Доходи </a:t>
            </a:r>
            <a:r>
              <a:rPr lang="uk-UA" sz="2600" b="1" dirty="0" smtClean="0"/>
              <a:t>загального фонду в розрізі платників </a:t>
            </a:r>
            <a:br>
              <a:rPr lang="uk-UA" sz="2600" b="1" dirty="0" smtClean="0"/>
            </a:br>
            <a:r>
              <a:rPr lang="uk-UA" sz="2600" b="1" dirty="0" smtClean="0"/>
              <a:t>за І півріччя 2021 року, </a:t>
            </a:r>
            <a:r>
              <a:rPr lang="uk-UA" sz="2600" b="1" dirty="0"/>
              <a:t>тис</a:t>
            </a:r>
            <a:r>
              <a:rPr lang="uk-UA" sz="2600" b="1" dirty="0" smtClean="0"/>
              <a:t>. грн</a:t>
            </a:r>
            <a:r>
              <a:rPr lang="uk-UA" sz="2600" b="1" dirty="0"/>
              <a:t>.</a:t>
            </a:r>
            <a:endParaRPr lang="ru-RU" sz="2600" b="1" dirty="0"/>
          </a:p>
        </p:txBody>
      </p:sp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66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Диаграмма 2"/>
          <p:cNvGraphicFramePr/>
          <p:nvPr>
            <p:extLst/>
          </p:nvPr>
        </p:nvGraphicFramePr>
        <p:xfrm>
          <a:off x="0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5399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Диаграмма 4"/>
          <p:cNvGraphicFramePr/>
          <p:nvPr>
            <p:extLst/>
          </p:nvPr>
        </p:nvGraphicFramePr>
        <p:xfrm>
          <a:off x="0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588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:\Users\Inf\Desktop\усзн ремонт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875" y="864840"/>
            <a:ext cx="6348250" cy="401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7875" y="51470"/>
            <a:ext cx="63482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Поточний ремонт кабінетів в центрі соціальних та компенсаційних виплат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65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080" y="102349"/>
            <a:ext cx="2485013" cy="312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38782"/>
            <a:ext cx="2455995" cy="308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49052"/>
            <a:ext cx="2627784" cy="1750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49135"/>
            <a:ext cx="2665770" cy="1756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40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28489" y="216670"/>
            <a:ext cx="75479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Придбано житло 3-м особам на загальну суму 1 028 030,00 грн. 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4098" name="Picture 2" descr="C:\Users\Inf\Desktop\усзн ремонт\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867" y="554484"/>
            <a:ext cx="3250133" cy="205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Inf\Desktop\усзн ремонт\1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588" y="615521"/>
            <a:ext cx="3130215" cy="199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Inf\Desktop\усзн ремонт\13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8" t="16894" b="4648"/>
          <a:stretch/>
        </p:blipFill>
        <p:spPr bwMode="auto">
          <a:xfrm>
            <a:off x="2102817" y="2641046"/>
            <a:ext cx="5951339" cy="243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08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483518"/>
            <a:ext cx="7776864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b="1" i="1" dirty="0">
                <a:solidFill>
                  <a:schemeClr val="tx1"/>
                </a:solidFill>
                <a:effectLst/>
                <a:latin typeface="Calibri" pitchFamily="34" charset="0"/>
              </a:rPr>
              <a:t>Кількість отримувачів соціальних послуг по відділеннях </a:t>
            </a:r>
            <a:r>
              <a:rPr lang="uk-UA" sz="2400" b="1" i="1" dirty="0" smtClean="0">
                <a:solidFill>
                  <a:schemeClr val="tx1"/>
                </a:solidFill>
                <a:effectLst/>
                <a:latin typeface="Calibri" pitchFamily="34" charset="0"/>
              </a:rPr>
              <a:t>за І півріччя 2021 року</a:t>
            </a:r>
            <a:endParaRPr lang="uk-UA" sz="2400" b="1" i="1" dirty="0"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0" y="1131590"/>
          <a:ext cx="9144000" cy="460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457200" y="5147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1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Територіальний центр</a:t>
            </a:r>
            <a:endParaRPr kumimoji="0" lang="ru-RU" sz="3100" b="1" i="1" u="none" strike="noStrike" kern="1200" cap="none" spc="0" normalizeH="0" baseline="0" noProof="0" dirty="0">
              <a:ln>
                <a:noFill/>
              </a:ln>
              <a:solidFill>
                <a:srgbClr val="2F5897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6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71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0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647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0" y="267494"/>
          <a:ext cx="9144000" cy="487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85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0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23478"/>
            <a:ext cx="720080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580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00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C77B847-12CB-4D51-99DD-77B4749C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316576"/>
            <a:ext cx="6768752" cy="63499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800" b="1" dirty="0" smtClean="0"/>
              <a:t>Структура видатків бюджету </a:t>
            </a:r>
            <a:br>
              <a:rPr lang="uk-UA" sz="2800" b="1" dirty="0" smtClean="0"/>
            </a:br>
            <a:r>
              <a:rPr lang="uk-UA" sz="2800" b="1" dirty="0" smtClean="0"/>
              <a:t>за І півріччя 2021 року, </a:t>
            </a:r>
            <a:r>
              <a:rPr lang="uk-UA" sz="2800" b="1" dirty="0"/>
              <a:t>тис</a:t>
            </a:r>
            <a:r>
              <a:rPr lang="uk-UA" sz="2800" b="1" dirty="0" smtClean="0"/>
              <a:t>. грн</a:t>
            </a:r>
            <a:r>
              <a:rPr lang="uk-UA" sz="2800" b="1" dirty="0"/>
              <a:t>.</a:t>
            </a:r>
            <a:endParaRPr lang="ru-RU" sz="2800" b="1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3153347"/>
              </p:ext>
            </p:extLst>
          </p:nvPr>
        </p:nvGraphicFramePr>
        <p:xfrm>
          <a:off x="-684584" y="1059582"/>
          <a:ext cx="9721080" cy="372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452320" y="51952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21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. Знам'янка І півріччя 2021 року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42316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384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72000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744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556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47231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82307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2965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87142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. Знам'янка І півріччя 2021 року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443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685162"/>
              </p:ext>
            </p:extLst>
          </p:nvPr>
        </p:nvGraphicFramePr>
        <p:xfrm>
          <a:off x="182230" y="954373"/>
          <a:ext cx="8961770" cy="4353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C77B847-12CB-4D51-99DD-77B4749C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316576"/>
            <a:ext cx="6768752" cy="63499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800" b="1" dirty="0" smtClean="0"/>
              <a:t>Видатки бюджету за напрямками </a:t>
            </a:r>
            <a:br>
              <a:rPr lang="uk-UA" sz="2800" b="1" dirty="0" smtClean="0"/>
            </a:br>
            <a:r>
              <a:rPr lang="uk-UA" sz="2800" b="1" dirty="0" smtClean="0"/>
              <a:t>у І півріччі 2021 року, </a:t>
            </a:r>
            <a:r>
              <a:rPr lang="uk-UA" sz="2800" b="1" dirty="0"/>
              <a:t>тис</a:t>
            </a:r>
            <a:r>
              <a:rPr lang="uk-UA" sz="2800" b="1" dirty="0" smtClean="0"/>
              <a:t>. грн</a:t>
            </a:r>
            <a:r>
              <a:rPr lang="uk-UA" sz="2800" b="1" dirty="0"/>
              <a:t>.</a:t>
            </a:r>
            <a:endParaRPr lang="ru-RU" sz="2800" b="1" dirty="0"/>
          </a:p>
        </p:txBody>
      </p:sp>
      <p:pic>
        <p:nvPicPr>
          <p:cNvPr id="6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561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3y6I6Ht_1(2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9877" y="1376582"/>
            <a:ext cx="6426459" cy="36434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3102"/>
            <a:ext cx="9144000" cy="1014512"/>
          </a:xfrm>
        </p:spPr>
        <p:txBody>
          <a:bodyPr/>
          <a:lstStyle/>
          <a:p>
            <a:r>
              <a:rPr lang="uk-UA" sz="3600" b="1" dirty="0"/>
              <a:t>Звіт по УМА та ЖКГ </a:t>
            </a:r>
            <a:r>
              <a:rPr lang="uk-UA" sz="3600" b="1" dirty="0"/>
              <a:t/>
            </a:r>
            <a:br>
              <a:rPr lang="uk-UA" sz="3600" b="1" dirty="0"/>
            </a:br>
            <a:r>
              <a:rPr lang="uk-UA" sz="3600" b="1" dirty="0"/>
              <a:t>за І півріччя 2021 року</a:t>
            </a:r>
            <a:endParaRPr lang="ru-RU" sz="3600" b="1" dirty="0"/>
          </a:p>
        </p:txBody>
      </p:sp>
      <p:pic>
        <p:nvPicPr>
          <p:cNvPr id="4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04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528" y="443753"/>
            <a:ext cx="9144000" cy="878787"/>
          </a:xfrm>
        </p:spPr>
        <p:txBody>
          <a:bodyPr>
            <a:noAutofit/>
          </a:bodyPr>
          <a:lstStyle/>
          <a:p>
            <a:r>
              <a:rPr lang="uk-UA" sz="2400" b="1" dirty="0"/>
              <a:t>Видатки загального та спеціального 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uk-UA" sz="2400" b="1" dirty="0"/>
              <a:t>фонду за </a:t>
            </a:r>
            <a:r>
              <a:rPr lang="uk-UA" sz="2400" b="1" dirty="0"/>
              <a:t>І півріччя 2021 року, 14116,544 тис</a:t>
            </a:r>
            <a:r>
              <a:rPr lang="uk-UA" sz="2400" b="1" dirty="0"/>
              <a:t>. грн.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785882" y="1203599"/>
          <a:ext cx="9929882" cy="4179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742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1480"/>
            <a:ext cx="8229600" cy="1200150"/>
          </a:xfrm>
          <a:noFill/>
        </p:spPr>
        <p:txBody>
          <a:bodyPr>
            <a:noAutofit/>
          </a:bodyPr>
          <a:lstStyle/>
          <a:p>
            <a:r>
              <a:rPr lang="uk-UA" sz="4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Дорожньо–мостове господарство, тис. </a:t>
            </a:r>
            <a:r>
              <a:rPr lang="uk-UA" sz="4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грн.</a:t>
            </a:r>
            <a:endParaRPr lang="ru-RU" sz="44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200151"/>
          <a:ext cx="8229600" cy="339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642910" y="42862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 defTabSz="914378">
              <a:spcBef>
                <a:spcPct val="0"/>
              </a:spcBef>
              <a:defRPr/>
            </a:pPr>
            <a:endParaRPr lang="ru-RU" sz="4400" dirty="0">
              <a:solidFill>
                <a:prstClr val="black"/>
              </a:solidFill>
              <a:latin typeface="Century Gothic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0034" y="4446998"/>
            <a:ext cx="8229600" cy="69650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ctr" defTabSz="685800">
              <a:spcBef>
                <a:spcPct val="0"/>
              </a:spcBef>
            </a:pPr>
            <a: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  <a:t>Загальна протяжність доріг по місту – </a:t>
            </a:r>
            <a: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  <a:t>164,35 </a:t>
            </a:r>
            <a: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  <a:t>км.</a:t>
            </a:r>
            <a:b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</a:br>
            <a: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  <a:t>Загальна площа доріг по місту – </a:t>
            </a:r>
            <a: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  <a:t>864,25 </a:t>
            </a:r>
            <a:r>
              <a:rPr lang="uk-UA" b="1" i="1" dirty="0">
                <a:solidFill>
                  <a:sysClr val="windowText" lastClr="000000"/>
                </a:solidFill>
                <a:latin typeface="Calibri" pitchFamily="34" charset="0"/>
              </a:rPr>
              <a:t>тис. м. кв.</a:t>
            </a:r>
            <a:endParaRPr lang="ru-RU" b="1" i="1" dirty="0">
              <a:solidFill>
                <a:sysClr val="windowText" lastClr="000000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78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19672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Завершено роботи з капітального ремонту вулично – дорожньої мережі по                               просп. Шкільному, вул. Героїв Крут,                             вул. В’ячеслава </a:t>
            </a:r>
            <a:r>
              <a:rPr lang="uk-UA" sz="3000" b="1" i="1" dirty="0" err="1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Чорновола</a:t>
            </a:r>
            <a: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uk-UA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271" y="2781836"/>
            <a:ext cx="2337514" cy="17531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445" y="2535500"/>
            <a:ext cx="2815424" cy="19994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395" y="2619834"/>
            <a:ext cx="1600889" cy="19151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172670" y="2150370"/>
            <a:ext cx="1863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dirty="0">
                <a:solidFill>
                  <a:prstClr val="black"/>
                </a:solidFill>
                <a:latin typeface="Palatino Linotype"/>
              </a:rPr>
              <a:t>Пр-т Шкільний</a:t>
            </a:r>
            <a:endParaRPr lang="ru-RU" dirty="0">
              <a:solidFill>
                <a:prstClr val="black"/>
              </a:solidFill>
              <a:latin typeface="Palatino Linotyp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7956" y="2061971"/>
            <a:ext cx="214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dirty="0">
                <a:solidFill>
                  <a:prstClr val="black"/>
                </a:solidFill>
                <a:latin typeface="Palatino Linotype"/>
              </a:rPr>
              <a:t>Вул. В. </a:t>
            </a:r>
            <a:r>
              <a:rPr lang="uk-UA" dirty="0" err="1">
                <a:solidFill>
                  <a:prstClr val="black"/>
                </a:solidFill>
                <a:latin typeface="Palatino Linotype"/>
              </a:rPr>
              <a:t>Чорновола</a:t>
            </a:r>
            <a:endParaRPr lang="ru-RU" dirty="0">
              <a:solidFill>
                <a:prstClr val="black"/>
              </a:solidFill>
              <a:latin typeface="Palatino Linotyp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32639" y="2017772"/>
            <a:ext cx="1972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uk-UA" dirty="0">
                <a:solidFill>
                  <a:prstClr val="black"/>
                </a:solidFill>
                <a:latin typeface="Palatino Linotype"/>
              </a:rPr>
              <a:t>Вул. Героїв Крут</a:t>
            </a:r>
            <a:endParaRPr lang="ru-RU" dirty="0">
              <a:solidFill>
                <a:prstClr val="black"/>
              </a:solidFill>
              <a:latin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11367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291" y="166125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Продовжувалися роботи з капітального ремонту тротуарів по вул. </a:t>
            </a:r>
            <a:r>
              <a:rPr lang="uk-UA" sz="3000" b="1" i="1" dirty="0" err="1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Дмитрівській</a:t>
            </a:r>
            <a: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та вул. Соборній</a:t>
            </a:r>
            <a:endParaRPr lang="uk-UA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381259" y="2163651"/>
            <a:ext cx="1638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uk-UA" dirty="0">
                <a:solidFill>
                  <a:prstClr val="black"/>
                </a:solidFill>
                <a:latin typeface="Palatino Linotype"/>
              </a:rPr>
              <a:t>Вул. Соборна</a:t>
            </a:r>
            <a:endParaRPr lang="ru-RU" dirty="0">
              <a:solidFill>
                <a:prstClr val="black"/>
              </a:solidFill>
              <a:latin typeface="Palatino Linotyp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7503" y="2059331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uk-UA" dirty="0">
                <a:solidFill>
                  <a:prstClr val="black"/>
                </a:solidFill>
                <a:latin typeface="Palatino Linotype"/>
              </a:rPr>
              <a:t>Вул. </a:t>
            </a:r>
            <a:r>
              <a:rPr lang="uk-UA" dirty="0" err="1">
                <a:solidFill>
                  <a:prstClr val="black"/>
                </a:solidFill>
                <a:latin typeface="Palatino Linotype"/>
              </a:rPr>
              <a:t>Дмитрівська</a:t>
            </a:r>
            <a:endParaRPr lang="ru-RU" dirty="0">
              <a:solidFill>
                <a:prstClr val="black"/>
              </a:solidFill>
              <a:latin typeface="Palatino Linotype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098" y="2624354"/>
            <a:ext cx="1719581" cy="22927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845" y="2599001"/>
            <a:ext cx="3145665" cy="235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3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885" y="175382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Поточний ремонт вул. Михайла Грушевського, вул. Віктора Голого, вул. Привокзальної </a:t>
            </a: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40961" y="2395044"/>
            <a:ext cx="2622176" cy="19666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708" y="2395044"/>
            <a:ext cx="2587318" cy="19404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63" y="2395044"/>
            <a:ext cx="2555510" cy="191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55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291" y="69380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Висадження квітів на території громади</a:t>
            </a:r>
            <a:endParaRPr lang="ru-RU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234" y="1794869"/>
            <a:ext cx="3361766" cy="2521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68" y="1794870"/>
            <a:ext cx="3361765" cy="252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5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271" y="85124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Виконання р</a:t>
            </a:r>
            <a:r>
              <a:rPr lang="uk-UA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обіт з виправлення профілів основ на території </a:t>
            </a:r>
            <a:r>
              <a:rPr lang="uk-UA" sz="3000" b="1" i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Знам</a:t>
            </a:r>
            <a:r>
              <a:rPr lang="en-US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’</a:t>
            </a:r>
            <a:r>
              <a:rPr lang="uk-UA" sz="3000" b="1" i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янської</a:t>
            </a:r>
            <a:r>
              <a:rPr lang="uk-UA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міської територіальної громади</a:t>
            </a:r>
            <a:endParaRPr lang="ru-RU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3" y="1810614"/>
            <a:ext cx="3568083" cy="26760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6852" y="1788259"/>
            <a:ext cx="3597891" cy="269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0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291" y="69380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Встановлена</a:t>
            </a:r>
            <a:r>
              <a:rPr lang="ru-RU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нова </a:t>
            </a:r>
            <a:r>
              <a:rPr lang="uk-UA" sz="3000" b="1" i="1" dirty="0" smtClean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автобусна зупинка по               вул. Соборній</a:t>
            </a:r>
            <a:endParaRPr lang="uk-UA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85" y="1388775"/>
            <a:ext cx="3650138" cy="332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81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752" y="267494"/>
            <a:ext cx="8363272" cy="1213241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24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Виконано роботи з поточного ремонту дворової та прибудинкової території житлового будинку №7 по          вул. Трудовій</a:t>
            </a:r>
            <a:endParaRPr lang="ru-RU" sz="24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124" y="1870328"/>
            <a:ext cx="1962065" cy="26160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625" y="1871123"/>
            <a:ext cx="1961470" cy="26152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6" y="1871124"/>
            <a:ext cx="1961470" cy="261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49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-27045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11560" y="51470"/>
            <a:ext cx="8229600" cy="576064"/>
          </a:xfrm>
        </p:spPr>
        <p:txBody>
          <a:bodyPr/>
          <a:lstStyle/>
          <a:p>
            <a:pPr>
              <a:lnSpc>
                <a:spcPts val="0"/>
              </a:lnSpc>
            </a:pPr>
            <a:r>
              <a:rPr lang="uk-UA" sz="4000" b="1" i="1" dirty="0" smtClean="0">
                <a:latin typeface="Calibri" pitchFamily="34" charset="0"/>
              </a:rPr>
              <a:t>Виконавчий комітет</a:t>
            </a:r>
            <a:endParaRPr lang="ru-RU" sz="4000" b="1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9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43558"/>
          </a:xfrm>
        </p:spPr>
        <p:txBody>
          <a:bodyPr/>
          <a:lstStyle/>
          <a:p>
            <a:r>
              <a:rPr lang="uk-UA" b="1" dirty="0" smtClean="0"/>
              <a:t>Житловий фонд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39"/>
          <a:ext cx="8401080" cy="3737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Содержимое 2"/>
          <p:cNvSpPr txBox="1">
            <a:spLocks/>
          </p:cNvSpPr>
          <p:nvPr/>
        </p:nvSpPr>
        <p:spPr>
          <a:xfrm>
            <a:off x="0" y="4554154"/>
            <a:ext cx="9144000" cy="5893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892" indent="-342892" algn="ctr" defTabSz="914378">
              <a:spcBef>
                <a:spcPct val="20000"/>
              </a:spcBef>
              <a:defRPr/>
            </a:pPr>
            <a:r>
              <a:rPr lang="uk-UA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	</a:t>
            </a:r>
            <a:r>
              <a:rPr lang="en-US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C</a:t>
            </a:r>
            <a:r>
              <a:rPr lang="uk-UA" sz="1600" b="1" i="1" dirty="0" err="1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таном</a:t>
            </a:r>
            <a:r>
              <a:rPr lang="uk-UA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 на </a:t>
            </a:r>
            <a:r>
              <a:rPr lang="uk-UA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1 липня 2021 </a:t>
            </a:r>
            <a:r>
              <a:rPr lang="uk-UA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р. в м. </a:t>
            </a:r>
            <a:r>
              <a:rPr lang="uk-UA" sz="1600" b="1" i="1" dirty="0" err="1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Знам</a:t>
            </a:r>
            <a:r>
              <a:rPr lang="en-US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’</a:t>
            </a:r>
            <a:r>
              <a:rPr lang="uk-UA" sz="1600" b="1" i="1" dirty="0" err="1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янка</a:t>
            </a:r>
            <a:r>
              <a:rPr lang="uk-UA" sz="1600" b="1" i="1" dirty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  створено 73 ОСББ до яких входить 75 будинків.  72 житлових будинки знаходяться в комунальній власності міста.</a:t>
            </a:r>
            <a:endParaRPr lang="ru-RU" sz="1600" b="1" i="1" dirty="0">
              <a:solidFill>
                <a:prstClr val="black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6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291" y="69380"/>
            <a:ext cx="8363272" cy="1200150"/>
          </a:xfrm>
        </p:spPr>
        <p:txBody>
          <a:bodyPr>
            <a:noAutofit/>
          </a:bodyPr>
          <a:lstStyle/>
          <a:p>
            <a:pPr>
              <a:lnSpc>
                <a:spcPts val="3000"/>
              </a:lnSpc>
            </a:pP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Виконано роботи з капітального ремонту </a:t>
            </a:r>
            <a:r>
              <a:rPr lang="uk-UA" sz="3000" b="1" i="1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димовентиляційних</a:t>
            </a:r>
            <a:r>
              <a:rPr lang="uk-UA" sz="3000" b="1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каналів ж/б №32 по               вул. Київській</a:t>
            </a:r>
            <a:endParaRPr lang="ru-RU" sz="3000" b="1" i="1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535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</a:rPr>
              <a:t>                         </a:t>
            </a:r>
            <a:endParaRPr lang="ru-RU" b="1" i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4" descr="GerbZ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063" y="1481535"/>
            <a:ext cx="2354309" cy="31390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660" y="1481535"/>
            <a:ext cx="2354310" cy="313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46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Вуличне освітлення від сонячних панелей. Переваги і недолі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5526"/>
            <a:ext cx="8229600" cy="915566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Зовнішнє освітлення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499742"/>
            <a:ext cx="8686800" cy="2448272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0" indent="355591" algn="just"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Оплата електричної енергії (вуличне  освітлення) -   491,793 тис</a:t>
            </a: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. грн</a:t>
            </a: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.; </a:t>
            </a:r>
          </a:p>
          <a:p>
            <a:pPr marL="0" indent="355591" algn="just">
              <a:buNone/>
            </a:pPr>
            <a:r>
              <a:rPr lang="uk-UA" b="1" i="1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Забезпечення функціонування електричних мереж – 282,553 тис. грн.;</a:t>
            </a:r>
          </a:p>
        </p:txBody>
      </p:sp>
      <p:pic>
        <p:nvPicPr>
          <p:cNvPr id="5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13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913" y="265774"/>
            <a:ext cx="7974437" cy="4670390"/>
          </a:xfrm>
        </p:spPr>
        <p:txBody>
          <a:bodyPr>
            <a:noAutofit/>
          </a:bodyPr>
          <a:lstStyle/>
          <a:p>
            <a:pPr algn="ctr">
              <a:spcBef>
                <a:spcPts val="900"/>
              </a:spcBef>
              <a:spcAft>
                <a:spcPts val="900"/>
              </a:spcAft>
            </a:pPr>
            <a:r>
              <a:rPr lang="uk-UA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Фінансове управління </a:t>
            </a:r>
            <a:br>
              <a:rPr lang="uk-UA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Знам’янського міськвиконкому </a:t>
            </a:r>
            <a:br>
              <a:rPr lang="uk-UA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9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000" b="1" i="1" dirty="0">
                <a:ln>
                  <a:solidFill>
                    <a:schemeClr val="accent5">
                      <a:lumMod val="50000"/>
                    </a:schemeClr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 функції із складання прогнозів Знам’янської міської територіальної громади, складання та виконання бюджету громади, контролю за витрачанням коштів розпорядниками бюджетних коштів, а також інші функції, пов’язані з управлінням коштами місцевого бюджету.</a:t>
            </a:r>
            <a:endParaRPr lang="ru-RU" sz="3000" b="1" i="1" dirty="0">
              <a:ln>
                <a:solidFill>
                  <a:schemeClr val="accent5">
                    <a:lumMod val="50000"/>
                  </a:schemeClr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93791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11478" y="68901"/>
            <a:ext cx="8197881" cy="26789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25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Основні напрями роботи:</a:t>
            </a:r>
            <a:endParaRPr kumimoji="0" lang="ru-RU" sz="3225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478" y="492983"/>
            <a:ext cx="2659525" cy="545630"/>
          </a:xfrm>
          <a:prstGeom prst="round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  <a:gs pos="60000">
                <a:schemeClr val="accent6"/>
              </a:gs>
            </a:gsLst>
            <a:lin ang="5400000" scaled="1"/>
          </a:gradFill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Аналітична робота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10020" y="492983"/>
            <a:ext cx="2514602" cy="545630"/>
          </a:xfrm>
          <a:prstGeom prst="round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  <a:gs pos="60000">
                <a:schemeClr val="accent6"/>
              </a:gs>
            </a:gsLst>
            <a:lin ang="5400000" scaled="1"/>
          </a:gradFill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Організаційні та контролюючі функції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87545" y="491616"/>
            <a:ext cx="2259106" cy="535266"/>
          </a:xfrm>
          <a:prstGeom prst="round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/>
              </a:gs>
              <a:gs pos="60000">
                <a:schemeClr val="accent6"/>
              </a:gs>
            </a:gsLst>
            <a:lin ang="5400000" scaled="1"/>
          </a:gradFill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Методична робота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478" y="1315650"/>
            <a:ext cx="2659526" cy="3692979"/>
          </a:xfrm>
          <a:prstGeom prst="round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2000" marR="0" lvl="0" indent="-162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моніторинг стану виконанння дохідної та видаткової частини бюджету міської громади;</a:t>
            </a:r>
          </a:p>
          <a:p>
            <a:pPr marL="162000" marR="0" lvl="0" indent="-162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аналіз надходжень платежів до бюджету в розрізі доходів та за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основними бюджетоутворюючими підприємствами-платниками</a:t>
            </a: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</a:t>
            </a:r>
          </a:p>
          <a:p>
            <a:pPr marL="162000" marR="0" lvl="0" indent="-162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вишукання додаткових джерел наповнень бюджету;</a:t>
            </a:r>
          </a:p>
          <a:p>
            <a:pPr marL="162000" marR="0" lvl="0" indent="-162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аналіз видатків бюджету за головними розпорядниками бюджетних коштів в розрізі галузей фінансування;</a:t>
            </a:r>
          </a:p>
          <a:p>
            <a:pPr marL="162000" marR="0" lvl="0" indent="-162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оцінка 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можливих ризиків в частині невиконання затверджених </a:t>
            </a: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показників бюджету;</a:t>
            </a:r>
          </a:p>
          <a:p>
            <a:pPr marL="162000" marR="0" lvl="0" indent="-1620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облік змін бюджетних призначень, що вносяться до бюджету</a:t>
            </a: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громади,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фінансування бюджетних установ</a:t>
            </a: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10021" y="1315650"/>
            <a:ext cx="2514601" cy="3453885"/>
          </a:xfrm>
          <a:prstGeom prst="round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5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координація учасників бюджетного процесу по забезпеченню </a:t>
            </a:r>
            <a:r>
              <a:rPr kumimoji="0" lang="ru-RU" sz="10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виконання</a:t>
            </a:r>
            <a:r>
              <a:rPr kumimoji="0" lang="ru-RU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дохідної і видаткової частин бюджету міської громади;</a:t>
            </a:r>
          </a:p>
          <a:p>
            <a:pPr marL="295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дотримання всіма учасниками бюджетного процесу норм бюджетного законодавства в частині складання та виконання бюджету;</a:t>
            </a:r>
          </a:p>
          <a:p>
            <a:pPr marL="295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контроль за цільовим спрямуванням бюджетних коштів відповідно до затверджених бюджетних призначень;</a:t>
            </a:r>
          </a:p>
          <a:p>
            <a:pPr marL="295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контроль за цільовим використанням міжбюджетних трансфертів відповідно до порядків та умов їх надання.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14677" y="1315650"/>
            <a:ext cx="2272552" cy="1319154"/>
          </a:xfrm>
          <a:prstGeom prst="round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5313" marR="0" lvl="0" indent="-214313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вивчення нормативної бази з питань бюджету та проведення роз’яснювальних нарад, надання консультацій учасникам бюджетного процесу.</a:t>
            </a:r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759503" y="1073657"/>
            <a:ext cx="363474" cy="2188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685584" y="1073657"/>
            <a:ext cx="363474" cy="2188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7335361" y="1073657"/>
            <a:ext cx="363474" cy="2188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22349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662" y="121400"/>
            <a:ext cx="8359715" cy="783387"/>
          </a:xfrm>
          <a:gradFill>
            <a:gsLst>
              <a:gs pos="0">
                <a:srgbClr val="FFFF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8575">
            <a:solidFill>
              <a:srgbClr val="0070C0"/>
            </a:solidFill>
          </a:ln>
        </p:spPr>
        <p:txBody>
          <a:bodyPr>
            <a:noAutofit/>
          </a:bodyPr>
          <a:lstStyle/>
          <a:p>
            <a:pPr algn="ctr">
              <a:lnSpc>
                <a:spcPts val="3000"/>
              </a:lnSpc>
            </a:pPr>
            <a:r>
              <a:rPr lang="uk-UA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січень – червень 2021 року фінансовим управлінням за основними напрямками діяльності проведено наступну роботу: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0" y="990030"/>
            <a:ext cx="8108576" cy="397139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складено розпис бюджету Знам’янської міської територіальної громади на 2021 рік за доходами, видатками та джерелами фінансування;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799" y="1472412"/>
            <a:ext cx="8108577" cy="410177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перевірено кошториси розпорядників бюджетних коштів та плани використання одержувачів на відповідність бюджетним призначенням за 64 бюджетними програмами, перевірено та погоджено відповідні паспорти за ними;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799" y="2009393"/>
            <a:ext cx="8108577" cy="961506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-внесено змін до розпису бюджету за рішеннями міської ради та обґрунтованим поданням головних розпорядників бюджетних коштів: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за доходами – 26;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за видатками – 213;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за джерелами фінансування – 86;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799" y="3097705"/>
            <a:ext cx="8108577" cy="398531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підготовлено 407 розпоряджень про виділення коштів з бюджету Знам’янської міської територіальної громади для фінансування головних розпорядників на виконання бюджетних програм;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799" y="3947219"/>
            <a:ext cx="8108577" cy="369287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проведено роботу щодо розміщення тимчасово вільних коштів на депозитних рахунках в банку, в результаті чого додатково отримано в бюджет громади кошти у сумі 546,4 тис. грн.;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799" y="3540931"/>
            <a:ext cx="8108577" cy="304928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підготовлено 8 проектів рішень міської ради та 2 проекти рішень виконавчого комітету;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799" y="4417866"/>
            <a:ext cx="8108577" cy="570994"/>
          </a:xfrm>
          <a:prstGeom prst="rect">
            <a:avLst/>
          </a:prstGeom>
          <a:gradFill>
            <a:gsLst>
              <a:gs pos="35000">
                <a:schemeClr val="accent6">
                  <a:lumMod val="60000"/>
                  <a:lumOff val="40000"/>
                </a:schemeClr>
              </a:gs>
              <a:gs pos="72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54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забезпечено щотижневе та щомісячне (станом на 1 число) інформування громадськості про стан виконання бюджету Знам’янської міської територіальної громади шляхом розміщення відповідної інформації на офіційному сайті міської ради.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Стрелка углом вверх 9"/>
          <p:cNvSpPr/>
          <p:nvPr/>
        </p:nvSpPr>
        <p:spPr>
          <a:xfrm rot="5400000">
            <a:off x="380139" y="960307"/>
            <a:ext cx="360163" cy="251144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Стрелка углом вверх 10"/>
          <p:cNvSpPr/>
          <p:nvPr/>
        </p:nvSpPr>
        <p:spPr>
          <a:xfrm rot="5400000">
            <a:off x="289737" y="1358318"/>
            <a:ext cx="540976" cy="25113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Стрелка углом вверх 11"/>
          <p:cNvSpPr/>
          <p:nvPr/>
        </p:nvSpPr>
        <p:spPr>
          <a:xfrm rot="5400000">
            <a:off x="126754" y="2006454"/>
            <a:ext cx="866939" cy="25113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Стрелка углом вверх 12"/>
          <p:cNvSpPr/>
          <p:nvPr/>
        </p:nvSpPr>
        <p:spPr>
          <a:xfrm rot="5400000">
            <a:off x="104993" y="2819395"/>
            <a:ext cx="910470" cy="25113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Стрелка углом вверх 13"/>
          <p:cNvSpPr/>
          <p:nvPr/>
        </p:nvSpPr>
        <p:spPr>
          <a:xfrm rot="5400000">
            <a:off x="107011" y="3208458"/>
            <a:ext cx="910470" cy="25113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Стрелка углом вверх 14"/>
          <p:cNvSpPr/>
          <p:nvPr/>
        </p:nvSpPr>
        <p:spPr>
          <a:xfrm rot="5400000">
            <a:off x="246852" y="3763576"/>
            <a:ext cx="626752" cy="25113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Стрелка углом вверх 15"/>
          <p:cNvSpPr/>
          <p:nvPr/>
        </p:nvSpPr>
        <p:spPr>
          <a:xfrm rot="5400000">
            <a:off x="246849" y="4330453"/>
            <a:ext cx="626752" cy="25113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07967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56616"/>
            <a:ext cx="7886700" cy="1129654"/>
          </a:xfrm>
          <a:pattFill prst="pct5">
            <a:fgClr>
              <a:schemeClr val="accent5">
                <a:lumMod val="60000"/>
                <a:lumOff val="40000"/>
              </a:schemeClr>
            </a:fgClr>
            <a:bgClr>
              <a:schemeClr val="accent6">
                <a:lumMod val="40000"/>
                <a:lumOff val="60000"/>
              </a:schemeClr>
            </a:bgClr>
          </a:pattFill>
          <a:ln w="31750">
            <a:solidFill>
              <a:srgbClr val="002060"/>
            </a:solidFill>
            <a:bevel/>
          </a:ln>
        </p:spPr>
        <p:txBody>
          <a:bodyPr>
            <a:noAutofit/>
          </a:bodyPr>
          <a:lstStyle/>
          <a:p>
            <a:pPr algn="ctr"/>
            <a:r>
              <a:rPr lang="uk-UA" sz="2700" b="1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chemeClr val="accent5">
                        <a:lumMod val="50000"/>
                      </a:schemeClr>
                    </a:gs>
                    <a:gs pos="95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видатків фінансового управління Знам’янського міськвиконкому </a:t>
            </a:r>
            <a:br>
              <a:rPr lang="uk-UA" sz="2700" b="1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chemeClr val="accent5">
                        <a:lumMod val="50000"/>
                      </a:schemeClr>
                    </a:gs>
                    <a:gs pos="95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700" b="1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chemeClr val="accent5">
                        <a:lumMod val="50000"/>
                      </a:schemeClr>
                    </a:gs>
                    <a:gs pos="95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в І півріччі 2021 року</a:t>
            </a:r>
            <a:endParaRPr lang="ru-RU" sz="2700" b="1" dirty="0">
              <a:ln>
                <a:solidFill>
                  <a:srgbClr val="002060"/>
                </a:solidFill>
              </a:ln>
              <a:gradFill>
                <a:gsLst>
                  <a:gs pos="56000">
                    <a:schemeClr val="accent5">
                      <a:lumMod val="50000"/>
                    </a:schemeClr>
                  </a:gs>
                  <a:gs pos="95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8651" y="2571750"/>
            <a:ext cx="3318686" cy="1531088"/>
          </a:xfrm>
          <a:prstGeom prst="rect">
            <a:avLst/>
          </a:prstGeom>
          <a:pattFill prst="pct5">
            <a:fgClr>
              <a:schemeClr val="accent5">
                <a:lumMod val="60000"/>
                <a:lumOff val="40000"/>
              </a:schemeClr>
            </a:fgClr>
            <a:bgClr>
              <a:schemeClr val="accent1">
                <a:lumMod val="40000"/>
                <a:lumOff val="60000"/>
              </a:schemeClr>
            </a:bgClr>
          </a:pattFill>
          <a:ln w="31750">
            <a:solidFill>
              <a:srgbClr val="002060"/>
            </a:solidFill>
            <a:bevel/>
          </a:ln>
        </p:spPr>
        <p:txBody>
          <a:bodyPr vert="horz" lIns="68580" tIns="34290" rIns="68580" bIns="3429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Реверсна дотація – 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16 311,0 тис. грн.</a:t>
            </a:r>
            <a:endParaRPr kumimoji="0" lang="ru-RU" sz="1800" b="1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gradFill>
                <a:gsLst>
                  <a:gs pos="56000">
                    <a:srgbClr val="4472C4">
                      <a:lumMod val="50000"/>
                    </a:srgbClr>
                  </a:gs>
                  <a:gs pos="95000">
                    <a:srgbClr val="FFC000">
                      <a:lumMod val="75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22775" y="2571750"/>
            <a:ext cx="4392575" cy="1531088"/>
          </a:xfrm>
          <a:prstGeom prst="rect">
            <a:avLst/>
          </a:prstGeom>
          <a:pattFill prst="pct5">
            <a:fgClr>
              <a:schemeClr val="accent5">
                <a:lumMod val="60000"/>
                <a:lumOff val="40000"/>
              </a:schemeClr>
            </a:fgClr>
            <a:bgClr>
              <a:schemeClr val="accent1">
                <a:lumMod val="40000"/>
                <a:lumOff val="60000"/>
              </a:schemeClr>
            </a:bgClr>
          </a:pattFill>
          <a:ln w="31750">
            <a:solidFill>
              <a:srgbClr val="002060"/>
            </a:solidFill>
            <a:bevel/>
          </a:ln>
        </p:spPr>
        <p:txBody>
          <a:bodyPr vert="horz" lIns="68580" tIns="34290" rIns="68580" bIns="3429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Утримання установи – 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1 464,2 тис. грн.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тому числі :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заробітна плата з нарахуваннями – 1 425,9 тис. грн.;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комунальні послуги та енергоносії – 17,8 тис. грн.;</a:t>
            </a:r>
          </a:p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350" b="1" i="0" u="none" strike="noStrike" kern="1200" cap="none" spc="0" normalizeH="0" baseline="0" noProof="0" dirty="0">
                <a:ln>
                  <a:solidFill>
                    <a:srgbClr val="002060"/>
                  </a:solidFill>
                </a:ln>
                <a:gradFill>
                  <a:gsLst>
                    <a:gs pos="56000">
                      <a:srgbClr val="4472C4">
                        <a:lumMod val="50000"/>
                      </a:srgbClr>
                    </a:gs>
                    <a:gs pos="95000">
                      <a:srgbClr val="FFC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інші – 16,3 тис. грн.</a:t>
            </a:r>
            <a:endParaRPr kumimoji="0" lang="ru-RU" sz="1350" b="1" i="0" u="none" strike="noStrike" kern="1200" cap="none" spc="0" normalizeH="0" baseline="0" noProof="0" dirty="0">
              <a:ln>
                <a:solidFill>
                  <a:srgbClr val="002060"/>
                </a:solidFill>
              </a:ln>
              <a:gradFill>
                <a:gsLst>
                  <a:gs pos="56000">
                    <a:srgbClr val="4472C4">
                      <a:lumMod val="50000"/>
                    </a:srgbClr>
                  </a:gs>
                  <a:gs pos="95000">
                    <a:srgbClr val="FFC000">
                      <a:lumMod val="75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106257" y="1836110"/>
            <a:ext cx="363474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6137325" y="1836110"/>
            <a:ext cx="363474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331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/>
          </p:nvPr>
        </p:nvGraphicFramePr>
        <p:xfrm>
          <a:off x="-25212" y="0"/>
          <a:ext cx="9144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4" descr="GerbZ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1" y="141480"/>
            <a:ext cx="867573" cy="8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75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сполнительная">
    <a:dk1>
      <a:sysClr val="windowText" lastClr="000000"/>
    </a:dk1>
    <a:lt1>
      <a:sysClr val="window" lastClr="FFFFFF"/>
    </a:lt1>
    <a:dk2>
      <a:srgbClr val="2F5897"/>
    </a:dk2>
    <a:lt2>
      <a:srgbClr val="E4E9EF"/>
    </a:lt2>
    <a:accent1>
      <a:srgbClr val="6076B4"/>
    </a:accent1>
    <a:accent2>
      <a:srgbClr val="9C5252"/>
    </a:accent2>
    <a:accent3>
      <a:srgbClr val="E68422"/>
    </a:accent3>
    <a:accent4>
      <a:srgbClr val="846648"/>
    </a:accent4>
    <a:accent5>
      <a:srgbClr val="63891F"/>
    </a:accent5>
    <a:accent6>
      <a:srgbClr val="758085"/>
    </a:accent6>
    <a:hlink>
      <a:srgbClr val="3399FF"/>
    </a:hlink>
    <a:folHlink>
      <a:srgbClr val="B2B2B2"/>
    </a:folHlink>
  </a:clrScheme>
  <a:fontScheme name="Исполнительная">
    <a:majorFont>
      <a:latin typeface="Century Gothic"/>
      <a:ea typeface=""/>
      <a:cs typeface=""/>
      <a:font script="Jpan" typeface="HGｺﾞｼｯｸM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Palatino Linotype"/>
      <a:ea typeface=""/>
      <a:cs typeface=""/>
      <a:font script="Jpan" typeface="HGS明朝E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Browalli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Исполнитель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8575" cap="flat" cmpd="sng" algn="ctr">
        <a:solidFill>
          <a:schemeClr val="phClr"/>
        </a:solidFill>
        <a:prstDash val="solid"/>
      </a:ln>
      <a:ln w="508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50000">
            <a:schemeClr val="phClr">
              <a:tint val="80000"/>
              <a:satMod val="250000"/>
            </a:schemeClr>
          </a:gs>
          <a:gs pos="76000">
            <a:schemeClr val="phClr">
              <a:tint val="90000"/>
              <a:shade val="90000"/>
              <a:satMod val="200000"/>
            </a:schemeClr>
          </a:gs>
          <a:gs pos="92000">
            <a:schemeClr val="phClr">
              <a:tint val="90000"/>
              <a:shade val="70000"/>
              <a:satMod val="250000"/>
            </a:schemeClr>
          </a:gs>
        </a:gsLst>
        <a:path path="circle">
          <a:fillToRect l="50000" t="50000" r="50000" b="50000"/>
        </a:path>
      </a:gradFill>
      <a:blipFill>
        <a:blip xmlns:r="http://schemas.openxmlformats.org/officeDocument/2006/relationships" r:embed="rId1">
          <a:duotone>
            <a:schemeClr val="phClr">
              <a:tint val="95000"/>
            </a:schemeClr>
            <a:schemeClr val="phClr">
              <a:shade val="90000"/>
            </a:schemeClr>
          </a:duotone>
        </a:blip>
        <a:tile tx="0" ty="0" sx="100000" sy="10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4955</TotalTime>
  <Words>1575</Words>
  <Application>Microsoft Office PowerPoint</Application>
  <PresentationFormat>Экран (16:9)</PresentationFormat>
  <Paragraphs>351</Paragraphs>
  <Slides>86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86</vt:i4>
      </vt:variant>
    </vt:vector>
  </HeadingPairs>
  <TitlesOfParts>
    <vt:vector size="105" baseType="lpstr">
      <vt:lpstr>Batang</vt:lpstr>
      <vt:lpstr>SimSun</vt:lpstr>
      <vt:lpstr>Arial</vt:lpstr>
      <vt:lpstr>Calibri</vt:lpstr>
      <vt:lpstr>Calibri Light</vt:lpstr>
      <vt:lpstr>Cambria</vt:lpstr>
      <vt:lpstr>Candara</vt:lpstr>
      <vt:lpstr>Century Gothic</vt:lpstr>
      <vt:lpstr>Century Schoolbook</vt:lpstr>
      <vt:lpstr>Courier New</vt:lpstr>
      <vt:lpstr>Palatino Linotype</vt:lpstr>
      <vt:lpstr>Symbol</vt:lpstr>
      <vt:lpstr>Times New Roman</vt:lpstr>
      <vt:lpstr>Verdana</vt:lpstr>
      <vt:lpstr>Исполнительная</vt:lpstr>
      <vt:lpstr>Волна</vt:lpstr>
      <vt:lpstr>Тема Office</vt:lpstr>
      <vt:lpstr>1_Тема Office</vt:lpstr>
      <vt:lpstr>1_Исполнительная</vt:lpstr>
      <vt:lpstr>ЗВІТ  про виконання бюджету  Знам’янської міської територіальної громади за І півріччя 2021 року</vt:lpstr>
      <vt:lpstr>Доходи (з урахуванням міжбюджетних трансфертів) бюджету Знам’янської міської територіальної громади  за І півріччя 2021 року, тис. грн.</vt:lpstr>
      <vt:lpstr>Доходи (з урахуванням міжбюджетних трансфертів) бюджету Знам’янської міської територіальної громади  за І півріччя 2021 року, тис. грн.</vt:lpstr>
      <vt:lpstr>Доходи загального фонду  (без урахування міжбюджетних трансфертів) в розрізі надходжень за І півріччя 2021 року, тис. грн.</vt:lpstr>
      <vt:lpstr>Доходи загального фонду в розрізі платників  за І півріччя 2021 року, тис. грн.</vt:lpstr>
      <vt:lpstr>Структура видатків бюджету  за І півріччя 2021 року, тис. грн.</vt:lpstr>
      <vt:lpstr>Видатки бюджету за напрямками  у І півріччі 2021 року, тис. грн.</vt:lpstr>
      <vt:lpstr>Виконавчий комітет</vt:lpstr>
      <vt:lpstr>Презентация PowerPoint</vt:lpstr>
      <vt:lpstr>Не олімпійські види спорту</vt:lpstr>
      <vt:lpstr>Олімпійські види спорту</vt:lpstr>
      <vt:lpstr>Презентация PowerPoint</vt:lpstr>
      <vt:lpstr>Комунальне некомерційне підприємство "Знам'янський міський центр первинної медико-санітарної допомоги"  Знам'янської міської ради</vt:lpstr>
      <vt:lpstr>           Комунальне некомерційне підприємство «Знам’янський міський центр первинної медико-санітарної допомоги» Знам’янської міської ради здійснює господарську некомерційну діяльність, спрямовану на досягнення соціальних та інших результатів без мети одержання прибутку (далі – Підприємство). </vt:lpstr>
      <vt:lpstr>Комунальне некомерційне підприємство "Знам'янський МЦПМСД" обслуговує населення  - 48 356 осіб, в т.ч.:</vt:lpstr>
      <vt:lpstr>Рішенням сесії Знам'янської міської ради № 247 від 16.04.2021р. виділені кошти бюджету розвитку Знам'янської міської ради  на здійснення заходів в сумі 200,0 тис.грн., а саме:</vt:lpstr>
      <vt:lpstr>Презентация PowerPoint</vt:lpstr>
      <vt:lpstr>Стан функціонування КНП «Знам’янська міська лікарня ім. А.В.Лисенка» Знам’янської міської ради                  за І півріччя 2021 року.</vt:lpstr>
      <vt:lpstr>Кроки в реформуванні</vt:lpstr>
      <vt:lpstr>Надходження коштів у І півріччі 2021 року </vt:lpstr>
      <vt:lpstr> Використання коштів бюджету Знам’янської міської територіальної громади у І півріччі 2021 року</vt:lpstr>
      <vt:lpstr>   За рахунок власних надходжень лікарні, у тому числі від НСЗУ, за І півріччя 2021 року здійснені наступні витрати:</vt:lpstr>
      <vt:lpstr>Оновлення матеріально – технічної бази</vt:lpstr>
      <vt:lpstr> Дохід підприємства  за період січень-червень 2021 року  складає 14 743,7 тис.грн., та складається з наступних показників: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Оновлення харчоблоків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Центр соціальних служб </vt:lpstr>
      <vt:lpstr>Презентация PowerPoint</vt:lpstr>
      <vt:lpstr>Презентация PowerPoint</vt:lpstr>
      <vt:lpstr>Отримувачі соціальних послуг Знам'янського міського центру соціальних служб протягом 2020 року</vt:lpstr>
      <vt:lpstr>Сім'ї, які перебувають у складних життєвих обставинах </vt:lpstr>
      <vt:lpstr>ПЕРЕВІРКА ЦІЛЬОВОГО ВИКОРИСТАННЯ ДЕРЖАВНОЇ ДОПОМОГИ ПО НАРОДЖЕННЮ ДИТИНИ</vt:lpstr>
      <vt:lpstr>ПРОФІЛАКТИЧНА РОБОТА З НЕПОВНОЛІТНІМИ ТА МОЛОДДЮ, ЯКІ ЗАСУДЖЕНІ ДО ПОКАРАНЬ, НЕ ПОВ’ЯЗАНИХ З ПОЗБАВЛЕННЯМ ВОЛІ</vt:lpstr>
      <vt:lpstr>РОБОТА ЛОКАЦІЇ ПІЛ ПІД ЧАС ПРОВЕДЕННЯ ДНЯ ЗАХИСТУ ДІТЕЙ</vt:lpstr>
      <vt:lpstr>СОЦІАЛЬНИЙ СУПРОВІД ТА ВІДВІДАННЯ СІМЕЙ, ЯКІ ОПИНИЛИСЬ У СКЛАДНИХ ЖИТТЄВИХ ОБСТАВИНАХ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Кількість отримувачів соціальних послуг по відділеннях за І півріччя 2021 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Звіт по УМА та ЖКГ  за І півріччя 2021 року</vt:lpstr>
      <vt:lpstr>Видатки загального та спеціального  фонду за І півріччя 2021 року, 14116,544 тис. грн.</vt:lpstr>
      <vt:lpstr>Дорожньо–мостове господарство, тис. грн.</vt:lpstr>
      <vt:lpstr>      Завершено роботи з капітального ремонту вулично – дорожньої мережі по                               просп. Шкільному, вул. Героїв Крут,                             вул. В’ячеслава Чорновола </vt:lpstr>
      <vt:lpstr>      Продовжувалися роботи з капітального ремонту тротуарів по вул. Дмитрівській та вул. Соборній</vt:lpstr>
      <vt:lpstr>      Поточний ремонт вул. Михайла Грушевського, вул. Віктора Голого, вул. Привокзальної  </vt:lpstr>
      <vt:lpstr>      Висадження квітів на території громади</vt:lpstr>
      <vt:lpstr>      Виконання робіт з виправлення профілів основ на території Знам’янської міської територіальної громади</vt:lpstr>
      <vt:lpstr>      Встановлена нова автобусна зупинка по               вул. Соборній</vt:lpstr>
      <vt:lpstr>      Виконано роботи з поточного ремонту дворової та прибудинкової території житлового будинку №7 по          вул. Трудовій</vt:lpstr>
      <vt:lpstr>Житловий фонд</vt:lpstr>
      <vt:lpstr>      Виконано роботи з капітального ремонту димовентиляційних каналів ж/б №32 по               вул. Київській</vt:lpstr>
      <vt:lpstr>Зовнішнє освітлення</vt:lpstr>
      <vt:lpstr>Фінансове управління  Знам’янського міськвиконкому    здійснює функції із складання прогнозів Знам’янської міської територіальної громади, складання та виконання бюджету громади, контролю за витрачанням коштів розпорядниками бюджетних коштів, а також інші функції, пов’язані з управлінням коштами місцевого бюджету.</vt:lpstr>
      <vt:lpstr>Презентация PowerPoint</vt:lpstr>
      <vt:lpstr>За січень – червень 2021 року фінансовим управлінням за основними напрямками діяльності проведено наступну роботу:</vt:lpstr>
      <vt:lpstr>Структура видатків фінансового управління Знам’янського міськвиконкому  в І півріччі 2021 року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ЗНАМ’ЯНСЬКИЙ РАЙОН</dc:title>
  <dc:creator>OGolov</dc:creator>
  <cp:lastModifiedBy>Пользователь Windows</cp:lastModifiedBy>
  <cp:revision>745</cp:revision>
  <dcterms:created xsi:type="dcterms:W3CDTF">2015-03-27T12:50:10Z</dcterms:created>
  <dcterms:modified xsi:type="dcterms:W3CDTF">2021-07-29T05:30:27Z</dcterms:modified>
</cp:coreProperties>
</file>