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000066"/>
    <a:srgbClr val="00FF00"/>
    <a:srgbClr val="CC3300"/>
    <a:srgbClr val="000000"/>
    <a:srgbClr val="660066"/>
    <a:srgbClr val="008000"/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uk-UA" dirty="0" smtClean="0"/>
              <a:t>Касові  </a:t>
            </a:r>
            <a:r>
              <a:rPr lang="uk-UA" dirty="0"/>
              <a:t>видатки бюджету за 2015-2020 роки та </a:t>
            </a:r>
            <a:r>
              <a:rPr lang="uk-UA" dirty="0" smtClean="0"/>
              <a:t>бюджетні призначення </a:t>
            </a:r>
            <a:r>
              <a:rPr lang="uk-UA" dirty="0"/>
              <a:t>на 2021 рік (станом на 01.09.2021р.)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Державне управління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9989769.0800000001</c:v>
                </c:pt>
                <c:pt idx="1">
                  <c:v>11509651.529999999</c:v>
                </c:pt>
                <c:pt idx="2">
                  <c:v>18074505.120000001</c:v>
                </c:pt>
                <c:pt idx="3">
                  <c:v>22711594.34</c:v>
                </c:pt>
                <c:pt idx="4">
                  <c:v>22320444.399999999</c:v>
                </c:pt>
                <c:pt idx="5">
                  <c:v>27318455</c:v>
                </c:pt>
                <c:pt idx="6">
                  <c:v>41130279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C0-4235-A89C-01F49F97AE4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Освіта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49516191.780000001</c:v>
                </c:pt>
                <c:pt idx="1">
                  <c:v>67791516.530000001</c:v>
                </c:pt>
                <c:pt idx="2">
                  <c:v>88043625.200000003</c:v>
                </c:pt>
                <c:pt idx="3">
                  <c:v>101225361.95999999</c:v>
                </c:pt>
                <c:pt idx="4">
                  <c:v>118657367.47</c:v>
                </c:pt>
                <c:pt idx="5">
                  <c:v>118324872.72</c:v>
                </c:pt>
                <c:pt idx="6">
                  <c:v>185593467.43000001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C0-4235-A89C-01F49F97AE4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Охорона здоров'я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19452547.91</c:v>
                </c:pt>
                <c:pt idx="1">
                  <c:v>18964491.989999998</c:v>
                </c:pt>
                <c:pt idx="2">
                  <c:v>25684911.84</c:v>
                </c:pt>
                <c:pt idx="3">
                  <c:v>62859955.049999997</c:v>
                </c:pt>
                <c:pt idx="4">
                  <c:v>65933617.420000002</c:v>
                </c:pt>
                <c:pt idx="5">
                  <c:v>45218844.590000004</c:v>
                </c:pt>
                <c:pt idx="6">
                  <c:v>14435920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C0-4235-A89C-01F49F97AE4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Соціальний захист та соціальне забезпечення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63924265.560000002</c:v>
                </c:pt>
                <c:pt idx="1">
                  <c:v>98356202.010000005</c:v>
                </c:pt>
                <c:pt idx="2">
                  <c:v>136075265.19</c:v>
                </c:pt>
                <c:pt idx="3">
                  <c:v>142320077.52000001</c:v>
                </c:pt>
                <c:pt idx="4">
                  <c:v>86525307.950000003</c:v>
                </c:pt>
                <c:pt idx="5">
                  <c:v>11692660.810000001</c:v>
                </c:pt>
                <c:pt idx="6">
                  <c:v>16127483.810000001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C0-4235-A89C-01F49F97AE4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Культура і мистецтво</c:v>
                </c:pt>
              </c:strCache>
            </c:strRef>
          </c:tx>
          <c:spPr>
            <a:solidFill>
              <a:srgbClr val="FF66CC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0">
                  <c:v>3751532.33</c:v>
                </c:pt>
                <c:pt idx="1">
                  <c:v>4763101.2300000004</c:v>
                </c:pt>
                <c:pt idx="2">
                  <c:v>6187823.2300000004</c:v>
                </c:pt>
                <c:pt idx="3">
                  <c:v>7523798.8300000001</c:v>
                </c:pt>
                <c:pt idx="4">
                  <c:v>8302938.9400000004</c:v>
                </c:pt>
                <c:pt idx="5">
                  <c:v>7763264.9400000004</c:v>
                </c:pt>
                <c:pt idx="6">
                  <c:v>11301202.23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C0-4235-A89C-01F49F97AE44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Фізична культура і спорт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0">
                  <c:v>1728478.83</c:v>
                </c:pt>
                <c:pt idx="1">
                  <c:v>1764207.07</c:v>
                </c:pt>
                <c:pt idx="2">
                  <c:v>2679883.2799999998</c:v>
                </c:pt>
                <c:pt idx="3">
                  <c:v>3345246.74</c:v>
                </c:pt>
                <c:pt idx="4">
                  <c:v>3688100.14</c:v>
                </c:pt>
                <c:pt idx="5">
                  <c:v>3776657.03</c:v>
                </c:pt>
                <c:pt idx="6">
                  <c:v>5851066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5C0-4235-A89C-01F49F97AE44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Житлово-комунальне господарство</c:v>
                </c:pt>
              </c:strCache>
            </c:strRef>
          </c:tx>
          <c:spPr>
            <a:solidFill>
              <a:srgbClr val="000066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7"/>
                <c:pt idx="0">
                  <c:v>6165736.1299999999</c:v>
                </c:pt>
                <c:pt idx="1">
                  <c:v>8656674.1799999997</c:v>
                </c:pt>
                <c:pt idx="2">
                  <c:v>20140517.57</c:v>
                </c:pt>
                <c:pt idx="3">
                  <c:v>25879991.899999999</c:v>
                </c:pt>
                <c:pt idx="4">
                  <c:v>25666455.699999999</c:v>
                </c:pt>
                <c:pt idx="5">
                  <c:v>10752632.75</c:v>
                </c:pt>
                <c:pt idx="6">
                  <c:v>14639167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5C0-4235-A89C-01F49F97AE44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Будівництво та регіональний розвиток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Лист1!$I$2:$I$8</c:f>
              <c:numCache>
                <c:formatCode>General</c:formatCode>
                <c:ptCount val="7"/>
                <c:pt idx="0">
                  <c:v>255673.72</c:v>
                </c:pt>
                <c:pt idx="1">
                  <c:v>2851333</c:v>
                </c:pt>
                <c:pt idx="2">
                  <c:v>609373.23</c:v>
                </c:pt>
                <c:pt idx="3">
                  <c:v>4578535</c:v>
                </c:pt>
                <c:pt idx="4">
                  <c:v>6731163.3099999996</c:v>
                </c:pt>
                <c:pt idx="5">
                  <c:v>7456409.9000000004</c:v>
                </c:pt>
                <c:pt idx="6">
                  <c:v>25957390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5C0-4235-A89C-01F49F97AE44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Утримання та ремонт доріг</c:v>
                </c:pt>
              </c:strCache>
            </c:strRef>
          </c:tx>
          <c:spPr>
            <a:solidFill>
              <a:srgbClr val="FFFF99"/>
            </a:solidFill>
            <a:ln>
              <a:noFill/>
            </a:ln>
            <a:effectLst>
              <a:outerShdw blurRad="57150" dist="19050" dir="5400000" algn="ctr" rotWithShape="0">
                <a:srgbClr val="FF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Лист1!$J$2:$J$8</c:f>
              <c:numCache>
                <c:formatCode>General</c:formatCode>
                <c:ptCount val="7"/>
                <c:pt idx="0">
                  <c:v>5284758.3600000003</c:v>
                </c:pt>
                <c:pt idx="1">
                  <c:v>8905267.4199999999</c:v>
                </c:pt>
                <c:pt idx="2">
                  <c:v>11010919.890000001</c:v>
                </c:pt>
                <c:pt idx="3">
                  <c:v>10716036.02</c:v>
                </c:pt>
                <c:pt idx="4">
                  <c:v>18217986.079999998</c:v>
                </c:pt>
                <c:pt idx="5">
                  <c:v>7789952.8499999996</c:v>
                </c:pt>
                <c:pt idx="6">
                  <c:v>7117220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5C0-4235-A89C-01F49F97AE44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Реверсна дотація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Лист1!$K$2:$K$8</c:f>
              <c:numCache>
                <c:formatCode>General</c:formatCode>
                <c:ptCount val="7"/>
                <c:pt idx="0">
                  <c:v>11501300</c:v>
                </c:pt>
                <c:pt idx="1">
                  <c:v>13717000</c:v>
                </c:pt>
                <c:pt idx="2">
                  <c:v>13121800</c:v>
                </c:pt>
                <c:pt idx="3">
                  <c:v>19329900</c:v>
                </c:pt>
                <c:pt idx="4">
                  <c:v>26319100</c:v>
                </c:pt>
                <c:pt idx="5">
                  <c:v>32540500</c:v>
                </c:pt>
                <c:pt idx="6">
                  <c:v>32622300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5C0-4235-A89C-01F49F97AE44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Міжбюджетні трансферти</c:v>
                </c:pt>
              </c:strCache>
            </c:strRef>
          </c:tx>
          <c:spPr>
            <a:solidFill>
              <a:srgbClr val="00FF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Лист1!$L$2:$L$8</c:f>
              <c:numCache>
                <c:formatCode>General</c:formatCode>
                <c:ptCount val="7"/>
                <c:pt idx="0">
                  <c:v>896706.44</c:v>
                </c:pt>
                <c:pt idx="1">
                  <c:v>7281350.0999999996</c:v>
                </c:pt>
                <c:pt idx="2">
                  <c:v>14083813.640000001</c:v>
                </c:pt>
                <c:pt idx="3">
                  <c:v>7515205.5700000003</c:v>
                </c:pt>
                <c:pt idx="4">
                  <c:v>1896921</c:v>
                </c:pt>
                <c:pt idx="5">
                  <c:v>1853702</c:v>
                </c:pt>
                <c:pt idx="6">
                  <c:v>5861996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5C0-4235-A89C-01F49F97AE44}"/>
            </c:ext>
          </c:extLst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Інші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Лист1!$A$2:$A$8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2021(уточнений план станом на 01.09.)</c:v>
                </c:pt>
              </c:strCache>
            </c:strRef>
          </c:cat>
          <c:val>
            <c:numRef>
              <c:f>Лист1!$M$2:$M$8</c:f>
              <c:numCache>
                <c:formatCode>General</c:formatCode>
                <c:ptCount val="7"/>
                <c:pt idx="0">
                  <c:v>1349351.95</c:v>
                </c:pt>
                <c:pt idx="1">
                  <c:v>869428.7</c:v>
                </c:pt>
                <c:pt idx="2">
                  <c:v>4374626.7300000004</c:v>
                </c:pt>
                <c:pt idx="3">
                  <c:v>580301.31999999995</c:v>
                </c:pt>
                <c:pt idx="4">
                  <c:v>462259.02</c:v>
                </c:pt>
                <c:pt idx="5">
                  <c:v>1383260.75</c:v>
                </c:pt>
                <c:pt idx="6">
                  <c:v>3783403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5C0-4235-A89C-01F49F97AE4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02426536"/>
        <c:axId val="202425880"/>
      </c:barChart>
      <c:catAx>
        <c:axId val="20242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2425880"/>
        <c:auto val="1"/>
        <c:lblAlgn val="ctr"/>
        <c:lblOffset val="100"/>
        <c:noMultiLvlLbl val="0"/>
      </c:catAx>
      <c:valAx>
        <c:axId val="202425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2426536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lt1">
                  <a:lumMod val="8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1">
        <a:lumMod val="65000"/>
        <a:lumOff val="35000"/>
      </a:schemeClr>
    </a:solidFill>
    <a:ln>
      <a:noFill/>
    </a:ln>
    <a:effectLst/>
  </c:spPr>
  <c:txPr>
    <a:bodyPr/>
    <a:lstStyle/>
    <a:p>
      <a:pPr>
        <a:defRPr sz="12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412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494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042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877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237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9180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534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36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967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446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74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7A26-CDAF-4A19-8975-AC293FB7146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BF3AD-2E75-40EA-AD7E-7C426E09E15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989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103285436"/>
              </p:ext>
            </p:extLst>
          </p:nvPr>
        </p:nvGraphicFramePr>
        <p:xfrm>
          <a:off x="713401" y="348916"/>
          <a:ext cx="11225463" cy="6304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7157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17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2021-09-07T12:04:28Z</dcterms:created>
  <dcterms:modified xsi:type="dcterms:W3CDTF">2021-09-08T10:08:55Z</dcterms:modified>
</cp:coreProperties>
</file>