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5" r:id="rId2"/>
    <p:sldId id="280" r:id="rId3"/>
    <p:sldId id="281" r:id="rId4"/>
    <p:sldId id="282" r:id="rId5"/>
    <p:sldId id="283" r:id="rId6"/>
    <p:sldId id="256" r:id="rId7"/>
    <p:sldId id="257" r:id="rId8"/>
    <p:sldId id="258" r:id="rId9"/>
    <p:sldId id="259" r:id="rId10"/>
    <p:sldId id="284" r:id="rId11"/>
    <p:sldId id="285" r:id="rId12"/>
    <p:sldId id="312" r:id="rId13"/>
    <p:sldId id="286" r:id="rId14"/>
    <p:sldId id="288" r:id="rId15"/>
    <p:sldId id="289" r:id="rId16"/>
    <p:sldId id="290" r:id="rId17"/>
    <p:sldId id="291" r:id="rId18"/>
    <p:sldId id="293" r:id="rId19"/>
    <p:sldId id="269" r:id="rId20"/>
    <p:sldId id="270" r:id="rId21"/>
    <p:sldId id="271" r:id="rId22"/>
    <p:sldId id="272" r:id="rId23"/>
    <p:sldId id="274" r:id="rId24"/>
    <p:sldId id="341" r:id="rId25"/>
    <p:sldId id="340" r:id="rId26"/>
    <p:sldId id="338" r:id="rId27"/>
    <p:sldId id="343" r:id="rId28"/>
    <p:sldId id="344" r:id="rId29"/>
    <p:sldId id="342" r:id="rId30"/>
    <p:sldId id="261" r:id="rId31"/>
    <p:sldId id="316" r:id="rId32"/>
    <p:sldId id="264" r:id="rId33"/>
    <p:sldId id="265" r:id="rId34"/>
    <p:sldId id="266" r:id="rId35"/>
    <p:sldId id="267" r:id="rId36"/>
    <p:sldId id="345" r:id="rId37"/>
    <p:sldId id="346" r:id="rId38"/>
    <p:sldId id="348" r:id="rId39"/>
    <p:sldId id="347" r:id="rId40"/>
    <p:sldId id="260" r:id="rId41"/>
    <p:sldId id="262" r:id="rId42"/>
    <p:sldId id="263" r:id="rId43"/>
    <p:sldId id="313" r:id="rId44"/>
    <p:sldId id="315" r:id="rId45"/>
    <p:sldId id="296" r:id="rId46"/>
    <p:sldId id="314" r:id="rId47"/>
    <p:sldId id="297" r:id="rId48"/>
    <p:sldId id="298" r:id="rId49"/>
    <p:sldId id="299" r:id="rId50"/>
    <p:sldId id="300" r:id="rId51"/>
    <p:sldId id="301" r:id="rId52"/>
    <p:sldId id="302" r:id="rId53"/>
    <p:sldId id="268" r:id="rId54"/>
    <p:sldId id="311" r:id="rId55"/>
    <p:sldId id="317" r:id="rId56"/>
    <p:sldId id="326" r:id="rId57"/>
    <p:sldId id="327" r:id="rId58"/>
    <p:sldId id="328" r:id="rId59"/>
    <p:sldId id="329" r:id="rId60"/>
    <p:sldId id="330" r:id="rId61"/>
    <p:sldId id="331" r:id="rId62"/>
    <p:sldId id="332" r:id="rId63"/>
    <p:sldId id="305" r:id="rId64"/>
    <p:sldId id="306" r:id="rId65"/>
    <p:sldId id="277" r:id="rId66"/>
    <p:sldId id="278" r:id="rId67"/>
    <p:sldId id="279" r:id="rId68"/>
    <p:sldId id="319" r:id="rId69"/>
    <p:sldId id="308" r:id="rId70"/>
    <p:sldId id="322" r:id="rId71"/>
    <p:sldId id="323" r:id="rId72"/>
    <p:sldId id="324" r:id="rId73"/>
    <p:sldId id="333" r:id="rId74"/>
    <p:sldId id="334" r:id="rId75"/>
    <p:sldId id="335" r:id="rId76"/>
    <p:sldId id="336" r:id="rId77"/>
    <p:sldId id="310" r:id="rId78"/>
    <p:sldId id="325"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1" d="100"/>
          <a:sy n="81" d="100"/>
        </p:scale>
        <p:origin x="120" y="6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4255060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222808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7BFC556-52E7-412D-B6FD-262CFE513326}" type="slidenum">
              <a:rPr lang="ru-RU" smtClean="0"/>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9175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972C367F-387F-42AE-BBAE-B3ADF3242B54}" type="datetimeFigureOut">
              <a:rPr lang="ru-RU" smtClean="0"/>
              <a:t>23.12.2021</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3300898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972C367F-387F-42AE-BBAE-B3ADF3242B54}" type="datetimeFigureOut">
              <a:rPr lang="ru-RU" smtClean="0"/>
              <a:t>23.12.2021</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7BFC556-52E7-412D-B6FD-262CFE513326}" type="slidenum">
              <a:rPr lang="ru-RU" smtClean="0"/>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7907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972C367F-387F-42AE-BBAE-B3ADF3242B54}" type="datetimeFigureOut">
              <a:rPr lang="ru-RU" smtClean="0"/>
              <a:t>23.12.2021</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3162432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1924477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1422668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Заголовок и объект">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ru-RU"/>
              <a:t>Образец заголовка</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12/23/2021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411199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2476237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2C367F-387F-42AE-BBAE-B3ADF3242B54}" type="datetimeFigureOut">
              <a:rPr lang="ru-RU" smtClean="0"/>
              <a:t>23.12.2021</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2421416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72C367F-387F-42AE-BBAE-B3ADF3242B54}" type="datetimeFigureOut">
              <a:rPr lang="ru-RU" smtClean="0"/>
              <a:t>23.12.2021</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3095016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72C367F-387F-42AE-BBAE-B3ADF3242B54}" type="datetimeFigureOut">
              <a:rPr lang="ru-RU" smtClean="0"/>
              <a:t>23.12.2021</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2663175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972C367F-387F-42AE-BBAE-B3ADF3242B54}" type="datetimeFigureOut">
              <a:rPr lang="ru-RU" smtClean="0"/>
              <a:t>23.12.2021</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550969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2C367F-387F-42AE-BBAE-B3ADF3242B54}" type="datetimeFigureOut">
              <a:rPr lang="ru-RU" smtClean="0"/>
              <a:t>23.12.2021</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3352636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72C367F-387F-42AE-BBAE-B3ADF3242B54}" type="datetimeFigureOut">
              <a:rPr lang="ru-RU" smtClean="0"/>
              <a:t>23.12.2021</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3709207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972C367F-387F-42AE-BBAE-B3ADF3242B54}" type="datetimeFigureOut">
              <a:rPr lang="ru-RU" smtClean="0"/>
              <a:t>23.12.2021</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57BFC556-52E7-412D-B6FD-262CFE513326}" type="slidenum">
              <a:rPr lang="ru-RU" smtClean="0"/>
              <a:t>‹#›</a:t>
            </a:fld>
            <a:endParaRPr lang="ru-RU"/>
          </a:p>
        </p:txBody>
      </p:sp>
    </p:spTree>
    <p:extLst>
      <p:ext uri="{BB962C8B-B14F-4D97-AF65-F5344CB8AC3E}">
        <p14:creationId xmlns:p14="http://schemas.microsoft.com/office/powerpoint/2010/main" val="3933914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72C367F-387F-42AE-BBAE-B3ADF3242B54}" type="datetimeFigureOut">
              <a:rPr lang="ru-RU" smtClean="0"/>
              <a:t>23.12.2021</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57BFC556-52E7-412D-B6FD-262CFE513326}" type="slidenum">
              <a:rPr lang="ru-RU" smtClean="0"/>
              <a:t>‹#›</a:t>
            </a:fld>
            <a:endParaRPr lang="ru-RU"/>
          </a:p>
        </p:txBody>
      </p:sp>
    </p:spTree>
    <p:extLst>
      <p:ext uri="{BB962C8B-B14F-4D97-AF65-F5344CB8AC3E}">
        <p14:creationId xmlns:p14="http://schemas.microsoft.com/office/powerpoint/2010/main" val="5871543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xml"/><Relationship Id="rId5" Type="http://schemas.openxmlformats.org/officeDocument/2006/relationships/image" Target="../media/image28.jpeg"/><Relationship Id="rId4" Type="http://schemas.openxmlformats.org/officeDocument/2006/relationships/image" Target="../media/image27.jpeg"/></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www.facebook.com/hashtag/%D1%8F%D0%BC%D0%B5%D1%80?__eep__=6&amp;__cft__%5b0%5d=AZWmh3R59GR7jeMDFNj7fzJ5eyv4xkqzmzY9XhpFeTzZFCTd7kag-4oU0uPUmTFlm0QFlztggILi-U4gopYwdhU5ATyWUuTCDjrNq5-HpFIsZFfR7BM610mkZnx0gI4itFqccXNI6WCm2AOmwhPnzAoxQytfW9EOFswvLunkbirtoizfLckzUw909xiqAZNgSsCJIKSrkf-W5iikmjFnRWhs&amp;__tn__=*NK-y-R" TargetMode="External"/><Relationship Id="rId1" Type="http://schemas.openxmlformats.org/officeDocument/2006/relationships/slideLayout" Target="../slideLayouts/slideLayout17.xml"/><Relationship Id="rId5" Type="http://schemas.openxmlformats.org/officeDocument/2006/relationships/image" Target="../media/image42.jpeg"/><Relationship Id="rId4"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48.jpg"/><Relationship Id="rId1" Type="http://schemas.openxmlformats.org/officeDocument/2006/relationships/slideLayout" Target="../slideLayouts/slideLayout2.xml"/><Relationship Id="rId4" Type="http://schemas.openxmlformats.org/officeDocument/2006/relationships/image" Target="../media/image53.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5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54.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5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jpg"/><Relationship Id="rId1" Type="http://schemas.openxmlformats.org/officeDocument/2006/relationships/slideLayout" Target="../slideLayouts/slideLayout2.xml"/><Relationship Id="rId4" Type="http://schemas.openxmlformats.org/officeDocument/2006/relationships/image" Target="../media/image78.jpg"/></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6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g"/><Relationship Id="rId1" Type="http://schemas.openxmlformats.org/officeDocument/2006/relationships/slideLayout" Target="../slideLayouts/slideLayout2.xml"/><Relationship Id="rId4" Type="http://schemas.openxmlformats.org/officeDocument/2006/relationships/image" Target="../media/image85.jpg"/></Relationships>
</file>

<file path=ppt/slides/_rels/slide62.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6.jpg"/><Relationship Id="rId1" Type="http://schemas.openxmlformats.org/officeDocument/2006/relationships/slideLayout" Target="../slideLayouts/slideLayout2.xml"/><Relationship Id="rId4" Type="http://schemas.openxmlformats.org/officeDocument/2006/relationships/image" Target="../media/image88.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328593AC-BB0F-4E8B-923D-1C4AC502E2F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5530" y="0"/>
            <a:ext cx="11820939" cy="6718852"/>
          </a:xfrm>
        </p:spPr>
      </p:pic>
    </p:spTree>
    <p:extLst>
      <p:ext uri="{BB962C8B-B14F-4D97-AF65-F5344CB8AC3E}">
        <p14:creationId xmlns:p14="http://schemas.microsoft.com/office/powerpoint/2010/main" val="16456701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0BF9FF3-4CB5-4500-B8EF-B7AAF3435475}"/>
              </a:ext>
            </a:extLst>
          </p:cNvPr>
          <p:cNvSpPr>
            <a:spLocks noGrp="1"/>
          </p:cNvSpPr>
          <p:nvPr>
            <p:ph type="title"/>
          </p:nvPr>
        </p:nvSpPr>
        <p:spPr>
          <a:xfrm>
            <a:off x="1736035" y="624110"/>
            <a:ext cx="9768577" cy="1280890"/>
          </a:xfrm>
        </p:spPr>
        <p:txBody>
          <a:bodyPr>
            <a:noAutofit/>
          </a:bodyPr>
          <a:lstStyle/>
          <a:p>
            <a:r>
              <a:rPr lang="uk-UA" sz="4400" b="1" dirty="0">
                <a:latin typeface="Times New Roman" panose="02020603050405020304" pitchFamily="18" charset="0"/>
                <a:cs typeface="Times New Roman" panose="02020603050405020304" pitchFamily="18" charset="0"/>
              </a:rPr>
              <a:t>Сесійна діяльність та діяльність виконавчого комітету</a:t>
            </a:r>
            <a:br>
              <a:rPr lang="ru-RU" sz="4400" dirty="0">
                <a:latin typeface="Times New Roman" panose="02020603050405020304" pitchFamily="18" charset="0"/>
                <a:cs typeface="Times New Roman" panose="02020603050405020304" pitchFamily="18" charset="0"/>
              </a:rPr>
            </a:br>
            <a:endParaRPr lang="ru-RU" sz="4400"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0CCB4BF0-60F5-4781-B445-A8450B1C4DCD}"/>
              </a:ext>
            </a:extLst>
          </p:cNvPr>
          <p:cNvSpPr>
            <a:spLocks noGrp="1"/>
          </p:cNvSpPr>
          <p:nvPr>
            <p:ph idx="1"/>
          </p:nvPr>
        </p:nvSpPr>
        <p:spPr>
          <a:xfrm>
            <a:off x="687388" y="2143539"/>
            <a:ext cx="10033621" cy="3670853"/>
          </a:xfrm>
        </p:spPr>
        <p:txBody>
          <a:bodyPr/>
          <a:lstStyle/>
          <a:p>
            <a:r>
              <a:rPr lang="uk-UA" sz="2800" dirty="0">
                <a:latin typeface="Times New Roman" panose="02020603050405020304" pitchFamily="18" charset="0"/>
                <a:cs typeface="Times New Roman" panose="02020603050405020304" pitchFamily="18" charset="0"/>
              </a:rPr>
              <a:t>в 2021 році відбулося  16 </a:t>
            </a:r>
            <a:r>
              <a:rPr lang="uk-UA" sz="2800" b="1" i="1" dirty="0">
                <a:latin typeface="Times New Roman" panose="02020603050405020304" pitchFamily="18" charset="0"/>
                <a:cs typeface="Times New Roman" panose="02020603050405020304" pitchFamily="18" charset="0"/>
              </a:rPr>
              <a:t>пленарних  засідань</a:t>
            </a:r>
            <a:r>
              <a:rPr lang="uk-UA" sz="2800" dirty="0">
                <a:latin typeface="Times New Roman" panose="02020603050405020304" pitchFamily="18" charset="0"/>
                <a:cs typeface="Times New Roman" panose="02020603050405020304" pitchFamily="18" charset="0"/>
              </a:rPr>
              <a:t>, на яких прийнято 1126 рішень;  </a:t>
            </a:r>
          </a:p>
          <a:p>
            <a:r>
              <a:rPr lang="uk-UA" sz="2800" dirty="0">
                <a:latin typeface="Times New Roman" panose="02020603050405020304" pitchFamily="18" charset="0"/>
                <a:cs typeface="Times New Roman" panose="02020603050405020304" pitchFamily="18" charset="0"/>
              </a:rPr>
              <a:t>затверджено  </a:t>
            </a:r>
            <a:r>
              <a:rPr lang="uk-UA" sz="2800" b="1" i="1" dirty="0">
                <a:latin typeface="Times New Roman" panose="02020603050405020304" pitchFamily="18" charset="0"/>
                <a:cs typeface="Times New Roman" panose="02020603050405020304" pitchFamily="18" charset="0"/>
              </a:rPr>
              <a:t>13</a:t>
            </a:r>
            <a:r>
              <a:rPr lang="uk-UA" sz="2800" b="1" dirty="0">
                <a:latin typeface="Times New Roman" panose="02020603050405020304" pitchFamily="18" charset="0"/>
                <a:cs typeface="Times New Roman" panose="02020603050405020304" pitchFamily="18" charset="0"/>
              </a:rPr>
              <a:t> </a:t>
            </a:r>
            <a:r>
              <a:rPr lang="uk-UA" sz="2800" b="1" i="1" dirty="0">
                <a:latin typeface="Times New Roman" panose="02020603050405020304" pitchFamily="18" charset="0"/>
                <a:cs typeface="Times New Roman" panose="02020603050405020304" pitchFamily="18" charset="0"/>
              </a:rPr>
              <a:t>Програм, відповідно до яких працює сільська рада;</a:t>
            </a:r>
          </a:p>
          <a:p>
            <a:r>
              <a:rPr lang="ru-RU" sz="2800" dirty="0">
                <a:latin typeface="Times New Roman" panose="02020603050405020304" pitchFamily="18" charset="0"/>
                <a:cs typeface="Times New Roman" panose="02020603050405020304" pitchFamily="18" charset="0"/>
              </a:rPr>
              <a:t>проведено  1</a:t>
            </a:r>
            <a:r>
              <a:rPr lang="uk-UA" sz="2800" dirty="0">
                <a:latin typeface="Times New Roman" panose="02020603050405020304" pitchFamily="18" charset="0"/>
                <a:cs typeface="Times New Roman" panose="02020603050405020304" pitchFamily="18" charset="0"/>
              </a:rPr>
              <a:t>5</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засідань</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виконавчого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комітету</a:t>
            </a:r>
            <a:r>
              <a:rPr lang="ru-RU" sz="2800" dirty="0">
                <a:latin typeface="Times New Roman" panose="02020603050405020304" pitchFamily="18" charset="0"/>
                <a:cs typeface="Times New Roman" panose="02020603050405020304" pitchFamily="18" charset="0"/>
              </a:rPr>
              <a:t>,</a:t>
            </a:r>
          </a:p>
          <a:p>
            <a:pPr marL="0" indent="0">
              <a:buNone/>
            </a:pPr>
            <a:r>
              <a:rPr lang="ru-RU" sz="2800" dirty="0">
                <a:latin typeface="Times New Roman" panose="02020603050405020304" pitchFamily="18" charset="0"/>
                <a:cs typeface="Times New Roman" panose="02020603050405020304" pitchFamily="18" charset="0"/>
              </a:rPr>
              <a:t> на </a:t>
            </a:r>
            <a:r>
              <a:rPr lang="ru-RU" sz="2800" dirty="0" err="1">
                <a:latin typeface="Times New Roman" panose="02020603050405020304" pitchFamily="18" charset="0"/>
                <a:cs typeface="Times New Roman" panose="02020603050405020304" pitchFamily="18" charset="0"/>
              </a:rPr>
              <a:t>яких</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прийнято</a:t>
            </a:r>
            <a:r>
              <a:rPr lang="ru-RU" sz="2800" dirty="0">
                <a:latin typeface="Times New Roman" panose="02020603050405020304" pitchFamily="18" charset="0"/>
                <a:cs typeface="Times New Roman" panose="02020603050405020304" pitchFamily="18" charset="0"/>
              </a:rPr>
              <a:t> </a:t>
            </a:r>
            <a:r>
              <a:rPr lang="uk-UA" sz="2800" dirty="0">
                <a:latin typeface="Times New Roman" panose="02020603050405020304" pitchFamily="18" charset="0"/>
                <a:cs typeface="Times New Roman" panose="02020603050405020304" pitchFamily="18" charset="0"/>
              </a:rPr>
              <a:t>19</a:t>
            </a:r>
            <a:r>
              <a:rPr lang="ru-RU" sz="2800" dirty="0">
                <a:latin typeface="Times New Roman" panose="02020603050405020304" pitchFamily="18" charset="0"/>
                <a:cs typeface="Times New Roman" panose="02020603050405020304" pitchFamily="18" charset="0"/>
              </a:rPr>
              <a:t>6  </a:t>
            </a:r>
            <a:r>
              <a:rPr lang="ru-RU" sz="2800" dirty="0" err="1">
                <a:latin typeface="Times New Roman" panose="02020603050405020304" pitchFamily="18" charset="0"/>
                <a:cs typeface="Times New Roman" panose="02020603050405020304" pitchFamily="18" charset="0"/>
              </a:rPr>
              <a:t>рішень</a:t>
            </a:r>
            <a:r>
              <a:rPr lang="ru-RU" sz="2800" dirty="0">
                <a:latin typeface="Times New Roman" panose="02020603050405020304" pitchFamily="18" charset="0"/>
                <a:cs typeface="Times New Roman" panose="02020603050405020304" pitchFamily="18" charset="0"/>
              </a:rPr>
              <a:t>.</a:t>
            </a:r>
          </a:p>
          <a:p>
            <a:endParaRPr lang="uk-UA" sz="2800" b="1" i="1" dirty="0">
              <a:latin typeface="Times New Roman" panose="02020603050405020304" pitchFamily="18" charset="0"/>
              <a:cs typeface="Times New Roman" panose="02020603050405020304" pitchFamily="18" charset="0"/>
            </a:endParaRPr>
          </a:p>
          <a:p>
            <a:endParaRPr lang="ru-RU" sz="3600" dirty="0">
              <a:latin typeface="Times New Roman" panose="02020603050405020304" pitchFamily="18" charset="0"/>
              <a:cs typeface="Times New Roman" panose="02020603050405020304" pitchFamily="18" charset="0"/>
            </a:endParaRPr>
          </a:p>
          <a:p>
            <a:pPr marL="0" indent="0">
              <a:buNone/>
            </a:pPr>
            <a:endParaRPr lang="ru-RU" sz="36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0437E11D-D5AF-4C90-B049-9EA167160F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5053" y="4392685"/>
            <a:ext cx="3670851" cy="24653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97939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AC286A-F35E-4114-B591-7FF978742F81}"/>
              </a:ext>
            </a:extLst>
          </p:cNvPr>
          <p:cNvSpPr>
            <a:spLocks noGrp="1"/>
          </p:cNvSpPr>
          <p:nvPr>
            <p:ph type="title"/>
          </p:nvPr>
        </p:nvSpPr>
        <p:spPr/>
        <p:txBody>
          <a:bodyPr>
            <a:normAutofit fontScale="90000"/>
          </a:bodyPr>
          <a:lstStyle/>
          <a:p>
            <a:r>
              <a:rPr lang="uk-UA" b="1" dirty="0">
                <a:solidFill>
                  <a:schemeClr val="accent1"/>
                </a:solidFill>
                <a:latin typeface="Times New Roman" panose="02020603050405020304" pitchFamily="18" charset="0"/>
                <a:cs typeface="Times New Roman" panose="02020603050405020304" pitchFamily="18" charset="0"/>
              </a:rPr>
              <a:t>Прийнято безоплатно у комунальну власність</a:t>
            </a:r>
            <a:r>
              <a:rPr lang="uk-UA" dirty="0">
                <a:solidFill>
                  <a:schemeClr val="accent1"/>
                </a:solidFill>
                <a:latin typeface="Times New Roman" panose="02020603050405020304" pitchFamily="18" charset="0"/>
                <a:cs typeface="Times New Roman" panose="02020603050405020304" pitchFamily="18" charset="0"/>
              </a:rPr>
              <a:t> </a:t>
            </a:r>
            <a:r>
              <a:rPr lang="uk-UA" dirty="0">
                <a:solidFill>
                  <a:schemeClr val="tx1"/>
                </a:solidFill>
                <a:latin typeface="Times New Roman" panose="02020603050405020304" pitchFamily="18" charset="0"/>
                <a:cs typeface="Times New Roman" panose="02020603050405020304" pitchFamily="18" charset="0"/>
              </a:rPr>
              <a:t>Новодмитрівської  територіальної громади</a:t>
            </a:r>
            <a:endParaRPr lang="ru-RU" dirty="0"/>
          </a:p>
        </p:txBody>
      </p:sp>
      <p:sp>
        <p:nvSpPr>
          <p:cNvPr id="3" name="Объект 2">
            <a:extLst>
              <a:ext uri="{FF2B5EF4-FFF2-40B4-BE49-F238E27FC236}">
                <a16:creationId xmlns:a16="http://schemas.microsoft.com/office/drawing/2014/main" id="{89E8D360-1AAA-42A6-A85F-97D45B2764A2}"/>
              </a:ext>
            </a:extLst>
          </p:cNvPr>
          <p:cNvSpPr>
            <a:spLocks noGrp="1"/>
          </p:cNvSpPr>
          <p:nvPr>
            <p:ph idx="1"/>
          </p:nvPr>
        </p:nvSpPr>
        <p:spPr>
          <a:xfrm>
            <a:off x="1524000" y="2133600"/>
            <a:ext cx="9980612" cy="3777622"/>
          </a:xfrm>
        </p:spPr>
        <p:txBody>
          <a:bodyPr/>
          <a:lstStyle/>
          <a:p>
            <a:r>
              <a:rPr lang="uk-UA" sz="2000" dirty="0">
                <a:solidFill>
                  <a:schemeClr val="tx1"/>
                </a:solidFill>
                <a:latin typeface="Times New Roman" panose="02020603050405020304" pitchFamily="18" charset="0"/>
                <a:cs typeface="Times New Roman" panose="02020603050405020304" pitchFamily="18" charset="0"/>
              </a:rPr>
              <a:t>3 автобуси; </a:t>
            </a:r>
          </a:p>
          <a:p>
            <a:r>
              <a:rPr lang="uk-UA" sz="2000" dirty="0">
                <a:solidFill>
                  <a:schemeClr val="tx1"/>
                </a:solidFill>
                <a:latin typeface="Times New Roman" panose="02020603050405020304" pitchFamily="18" charset="0"/>
                <a:cs typeface="Times New Roman" panose="02020603050405020304" pitchFamily="18" charset="0"/>
              </a:rPr>
              <a:t> 2 легкових автомобілі;</a:t>
            </a:r>
          </a:p>
          <a:p>
            <a:r>
              <a:rPr lang="ru-RU" sz="2000" dirty="0" err="1">
                <a:solidFill>
                  <a:schemeClr val="tx1"/>
                </a:solidFill>
                <a:latin typeface="Times New Roman" panose="02020603050405020304" pitchFamily="18" charset="0"/>
                <a:cs typeface="Times New Roman" panose="02020603050405020304" pitchFamily="18" charset="0"/>
              </a:rPr>
              <a:t>майно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Золотоніської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районної</a:t>
            </a:r>
            <a:r>
              <a:rPr lang="ru-RU" sz="2000" dirty="0">
                <a:solidFill>
                  <a:schemeClr val="tx1"/>
                </a:solidFill>
                <a:latin typeface="Times New Roman" panose="02020603050405020304" pitchFamily="18" charset="0"/>
                <a:cs typeface="Times New Roman" panose="02020603050405020304" pitchFamily="18" charset="0"/>
              </a:rPr>
              <a:t> ради в </a:t>
            </a:r>
            <a:r>
              <a:rPr lang="ru-RU" sz="2000" dirty="0" err="1">
                <a:solidFill>
                  <a:schemeClr val="tx1"/>
                </a:solidFill>
                <a:latin typeface="Times New Roman" panose="02020603050405020304" pitchFamily="18" charset="0"/>
                <a:cs typeface="Times New Roman" panose="02020603050405020304" pitchFamily="18" charset="0"/>
              </a:rPr>
              <a:t>частині</a:t>
            </a:r>
            <a:r>
              <a:rPr lang="ru-RU" sz="2000" dirty="0">
                <a:solidFill>
                  <a:schemeClr val="tx1"/>
                </a:solidFill>
                <a:latin typeface="Times New Roman" panose="02020603050405020304" pitchFamily="18" charset="0"/>
                <a:cs typeface="Times New Roman" panose="02020603050405020304" pitchFamily="18" charset="0"/>
              </a:rPr>
              <a:t>  майна </a:t>
            </a:r>
            <a:r>
              <a:rPr lang="ru-RU" sz="2000" dirty="0" err="1">
                <a:solidFill>
                  <a:schemeClr val="tx1"/>
                </a:solidFill>
                <a:latin typeface="Times New Roman" panose="02020603050405020304" pitchFamily="18" charset="0"/>
                <a:cs typeface="Times New Roman" panose="02020603050405020304" pitchFamily="18" charset="0"/>
              </a:rPr>
              <a:t>стоматологічних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кабінетів</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с.Драбівці</a:t>
            </a:r>
            <a:r>
              <a:rPr lang="ru-RU" sz="2000" dirty="0">
                <a:solidFill>
                  <a:schemeClr val="tx1"/>
                </a:solidFill>
                <a:latin typeface="Times New Roman" panose="02020603050405020304" pitchFamily="18" charset="0"/>
                <a:cs typeface="Times New Roman" panose="02020603050405020304" pitchFamily="18" charset="0"/>
              </a:rPr>
              <a:t> та </a:t>
            </a:r>
            <a:r>
              <a:rPr lang="ru-RU" sz="2000" dirty="0" err="1">
                <a:solidFill>
                  <a:schemeClr val="tx1"/>
                </a:solidFill>
                <a:latin typeface="Times New Roman" panose="02020603050405020304" pitchFamily="18" charset="0"/>
                <a:cs typeface="Times New Roman" panose="02020603050405020304" pitchFamily="18" charset="0"/>
              </a:rPr>
              <a:t>Домантове</a:t>
            </a:r>
            <a:r>
              <a:rPr lang="ru-RU" sz="2000" dirty="0">
                <a:solidFill>
                  <a:schemeClr val="tx1"/>
                </a:solidFill>
                <a:latin typeface="Times New Roman" panose="02020603050405020304" pitchFamily="18" charset="0"/>
                <a:cs typeface="Times New Roman" panose="02020603050405020304" pitchFamily="18" charset="0"/>
              </a:rPr>
              <a:t>;</a:t>
            </a:r>
          </a:p>
          <a:p>
            <a:r>
              <a:rPr lang="ru-RU" sz="2000" dirty="0" err="1">
                <a:solidFill>
                  <a:schemeClr val="tx1"/>
                </a:solidFill>
                <a:latin typeface="Times New Roman" panose="02020603050405020304" pitchFamily="18" charset="0"/>
                <a:cs typeface="Times New Roman" panose="02020603050405020304" pitchFamily="18" charset="0"/>
              </a:rPr>
              <a:t>майно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Золотоніської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районної</a:t>
            </a:r>
            <a:r>
              <a:rPr lang="ru-RU" sz="2000" dirty="0">
                <a:solidFill>
                  <a:schemeClr val="tx1"/>
                </a:solidFill>
                <a:latin typeface="Times New Roman" panose="02020603050405020304" pitchFamily="18" charset="0"/>
                <a:cs typeface="Times New Roman" panose="02020603050405020304" pitchFamily="18" charset="0"/>
              </a:rPr>
              <a:t> ради в </a:t>
            </a:r>
            <a:r>
              <a:rPr lang="ru-RU" sz="2000" dirty="0" err="1">
                <a:solidFill>
                  <a:schemeClr val="tx1"/>
                </a:solidFill>
                <a:latin typeface="Times New Roman" panose="02020603050405020304" pitchFamily="18" charset="0"/>
                <a:cs typeface="Times New Roman" panose="02020603050405020304" pitchFamily="18" charset="0"/>
              </a:rPr>
              <a:t>частині</a:t>
            </a:r>
            <a:r>
              <a:rPr lang="ru-RU" sz="2000" dirty="0">
                <a:solidFill>
                  <a:schemeClr val="tx1"/>
                </a:solidFill>
                <a:latin typeface="Times New Roman" panose="02020603050405020304" pitchFamily="18" charset="0"/>
                <a:cs typeface="Times New Roman" panose="02020603050405020304" pitchFamily="18" charset="0"/>
              </a:rPr>
              <a:t>  майна районного БК;</a:t>
            </a:r>
          </a:p>
          <a:p>
            <a:r>
              <a:rPr lang="ru-RU" sz="2000" dirty="0" err="1">
                <a:solidFill>
                  <a:schemeClr val="tx1"/>
                </a:solidFill>
                <a:latin typeface="Times New Roman" panose="02020603050405020304" pitchFamily="18" charset="0"/>
                <a:cs typeface="Times New Roman" panose="02020603050405020304" pitchFamily="18" charset="0"/>
              </a:rPr>
              <a:t>майно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Золотоніської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районної</a:t>
            </a:r>
            <a:r>
              <a:rPr lang="ru-RU" sz="2000" dirty="0">
                <a:solidFill>
                  <a:schemeClr val="tx1"/>
                </a:solidFill>
                <a:latin typeface="Times New Roman" panose="02020603050405020304" pitchFamily="18" charset="0"/>
                <a:cs typeface="Times New Roman" panose="02020603050405020304" pitchFamily="18" charset="0"/>
              </a:rPr>
              <a:t> ради в </a:t>
            </a:r>
            <a:r>
              <a:rPr lang="ru-RU" sz="2000" dirty="0" err="1">
                <a:solidFill>
                  <a:schemeClr val="tx1"/>
                </a:solidFill>
                <a:latin typeface="Times New Roman" panose="02020603050405020304" pitchFamily="18" charset="0"/>
                <a:cs typeface="Times New Roman" panose="02020603050405020304" pitchFamily="18" charset="0"/>
              </a:rPr>
              <a:t>частині</a:t>
            </a:r>
            <a:r>
              <a:rPr lang="ru-RU" sz="2000" dirty="0">
                <a:solidFill>
                  <a:schemeClr val="tx1"/>
                </a:solidFill>
                <a:latin typeface="Times New Roman" panose="02020603050405020304" pitchFamily="18" charset="0"/>
                <a:cs typeface="Times New Roman" panose="02020603050405020304" pitchFamily="18" charset="0"/>
              </a:rPr>
              <a:t>  майна </a:t>
            </a:r>
            <a:r>
              <a:rPr lang="ru-RU" sz="2000" dirty="0" err="1">
                <a:solidFill>
                  <a:schemeClr val="tx1"/>
                </a:solidFill>
                <a:latin typeface="Times New Roman" panose="02020603050405020304" pitchFamily="18" charset="0"/>
                <a:cs typeface="Times New Roman" panose="02020603050405020304" pitchFamily="18" charset="0"/>
              </a:rPr>
              <a:t>автомобілів</a:t>
            </a:r>
            <a:r>
              <a:rPr lang="ru-RU" sz="2000" dirty="0">
                <a:solidFill>
                  <a:schemeClr val="tx1"/>
                </a:solidFill>
                <a:latin typeface="Times New Roman" panose="02020603050405020304" pitchFamily="18" charset="0"/>
                <a:cs typeface="Times New Roman" panose="02020603050405020304" pitchFamily="18" charset="0"/>
              </a:rPr>
              <a:t> первинки;</a:t>
            </a:r>
          </a:p>
          <a:p>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майно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Золотоніської</a:t>
            </a:r>
            <a:r>
              <a:rPr lang="ru-RU" sz="2000" dirty="0">
                <a:solidFill>
                  <a:schemeClr val="tx1"/>
                </a:solidFill>
                <a:latin typeface="Times New Roman" panose="02020603050405020304" pitchFamily="18" charset="0"/>
                <a:cs typeface="Times New Roman" panose="02020603050405020304" pitchFamily="18" charset="0"/>
              </a:rPr>
              <a:t> РДА (ЦНАП);</a:t>
            </a:r>
          </a:p>
          <a:p>
            <a:r>
              <a:rPr lang="ru-RU" sz="2000" dirty="0" err="1">
                <a:solidFill>
                  <a:schemeClr val="tx1"/>
                </a:solidFill>
                <a:latin typeface="Times New Roman" panose="02020603050405020304" pitchFamily="18" charset="0"/>
                <a:cs typeface="Times New Roman" panose="02020603050405020304" pitchFamily="18" charset="0"/>
              </a:rPr>
              <a:t>майно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Золотоніської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районної</a:t>
            </a:r>
            <a:r>
              <a:rPr lang="ru-RU" sz="2000" dirty="0">
                <a:solidFill>
                  <a:schemeClr val="tx1"/>
                </a:solidFill>
                <a:latin typeface="Times New Roman" panose="02020603050405020304" pitchFamily="18" charset="0"/>
                <a:cs typeface="Times New Roman" panose="02020603050405020304" pitchFamily="18" charset="0"/>
              </a:rPr>
              <a:t> ради в </a:t>
            </a:r>
            <a:r>
              <a:rPr lang="ru-RU" sz="2000" dirty="0" err="1">
                <a:solidFill>
                  <a:schemeClr val="tx1"/>
                </a:solidFill>
                <a:latin typeface="Times New Roman" panose="02020603050405020304" pitchFamily="18" charset="0"/>
                <a:cs typeface="Times New Roman" panose="02020603050405020304" pitchFamily="18" charset="0"/>
              </a:rPr>
              <a:t>частині</a:t>
            </a:r>
            <a:r>
              <a:rPr lang="ru-RU" sz="2000" dirty="0">
                <a:solidFill>
                  <a:schemeClr val="tx1"/>
                </a:solidFill>
                <a:latin typeface="Times New Roman" panose="02020603050405020304" pitchFamily="18" charset="0"/>
                <a:cs typeface="Times New Roman" panose="02020603050405020304" pitchFamily="18" charset="0"/>
              </a:rPr>
              <a:t> майна центру </a:t>
            </a:r>
            <a:r>
              <a:rPr lang="ru-RU" sz="2000" dirty="0" err="1">
                <a:solidFill>
                  <a:schemeClr val="tx1"/>
                </a:solidFill>
                <a:latin typeface="Times New Roman" panose="02020603050405020304" pitchFamily="18" charset="0"/>
                <a:cs typeface="Times New Roman" panose="02020603050405020304" pitchFamily="18" charset="0"/>
              </a:rPr>
              <a:t>професійного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розвитку</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педагогічних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працівників</a:t>
            </a:r>
            <a:r>
              <a:rPr lang="ru-RU" sz="2000" dirty="0">
                <a:solidFill>
                  <a:schemeClr val="tx1"/>
                </a:solidFill>
                <a:latin typeface="Times New Roman" panose="02020603050405020304" pitchFamily="18" charset="0"/>
                <a:cs typeface="Times New Roman" panose="02020603050405020304" pitchFamily="18" charset="0"/>
              </a:rPr>
              <a:t>.</a:t>
            </a:r>
          </a:p>
          <a:p>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133261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AE7F794-FFCE-49AC-B9F9-9B5B1C6DBDF6}"/>
              </a:ext>
            </a:extLst>
          </p:cNvPr>
          <p:cNvSpPr>
            <a:spLocks noGrp="1"/>
          </p:cNvSpPr>
          <p:nvPr>
            <p:ph idx="1"/>
          </p:nvPr>
        </p:nvSpPr>
        <p:spPr>
          <a:xfrm>
            <a:off x="365048" y="620265"/>
            <a:ext cx="8915400" cy="3777622"/>
          </a:xfrm>
        </p:spPr>
        <p:txBody>
          <a:bodyPr/>
          <a:lstStyle/>
          <a:p>
            <a:pPr marL="0" indent="0" algn="ctr">
              <a:buNone/>
            </a:pPr>
            <a:r>
              <a:rPr lang="uk-UA" sz="3600" b="1" dirty="0">
                <a:latin typeface="Times New Roman" panose="02020603050405020304" pitchFamily="18" charset="0"/>
                <a:cs typeface="Times New Roman" panose="02020603050405020304" pitchFamily="18" charset="0"/>
              </a:rPr>
              <a:t>Видаткова частина за 2021 рік</a:t>
            </a:r>
            <a:endParaRPr lang="ru-RU" sz="3600" dirty="0">
              <a:latin typeface="Times New Roman" panose="02020603050405020304" pitchFamily="18" charset="0"/>
              <a:cs typeface="Times New Roman" panose="02020603050405020304" pitchFamily="18" charset="0"/>
            </a:endParaRPr>
          </a:p>
          <a:p>
            <a:pPr marL="0" indent="0">
              <a:buNone/>
            </a:pPr>
            <a:endParaRPr lang="ru-RU" dirty="0"/>
          </a:p>
          <a:p>
            <a:pPr marL="0" indent="0">
              <a:buNone/>
            </a:pPr>
            <a:endParaRPr lang="ru-RU" dirty="0"/>
          </a:p>
          <a:p>
            <a:endParaRPr lang="ru-RU" dirty="0"/>
          </a:p>
        </p:txBody>
      </p:sp>
      <p:pic>
        <p:nvPicPr>
          <p:cNvPr id="5" name="Рисунок 4">
            <a:extLst>
              <a:ext uri="{FF2B5EF4-FFF2-40B4-BE49-F238E27FC236}">
                <a16:creationId xmlns:a16="http://schemas.microsoft.com/office/drawing/2014/main" id="{DD90AA0A-2755-482E-A9DF-26F854DE8E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3900" y="4952494"/>
            <a:ext cx="2459228" cy="1520250"/>
          </a:xfrm>
          <a:prstGeom prst="rect">
            <a:avLst/>
          </a:prstGeom>
          <a:ln>
            <a:noFill/>
          </a:ln>
          <a:effectLst>
            <a:softEdge rad="112500"/>
          </a:effectLst>
        </p:spPr>
      </p:pic>
      <p:sp>
        <p:nvSpPr>
          <p:cNvPr id="8" name="Прямоугольник 7">
            <a:extLst>
              <a:ext uri="{FF2B5EF4-FFF2-40B4-BE49-F238E27FC236}">
                <a16:creationId xmlns:a16="http://schemas.microsoft.com/office/drawing/2014/main" id="{2FF4B7F0-A453-491A-BC43-097418EC5F8F}"/>
              </a:ext>
            </a:extLst>
          </p:cNvPr>
          <p:cNvSpPr/>
          <p:nvPr/>
        </p:nvSpPr>
        <p:spPr>
          <a:xfrm>
            <a:off x="3048000" y="1905506"/>
            <a:ext cx="6096000" cy="3046988"/>
          </a:xfrm>
          <a:prstGeom prst="rect">
            <a:avLst/>
          </a:prstGeom>
        </p:spPr>
        <p:txBody>
          <a:bodyPr>
            <a:spAutoFit/>
          </a:bodyPr>
          <a:lstStyle/>
          <a:p>
            <a:pPr marL="28575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Апарат виконавчого комітету </a:t>
            </a:r>
            <a:r>
              <a:rPr lang="uk-UA" dirty="0" err="1">
                <a:latin typeface="Times New Roman" panose="02020603050405020304" pitchFamily="18" charset="0"/>
                <a:cs typeface="Times New Roman" panose="02020603050405020304" pitchFamily="18" charset="0"/>
              </a:rPr>
              <a:t>Новодмитрівської</a:t>
            </a:r>
            <a:r>
              <a:rPr lang="uk-UA" dirty="0">
                <a:latin typeface="Times New Roman" panose="02020603050405020304" pitchFamily="18" charset="0"/>
                <a:cs typeface="Times New Roman" panose="02020603050405020304" pitchFamily="18" charset="0"/>
              </a:rPr>
              <a:t> сільської ради – </a:t>
            </a:r>
          </a:p>
          <a:p>
            <a:pPr algn="ctr"/>
            <a:r>
              <a:rPr lang="uk-UA" sz="4000" b="1" dirty="0">
                <a:latin typeface="Times New Roman" panose="02020603050405020304" pitchFamily="18" charset="0"/>
                <a:cs typeface="Times New Roman" panose="02020603050405020304" pitchFamily="18" charset="0"/>
              </a:rPr>
              <a:t>12 млн.488 тис.402грн</a:t>
            </a:r>
          </a:p>
          <a:p>
            <a:pPr algn="ctr"/>
            <a:endParaRPr lang="ru-RU" sz="4000"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Проведення місцевих виборів</a:t>
            </a:r>
            <a:r>
              <a:rPr lang="ru-RU" dirty="0">
                <a:latin typeface="Times New Roman" panose="02020603050405020304" pitchFamily="18" charset="0"/>
                <a:cs typeface="Times New Roman" panose="02020603050405020304" pitchFamily="18" charset="0"/>
              </a:rPr>
              <a:t>. </a:t>
            </a:r>
            <a:r>
              <a:rPr lang="uk-UA" dirty="0">
                <a:latin typeface="Times New Roman" panose="02020603050405020304" pitchFamily="18" charset="0"/>
                <a:cs typeface="Times New Roman" panose="02020603050405020304" pitchFamily="18" charset="0"/>
              </a:rPr>
              <a:t>КЕКВ 2282 видатки  становлять: </a:t>
            </a:r>
          </a:p>
          <a:p>
            <a:pPr algn="ctr"/>
            <a:r>
              <a:rPr lang="uk-UA" sz="4000" b="1" dirty="0">
                <a:latin typeface="Times New Roman" panose="02020603050405020304" pitchFamily="18" charset="0"/>
                <a:cs typeface="Times New Roman" panose="02020603050405020304" pitchFamily="18" charset="0"/>
              </a:rPr>
              <a:t>270тис.089грн     </a:t>
            </a:r>
            <a:endParaRPr lang="ru-RU"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957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5B7808C-1A14-46EA-B293-E8CA6525BB23}"/>
              </a:ext>
            </a:extLst>
          </p:cNvPr>
          <p:cNvSpPr>
            <a:spLocks noGrp="1"/>
          </p:cNvSpPr>
          <p:nvPr>
            <p:ph idx="1"/>
          </p:nvPr>
        </p:nvSpPr>
        <p:spPr>
          <a:xfrm>
            <a:off x="1762539" y="1219200"/>
            <a:ext cx="9740347" cy="5062330"/>
          </a:xfrm>
        </p:spPr>
        <p:txBody>
          <a:bodyPr>
            <a:normAutofit fontScale="92500" lnSpcReduction="10000"/>
          </a:bodyPr>
          <a:lstStyle/>
          <a:p>
            <a:r>
              <a:rPr lang="uk-UA" sz="2200" dirty="0">
                <a:solidFill>
                  <a:schemeClr val="tx1"/>
                </a:solidFill>
                <a:latin typeface="Times New Roman" panose="02020603050405020304" pitchFamily="18" charset="0"/>
                <a:cs typeface="Times New Roman" panose="02020603050405020304" pitchFamily="18" charset="0"/>
              </a:rPr>
              <a:t>за минулий рік  до загального відділу сільської ради   надійшло 253 письмових звернень від громадян, з </a:t>
            </a:r>
            <a:r>
              <a:rPr lang="uk-UA" sz="2200">
                <a:solidFill>
                  <a:schemeClr val="tx1"/>
                </a:solidFill>
                <a:latin typeface="Times New Roman" panose="02020603050405020304" pitchFamily="18" charset="0"/>
                <a:cs typeface="Times New Roman" panose="02020603050405020304" pitchFamily="18" charset="0"/>
              </a:rPr>
              <a:t>них 124 заяви </a:t>
            </a:r>
            <a:r>
              <a:rPr lang="uk-UA" sz="2200" dirty="0">
                <a:solidFill>
                  <a:schemeClr val="tx1"/>
                </a:solidFill>
                <a:latin typeface="Times New Roman" panose="02020603050405020304" pitchFamily="18" charset="0"/>
                <a:cs typeface="Times New Roman" panose="02020603050405020304" pitchFamily="18" charset="0"/>
              </a:rPr>
              <a:t>на надання матеріальної допомоги на лікування;</a:t>
            </a:r>
          </a:p>
          <a:p>
            <a:r>
              <a:rPr lang="uk-UA" sz="2200" dirty="0">
                <a:solidFill>
                  <a:schemeClr val="tx1"/>
                </a:solidFill>
                <a:latin typeface="Times New Roman" panose="02020603050405020304" pitchFamily="18" charset="0"/>
                <a:cs typeface="Times New Roman" panose="02020603050405020304" pitchFamily="18" charset="0"/>
              </a:rPr>
              <a:t>видано 919  довідок різного змісту, зареєстровано 3022 листи вхідної документації  та 2009 вихідних листів;</a:t>
            </a:r>
          </a:p>
          <a:p>
            <a:r>
              <a:rPr lang="ru-RU" sz="2200" dirty="0">
                <a:solidFill>
                  <a:schemeClr val="tx1"/>
                </a:solidFill>
                <a:latin typeface="Times New Roman" panose="02020603050405020304" pitchFamily="18" charset="0"/>
                <a:cs typeface="Times New Roman" panose="02020603050405020304" pitchFamily="18" charset="0"/>
              </a:rPr>
              <a:t>за </a:t>
            </a:r>
            <a:r>
              <a:rPr lang="ru-RU" sz="2200" dirty="0" err="1">
                <a:solidFill>
                  <a:schemeClr val="tx1"/>
                </a:solidFill>
                <a:latin typeface="Times New Roman" panose="02020603050405020304" pitchFamily="18" charset="0"/>
                <a:cs typeface="Times New Roman" panose="02020603050405020304" pitchFamily="18" charset="0"/>
              </a:rPr>
              <a:t>зверненнями</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мешканців</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територіальної</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громади</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надавалася</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безоплатна</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первинна</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правова</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допомога</a:t>
            </a:r>
            <a:r>
              <a:rPr lang="ru-RU" sz="2200" dirty="0">
                <a:solidFill>
                  <a:schemeClr val="tx1"/>
                </a:solidFill>
                <a:latin typeface="Times New Roman" panose="02020603050405020304" pitchFamily="18" charset="0"/>
                <a:cs typeface="Times New Roman" panose="02020603050405020304" pitchFamily="18" charset="0"/>
              </a:rPr>
              <a:t>;</a:t>
            </a:r>
          </a:p>
          <a:p>
            <a:r>
              <a:rPr lang="uk-UA" sz="2400" dirty="0">
                <a:solidFill>
                  <a:schemeClr val="tx1"/>
                </a:solidFill>
                <a:latin typeface="Times New Roman" panose="02020603050405020304" pitchFamily="18" charset="0"/>
                <a:cs typeface="Times New Roman" panose="02020603050405020304" pitchFamily="18" charset="0"/>
              </a:rPr>
              <a:t>здійснено </a:t>
            </a:r>
            <a:r>
              <a:rPr lang="uk-UA" sz="2400" b="1" i="1" dirty="0">
                <a:solidFill>
                  <a:schemeClr val="tx1"/>
                </a:solidFill>
                <a:latin typeface="Times New Roman" panose="02020603050405020304" pitchFamily="18" charset="0"/>
                <a:cs typeface="Times New Roman" panose="02020603050405020304" pitchFamily="18" charset="0"/>
              </a:rPr>
              <a:t>реєстрацію 226 актових записів</a:t>
            </a:r>
            <a:r>
              <a:rPr lang="uk-UA" sz="2400" dirty="0">
                <a:solidFill>
                  <a:schemeClr val="tx1"/>
                </a:solidFill>
                <a:latin typeface="Times New Roman" panose="02020603050405020304" pitchFamily="18" charset="0"/>
                <a:cs typeface="Times New Roman" panose="02020603050405020304" pitchFamily="18" charset="0"/>
              </a:rPr>
              <a:t> цивільного стану: </a:t>
            </a:r>
          </a:p>
          <a:p>
            <a:pPr lvl="0">
              <a:buFont typeface="Wingdings" panose="05000000000000000000" pitchFamily="2" charset="2"/>
              <a:buChar char="v"/>
            </a:pPr>
            <a:r>
              <a:rPr lang="uk-UA" sz="2400" dirty="0">
                <a:solidFill>
                  <a:schemeClr val="tx1"/>
                </a:solidFill>
                <a:latin typeface="Times New Roman" panose="02020603050405020304" pitchFamily="18" charset="0"/>
                <a:cs typeface="Times New Roman" panose="02020603050405020304" pitchFamily="18" charset="0"/>
              </a:rPr>
              <a:t>про народження – 12;</a:t>
            </a:r>
            <a:endParaRPr lang="ru-RU" sz="2400" dirty="0">
              <a:solidFill>
                <a:schemeClr val="tx1"/>
              </a:solidFill>
              <a:latin typeface="Times New Roman" panose="02020603050405020304" pitchFamily="18" charset="0"/>
              <a:cs typeface="Times New Roman" panose="02020603050405020304" pitchFamily="18" charset="0"/>
            </a:endParaRPr>
          </a:p>
          <a:p>
            <a:pPr lvl="0">
              <a:buFont typeface="Wingdings" panose="05000000000000000000" pitchFamily="2" charset="2"/>
              <a:buChar char="v"/>
            </a:pPr>
            <a:r>
              <a:rPr lang="uk-UA" sz="2400" dirty="0">
                <a:solidFill>
                  <a:schemeClr val="tx1"/>
                </a:solidFill>
                <a:latin typeface="Times New Roman" panose="02020603050405020304" pitchFamily="18" charset="0"/>
                <a:cs typeface="Times New Roman" panose="02020603050405020304" pitchFamily="18" charset="0"/>
              </a:rPr>
              <a:t>про смерть - 175;</a:t>
            </a:r>
            <a:endParaRPr lang="ru-RU" sz="2400" dirty="0">
              <a:solidFill>
                <a:schemeClr val="tx1"/>
              </a:solidFill>
              <a:latin typeface="Times New Roman" panose="02020603050405020304" pitchFamily="18" charset="0"/>
              <a:cs typeface="Times New Roman" panose="02020603050405020304" pitchFamily="18" charset="0"/>
            </a:endParaRPr>
          </a:p>
          <a:p>
            <a:pPr lvl="0">
              <a:buFont typeface="Wingdings" panose="05000000000000000000" pitchFamily="2" charset="2"/>
              <a:buChar char="v"/>
            </a:pPr>
            <a:r>
              <a:rPr lang="uk-UA" sz="2400" dirty="0">
                <a:solidFill>
                  <a:schemeClr val="tx1"/>
                </a:solidFill>
                <a:latin typeface="Times New Roman" panose="02020603050405020304" pitchFamily="18" charset="0"/>
                <a:cs typeface="Times New Roman" panose="02020603050405020304" pitchFamily="18" charset="0"/>
              </a:rPr>
              <a:t>про шлюб – 39;</a:t>
            </a:r>
            <a:endParaRPr lang="ru-RU" sz="2400" dirty="0">
              <a:solidFill>
                <a:schemeClr val="tx1"/>
              </a:solidFill>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uk-UA" sz="2400" dirty="0">
                <a:solidFill>
                  <a:schemeClr val="tx1"/>
                </a:solidFill>
                <a:latin typeface="Times New Roman" panose="02020603050405020304" pitchFamily="18" charset="0"/>
                <a:cs typeface="Times New Roman" panose="02020603050405020304" pitchFamily="18" charset="0"/>
              </a:rPr>
              <a:t>вчинено  - 88    нотаріальних  дії  та 60 </a:t>
            </a:r>
            <a:r>
              <a:rPr lang="uk-UA" sz="2400" b="1" dirty="0">
                <a:solidFill>
                  <a:schemeClr val="tx1"/>
                </a:solidFill>
                <a:latin typeface="Times New Roman" panose="02020603050405020304" pitchFamily="18" charset="0"/>
                <a:cs typeface="Times New Roman" panose="02020603050405020304" pitchFamily="18" charset="0"/>
              </a:rPr>
              <a:t>-</a:t>
            </a:r>
            <a:r>
              <a:rPr lang="uk-UA" sz="2400" dirty="0">
                <a:solidFill>
                  <a:schemeClr val="tx1"/>
                </a:solidFill>
                <a:latin typeface="Times New Roman" panose="02020603050405020304" pitchFamily="18" charset="0"/>
                <a:cs typeface="Times New Roman" panose="02020603050405020304" pitchFamily="18" charset="0"/>
              </a:rPr>
              <a:t>  прирівняних  до нотаріальних дій.</a:t>
            </a:r>
            <a:endParaRPr lang="ru-RU" sz="2400" dirty="0">
              <a:solidFill>
                <a:schemeClr val="tx1"/>
              </a:solidFill>
              <a:latin typeface="Times New Roman" panose="02020603050405020304" pitchFamily="18" charset="0"/>
              <a:cs typeface="Times New Roman" panose="02020603050405020304" pitchFamily="18" charset="0"/>
            </a:endParaRPr>
          </a:p>
          <a:p>
            <a:pPr marL="0" indent="0">
              <a:buNone/>
            </a:pPr>
            <a:r>
              <a:rPr lang="uk-UA"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a:p>
            <a:endParaRPr lang="uk-UA"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sz="2000" dirty="0">
              <a:solidFill>
                <a:schemeClr val="tx1"/>
              </a:solidFill>
              <a:latin typeface="Times New Roman" panose="02020603050405020304" pitchFamily="18" charset="0"/>
              <a:cs typeface="Times New Roman" panose="02020603050405020304" pitchFamily="18" charset="0"/>
            </a:endParaRPr>
          </a:p>
          <a:p>
            <a:endParaRPr lang="ru-RU" sz="2000" dirty="0">
              <a:solidFill>
                <a:schemeClr val="tx1"/>
              </a:solidFill>
              <a:latin typeface="Times New Roman" panose="02020603050405020304" pitchFamily="18" charset="0"/>
              <a:cs typeface="Times New Roman" panose="02020603050405020304" pitchFamily="18" charset="0"/>
            </a:endParaRPr>
          </a:p>
          <a:p>
            <a:pPr marL="0" indent="0">
              <a:buNone/>
            </a:pPr>
            <a:endParaRPr lang="ru-RU" sz="2000" dirty="0">
              <a:solidFill>
                <a:schemeClr val="tx1"/>
              </a:solidFill>
              <a:latin typeface="Times New Roman" panose="02020603050405020304" pitchFamily="18" charset="0"/>
              <a:cs typeface="Times New Roman" panose="02020603050405020304" pitchFamily="18" charset="0"/>
            </a:endParaRPr>
          </a:p>
          <a:p>
            <a:endParaRPr lang="uk-UA" sz="2000" dirty="0">
              <a:solidFill>
                <a:schemeClr val="tx1"/>
              </a:solidFill>
              <a:latin typeface="Times New Roman" panose="02020603050405020304" pitchFamily="18" charset="0"/>
              <a:cs typeface="Times New Roman" panose="02020603050405020304" pitchFamily="18" charset="0"/>
            </a:endParaRPr>
          </a:p>
          <a:p>
            <a:endParaRPr lang="ru-RU" sz="2000" dirty="0">
              <a:solidFill>
                <a:schemeClr val="tx1"/>
              </a:solidFill>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dirty="0"/>
          </a:p>
        </p:txBody>
      </p:sp>
      <p:sp>
        <p:nvSpPr>
          <p:cNvPr id="4" name="Прямоугольник 3">
            <a:extLst>
              <a:ext uri="{FF2B5EF4-FFF2-40B4-BE49-F238E27FC236}">
                <a16:creationId xmlns:a16="http://schemas.microsoft.com/office/drawing/2014/main" id="{E1998251-5066-444F-8B51-35ABFB1F5F06}"/>
              </a:ext>
            </a:extLst>
          </p:cNvPr>
          <p:cNvSpPr/>
          <p:nvPr/>
        </p:nvSpPr>
        <p:spPr>
          <a:xfrm>
            <a:off x="2297665" y="311538"/>
            <a:ext cx="8232190" cy="707886"/>
          </a:xfrm>
          <a:prstGeom prst="rect">
            <a:avLst/>
          </a:prstGeom>
        </p:spPr>
        <p:txBody>
          <a:bodyPr wrap="none">
            <a:spAutoFit/>
          </a:bodyPr>
          <a:lstStyle/>
          <a:p>
            <a:r>
              <a:rPr lang="uk-UA" sz="4000" b="1" dirty="0">
                <a:solidFill>
                  <a:schemeClr val="accent1"/>
                </a:solidFill>
                <a:latin typeface="Times New Roman" panose="02020603050405020304" pitchFamily="18" charset="0"/>
                <a:cs typeface="Times New Roman" panose="02020603050405020304" pitchFamily="18" charset="0"/>
              </a:rPr>
              <a:t>Робота із  зверненнями громадян  </a:t>
            </a:r>
            <a:endParaRPr lang="ru-RU" sz="40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1219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32039" y="722671"/>
            <a:ext cx="9483213" cy="2706330"/>
          </a:xfrm>
        </p:spPr>
        <p:txBody>
          <a:bodyPr>
            <a:normAutofit/>
          </a:bodyPr>
          <a:lstStyle/>
          <a:p>
            <a:pPr algn="ctr"/>
            <a:r>
              <a:rPr lang="uk-UA" sz="4000" b="1" dirty="0">
                <a:latin typeface="Times New Roman" panose="02020603050405020304" pitchFamily="18" charset="0"/>
                <a:cs typeface="Times New Roman" panose="02020603050405020304" pitchFamily="18" charset="0"/>
              </a:rPr>
              <a:t>Ц</a:t>
            </a:r>
            <a:r>
              <a:rPr lang="ru-RU" sz="4000" b="1" dirty="0" err="1">
                <a:latin typeface="Times New Roman" panose="02020603050405020304" pitchFamily="18" charset="0"/>
                <a:cs typeface="Times New Roman" panose="02020603050405020304" pitchFamily="18" charset="0"/>
              </a:rPr>
              <a:t>ентр</a:t>
            </a:r>
            <a:r>
              <a:rPr lang="ru-RU" sz="4000" b="1" dirty="0">
                <a:latin typeface="Times New Roman" panose="02020603050405020304" pitchFamily="18" charset="0"/>
                <a:cs typeface="Times New Roman" panose="02020603050405020304" pitchFamily="18" charset="0"/>
              </a:rPr>
              <a:t> </a:t>
            </a:r>
            <a:br>
              <a:rPr lang="ru-RU" sz="4000" b="1" dirty="0">
                <a:latin typeface="Times New Roman" panose="02020603050405020304" pitchFamily="18" charset="0"/>
                <a:cs typeface="Times New Roman" panose="02020603050405020304" pitchFamily="18" charset="0"/>
              </a:rPr>
            </a:br>
            <a:r>
              <a:rPr lang="ru-RU" sz="4000" b="1" dirty="0" err="1">
                <a:latin typeface="Times New Roman" panose="02020603050405020304" pitchFamily="18" charset="0"/>
                <a:cs typeface="Times New Roman" panose="02020603050405020304" pitchFamily="18" charset="0"/>
              </a:rPr>
              <a:t>надання</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адміністративних</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послуг</a:t>
            </a:r>
            <a:endParaRPr lang="uk-UA" sz="4000" b="1"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3D3FE113-BAC4-4896-AAA7-71F69BB9E3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7879" y="3856383"/>
            <a:ext cx="4105690" cy="2466561"/>
          </a:xfrm>
          <a:prstGeom prst="rect">
            <a:avLst/>
          </a:prstGeom>
          <a:ln>
            <a:noFill/>
          </a:ln>
          <a:effectLst>
            <a:softEdge rad="112500"/>
          </a:effectLst>
        </p:spPr>
      </p:pic>
    </p:spTree>
    <p:extLst>
      <p:ext uri="{BB962C8B-B14F-4D97-AF65-F5344CB8AC3E}">
        <p14:creationId xmlns:p14="http://schemas.microsoft.com/office/powerpoint/2010/main" val="798714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43547" y="1887794"/>
            <a:ext cx="10191137" cy="4704736"/>
          </a:xfrm>
        </p:spPr>
        <p:txBody>
          <a:bodyPr/>
          <a:lstStyle/>
          <a:p>
            <a:r>
              <a:rPr lang="uk-UA" sz="2800" dirty="0">
                <a:latin typeface="Times New Roman" panose="02020603050405020304" pitchFamily="18" charset="0"/>
                <a:cs typeface="Times New Roman" panose="02020603050405020304" pitchFamily="18" charset="0"/>
              </a:rPr>
              <a:t>Державна реєстрація іншого речового права на нерухоме майно, обтяження права на нерухоме майно, іпотеки;</a:t>
            </a:r>
          </a:p>
          <a:p>
            <a:r>
              <a:rPr lang="uk-UA" sz="2800" dirty="0">
                <a:latin typeface="Times New Roman" panose="02020603050405020304" pitchFamily="18" charset="0"/>
                <a:cs typeface="Times New Roman" panose="02020603050405020304" pitchFamily="18" charset="0"/>
              </a:rPr>
              <a:t>Надання субсидій для відшкодування витрат на оплату житлово-комунальних послуг;</a:t>
            </a:r>
          </a:p>
          <a:p>
            <a:r>
              <a:rPr lang="uk-UA" sz="2800" dirty="0">
                <a:latin typeface="Times New Roman" panose="02020603050405020304" pitchFamily="18" charset="0"/>
                <a:cs typeface="Times New Roman" panose="02020603050405020304" pitchFamily="18" charset="0"/>
              </a:rPr>
              <a:t>Видача витягу з технічної документації про нормативну грошову оцінку земельної ділянки;</a:t>
            </a:r>
          </a:p>
          <a:p>
            <a:r>
              <a:rPr lang="uk-UA" sz="2800" dirty="0">
                <a:latin typeface="Times New Roman" panose="02020603050405020304" pitchFamily="18" charset="0"/>
                <a:cs typeface="Times New Roman" panose="02020603050405020304" pitchFamily="18" charset="0"/>
              </a:rPr>
              <a:t>Призначення державної соціальної допомоги малозабезпеченим сім’ям;</a:t>
            </a:r>
          </a:p>
          <a:p>
            <a:r>
              <a:rPr lang="uk-UA" sz="2800" dirty="0">
                <a:latin typeface="Times New Roman" panose="02020603050405020304" pitchFamily="18" charset="0"/>
                <a:cs typeface="Times New Roman" panose="02020603050405020304" pitchFamily="18" charset="0"/>
              </a:rPr>
              <a:t>Призначення державної допомоги на дітей одиноким матерям;</a:t>
            </a:r>
          </a:p>
          <a:p>
            <a:endParaRPr lang="uk-UA" sz="28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728452" y="624111"/>
            <a:ext cx="8391832" cy="1077218"/>
          </a:xfrm>
          <a:prstGeom prst="rect">
            <a:avLst/>
          </a:prstGeom>
        </p:spPr>
        <p:txBody>
          <a:bodyPr wrap="square">
            <a:spAutoFit/>
          </a:bodyPr>
          <a:lstStyle/>
          <a:p>
            <a:r>
              <a:rPr lang="uk-UA" sz="3200" dirty="0">
                <a:latin typeface="Times New Roman" panose="02020603050405020304" pitchFamily="18" charset="0"/>
                <a:cs typeface="Times New Roman" panose="02020603050405020304" pitchFamily="18" charset="0"/>
              </a:rPr>
              <a:t>Загальна кількість наданих адміністративних послуг становить-3925</a:t>
            </a:r>
          </a:p>
        </p:txBody>
      </p:sp>
      <p:pic>
        <p:nvPicPr>
          <p:cNvPr id="5" name="Рисунок 4">
            <a:extLst>
              <a:ext uri="{FF2B5EF4-FFF2-40B4-BE49-F238E27FC236}">
                <a16:creationId xmlns:a16="http://schemas.microsoft.com/office/drawing/2014/main" id="{DC8269E4-F198-420B-95A5-92A5C021C5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3129" y="4412973"/>
            <a:ext cx="2363048" cy="1419640"/>
          </a:xfrm>
          <a:prstGeom prst="rect">
            <a:avLst/>
          </a:prstGeom>
          <a:ln>
            <a:noFill/>
          </a:ln>
          <a:effectLst>
            <a:softEdge rad="112500"/>
          </a:effectLst>
        </p:spPr>
      </p:pic>
    </p:spTree>
    <p:extLst>
      <p:ext uri="{BB962C8B-B14F-4D97-AF65-F5344CB8AC3E}">
        <p14:creationId xmlns:p14="http://schemas.microsoft.com/office/powerpoint/2010/main" val="1922048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1710813" y="294969"/>
            <a:ext cx="10132142" cy="6297560"/>
          </a:xfrm>
        </p:spPr>
        <p:txBody>
          <a:bodyPr>
            <a:normAutofit/>
          </a:bodyPr>
          <a:lstStyle/>
          <a:p>
            <a:r>
              <a:rPr lang="uk-UA" sz="2800" dirty="0">
                <a:latin typeface="Times New Roman" panose="02020603050405020304" pitchFamily="18" charset="0"/>
                <a:cs typeface="Times New Roman" panose="02020603050405020304" pitchFamily="18" charset="0"/>
              </a:rPr>
              <a:t>Видача посвідчень батьків багатодітної сім’ї та дитини з багатодітної сім’ї;</a:t>
            </a:r>
          </a:p>
          <a:p>
            <a:r>
              <a:rPr lang="uk-UA" sz="2800" dirty="0">
                <a:latin typeface="Times New Roman" panose="02020603050405020304" pitchFamily="18" charset="0"/>
                <a:cs typeface="Times New Roman" panose="02020603050405020304" pitchFamily="18" charset="0"/>
              </a:rPr>
              <a:t>Призначення одноразової грошової/матеріальної допомоги особам з інвалідністю та дітям з інвалідністю;</a:t>
            </a:r>
          </a:p>
          <a:p>
            <a:r>
              <a:rPr lang="uk-UA" sz="2800" dirty="0">
                <a:latin typeface="Times New Roman" panose="02020603050405020304" pitchFamily="18" charset="0"/>
                <a:cs typeface="Times New Roman" panose="02020603050405020304" pitchFamily="18" charset="0"/>
              </a:rPr>
              <a:t>Призначення державної допомоги на дітей, які виховуються у багатодітних сім’ях;</a:t>
            </a:r>
          </a:p>
          <a:p>
            <a:r>
              <a:rPr lang="uk-UA" sz="2800" dirty="0">
                <a:latin typeface="Times New Roman" panose="02020603050405020304" pitchFamily="18" charset="0"/>
                <a:cs typeface="Times New Roman" panose="02020603050405020304" pitchFamily="18" charset="0"/>
              </a:rPr>
              <a:t>Призначення державної допомоги у зв’язку з вагітністю та пологами жінкам, які не застраховані в системі загальнообов’язкового державного соціального страхування;</a:t>
            </a:r>
          </a:p>
          <a:p>
            <a:r>
              <a:rPr lang="uk-UA" sz="2800" dirty="0">
                <a:latin typeface="Times New Roman" panose="02020603050405020304" pitchFamily="18" charset="0"/>
                <a:cs typeface="Times New Roman" panose="02020603050405020304" pitchFamily="18" charset="0"/>
              </a:rPr>
              <a:t>Призначення пільги на придбання палива, у тому числі рідкого, скрапленого балонного газу для побутових потреб;</a:t>
            </a:r>
          </a:p>
          <a:p>
            <a:r>
              <a:rPr lang="uk-UA" sz="2800" dirty="0">
                <a:latin typeface="Times New Roman" panose="02020603050405020304" pitchFamily="18" charset="0"/>
                <a:cs typeface="Times New Roman" panose="02020603050405020304" pitchFamily="18" charset="0"/>
              </a:rPr>
              <a:t>Призначення державної допомоги на дітей, над якими встановлено опіку чи піклування;</a:t>
            </a:r>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uk-UA"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783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2049463" y="384175"/>
            <a:ext cx="9455150" cy="5527675"/>
          </a:xfrm>
        </p:spPr>
        <p:txBody>
          <a:bodyPr>
            <a:noAutofit/>
          </a:bodyPr>
          <a:lstStyle/>
          <a:p>
            <a:r>
              <a:rPr lang="uk-UA" sz="2800" dirty="0">
                <a:latin typeface="Times New Roman" panose="02020603050405020304" pitchFamily="18" charset="0"/>
                <a:cs typeface="Times New Roman" panose="02020603050405020304" pitchFamily="18" charset="0"/>
              </a:rPr>
              <a:t>Призначення тимчасової державної допомоги дітям, батьки яких ухиляються від сплати аліментів, не мають можливості утримувати дитину або місце їх проживання чи перебування невідоме;</a:t>
            </a:r>
          </a:p>
          <a:p>
            <a:r>
              <a:rPr lang="uk-UA" sz="2800" dirty="0">
                <a:latin typeface="Times New Roman" panose="02020603050405020304" pitchFamily="18" charset="0"/>
                <a:cs typeface="Times New Roman" panose="02020603050405020304" pitchFamily="18" charset="0"/>
              </a:rPr>
              <a:t>Призначення державної допомоги одному з батьків, </a:t>
            </a:r>
            <a:r>
              <a:rPr lang="uk-UA" sz="2800" dirty="0" err="1">
                <a:latin typeface="Times New Roman" panose="02020603050405020304" pitchFamily="18" charset="0"/>
                <a:cs typeface="Times New Roman" panose="02020603050405020304" pitchFamily="18" charset="0"/>
              </a:rPr>
              <a:t>усиновлювачам</a:t>
            </a:r>
            <a:r>
              <a:rPr lang="uk-UA" sz="2800" dirty="0">
                <a:latin typeface="Times New Roman" panose="02020603050405020304" pitchFamily="18" charset="0"/>
                <a:cs typeface="Times New Roman" panose="02020603050405020304" pitchFamily="18" charset="0"/>
              </a:rPr>
              <a:t>, опікунам, піклувальникам, одному з прийомних батьків, батькам-вихователям, які доглядають за хворою дитиною, якій не встановлено інвалідність;</a:t>
            </a:r>
          </a:p>
          <a:p>
            <a:r>
              <a:rPr lang="uk-UA" sz="2800" dirty="0">
                <a:latin typeface="Times New Roman" panose="02020603050405020304" pitchFamily="18" charset="0"/>
                <a:cs typeface="Times New Roman" panose="02020603050405020304" pitchFamily="18" charset="0"/>
              </a:rPr>
              <a:t>Призначення одноразової винагороди жінкам, яким присвоєно почесне звання України “Мати-героїня”;</a:t>
            </a:r>
          </a:p>
          <a:p>
            <a:r>
              <a:rPr lang="uk-UA" sz="2800" dirty="0">
                <a:latin typeface="Times New Roman" panose="02020603050405020304" pitchFamily="18" charset="0"/>
                <a:cs typeface="Times New Roman" panose="02020603050405020304" pitchFamily="18" charset="0"/>
              </a:rPr>
              <a:t>Призначення грошової компенсації замість санаторно-курортної путівки громадянам, які постраждали внаслідок Чорнобильської катастрофи</a:t>
            </a:r>
          </a:p>
        </p:txBody>
      </p:sp>
    </p:spTree>
    <p:extLst>
      <p:ext uri="{BB962C8B-B14F-4D97-AF65-F5344CB8AC3E}">
        <p14:creationId xmlns:p14="http://schemas.microsoft.com/office/powerpoint/2010/main" val="1732802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0813" y="1583787"/>
            <a:ext cx="10058400" cy="4802265"/>
          </a:xfrm>
        </p:spPr>
        <p:txBody>
          <a:bodyPr>
            <a:normAutofit/>
          </a:bodyPr>
          <a:lstStyle/>
          <a:p>
            <a:pPr algn="ctr"/>
            <a:r>
              <a:rPr lang="uk-UA" dirty="0"/>
              <a:t>   </a:t>
            </a:r>
            <a:endParaRPr lang="uk-UA" dirty="0">
              <a:latin typeface="Times New Roman" panose="02020603050405020304" pitchFamily="18" charset="0"/>
              <a:cs typeface="Times New Roman" panose="02020603050405020304" pitchFamily="18" charset="0"/>
            </a:endParaRPr>
          </a:p>
        </p:txBody>
      </p:sp>
      <p:sp>
        <p:nvSpPr>
          <p:cNvPr id="8" name="TextBox 7"/>
          <p:cNvSpPr txBox="1"/>
          <p:nvPr/>
        </p:nvSpPr>
        <p:spPr>
          <a:xfrm>
            <a:off x="1710813" y="796414"/>
            <a:ext cx="9350477" cy="3908762"/>
          </a:xfrm>
          <a:prstGeom prst="rect">
            <a:avLst/>
          </a:prstGeom>
          <a:noFill/>
        </p:spPr>
        <p:txBody>
          <a:bodyPr wrap="square" rtlCol="0">
            <a:spAutoFit/>
          </a:bodyPr>
          <a:lstStyle/>
          <a:p>
            <a:pPr algn="just"/>
            <a:r>
              <a:rPr lang="uk-UA" sz="36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Підвищення рівня професіоналізму та компетентності адміністраторів, використання сучасного програмного забезпечення:</a:t>
            </a:r>
          </a:p>
          <a:p>
            <a:pPr algn="just"/>
            <a:endParaRPr lang="uk-UA" sz="2400" dirty="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r>
              <a:rPr lang="uk-UA" sz="2400" dirty="0">
                <a:latin typeface="Times New Roman" panose="02020603050405020304" pitchFamily="18" charset="0"/>
                <a:cs typeface="Times New Roman" panose="02020603050405020304" pitchFamily="18" charset="0"/>
              </a:rPr>
              <a:t>комплексна послуга є-Малятко;</a:t>
            </a:r>
            <a:endParaRPr lang="ru-RU" sz="2400" dirty="0">
              <a:latin typeface="Times New Roman" panose="02020603050405020304" pitchFamily="18" charset="0"/>
              <a:cs typeface="Times New Roman" panose="02020603050405020304" pitchFamily="18" charset="0"/>
            </a:endParaRPr>
          </a:p>
          <a:p>
            <a:pPr marL="457200" indent="-457200" algn="just">
              <a:buFont typeface="Arial" panose="020B0604020202020204" pitchFamily="34" charset="0"/>
              <a:buChar char="•"/>
            </a:pPr>
            <a:r>
              <a:rPr lang="uk-UA" sz="2400" dirty="0">
                <a:latin typeface="Times New Roman" panose="02020603050405020304" pitchFamily="18" charset="0"/>
                <a:cs typeface="Times New Roman" panose="02020603050405020304" pitchFamily="18" charset="0"/>
              </a:rPr>
              <a:t> формування електронної справи  за   програмним комплексом «Вулик»;</a:t>
            </a:r>
          </a:p>
          <a:p>
            <a:pPr marL="457200" indent="-457200">
              <a:buFont typeface="Arial" panose="020B0604020202020204" pitchFamily="34" charset="0"/>
              <a:buChar char="•"/>
            </a:pPr>
            <a:r>
              <a:rPr lang="uk-UA" sz="2400" dirty="0">
                <a:latin typeface="Times New Roman" panose="02020603050405020304" pitchFamily="18" charset="0"/>
                <a:cs typeface="Times New Roman" panose="02020603050405020304" pitchFamily="18" charset="0"/>
              </a:rPr>
              <a:t>реалізовано підключення до Порталу Єдиної державної електронної системи у сфері будівництва;</a:t>
            </a:r>
            <a:endParaRPr lang="ru-RU" sz="24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uk-UA" sz="2400" dirty="0">
                <a:latin typeface="Times New Roman" panose="02020603050405020304" pitchFamily="18" charset="0"/>
                <a:cs typeface="Times New Roman" panose="02020603050405020304" pitchFamily="18" charset="0"/>
              </a:rPr>
              <a:t>Робота за програмним комплексом «Соціальна громада»</a:t>
            </a:r>
            <a:br>
              <a:rPr lang="uk-UA" sz="2000" dirty="0">
                <a:latin typeface="Times New Roman" panose="02020603050405020304" pitchFamily="18" charset="0"/>
                <a:cs typeface="Times New Roman" panose="02020603050405020304" pitchFamily="18" charset="0"/>
              </a:rPr>
            </a:br>
            <a:endParaRPr lang="uk-UA" sz="2000"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E09F289B-2423-48DD-B66F-6741B4ECF6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6051" y="4391439"/>
            <a:ext cx="4105690" cy="2466561"/>
          </a:xfrm>
          <a:prstGeom prst="rect">
            <a:avLst/>
          </a:prstGeom>
          <a:ln>
            <a:noFill/>
          </a:ln>
          <a:effectLst>
            <a:softEdge rad="112500"/>
          </a:effectLst>
        </p:spPr>
      </p:pic>
    </p:spTree>
    <p:extLst>
      <p:ext uri="{BB962C8B-B14F-4D97-AF65-F5344CB8AC3E}">
        <p14:creationId xmlns:p14="http://schemas.microsoft.com/office/powerpoint/2010/main" val="1075965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42338" y="722670"/>
            <a:ext cx="6593698" cy="3863185"/>
          </a:xfrm>
        </p:spPr>
        <p:txBody>
          <a:bodyPr>
            <a:normAutofit fontScale="90000"/>
          </a:bodyPr>
          <a:lstStyle/>
          <a:p>
            <a:pPr algn="ctr"/>
            <a:r>
              <a:rPr lang="uk-UA" b="1" dirty="0">
                <a:latin typeface="Times New Roman" panose="02020603050405020304" pitchFamily="18" charset="0"/>
                <a:cs typeface="Times New Roman" panose="02020603050405020304" pitchFamily="18" charset="0"/>
              </a:rPr>
              <a:t>Відділ</a:t>
            </a:r>
            <a:br>
              <a:rPr lang="uk-UA" b="1" dirty="0">
                <a:latin typeface="Times New Roman" panose="02020603050405020304" pitchFamily="18" charset="0"/>
                <a:cs typeface="Times New Roman" panose="02020603050405020304" pitchFamily="18" charset="0"/>
              </a:rPr>
            </a:br>
            <a:r>
              <a:rPr lang="uk-UA" b="1" dirty="0">
                <a:latin typeface="Times New Roman" panose="02020603050405020304" pitchFamily="18" charset="0"/>
                <a:cs typeface="Times New Roman" panose="02020603050405020304" pitchFamily="18" charset="0"/>
              </a:rPr>
              <a:t> земельних відносин</a:t>
            </a:r>
            <a:br>
              <a:rPr lang="ru-RU" dirty="0"/>
            </a:br>
            <a:r>
              <a:rPr lang="ru-RU" dirty="0" err="1">
                <a:latin typeface="Times New Roman" panose="02020603050405020304" pitchFamily="18" charset="0"/>
                <a:cs typeface="Times New Roman" panose="02020603050405020304" pitchFamily="18" charset="0"/>
              </a:rPr>
              <a:t>виконавчого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комітету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Новодмитрівської</a:t>
            </a: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r>
              <a:rPr lang="ru-RU" dirty="0" err="1">
                <a:latin typeface="Times New Roman" panose="02020603050405020304" pitchFamily="18" charset="0"/>
                <a:cs typeface="Times New Roman" panose="02020603050405020304" pitchFamily="18" charset="0"/>
              </a:rPr>
              <a:t>сільської</a:t>
            </a:r>
            <a:r>
              <a:rPr lang="ru-RU" dirty="0">
                <a:latin typeface="Times New Roman" panose="02020603050405020304" pitchFamily="18" charset="0"/>
                <a:cs typeface="Times New Roman" panose="02020603050405020304" pitchFamily="18" charset="0"/>
              </a:rPr>
              <a:t> ради</a:t>
            </a:r>
            <a:endParaRPr lang="uk-UA"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6ECB79DC-5A1C-4039-AAF8-750522800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858" y="722671"/>
            <a:ext cx="3200917" cy="2396180"/>
          </a:xfrm>
          <a:prstGeom prst="rect">
            <a:avLst/>
          </a:prstGeom>
          <a:ln>
            <a:noFill/>
          </a:ln>
          <a:effectLst>
            <a:softEdge rad="112500"/>
          </a:effectLst>
        </p:spPr>
      </p:pic>
    </p:spTree>
    <p:extLst>
      <p:ext uri="{BB962C8B-B14F-4D97-AF65-F5344CB8AC3E}">
        <p14:creationId xmlns:p14="http://schemas.microsoft.com/office/powerpoint/2010/main" val="3305487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26FCB03-8DB7-4EA9-818E-EFC31268C980}"/>
              </a:ext>
            </a:extLst>
          </p:cNvPr>
          <p:cNvSpPr>
            <a:spLocks noGrp="1"/>
          </p:cNvSpPr>
          <p:nvPr>
            <p:ph type="title"/>
          </p:nvPr>
        </p:nvSpPr>
        <p:spPr>
          <a:xfrm>
            <a:off x="1550504" y="624110"/>
            <a:ext cx="10230679" cy="1280890"/>
          </a:xfrm>
        </p:spPr>
        <p:txBody>
          <a:bodyPr>
            <a:normAutofit fontScale="90000"/>
          </a:bodyPr>
          <a:lstStyle/>
          <a:p>
            <a:r>
              <a:rPr lang="uk-UA" dirty="0"/>
              <a:t> </a:t>
            </a:r>
            <a:r>
              <a:rPr lang="uk-UA" sz="3100" b="1" dirty="0" err="1">
                <a:solidFill>
                  <a:srgbClr val="FF0000"/>
                </a:solidFill>
                <a:latin typeface="Times New Roman" panose="02020603050405020304" pitchFamily="18" charset="0"/>
                <a:cs typeface="Times New Roman" panose="02020603050405020304" pitchFamily="18" charset="0"/>
              </a:rPr>
              <a:t>Новодмитрівська</a:t>
            </a:r>
            <a:r>
              <a:rPr lang="uk-UA" sz="3100" b="1" dirty="0">
                <a:solidFill>
                  <a:srgbClr val="FF0000"/>
                </a:solidFill>
                <a:latin typeface="Times New Roman" panose="02020603050405020304" pitchFamily="18" charset="0"/>
                <a:cs typeface="Times New Roman" panose="02020603050405020304" pitchFamily="18" charset="0"/>
              </a:rPr>
              <a:t> територіальна громада </a:t>
            </a:r>
            <a:r>
              <a:rPr lang="uk-UA" sz="2200" dirty="0">
                <a:latin typeface="Times New Roman" panose="02020603050405020304" pitchFamily="18" charset="0"/>
                <a:cs typeface="Times New Roman" panose="02020603050405020304" pitchFamily="18" charset="0"/>
              </a:rPr>
              <a:t>утворена  розпорядженням Кабінету Міністрів України від 6 травня 2020 р. № 541-р «Про затвердження перспективного плану формування територій громад Черкаської області», згідно якого до складу громади з центром в </a:t>
            </a:r>
            <a:r>
              <a:rPr lang="uk-UA" sz="2200" dirty="0" err="1">
                <a:latin typeface="Times New Roman" panose="02020603050405020304" pitchFamily="18" charset="0"/>
                <a:cs typeface="Times New Roman" panose="02020603050405020304" pitchFamily="18" charset="0"/>
              </a:rPr>
              <a:t>с.Нова</a:t>
            </a:r>
            <a:r>
              <a:rPr lang="uk-UA" sz="2200" dirty="0">
                <a:latin typeface="Times New Roman" panose="02020603050405020304" pitchFamily="18" charset="0"/>
                <a:cs typeface="Times New Roman" panose="02020603050405020304" pitchFamily="18" charset="0"/>
              </a:rPr>
              <a:t> </a:t>
            </a:r>
            <a:r>
              <a:rPr lang="uk-UA" sz="2200" dirty="0" err="1">
                <a:latin typeface="Times New Roman" panose="02020603050405020304" pitchFamily="18" charset="0"/>
                <a:cs typeface="Times New Roman" panose="02020603050405020304" pitchFamily="18" charset="0"/>
              </a:rPr>
              <a:t>Дмитрівка</a:t>
            </a:r>
            <a:r>
              <a:rPr lang="uk-UA" sz="2200" dirty="0">
                <a:latin typeface="Times New Roman" panose="02020603050405020304" pitchFamily="18" charset="0"/>
                <a:cs typeface="Times New Roman" panose="02020603050405020304" pitchFamily="18" charset="0"/>
              </a:rPr>
              <a:t> увійшли: </a:t>
            </a:r>
            <a:endParaRPr lang="ru-RU" sz="2200"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61F1CADD-C1CE-4B9C-82D2-C548131C5DEF}"/>
              </a:ext>
            </a:extLst>
          </p:cNvPr>
          <p:cNvSpPr>
            <a:spLocks noGrp="1"/>
          </p:cNvSpPr>
          <p:nvPr>
            <p:ph idx="1"/>
          </p:nvPr>
        </p:nvSpPr>
        <p:spPr>
          <a:xfrm>
            <a:off x="1033670" y="2386649"/>
            <a:ext cx="10470942" cy="4471351"/>
          </a:xfrm>
        </p:spPr>
        <p:txBody>
          <a:bodyPr/>
          <a:lstStyle/>
          <a:p>
            <a:pPr lvl="0"/>
            <a:r>
              <a:rPr lang="uk-UA" sz="2000" dirty="0" err="1">
                <a:solidFill>
                  <a:schemeClr val="tx1"/>
                </a:solidFill>
                <a:latin typeface="Times New Roman" panose="02020603050405020304" pitchFamily="18" charset="0"/>
                <a:cs typeface="Times New Roman" panose="02020603050405020304" pitchFamily="18" charset="0"/>
              </a:rPr>
              <a:t>Новодмитрівська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с.Нова</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Дмитрівка</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с.Мелесівка</a:t>
            </a:r>
            <a:r>
              <a:rPr lang="uk-UA" sz="2000" dirty="0">
                <a:solidFill>
                  <a:schemeClr val="tx1"/>
                </a:solidFill>
                <a:latin typeface="Times New Roman" panose="02020603050405020304" pitchFamily="18" charset="0"/>
                <a:cs typeface="Times New Roman" panose="02020603050405020304" pitchFamily="18" charset="0"/>
              </a:rPr>
              <a:t>, с-ще Дібрівка)</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err="1">
                <a:solidFill>
                  <a:schemeClr val="tx1"/>
                </a:solidFill>
                <a:latin typeface="Times New Roman" panose="02020603050405020304" pitchFamily="18" charset="0"/>
                <a:cs typeface="Times New Roman" panose="02020603050405020304" pitchFamily="18" charset="0"/>
              </a:rPr>
              <a:t>Антипівська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с.Антипівка</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с.Бакаївка</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err="1">
                <a:solidFill>
                  <a:schemeClr val="tx1"/>
                </a:solidFill>
                <a:latin typeface="Times New Roman" panose="02020603050405020304" pitchFamily="18" charset="0"/>
                <a:cs typeface="Times New Roman" panose="02020603050405020304" pitchFamily="18" charset="0"/>
              </a:rPr>
              <a:t>Вільхівська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с.Вільхи</a:t>
            </a:r>
            <a:r>
              <a:rPr lang="uk-UA" sz="2000" dirty="0">
                <a:solidFill>
                  <a:schemeClr val="tx1"/>
                </a:solidFill>
                <a:latin typeface="Times New Roman" panose="02020603050405020304" pitchFamily="18" charset="0"/>
                <a:cs typeface="Times New Roman" panose="02020603050405020304" pitchFamily="18" charset="0"/>
              </a:rPr>
              <a:t>, с-ще Холодне)</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Дмитрівська сільська рада (</a:t>
            </a:r>
            <a:r>
              <a:rPr lang="uk-UA" sz="2000" dirty="0" err="1">
                <a:solidFill>
                  <a:schemeClr val="tx1"/>
                </a:solidFill>
                <a:latin typeface="Times New Roman" panose="02020603050405020304" pitchFamily="18" charset="0"/>
                <a:cs typeface="Times New Roman" panose="02020603050405020304" pitchFamily="18" charset="0"/>
              </a:rPr>
              <a:t>с.Дмитрівка</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с.Матвіївка</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err="1">
                <a:solidFill>
                  <a:schemeClr val="tx1"/>
                </a:solidFill>
                <a:latin typeface="Times New Roman" panose="02020603050405020304" pitchFamily="18" charset="0"/>
                <a:cs typeface="Times New Roman" panose="02020603050405020304" pitchFamily="18" charset="0"/>
              </a:rPr>
              <a:t>Домантівська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с.Домантове</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err="1">
                <a:solidFill>
                  <a:schemeClr val="tx1"/>
                </a:solidFill>
                <a:latin typeface="Times New Roman" panose="02020603050405020304" pitchFamily="18" charset="0"/>
                <a:cs typeface="Times New Roman" panose="02020603050405020304" pitchFamily="18" charset="0"/>
              </a:rPr>
              <a:t>Драбівецька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с.Драбівці</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с.Сеньківці</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с.Маркизівка</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err="1">
                <a:solidFill>
                  <a:schemeClr val="tx1"/>
                </a:solidFill>
                <a:latin typeface="Times New Roman" panose="02020603050405020304" pitchFamily="18" charset="0"/>
                <a:cs typeface="Times New Roman" panose="02020603050405020304" pitchFamily="18" charset="0"/>
              </a:rPr>
              <a:t>Ковтунівська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с.Ковтуни</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с.Мицалівка</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Подільська сільська рада (</a:t>
            </a:r>
            <a:r>
              <a:rPr lang="uk-UA" sz="2000" dirty="0" err="1">
                <a:solidFill>
                  <a:schemeClr val="tx1"/>
                </a:solidFill>
                <a:latin typeface="Times New Roman" panose="02020603050405020304" pitchFamily="18" charset="0"/>
                <a:cs typeface="Times New Roman" panose="02020603050405020304" pitchFamily="18" charset="0"/>
              </a:rPr>
              <a:t>с.Подільське</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err="1">
                <a:solidFill>
                  <a:schemeClr val="tx1"/>
                </a:solidFill>
                <a:latin typeface="Times New Roman" panose="02020603050405020304" pitchFamily="18" charset="0"/>
                <a:cs typeface="Times New Roman" panose="02020603050405020304" pitchFamily="18" charset="0"/>
              </a:rPr>
              <a:t>Скориківська</a:t>
            </a:r>
            <a:r>
              <a:rPr lang="uk-UA" sz="2000" dirty="0">
                <a:solidFill>
                  <a:schemeClr val="tx1"/>
                </a:solidFill>
                <a:latin typeface="Times New Roman" panose="02020603050405020304" pitchFamily="18" charset="0"/>
                <a:cs typeface="Times New Roman" panose="02020603050405020304" pitchFamily="18" charset="0"/>
              </a:rPr>
              <a:t> сільська рада (</a:t>
            </a:r>
            <a:r>
              <a:rPr lang="uk-UA" sz="2000" dirty="0" err="1">
                <a:solidFill>
                  <a:schemeClr val="tx1"/>
                </a:solidFill>
                <a:latin typeface="Times New Roman" panose="02020603050405020304" pitchFamily="18" charset="0"/>
                <a:cs typeface="Times New Roman" panose="02020603050405020304" pitchFamily="18" charset="0"/>
              </a:rPr>
              <a:t>с.Скориківка</a:t>
            </a:r>
            <a:r>
              <a:rPr lang="uk-UA" sz="2000" dirty="0">
                <a:solidFill>
                  <a:schemeClr val="tx1"/>
                </a:solidFill>
                <a:latin typeface="Times New Roman" panose="02020603050405020304" pitchFamily="18" charset="0"/>
                <a:cs typeface="Times New Roman" panose="02020603050405020304" pitchFamily="18" charset="0"/>
              </a:rPr>
              <a:t>, </a:t>
            </a:r>
            <a:r>
              <a:rPr lang="uk-UA" sz="2000" dirty="0" err="1">
                <a:solidFill>
                  <a:schemeClr val="tx1"/>
                </a:solidFill>
                <a:latin typeface="Times New Roman" panose="02020603050405020304" pitchFamily="18" charset="0"/>
                <a:cs typeface="Times New Roman" panose="02020603050405020304" pitchFamily="18" charset="0"/>
              </a:rPr>
              <a:t>с.Львівка</a:t>
            </a:r>
            <a:r>
              <a:rPr lang="uk-UA" sz="2000" dirty="0">
                <a:solidFill>
                  <a:schemeClr val="tx1"/>
                </a:solidFill>
                <a:latin typeface="Times New Roman" panose="02020603050405020304" pitchFamily="18" charset="0"/>
                <a:cs typeface="Times New Roman" panose="02020603050405020304" pitchFamily="18" charset="0"/>
              </a:rPr>
              <a:t>)</a:t>
            </a:r>
            <a:endParaRPr lang="ru-RU" sz="20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F36B193D-DCD3-42CE-879F-7787390C05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3426" y="3429000"/>
            <a:ext cx="2981740" cy="2657060"/>
          </a:xfrm>
          <a:prstGeom prst="rect">
            <a:avLst/>
          </a:prstGeom>
          <a:ln>
            <a:noFill/>
          </a:ln>
          <a:effectLst>
            <a:softEdge rad="112500"/>
          </a:effectLst>
        </p:spPr>
      </p:pic>
    </p:spTree>
    <p:extLst>
      <p:ext uri="{BB962C8B-B14F-4D97-AF65-F5344CB8AC3E}">
        <p14:creationId xmlns:p14="http://schemas.microsoft.com/office/powerpoint/2010/main" val="170828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37855" y="1108365"/>
            <a:ext cx="9966757" cy="5195454"/>
          </a:xfrm>
        </p:spPr>
        <p:txBody>
          <a:bodyPr>
            <a:noAutofit/>
          </a:bodyPr>
          <a:lstStyle/>
          <a:p>
            <a:pPr algn="just"/>
            <a:r>
              <a:rPr lang="uk-UA" sz="2000" b="1" dirty="0">
                <a:solidFill>
                  <a:schemeClr val="tx1"/>
                </a:solidFill>
                <a:latin typeface="Times New Roman" panose="02020603050405020304" pitchFamily="18" charset="0"/>
                <a:cs typeface="Times New Roman" panose="02020603050405020304" pitchFamily="18" charset="0"/>
              </a:rPr>
              <a:t>надійшло  від фізичних та юридичних осіб - 1415 клопотань, заяв, листів, звернень з земельних питань;</a:t>
            </a:r>
          </a:p>
          <a:p>
            <a:pPr algn="just"/>
            <a:r>
              <a:rPr lang="uk-UA" sz="2000" b="1" dirty="0">
                <a:solidFill>
                  <a:schemeClr val="tx1"/>
                </a:solidFill>
                <a:latin typeface="Times New Roman" panose="02020603050405020304" pitchFamily="18" charset="0"/>
                <a:cs typeface="Times New Roman" panose="02020603050405020304" pitchFamily="18" charset="0"/>
              </a:rPr>
              <a:t>за результатами розгляду даних заяв, листів та звернень за звітний період сільською радою прийнято 1057 рішень:</a:t>
            </a:r>
          </a:p>
          <a:p>
            <a:pPr marL="0" indent="0" algn="just">
              <a:buNone/>
            </a:pPr>
            <a:r>
              <a:rPr lang="uk-UA" sz="2000" b="1" dirty="0">
                <a:solidFill>
                  <a:srgbClr val="C00000"/>
                </a:solidFill>
                <a:latin typeface="Times New Roman" panose="02020603050405020304" pitchFamily="18" charset="0"/>
                <a:cs typeface="Times New Roman" panose="02020603050405020304" pitchFamily="18" charset="0"/>
              </a:rPr>
              <a:t>-</a:t>
            </a:r>
            <a:r>
              <a:rPr lang="uk-UA" sz="2000" b="1" dirty="0">
                <a:solidFill>
                  <a:schemeClr val="tx1"/>
                </a:solidFill>
                <a:latin typeface="Times New Roman" panose="02020603050405020304" pitchFamily="18" charset="0"/>
                <a:cs typeface="Times New Roman" panose="02020603050405020304" pitchFamily="18" charset="0"/>
              </a:rPr>
              <a:t>  щодо отримання дозволів на розробку документацій із землеустрою; </a:t>
            </a:r>
          </a:p>
          <a:p>
            <a:pPr algn="just">
              <a:buFontTx/>
              <a:buChar char="-"/>
            </a:pPr>
            <a:r>
              <a:rPr lang="uk-UA" sz="2000" b="1" dirty="0">
                <a:solidFill>
                  <a:schemeClr val="tx1"/>
                </a:solidFill>
                <a:latin typeface="Times New Roman" panose="02020603050405020304" pitchFamily="18" charset="0"/>
                <a:cs typeface="Times New Roman" panose="02020603050405020304" pitchFamily="18" charset="0"/>
              </a:rPr>
              <a:t>їх затвердження;</a:t>
            </a:r>
          </a:p>
          <a:p>
            <a:pPr algn="just">
              <a:buFontTx/>
              <a:buChar char="-"/>
            </a:pPr>
            <a:r>
              <a:rPr lang="uk-UA" sz="2000" b="1" dirty="0">
                <a:solidFill>
                  <a:schemeClr val="tx1"/>
                </a:solidFill>
                <a:latin typeface="Times New Roman" panose="02020603050405020304" pitchFamily="18" charset="0"/>
                <a:cs typeface="Times New Roman" panose="02020603050405020304" pitchFamily="18" charset="0"/>
              </a:rPr>
              <a:t> передачі земельних ділянок у власність та користування;</a:t>
            </a:r>
          </a:p>
          <a:p>
            <a:pPr algn="just">
              <a:buFontTx/>
              <a:buChar char="-"/>
            </a:pPr>
            <a:r>
              <a:rPr lang="uk-UA" sz="2000" b="1" dirty="0">
                <a:solidFill>
                  <a:schemeClr val="tx1"/>
                </a:solidFill>
                <a:latin typeface="Times New Roman" panose="02020603050405020304" pitchFamily="18" charset="0"/>
                <a:cs typeface="Times New Roman" panose="02020603050405020304" pitchFamily="18" charset="0"/>
              </a:rPr>
              <a:t> поновлення договорів оренди землі;</a:t>
            </a:r>
          </a:p>
          <a:p>
            <a:pPr algn="just">
              <a:buFontTx/>
              <a:buChar char="-"/>
            </a:pPr>
            <a:r>
              <a:rPr lang="uk-UA" sz="2000" b="1" dirty="0">
                <a:solidFill>
                  <a:schemeClr val="tx1"/>
                </a:solidFill>
                <a:latin typeface="Times New Roman" panose="02020603050405020304" pitchFamily="18" charset="0"/>
                <a:cs typeface="Times New Roman" panose="02020603050405020304" pitchFamily="18" charset="0"/>
              </a:rPr>
              <a:t> продажу прав на земельну ділянку;</a:t>
            </a:r>
          </a:p>
          <a:p>
            <a:pPr algn="just">
              <a:buFontTx/>
              <a:buChar char="-"/>
            </a:pPr>
            <a:r>
              <a:rPr lang="uk-UA" sz="2000" b="1" dirty="0">
                <a:solidFill>
                  <a:schemeClr val="tx1"/>
                </a:solidFill>
                <a:latin typeface="Times New Roman" panose="02020603050405020304" pitchFamily="18" charset="0"/>
                <a:cs typeface="Times New Roman" panose="02020603050405020304" pitchFamily="18" charset="0"/>
              </a:rPr>
              <a:t>припинення прав на земельні ділянки;</a:t>
            </a:r>
          </a:p>
          <a:p>
            <a:pPr algn="just">
              <a:buFontTx/>
              <a:buChar char="-"/>
            </a:pPr>
            <a:r>
              <a:rPr lang="uk-UA" sz="2000" b="1" dirty="0">
                <a:solidFill>
                  <a:schemeClr val="tx1"/>
                </a:solidFill>
                <a:latin typeface="Times New Roman" panose="02020603050405020304" pitchFamily="18" charset="0"/>
                <a:cs typeface="Times New Roman" panose="02020603050405020304" pitchFamily="18" charset="0"/>
              </a:rPr>
              <a:t> встановлення особистого строкового сервітуту.</a:t>
            </a:r>
          </a:p>
          <a:p>
            <a:pPr algn="just"/>
            <a:r>
              <a:rPr lang="uk-UA" sz="2000" b="1" dirty="0">
                <a:solidFill>
                  <a:schemeClr val="tx1"/>
                </a:solidFill>
                <a:latin typeface="Times New Roman" panose="02020603050405020304" pitchFamily="18" charset="0"/>
                <a:cs typeface="Times New Roman" panose="02020603050405020304" pitchFamily="18" charset="0"/>
              </a:rPr>
              <a:t>взято на облік 31 особу власників 1131 бджолосімей та підготовлено матеріали щодо отримання ними державної допомоги.</a:t>
            </a:r>
          </a:p>
        </p:txBody>
      </p:sp>
      <p:pic>
        <p:nvPicPr>
          <p:cNvPr id="6" name="Рисунок 5">
            <a:extLst>
              <a:ext uri="{FF2B5EF4-FFF2-40B4-BE49-F238E27FC236}">
                <a16:creationId xmlns:a16="http://schemas.microsoft.com/office/drawing/2014/main" id="{32D4B63A-F1BB-46B1-AC07-B0E21053B4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54452" y="3221501"/>
            <a:ext cx="2550160" cy="1909029"/>
          </a:xfrm>
          <a:prstGeom prst="rect">
            <a:avLst/>
          </a:prstGeom>
          <a:ln>
            <a:noFill/>
          </a:ln>
          <a:effectLst>
            <a:softEdge rad="112500"/>
          </a:effectLst>
        </p:spPr>
      </p:pic>
    </p:spTree>
    <p:extLst>
      <p:ext uri="{BB962C8B-B14F-4D97-AF65-F5344CB8AC3E}">
        <p14:creationId xmlns:p14="http://schemas.microsoft.com/office/powerpoint/2010/main" val="716362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90255" y="554183"/>
            <a:ext cx="9814357" cy="5357040"/>
          </a:xfrm>
        </p:spPr>
        <p:txBody>
          <a:bodyPr/>
          <a:lstStyle/>
          <a:p>
            <a:pPr marL="0" indent="0" algn="ctr">
              <a:buNone/>
            </a:pPr>
            <a:r>
              <a:rPr lang="uk-UA" sz="3200" b="1" dirty="0">
                <a:solidFill>
                  <a:schemeClr val="tx1"/>
                </a:solidFill>
                <a:latin typeface="Times New Roman" panose="02020603050405020304" pitchFamily="18" charset="0"/>
                <a:cs typeface="Times New Roman" panose="02020603050405020304" pitchFamily="18" charset="0"/>
              </a:rPr>
              <a:t>За період з січня 2021 року відповідно до прийнятих рішень сільською радою укладено:</a:t>
            </a:r>
            <a:endParaRPr lang="ru-RU" sz="3200" b="1" dirty="0">
              <a:solidFill>
                <a:schemeClr val="tx1"/>
              </a:solidFill>
              <a:latin typeface="Times New Roman" panose="02020603050405020304" pitchFamily="18" charset="0"/>
              <a:cs typeface="Times New Roman" panose="02020603050405020304" pitchFamily="18" charset="0"/>
            </a:endParaRPr>
          </a:p>
          <a:p>
            <a:pPr lvl="0" algn="just"/>
            <a:r>
              <a:rPr lang="uk-UA" sz="2800" dirty="0">
                <a:solidFill>
                  <a:schemeClr val="tx1"/>
                </a:solidFill>
                <a:latin typeface="Times New Roman" panose="02020603050405020304" pitchFamily="18" charset="0"/>
                <a:cs typeface="Times New Roman" panose="02020603050405020304" pitchFamily="18" charset="0"/>
              </a:rPr>
              <a:t>1 договір оренди про встановлення особистого строкового сервітуту;</a:t>
            </a:r>
            <a:endParaRPr lang="ru-RU" sz="2800" dirty="0">
              <a:solidFill>
                <a:schemeClr val="tx1"/>
              </a:solidFill>
              <a:latin typeface="Times New Roman" panose="02020603050405020304" pitchFamily="18" charset="0"/>
              <a:cs typeface="Times New Roman" panose="02020603050405020304" pitchFamily="18" charset="0"/>
            </a:endParaRPr>
          </a:p>
          <a:p>
            <a:pPr lvl="0" algn="just"/>
            <a:r>
              <a:rPr lang="uk-UA" sz="2800" dirty="0">
                <a:solidFill>
                  <a:schemeClr val="tx1"/>
                </a:solidFill>
                <a:latin typeface="Times New Roman" panose="02020603050405020304" pitchFamily="18" charset="0"/>
                <a:cs typeface="Times New Roman" panose="02020603050405020304" pitchFamily="18" charset="0"/>
              </a:rPr>
              <a:t>21 додаткова угода до договорів оренди землі, з них 7 додаткові угоди про припинення договорів оренди землі;</a:t>
            </a:r>
            <a:endParaRPr lang="ru-RU" sz="2800" dirty="0">
              <a:solidFill>
                <a:schemeClr val="tx1"/>
              </a:solidFill>
              <a:latin typeface="Times New Roman" panose="02020603050405020304" pitchFamily="18" charset="0"/>
              <a:cs typeface="Times New Roman" panose="02020603050405020304" pitchFamily="18" charset="0"/>
            </a:endParaRPr>
          </a:p>
          <a:p>
            <a:pPr lvl="0" algn="just"/>
            <a:r>
              <a:rPr lang="uk-UA" sz="2800" dirty="0">
                <a:solidFill>
                  <a:schemeClr val="tx1"/>
                </a:solidFill>
                <a:latin typeface="Times New Roman" panose="02020603050405020304" pitchFamily="18" charset="0"/>
                <a:cs typeface="Times New Roman" panose="02020603050405020304" pitchFamily="18" charset="0"/>
              </a:rPr>
              <a:t>87 договорів оренди землі;</a:t>
            </a:r>
            <a:endParaRPr lang="ru-RU" sz="2800" dirty="0">
              <a:solidFill>
                <a:schemeClr val="tx1"/>
              </a:solidFill>
              <a:latin typeface="Times New Roman" panose="02020603050405020304" pitchFamily="18" charset="0"/>
              <a:cs typeface="Times New Roman" panose="02020603050405020304" pitchFamily="18" charset="0"/>
            </a:endParaRPr>
          </a:p>
          <a:p>
            <a:pPr algn="just"/>
            <a:r>
              <a:rPr lang="uk-UA" sz="2800" dirty="0">
                <a:solidFill>
                  <a:schemeClr val="tx1"/>
                </a:solidFill>
                <a:latin typeface="Times New Roman" panose="02020603050405020304" pitchFamily="18" charset="0"/>
                <a:cs typeface="Times New Roman" panose="02020603050405020304" pitchFamily="18" charset="0"/>
              </a:rPr>
              <a:t>прийнято  115 рішень щодо забезпечення учасників АТО земельними ділянками.</a:t>
            </a:r>
            <a:endParaRPr lang="ru-RU" sz="28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A14B80E6-C6E6-4D9A-8C0E-DD895195A4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0110" y="4704032"/>
            <a:ext cx="2877360" cy="2153968"/>
          </a:xfrm>
          <a:prstGeom prst="rect">
            <a:avLst/>
          </a:prstGeom>
          <a:ln>
            <a:noFill/>
          </a:ln>
          <a:effectLst>
            <a:softEdge rad="112500"/>
          </a:effectLst>
        </p:spPr>
      </p:pic>
    </p:spTree>
    <p:extLst>
      <p:ext uri="{BB962C8B-B14F-4D97-AF65-F5344CB8AC3E}">
        <p14:creationId xmlns:p14="http://schemas.microsoft.com/office/powerpoint/2010/main" val="3473883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79418" y="484909"/>
            <a:ext cx="9523412" cy="5301622"/>
          </a:xfrm>
        </p:spPr>
        <p:txBody>
          <a:bodyPr/>
          <a:lstStyle/>
          <a:p>
            <a:pPr algn="just"/>
            <a:r>
              <a:rPr lang="uk-UA" sz="3200" dirty="0">
                <a:solidFill>
                  <a:schemeClr val="tx1"/>
                </a:solidFill>
                <a:latin typeface="Times New Roman" panose="02020603050405020304" pitchFamily="18" charset="0"/>
                <a:cs typeface="Times New Roman" panose="02020603050405020304" pitchFamily="18" charset="0"/>
              </a:rPr>
              <a:t>проведено аудит с. Нова </a:t>
            </a:r>
            <a:r>
              <a:rPr lang="uk-UA" sz="3200" dirty="0" err="1">
                <a:solidFill>
                  <a:schemeClr val="tx1"/>
                </a:solidFill>
                <a:latin typeface="Times New Roman" panose="02020603050405020304" pitchFamily="18" charset="0"/>
                <a:cs typeface="Times New Roman" panose="02020603050405020304" pitchFamily="18" charset="0"/>
              </a:rPr>
              <a:t>Дмитрівка</a:t>
            </a:r>
            <a:r>
              <a:rPr lang="uk-UA" sz="3200" dirty="0">
                <a:solidFill>
                  <a:schemeClr val="tx1"/>
                </a:solidFill>
                <a:latin typeface="Times New Roman" panose="02020603050405020304" pitchFamily="18" charset="0"/>
                <a:cs typeface="Times New Roman" panose="02020603050405020304" pitchFamily="18" charset="0"/>
              </a:rPr>
              <a:t>;</a:t>
            </a:r>
            <a:endParaRPr lang="ru-RU" sz="3200" dirty="0">
              <a:solidFill>
                <a:schemeClr val="tx1"/>
              </a:solidFill>
              <a:latin typeface="Times New Roman" panose="02020603050405020304" pitchFamily="18" charset="0"/>
              <a:cs typeface="Times New Roman" panose="02020603050405020304" pitchFamily="18" charset="0"/>
            </a:endParaRPr>
          </a:p>
          <a:p>
            <a:pPr algn="just"/>
            <a:r>
              <a:rPr lang="uk-UA" sz="3200" dirty="0">
                <a:solidFill>
                  <a:schemeClr val="tx1"/>
                </a:solidFill>
                <a:latin typeface="Times New Roman" panose="02020603050405020304" pitchFamily="18" charset="0"/>
                <a:cs typeface="Times New Roman" panose="02020603050405020304" pitchFamily="18" charset="0"/>
              </a:rPr>
              <a:t>розробляється документація щодо встановлення меж та оцінки земель населених пунктів   </a:t>
            </a:r>
            <a:r>
              <a:rPr lang="uk-UA" sz="3200" dirty="0" err="1">
                <a:solidFill>
                  <a:schemeClr val="tx1"/>
                </a:solidFill>
                <a:latin typeface="Times New Roman" panose="02020603050405020304" pitchFamily="18" charset="0"/>
                <a:cs typeface="Times New Roman" panose="02020603050405020304" pitchFamily="18" charset="0"/>
              </a:rPr>
              <a:t>с.Дмитрівка</a:t>
            </a:r>
            <a:r>
              <a:rPr lang="uk-UA" sz="3200" dirty="0">
                <a:solidFill>
                  <a:schemeClr val="tx1"/>
                </a:solidFill>
                <a:latin typeface="Times New Roman" panose="02020603050405020304" pitchFamily="18" charset="0"/>
                <a:cs typeface="Times New Roman" panose="02020603050405020304" pitchFamily="18" charset="0"/>
              </a:rPr>
              <a:t> та </a:t>
            </a:r>
            <a:r>
              <a:rPr lang="uk-UA" sz="3200" dirty="0" err="1">
                <a:solidFill>
                  <a:schemeClr val="tx1"/>
                </a:solidFill>
                <a:latin typeface="Times New Roman" panose="02020603050405020304" pitchFamily="18" charset="0"/>
                <a:cs typeface="Times New Roman" panose="02020603050405020304" pitchFamily="18" charset="0"/>
              </a:rPr>
              <a:t>с.Матвіївка</a:t>
            </a:r>
            <a:r>
              <a:rPr lang="uk-UA" sz="3200" dirty="0">
                <a:solidFill>
                  <a:schemeClr val="tx1"/>
                </a:solidFill>
                <a:latin typeface="Times New Roman" panose="02020603050405020304" pitchFamily="18" charset="0"/>
                <a:cs typeface="Times New Roman" panose="02020603050405020304" pitchFamily="18" charset="0"/>
              </a:rPr>
              <a:t>;</a:t>
            </a:r>
            <a:endParaRPr lang="ru-RU" sz="3200" dirty="0">
              <a:solidFill>
                <a:schemeClr val="tx1"/>
              </a:solidFill>
              <a:latin typeface="Times New Roman" panose="02020603050405020304" pitchFamily="18" charset="0"/>
              <a:cs typeface="Times New Roman" panose="02020603050405020304" pitchFamily="18" charset="0"/>
            </a:endParaRPr>
          </a:p>
          <a:p>
            <a:pPr algn="just"/>
            <a:r>
              <a:rPr lang="uk-UA" sz="3200" dirty="0">
                <a:solidFill>
                  <a:schemeClr val="tx1"/>
                </a:solidFill>
                <a:latin typeface="Times New Roman" panose="02020603050405020304" pitchFamily="18" charset="0"/>
                <a:cs typeface="Times New Roman" panose="02020603050405020304" pitchFamily="18" charset="0"/>
              </a:rPr>
              <a:t>з метою збільшення розміру орендної плати, здійснено моніторинг договорів оренди землі, укладених до 2020 року, та вживаються заходи щодо внесення відповідних змін до них.</a:t>
            </a:r>
            <a:endParaRPr lang="ru-RU" sz="32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6B77FB24-46D1-4F7B-8C67-475FE07921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2486" y="4652378"/>
            <a:ext cx="3030096" cy="2268305"/>
          </a:xfrm>
          <a:prstGeom prst="rect">
            <a:avLst/>
          </a:prstGeom>
          <a:ln>
            <a:noFill/>
          </a:ln>
          <a:effectLst>
            <a:softEdge rad="112500"/>
          </a:effectLst>
        </p:spPr>
      </p:pic>
    </p:spTree>
    <p:extLst>
      <p:ext uri="{BB962C8B-B14F-4D97-AF65-F5344CB8AC3E}">
        <p14:creationId xmlns:p14="http://schemas.microsoft.com/office/powerpoint/2010/main" val="3361178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0FED5B-2F6C-462E-AE9F-193FCBA7D1FA}"/>
              </a:ext>
            </a:extLst>
          </p:cNvPr>
          <p:cNvSpPr>
            <a:spLocks noGrp="1"/>
          </p:cNvSpPr>
          <p:nvPr>
            <p:ph type="title"/>
          </p:nvPr>
        </p:nvSpPr>
        <p:spPr>
          <a:xfrm>
            <a:off x="622852" y="640159"/>
            <a:ext cx="7771717" cy="1280890"/>
          </a:xfrm>
        </p:spPr>
        <p:txBody>
          <a:bodyPr>
            <a:normAutofit fontScale="90000"/>
          </a:bodyPr>
          <a:lstStyle/>
          <a:p>
            <a:pPr algn="ctr"/>
            <a:r>
              <a:rPr lang="uk-UA" sz="4000" b="1" dirty="0">
                <a:latin typeface="Times New Roman" panose="02020603050405020304" pitchFamily="18" charset="0"/>
                <a:cs typeface="Times New Roman" panose="02020603050405020304" pitchFamily="18" charset="0"/>
              </a:rPr>
              <a:t>Економічна діяльність </a:t>
            </a:r>
            <a:br>
              <a:rPr lang="ru-RU" dirty="0"/>
            </a:br>
            <a:r>
              <a:rPr lang="uk-UA" b="1" dirty="0"/>
              <a:t> </a:t>
            </a:r>
            <a:br>
              <a:rPr lang="ru-RU" dirty="0"/>
            </a:br>
            <a:endParaRPr lang="ru-RU" dirty="0"/>
          </a:p>
        </p:txBody>
      </p:sp>
      <p:pic>
        <p:nvPicPr>
          <p:cNvPr id="5" name="Рисунок 4">
            <a:extLst>
              <a:ext uri="{FF2B5EF4-FFF2-40B4-BE49-F238E27FC236}">
                <a16:creationId xmlns:a16="http://schemas.microsoft.com/office/drawing/2014/main" id="{B74EF48C-3228-4524-B010-504724E5D7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86" y="5666030"/>
            <a:ext cx="2119057" cy="1191970"/>
          </a:xfrm>
          <a:prstGeom prst="rect">
            <a:avLst/>
          </a:prstGeom>
        </p:spPr>
      </p:pic>
      <p:sp>
        <p:nvSpPr>
          <p:cNvPr id="6" name="Объект 2">
            <a:extLst>
              <a:ext uri="{FF2B5EF4-FFF2-40B4-BE49-F238E27FC236}">
                <a16:creationId xmlns:a16="http://schemas.microsoft.com/office/drawing/2014/main" id="{A649281F-5CE3-4A31-AD7D-F035FBA47932}"/>
              </a:ext>
            </a:extLst>
          </p:cNvPr>
          <p:cNvSpPr>
            <a:spLocks noGrp="1"/>
          </p:cNvSpPr>
          <p:nvPr>
            <p:ph idx="1"/>
          </p:nvPr>
        </p:nvSpPr>
        <p:spPr>
          <a:xfrm>
            <a:off x="2118696" y="1316854"/>
            <a:ext cx="8915400" cy="3777622"/>
          </a:xfrm>
        </p:spPr>
        <p:txBody>
          <a:bodyPr>
            <a:noAutofit/>
          </a:bodyPr>
          <a:lstStyle/>
          <a:p>
            <a:r>
              <a:rPr lang="uk-UA" sz="2400" dirty="0">
                <a:latin typeface="Times New Roman" panose="02020603050405020304" pitchFamily="18" charset="0"/>
                <a:cs typeface="Times New Roman" panose="02020603050405020304" pitchFamily="18" charset="0"/>
              </a:rPr>
              <a:t>Здійснення заходів із землеустрою КЕВ 2240 оплата послуг – </a:t>
            </a:r>
          </a:p>
          <a:p>
            <a:pPr marL="0" indent="0" algn="ctr">
              <a:buNone/>
            </a:pPr>
            <a:r>
              <a:rPr lang="uk-UA" sz="2400" b="1" dirty="0">
                <a:latin typeface="Times New Roman" panose="02020603050405020304" pitchFamily="18" charset="0"/>
                <a:cs typeface="Times New Roman" panose="02020603050405020304" pitchFamily="18" charset="0"/>
              </a:rPr>
              <a:t>417 тис. грн</a:t>
            </a:r>
          </a:p>
          <a:p>
            <a:r>
              <a:rPr lang="uk-UA" sz="2400" dirty="0">
                <a:latin typeface="Times New Roman" panose="02020603050405020304" pitchFamily="18" charset="0"/>
                <a:cs typeface="Times New Roman" panose="02020603050405020304" pitchFamily="18" charset="0"/>
              </a:rPr>
              <a:t>Утримання та розвиток автомобільних доріг та дорожньої інфраструктури за рахунок коштів місцевого бюджету – </a:t>
            </a:r>
          </a:p>
          <a:p>
            <a:pPr marL="0" indent="0" algn="ctr">
              <a:buNone/>
            </a:pPr>
            <a:r>
              <a:rPr lang="uk-UA" sz="2400" b="1" dirty="0">
                <a:latin typeface="Times New Roman" panose="02020603050405020304" pitchFamily="18" charset="0"/>
                <a:cs typeface="Times New Roman" panose="02020603050405020304" pitchFamily="18" charset="0"/>
              </a:rPr>
              <a:t>3 млн. 426тис.327грн. </a:t>
            </a:r>
          </a:p>
          <a:p>
            <a:r>
              <a:rPr lang="uk-UA" sz="2400" dirty="0">
                <a:latin typeface="Times New Roman" panose="02020603050405020304" pitchFamily="18" charset="0"/>
                <a:cs typeface="Times New Roman" panose="02020603050405020304" pitchFamily="18" charset="0"/>
              </a:rPr>
              <a:t>Виконання заходів за рахунок цільових фондів (самооподаткування) – </a:t>
            </a:r>
          </a:p>
          <a:p>
            <a:pPr marL="0" indent="0" algn="ctr">
              <a:buNone/>
            </a:pPr>
            <a:r>
              <a:rPr lang="uk-UA" sz="2400" b="1" dirty="0">
                <a:latin typeface="Times New Roman" panose="02020603050405020304" pitchFamily="18" charset="0"/>
                <a:cs typeface="Times New Roman" panose="02020603050405020304" pitchFamily="18" charset="0"/>
              </a:rPr>
              <a:t>86 тис. 864грн </a:t>
            </a:r>
          </a:p>
          <a:p>
            <a:r>
              <a:rPr lang="ru-RU" sz="2400" dirty="0" err="1">
                <a:latin typeface="Times New Roman" panose="02020603050405020304" pitchFamily="18" charset="0"/>
                <a:cs typeface="Times New Roman" panose="02020603050405020304" pitchFamily="18" charset="0"/>
              </a:rPr>
              <a:t>Членські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внески</a:t>
            </a:r>
            <a:r>
              <a:rPr lang="ru-RU" sz="2400" dirty="0">
                <a:latin typeface="Times New Roman" panose="02020603050405020304" pitchFamily="18" charset="0"/>
                <a:cs typeface="Times New Roman" panose="02020603050405020304" pitchFamily="18" charset="0"/>
              </a:rPr>
              <a:t> в </a:t>
            </a:r>
            <a:r>
              <a:rPr lang="ru-RU" sz="2400" dirty="0" err="1">
                <a:latin typeface="Times New Roman" panose="02020603050405020304" pitchFamily="18" charset="0"/>
                <a:cs typeface="Times New Roman" panose="02020603050405020304" pitchFamily="18" charset="0"/>
              </a:rPr>
              <a:t>асоціацію</a:t>
            </a:r>
            <a:r>
              <a:rPr lang="ru-RU" sz="2400" dirty="0">
                <a:latin typeface="Times New Roman" panose="02020603050405020304" pitchFamily="18" charset="0"/>
                <a:cs typeface="Times New Roman" panose="02020603050405020304" pitchFamily="18" charset="0"/>
              </a:rPr>
              <a:t>   ОТГ  - </a:t>
            </a:r>
          </a:p>
          <a:p>
            <a:pPr marL="0" indent="0" algn="ctr">
              <a:buNone/>
            </a:pPr>
            <a:r>
              <a:rPr lang="ru-RU" sz="2400" b="1" dirty="0">
                <a:latin typeface="Times New Roman" panose="02020603050405020304" pitchFamily="18" charset="0"/>
                <a:cs typeface="Times New Roman" panose="02020603050405020304" pitchFamily="18" charset="0"/>
              </a:rPr>
              <a:t>18 тис. грн. </a:t>
            </a:r>
          </a:p>
        </p:txBody>
      </p:sp>
    </p:spTree>
    <p:extLst>
      <p:ext uri="{BB962C8B-B14F-4D97-AF65-F5344CB8AC3E}">
        <p14:creationId xmlns:p14="http://schemas.microsoft.com/office/powerpoint/2010/main" val="3148661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847529" y="2420888"/>
            <a:ext cx="8568951" cy="4104456"/>
          </a:xfrm>
        </p:spPr>
        <p:txBody>
          <a:bodyPr>
            <a:noAutofit/>
          </a:bodyPr>
          <a:lstStyle/>
          <a:p>
            <a:r>
              <a:rPr lang="uk-UA" dirty="0">
                <a:solidFill>
                  <a:schemeClr val="tx1"/>
                </a:solidFill>
                <a:latin typeface="Times New Roman" panose="02020603050405020304" pitchFamily="18" charset="0"/>
                <a:cs typeface="Times New Roman" panose="02020603050405020304" pitchFamily="18" charset="0"/>
              </a:rPr>
              <a:t>У 2021-2022 навчальному році в закладах освіти працюють 210 педагогічних       працівників. </a:t>
            </a:r>
            <a:endParaRPr lang="ru-RU" dirty="0">
              <a:solidFill>
                <a:schemeClr val="tx1"/>
              </a:solidFill>
              <a:latin typeface="Times New Roman" panose="02020603050405020304" pitchFamily="18" charset="0"/>
              <a:cs typeface="Times New Roman" panose="02020603050405020304" pitchFamily="18" charset="0"/>
            </a:endParaRPr>
          </a:p>
          <a:p>
            <a:r>
              <a:rPr lang="uk-UA" dirty="0">
                <a:solidFill>
                  <a:schemeClr val="tx1"/>
                </a:solidFill>
                <a:latin typeface="Times New Roman" panose="02020603050405020304" pitchFamily="18" charset="0"/>
                <a:cs typeface="Times New Roman" panose="02020603050405020304" pitchFamily="18" charset="0"/>
              </a:rPr>
              <a:t>Освітяни в повному обсязі і вчасно отримують заробітну плату, повністю забезпечена виплата  20 відсотків «за престижність». </a:t>
            </a:r>
          </a:p>
          <a:p>
            <a:r>
              <a:rPr lang="ru-RU" dirty="0">
                <a:solidFill>
                  <a:schemeClr val="tx1"/>
                </a:solidFill>
                <a:latin typeface="Times New Roman" panose="02020603050405020304" pitchFamily="18" charset="0"/>
                <a:cs typeface="Times New Roman" panose="02020603050405020304" pitchFamily="18" charset="0"/>
              </a:rPr>
              <a:t> </a:t>
            </a:r>
            <a:r>
              <a:rPr lang="uk-UA" dirty="0">
                <a:solidFill>
                  <a:schemeClr val="tx1"/>
                </a:solidFill>
                <a:latin typeface="Times New Roman" panose="02020603050405020304" pitchFamily="18" charset="0"/>
                <a:cs typeface="Times New Roman" panose="02020603050405020304" pitchFamily="18" charset="0"/>
              </a:rPr>
              <a:t>Діє безкоштовний підвіз працівників до закладів та у зворотному напрямку. </a:t>
            </a:r>
          </a:p>
          <a:p>
            <a:r>
              <a:rPr lang="uk-UA" dirty="0">
                <a:solidFill>
                  <a:schemeClr val="tx1"/>
                </a:solidFill>
                <a:latin typeface="Times New Roman" panose="02020603050405020304" pitchFamily="18" charset="0"/>
                <a:cs typeface="Times New Roman" panose="02020603050405020304" pitchFamily="18" charset="0"/>
              </a:rPr>
              <a:t>Відділом освіти постійно проводиться робота з керівними та педагогічними  працівниками закладів освіти. </a:t>
            </a:r>
          </a:p>
          <a:p>
            <a:r>
              <a:rPr lang="uk-UA" dirty="0">
                <a:solidFill>
                  <a:schemeClr val="tx1"/>
                </a:solidFill>
                <a:latin typeface="Times New Roman" panose="02020603050405020304" pitchFamily="18" charset="0"/>
                <a:cs typeface="Times New Roman" panose="02020603050405020304" pitchFamily="18" charset="0"/>
              </a:rPr>
              <a:t>Відділ освіти проводить атестацію педагогічних працівників.</a:t>
            </a:r>
            <a:endParaRPr lang="ru-RU" dirty="0">
              <a:solidFill>
                <a:schemeClr val="tx1"/>
              </a:solidFill>
              <a:latin typeface="Times New Roman" panose="02020603050405020304" pitchFamily="18" charset="0"/>
              <a:cs typeface="Times New Roman" panose="02020603050405020304" pitchFamily="18" charset="0"/>
            </a:endParaRPr>
          </a:p>
        </p:txBody>
      </p:sp>
      <p:sp>
        <p:nvSpPr>
          <p:cNvPr id="4" name="Заголовок 3"/>
          <p:cNvSpPr>
            <a:spLocks noGrp="1"/>
          </p:cNvSpPr>
          <p:nvPr>
            <p:ph type="title"/>
          </p:nvPr>
        </p:nvSpPr>
        <p:spPr>
          <a:xfrm>
            <a:off x="2080591" y="624110"/>
            <a:ext cx="9424021" cy="1280890"/>
          </a:xfrm>
        </p:spPr>
        <p:txBody>
          <a:bodyPr>
            <a:normAutofit fontScale="90000"/>
          </a:bodyPr>
          <a:lstStyle/>
          <a:p>
            <a:r>
              <a:rPr lang="uk-UA" sz="5400" b="1" dirty="0">
                <a:solidFill>
                  <a:schemeClr val="accent1"/>
                </a:solidFill>
                <a:latin typeface="Times New Roman" panose="02020603050405020304" pitchFamily="18" charset="0"/>
                <a:cs typeface="Times New Roman" panose="02020603050405020304" pitchFamily="18" charset="0"/>
              </a:rPr>
              <a:t>Відділ освіти </a:t>
            </a:r>
            <a:br>
              <a:rPr lang="uk-UA" sz="5400" b="1" dirty="0">
                <a:latin typeface="Times New Roman" panose="02020603050405020304" pitchFamily="18" charset="0"/>
                <a:cs typeface="Times New Roman" panose="02020603050405020304" pitchFamily="18" charset="0"/>
              </a:rPr>
            </a:br>
            <a:r>
              <a:rPr lang="uk-UA" sz="3100" b="1" dirty="0">
                <a:latin typeface="Times New Roman" panose="02020603050405020304" pitchFamily="18" charset="0"/>
                <a:cs typeface="Times New Roman" panose="02020603050405020304" pitchFamily="18" charset="0"/>
              </a:rPr>
              <a:t>Робота з кадрами</a:t>
            </a:r>
            <a:r>
              <a:rPr lang="uk-UA" sz="3100" dirty="0">
                <a:latin typeface="Times New Roman" panose="02020603050405020304" pitchFamily="18" charset="0"/>
                <a:cs typeface="Times New Roman" panose="02020603050405020304" pitchFamily="18" charset="0"/>
              </a:rPr>
              <a:t> </a:t>
            </a:r>
            <a:endParaRPr lang="ru-RU" sz="3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5261498"/>
      </p:ext>
    </p:extLst>
  </p:cSld>
  <p:clrMapOvr>
    <a:masterClrMapping/>
  </p:clrMapOvr>
  <p:transition spd="slow">
    <p:wheel spokes="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2135560" y="2780928"/>
          <a:ext cx="7992888" cy="3744414"/>
        </p:xfrm>
        <a:graphic>
          <a:graphicData uri="http://schemas.openxmlformats.org/drawingml/2006/table">
            <a:tbl>
              <a:tblPr firstRow="1" firstCol="1" lastRow="1" lastCol="1" bandRow="1" bandCol="1">
                <a:tableStyleId>{5C22544A-7EE6-4342-B048-85BDC9FD1C3A}</a:tableStyleId>
              </a:tblPr>
              <a:tblGrid>
                <a:gridCol w="3697509">
                  <a:extLst>
                    <a:ext uri="{9D8B030D-6E8A-4147-A177-3AD203B41FA5}">
                      <a16:colId xmlns:a16="http://schemas.microsoft.com/office/drawing/2014/main" val="20000"/>
                    </a:ext>
                  </a:extLst>
                </a:gridCol>
                <a:gridCol w="2437089">
                  <a:extLst>
                    <a:ext uri="{9D8B030D-6E8A-4147-A177-3AD203B41FA5}">
                      <a16:colId xmlns:a16="http://schemas.microsoft.com/office/drawing/2014/main" val="20001"/>
                    </a:ext>
                  </a:extLst>
                </a:gridCol>
                <a:gridCol w="1858290">
                  <a:extLst>
                    <a:ext uri="{9D8B030D-6E8A-4147-A177-3AD203B41FA5}">
                      <a16:colId xmlns:a16="http://schemas.microsoft.com/office/drawing/2014/main" val="20002"/>
                    </a:ext>
                  </a:extLst>
                </a:gridCol>
              </a:tblGrid>
              <a:tr h="626206">
                <a:tc>
                  <a:txBody>
                    <a:bodyPr/>
                    <a:lstStyle/>
                    <a:p>
                      <a:pPr algn="ctr">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Типи закладів  </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ctr">
                        <a:lnSpc>
                          <a:spcPct val="107000"/>
                        </a:lnSpc>
                        <a:spcAft>
                          <a:spcPts val="0"/>
                        </a:spcAft>
                      </a:pPr>
                      <a:r>
                        <a:rPr lang="uk-UA">
                          <a:solidFill>
                            <a:schemeClr val="tx1"/>
                          </a:solidFill>
                          <a:latin typeface="Times New Roman" panose="02020603050405020304" pitchFamily="18" charset="0"/>
                          <a:cs typeface="Times New Roman" panose="02020603050405020304" pitchFamily="18" charset="0"/>
                        </a:rPr>
                        <a:t>Кількість закладів</a:t>
                      </a:r>
                      <a:endParaRPr lang="ru-RU">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ctr">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В них дітей </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0"/>
                  </a:ext>
                </a:extLst>
              </a:tr>
              <a:tr h="341189">
                <a:tc>
                  <a:txBody>
                    <a:bodyPr/>
                    <a:lstStyle/>
                    <a:p>
                      <a:pPr algn="l">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НВК І-ІІІ ступенів</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6</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a:solidFill>
                            <a:schemeClr val="tx1"/>
                          </a:solidFill>
                          <a:latin typeface="Times New Roman" panose="02020603050405020304" pitchFamily="18" charset="0"/>
                          <a:cs typeface="Times New Roman" panose="02020603050405020304" pitchFamily="18" charset="0"/>
                        </a:rPr>
                        <a:t>539</a:t>
                      </a:r>
                      <a:endParaRPr lang="ru-RU" b="1">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1"/>
                  </a:ext>
                </a:extLst>
              </a:tr>
              <a:tr h="341189">
                <a:tc>
                  <a:txBody>
                    <a:bodyPr/>
                    <a:lstStyle/>
                    <a:p>
                      <a:pPr algn="l">
                        <a:lnSpc>
                          <a:spcPct val="107000"/>
                        </a:lnSpc>
                        <a:spcAft>
                          <a:spcPts val="0"/>
                        </a:spcAft>
                      </a:pPr>
                      <a:r>
                        <a:rPr lang="uk-UA">
                          <a:solidFill>
                            <a:schemeClr val="tx1"/>
                          </a:solidFill>
                          <a:latin typeface="Times New Roman" panose="02020603050405020304" pitchFamily="18" charset="0"/>
                          <a:cs typeface="Times New Roman" panose="02020603050405020304" pitchFamily="18" charset="0"/>
                        </a:rPr>
                        <a:t>НВК І ступеня </a:t>
                      </a:r>
                      <a:endParaRPr lang="ru-RU">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2</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26</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2"/>
                  </a:ext>
                </a:extLst>
              </a:tr>
              <a:tr h="341189">
                <a:tc>
                  <a:txBody>
                    <a:bodyPr/>
                    <a:lstStyle/>
                    <a:p>
                      <a:pPr algn="l">
                        <a:lnSpc>
                          <a:spcPct val="107000"/>
                        </a:lnSpc>
                        <a:spcAft>
                          <a:spcPts val="0"/>
                        </a:spcAft>
                      </a:pPr>
                      <a:r>
                        <a:rPr lang="uk-UA">
                          <a:solidFill>
                            <a:schemeClr val="tx1"/>
                          </a:solidFill>
                          <a:latin typeface="Times New Roman" panose="02020603050405020304" pitchFamily="18" charset="0"/>
                          <a:cs typeface="Times New Roman" panose="02020603050405020304" pitchFamily="18" charset="0"/>
                        </a:rPr>
                        <a:t>ЗОШ І-ІІІ ступенів </a:t>
                      </a:r>
                      <a:endParaRPr lang="ru-RU">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1</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a:solidFill>
                            <a:schemeClr val="tx1"/>
                          </a:solidFill>
                          <a:latin typeface="Times New Roman" panose="02020603050405020304" pitchFamily="18" charset="0"/>
                          <a:cs typeface="Times New Roman" panose="02020603050405020304" pitchFamily="18" charset="0"/>
                        </a:rPr>
                        <a:t>229</a:t>
                      </a:r>
                      <a:endParaRPr lang="ru-RU" b="1">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3"/>
                  </a:ext>
                </a:extLst>
              </a:tr>
              <a:tr h="1412263">
                <a:tc>
                  <a:txBody>
                    <a:bodyPr/>
                    <a:lstStyle/>
                    <a:p>
                      <a:pPr algn="l">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Заклад загальної середньої </a:t>
                      </a:r>
                      <a:endParaRPr lang="ru-RU" dirty="0">
                        <a:solidFill>
                          <a:schemeClr val="tx1"/>
                        </a:solidFill>
                        <a:latin typeface="Times New Roman" panose="02020603050405020304" pitchFamily="18" charset="0"/>
                        <a:cs typeface="Times New Roman" panose="02020603050405020304" pitchFamily="18" charset="0"/>
                      </a:endParaRPr>
                    </a:p>
                    <a:p>
                      <a:pPr algn="l">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освіти з дошкільним підрозділом</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1</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48</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4"/>
                  </a:ext>
                </a:extLst>
              </a:tr>
              <a:tr h="341189">
                <a:tc>
                  <a:txBody>
                    <a:bodyPr/>
                    <a:lstStyle/>
                    <a:p>
                      <a:pPr algn="l">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Всього ЗНЗ</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10</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842</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5"/>
                  </a:ext>
                </a:extLst>
              </a:tr>
              <a:tr h="341189">
                <a:tc>
                  <a:txBody>
                    <a:bodyPr/>
                    <a:lstStyle/>
                    <a:p>
                      <a:pPr algn="l">
                        <a:lnSpc>
                          <a:spcPct val="107000"/>
                        </a:lnSpc>
                        <a:spcAft>
                          <a:spcPts val="0"/>
                        </a:spcAft>
                      </a:pPr>
                      <a:r>
                        <a:rPr lang="uk-UA" dirty="0">
                          <a:solidFill>
                            <a:schemeClr val="tx1"/>
                          </a:solidFill>
                          <a:latin typeface="Times New Roman" panose="02020603050405020304" pitchFamily="18" charset="0"/>
                          <a:cs typeface="Times New Roman" panose="02020603050405020304" pitchFamily="18" charset="0"/>
                        </a:rPr>
                        <a:t>ЗДО + НВК </a:t>
                      </a:r>
                      <a:endParaRPr lang="ru-RU"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1+9 (10)</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tc>
                  <a:txBody>
                    <a:bodyPr/>
                    <a:lstStyle/>
                    <a:p>
                      <a:pPr algn="r">
                        <a:lnSpc>
                          <a:spcPct val="107000"/>
                        </a:lnSpc>
                        <a:spcAft>
                          <a:spcPts val="0"/>
                        </a:spcAft>
                      </a:pPr>
                      <a:r>
                        <a:rPr lang="uk-UA" b="1" dirty="0">
                          <a:solidFill>
                            <a:schemeClr val="tx1"/>
                          </a:solidFill>
                          <a:latin typeface="Times New Roman" panose="02020603050405020304" pitchFamily="18" charset="0"/>
                          <a:cs typeface="Times New Roman" panose="02020603050405020304" pitchFamily="18" charset="0"/>
                        </a:rPr>
                        <a:t>239 (72+167)</a:t>
                      </a:r>
                      <a:endParaRPr lang="ru-RU" b="1" dirty="0">
                        <a:solidFill>
                          <a:schemeClr val="tx1"/>
                        </a:solidFill>
                        <a:latin typeface="Times New Roman" panose="02020603050405020304" pitchFamily="18" charset="0"/>
                        <a:cs typeface="Times New Roman" panose="02020603050405020304" pitchFamily="18" charset="0"/>
                      </a:endParaRPr>
                    </a:p>
                  </a:txBody>
                  <a:tcPr marL="68580" marR="68580" marT="0" marB="0">
                    <a:solidFill>
                      <a:schemeClr val="accent1">
                        <a:lumMod val="40000"/>
                        <a:lumOff val="60000"/>
                      </a:schemeClr>
                    </a:solidFill>
                  </a:tcPr>
                </a:tc>
                <a:extLst>
                  <a:ext uri="{0D108BD9-81ED-4DB2-BD59-A6C34878D82A}">
                    <a16:rowId xmlns:a16="http://schemas.microsoft.com/office/drawing/2014/main" val="10006"/>
                  </a:ext>
                </a:extLst>
              </a:tr>
            </a:tbl>
          </a:graphicData>
        </a:graphic>
      </p:graphicFrame>
      <p:sp>
        <p:nvSpPr>
          <p:cNvPr id="3" name="Заголовок 2"/>
          <p:cNvSpPr>
            <a:spLocks noGrp="1"/>
          </p:cNvSpPr>
          <p:nvPr>
            <p:ph type="title"/>
          </p:nvPr>
        </p:nvSpPr>
        <p:spPr>
          <a:xfrm>
            <a:off x="1981200" y="692696"/>
            <a:ext cx="8229600" cy="1944216"/>
          </a:xfrm>
        </p:spPr>
        <p:txBody>
          <a:bodyPr>
            <a:normAutofit fontScale="90000"/>
          </a:bodyPr>
          <a:lstStyle/>
          <a:p>
            <a:r>
              <a:rPr lang="uk-UA" b="1" dirty="0">
                <a:solidFill>
                  <a:schemeClr val="tx1"/>
                </a:solidFill>
              </a:rPr>
              <a:t> </a:t>
            </a:r>
            <a:r>
              <a:rPr lang="uk-UA" b="1" dirty="0">
                <a:solidFill>
                  <a:schemeClr val="tx1"/>
                </a:solidFill>
                <a:latin typeface="Times New Roman" panose="02020603050405020304" pitchFamily="18" charset="0"/>
                <a:cs typeface="Times New Roman" panose="02020603050405020304" pitchFamily="18" charset="0"/>
              </a:rPr>
              <a:t>В 2021-2022  навчальному році</a:t>
            </a:r>
            <a:r>
              <a:rPr lang="uk-UA" dirty="0">
                <a:solidFill>
                  <a:schemeClr val="tx1"/>
                </a:solidFill>
                <a:latin typeface="Times New Roman" panose="02020603050405020304" pitchFamily="18" charset="0"/>
                <a:cs typeface="Times New Roman" panose="02020603050405020304" pitchFamily="18" charset="0"/>
              </a:rPr>
              <a:t>  в </a:t>
            </a:r>
            <a:r>
              <a:rPr lang="uk-UA" dirty="0" err="1">
                <a:solidFill>
                  <a:schemeClr val="tx1"/>
                </a:solidFill>
                <a:latin typeface="Times New Roman" panose="02020603050405020304" pitchFamily="18" charset="0"/>
                <a:cs typeface="Times New Roman" panose="02020603050405020304" pitchFamily="18" charset="0"/>
              </a:rPr>
              <a:t>Новодмитрівській</a:t>
            </a:r>
            <a:r>
              <a:rPr lang="uk-UA" dirty="0">
                <a:solidFill>
                  <a:schemeClr val="tx1"/>
                </a:solidFill>
                <a:latin typeface="Times New Roman" panose="02020603050405020304" pitchFamily="18" charset="0"/>
                <a:cs typeface="Times New Roman" panose="02020603050405020304" pitchFamily="18" charset="0"/>
              </a:rPr>
              <a:t> сільській територіальній громаді функціонують  наступні заклади  освіти: </a:t>
            </a: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4705259"/>
      </p:ext>
    </p:extLst>
  </p:cSld>
  <p:clrMapOvr>
    <a:masterClrMapping/>
  </p:clrMapOvr>
  <p:transition spd="slow">
    <p:wheel spokes="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97C916C-3780-42ED-ABB2-C683A65156C6}"/>
              </a:ext>
            </a:extLst>
          </p:cNvPr>
          <p:cNvSpPr>
            <a:spLocks noGrp="1"/>
          </p:cNvSpPr>
          <p:nvPr>
            <p:ph type="title"/>
          </p:nvPr>
        </p:nvSpPr>
        <p:spPr/>
        <p:txBody>
          <a:bodyPr/>
          <a:lstStyle/>
          <a:p>
            <a:r>
              <a:rPr lang="uk-UA" b="1" dirty="0">
                <a:solidFill>
                  <a:schemeClr val="accent1"/>
                </a:solidFill>
                <a:latin typeface="Times New Roman" panose="02020603050405020304" pitchFamily="18" charset="0"/>
                <a:cs typeface="Times New Roman" panose="02020603050405020304" pitchFamily="18" charset="0"/>
              </a:rPr>
              <a:t>КУ «Центр професійного розвитку педагогічних працівників»</a:t>
            </a:r>
            <a:endParaRPr lang="ru-RU" b="1" dirty="0">
              <a:solidFill>
                <a:schemeClr val="accent1"/>
              </a:solidFill>
              <a:latin typeface="Times New Roman" panose="02020603050405020304" pitchFamily="18" charset="0"/>
              <a:cs typeface="Times New Roman" panose="02020603050405020304" pitchFamily="18" charset="0"/>
            </a:endParaRPr>
          </a:p>
        </p:txBody>
      </p:sp>
      <p:pic>
        <p:nvPicPr>
          <p:cNvPr id="4" name="Объект 3">
            <a:extLst>
              <a:ext uri="{FF2B5EF4-FFF2-40B4-BE49-F238E27FC236}">
                <a16:creationId xmlns:a16="http://schemas.microsoft.com/office/drawing/2014/main" id="{F12D5449-5BDE-49A7-8EA1-92DD67E5FB07}"/>
              </a:ext>
            </a:extLst>
          </p:cNvPr>
          <p:cNvPicPr>
            <a:picLocks noGrp="1" noChangeAspect="1"/>
          </p:cNvPicPr>
          <p:nvPr>
            <p:ph idx="1"/>
          </p:nvPr>
        </p:nvPicPr>
        <p:blipFill rotWithShape="1">
          <a:blip r:embed="rId2"/>
          <a:srcRect l="3009" t="16483" r="26459" b="11120"/>
          <a:stretch/>
        </p:blipFill>
        <p:spPr>
          <a:xfrm>
            <a:off x="2716695" y="2014330"/>
            <a:ext cx="8600662" cy="4843670"/>
          </a:xfrm>
          <a:prstGeom prst="rect">
            <a:avLst/>
          </a:prstGeom>
        </p:spPr>
      </p:pic>
    </p:spTree>
    <p:extLst>
      <p:ext uri="{BB962C8B-B14F-4D97-AF65-F5344CB8AC3E}">
        <p14:creationId xmlns:p14="http://schemas.microsoft.com/office/powerpoint/2010/main" val="695126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7DD5C8-C46F-4401-8ACD-CCF2FF6E7D71}"/>
              </a:ext>
            </a:extLst>
          </p:cNvPr>
          <p:cNvSpPr>
            <a:spLocks noGrp="1"/>
          </p:cNvSpPr>
          <p:nvPr>
            <p:ph type="title"/>
          </p:nvPr>
        </p:nvSpPr>
        <p:spPr>
          <a:xfrm>
            <a:off x="1537252" y="624110"/>
            <a:ext cx="10376451" cy="1280890"/>
          </a:xfrm>
        </p:spPr>
        <p:txBody>
          <a:bodyPr>
            <a:noAutofit/>
          </a:bodyPr>
          <a:lstStyle/>
          <a:p>
            <a:r>
              <a:rPr lang="uk-UA" dirty="0">
                <a:latin typeface="Times New Roman" panose="02020603050405020304" pitchFamily="18" charset="0"/>
                <a:cs typeface="Times New Roman" panose="02020603050405020304" pitchFamily="18" charset="0"/>
              </a:rPr>
              <a:t>Центр працює на умовах співфінансування і обслуговує 4 громади:</a:t>
            </a:r>
            <a:br>
              <a:rPr lang="uk-UA" dirty="0">
                <a:latin typeface="Times New Roman" panose="02020603050405020304" pitchFamily="18" charset="0"/>
                <a:cs typeface="Times New Roman" panose="02020603050405020304" pitchFamily="18" charset="0"/>
              </a:rPr>
            </a:br>
            <a:r>
              <a:rPr lang="uk-UA" dirty="0">
                <a:latin typeface="Times New Roman" panose="02020603050405020304" pitchFamily="18" charset="0"/>
                <a:cs typeface="Times New Roman" panose="02020603050405020304" pitchFamily="18" charset="0"/>
              </a:rPr>
              <a:t> </a:t>
            </a:r>
            <a:r>
              <a:rPr lang="uk-UA" dirty="0" err="1">
                <a:latin typeface="Times New Roman" panose="02020603050405020304" pitchFamily="18" charset="0"/>
                <a:cs typeface="Times New Roman" panose="02020603050405020304" pitchFamily="18" charset="0"/>
              </a:rPr>
              <a:t>Новодмитрівську</a:t>
            </a:r>
            <a:r>
              <a:rPr lang="uk-UA" dirty="0">
                <a:latin typeface="Times New Roman" panose="02020603050405020304" pitchFamily="18" charset="0"/>
                <a:cs typeface="Times New Roman" panose="02020603050405020304" pitchFamily="18" charset="0"/>
              </a:rPr>
              <a:t>, Піщанську, Вознесенську, </a:t>
            </a:r>
            <a:r>
              <a:rPr lang="uk-UA" dirty="0" err="1">
                <a:latin typeface="Times New Roman" panose="02020603050405020304" pitchFamily="18" charset="0"/>
                <a:cs typeface="Times New Roman" panose="02020603050405020304" pitchFamily="18" charset="0"/>
              </a:rPr>
              <a:t>Зорівську</a:t>
            </a:r>
            <a:r>
              <a:rPr lang="uk-UA" dirty="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Объект 3">
            <a:extLst>
              <a:ext uri="{FF2B5EF4-FFF2-40B4-BE49-F238E27FC236}">
                <a16:creationId xmlns:a16="http://schemas.microsoft.com/office/drawing/2014/main" id="{E1F8B269-1EE2-46AC-BA20-889FF8A37C02}"/>
              </a:ext>
            </a:extLst>
          </p:cNvPr>
          <p:cNvPicPr>
            <a:picLocks noGrp="1" noChangeAspect="1"/>
          </p:cNvPicPr>
          <p:nvPr>
            <p:ph idx="1"/>
          </p:nvPr>
        </p:nvPicPr>
        <p:blipFill rotWithShape="1">
          <a:blip r:embed="rId2"/>
          <a:srcRect l="3349" t="17538" r="26842" b="16521"/>
          <a:stretch/>
        </p:blipFill>
        <p:spPr>
          <a:xfrm>
            <a:off x="4108174" y="2623929"/>
            <a:ext cx="6374295" cy="4002157"/>
          </a:xfrm>
          <a:prstGeom prst="rect">
            <a:avLst/>
          </a:prstGeom>
        </p:spPr>
      </p:pic>
    </p:spTree>
    <p:extLst>
      <p:ext uri="{BB962C8B-B14F-4D97-AF65-F5344CB8AC3E}">
        <p14:creationId xmlns:p14="http://schemas.microsoft.com/office/powerpoint/2010/main" val="761502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C12AC32F-7A98-4793-9946-DDAD2B427C70}"/>
              </a:ext>
            </a:extLst>
          </p:cNvPr>
          <p:cNvPicPr>
            <a:picLocks noGrp="1" noChangeAspect="1"/>
          </p:cNvPicPr>
          <p:nvPr>
            <p:ph idx="1"/>
          </p:nvPr>
        </p:nvPicPr>
        <p:blipFill rotWithShape="1">
          <a:blip r:embed="rId2"/>
          <a:srcRect l="4495" t="18239" r="29443" b="14067"/>
          <a:stretch/>
        </p:blipFill>
        <p:spPr>
          <a:xfrm>
            <a:off x="1166190" y="0"/>
            <a:ext cx="6877880" cy="4191000"/>
          </a:xfrm>
          <a:prstGeom prst="rect">
            <a:avLst/>
          </a:prstGeom>
        </p:spPr>
      </p:pic>
      <p:pic>
        <p:nvPicPr>
          <p:cNvPr id="5" name="Рисунок 4">
            <a:extLst>
              <a:ext uri="{FF2B5EF4-FFF2-40B4-BE49-F238E27FC236}">
                <a16:creationId xmlns:a16="http://schemas.microsoft.com/office/drawing/2014/main" id="{D136E909-F513-4125-88C0-96C763801D07}"/>
              </a:ext>
            </a:extLst>
          </p:cNvPr>
          <p:cNvPicPr>
            <a:picLocks noChangeAspect="1"/>
          </p:cNvPicPr>
          <p:nvPr/>
        </p:nvPicPr>
        <p:blipFill rotWithShape="1">
          <a:blip r:embed="rId3"/>
          <a:srcRect l="4131" t="18270" r="27065" b="15925"/>
          <a:stretch/>
        </p:blipFill>
        <p:spPr>
          <a:xfrm>
            <a:off x="6096000" y="3804861"/>
            <a:ext cx="5406887" cy="2907365"/>
          </a:xfrm>
          <a:prstGeom prst="rect">
            <a:avLst/>
          </a:prstGeom>
        </p:spPr>
      </p:pic>
    </p:spTree>
    <p:extLst>
      <p:ext uri="{BB962C8B-B14F-4D97-AF65-F5344CB8AC3E}">
        <p14:creationId xmlns:p14="http://schemas.microsoft.com/office/powerpoint/2010/main" val="3091613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F2BA7D-E8B6-457A-B1D2-605087BAD9B0}"/>
              </a:ext>
            </a:extLst>
          </p:cNvPr>
          <p:cNvSpPr>
            <a:spLocks noGrp="1"/>
          </p:cNvSpPr>
          <p:nvPr>
            <p:ph type="title"/>
          </p:nvPr>
        </p:nvSpPr>
        <p:spPr>
          <a:xfrm>
            <a:off x="1981200" y="274638"/>
            <a:ext cx="9110870" cy="6322714"/>
          </a:xfrm>
        </p:spPr>
        <p:txBody>
          <a:bodyPr>
            <a:normAutofit fontScale="90000"/>
          </a:bodyPr>
          <a:lstStyle/>
          <a:p>
            <a:pPr algn="l"/>
            <a:r>
              <a:rPr lang="uk-UA" b="1" dirty="0">
                <a:latin typeface="Times New Roman" panose="02020603050405020304" pitchFamily="18" charset="0"/>
                <a:cs typeface="Times New Roman" panose="02020603050405020304" pitchFamily="18" charset="0"/>
              </a:rPr>
              <a:t>               </a:t>
            </a:r>
            <a:r>
              <a:rPr lang="uk-UA" b="1" dirty="0" err="1">
                <a:solidFill>
                  <a:schemeClr val="accent1"/>
                </a:solidFill>
                <a:latin typeface="Times New Roman" panose="02020603050405020304" pitchFamily="18" charset="0"/>
                <a:cs typeface="Times New Roman" panose="02020603050405020304" pitchFamily="18" charset="0"/>
              </a:rPr>
              <a:t>Інклюзивно</a:t>
            </a:r>
            <a:r>
              <a:rPr lang="uk-UA" b="1" dirty="0">
                <a:solidFill>
                  <a:schemeClr val="accent1"/>
                </a:solidFill>
                <a:latin typeface="Times New Roman" panose="02020603050405020304" pitchFamily="18" charset="0"/>
                <a:cs typeface="Times New Roman" panose="02020603050405020304" pitchFamily="18" charset="0"/>
              </a:rPr>
              <a:t>-ресурсний центр   </a:t>
            </a:r>
            <a:r>
              <a:rPr lang="uk-UA" b="1" dirty="0">
                <a:solidFill>
                  <a:schemeClr val="tx1"/>
                </a:solidFill>
                <a:latin typeface="Times New Roman" panose="02020603050405020304" pitchFamily="18" charset="0"/>
                <a:cs typeface="Times New Roman" panose="02020603050405020304" pitchFamily="18" charset="0"/>
              </a:rPr>
              <a:t>Напрямки роботи</a:t>
            </a:r>
            <a:br>
              <a:rPr lang="uk-UA" b="1" dirty="0">
                <a:latin typeface="Times New Roman" panose="02020603050405020304" pitchFamily="18" charset="0"/>
                <a:cs typeface="Times New Roman" panose="02020603050405020304" pitchFamily="18" charset="0"/>
              </a:rPr>
            </a:br>
            <a:r>
              <a:rPr lang="uk-UA" b="1" dirty="0">
                <a:solidFill>
                  <a:srgbClr val="000066"/>
                </a:solidFill>
                <a:latin typeface="Times New Roman" panose="02020603050405020304" pitchFamily="18" charset="0"/>
                <a:cs typeface="Times New Roman" panose="02020603050405020304" pitchFamily="18" charset="0"/>
              </a:rPr>
              <a:t>*</a:t>
            </a:r>
            <a:r>
              <a:rPr lang="uk-UA" dirty="0">
                <a:solidFill>
                  <a:srgbClr val="000066"/>
                </a:solidFill>
                <a:latin typeface="Times New Roman" panose="02020603050405020304" pitchFamily="18" charset="0"/>
                <a:cs typeface="Times New Roman" panose="02020603050405020304" pitchFamily="18" charset="0"/>
              </a:rPr>
              <a:t> </a:t>
            </a:r>
            <a:r>
              <a:rPr lang="uk-UA" sz="3100" dirty="0">
                <a:solidFill>
                  <a:srgbClr val="000099"/>
                </a:solidFill>
                <a:latin typeface="Times New Roman" panose="02020603050405020304" pitchFamily="18" charset="0"/>
                <a:cs typeface="Times New Roman" panose="02020603050405020304" pitchFamily="18" charset="0"/>
              </a:rPr>
              <a:t>проведення комплексної оцінки розвитку дитини на базі ІРЦ і з виїздом до дитини</a:t>
            </a:r>
            <a:br>
              <a:rPr lang="uk-UA" sz="3100" dirty="0">
                <a:solidFill>
                  <a:srgbClr val="000099"/>
                </a:solidFill>
                <a:latin typeface="Times New Roman" panose="02020603050405020304" pitchFamily="18" charset="0"/>
                <a:cs typeface="Times New Roman" panose="02020603050405020304" pitchFamily="18" charset="0"/>
              </a:rPr>
            </a:br>
            <a:r>
              <a:rPr lang="uk-UA" b="1" dirty="0">
                <a:solidFill>
                  <a:srgbClr val="000099"/>
                </a:solidFill>
                <a:latin typeface="Times New Roman" panose="02020603050405020304" pitchFamily="18" charset="0"/>
                <a:cs typeface="Times New Roman" panose="02020603050405020304" pitchFamily="18" charset="0"/>
              </a:rPr>
              <a:t>*</a:t>
            </a:r>
            <a:r>
              <a:rPr lang="uk-UA" sz="3100" dirty="0">
                <a:solidFill>
                  <a:srgbClr val="000099"/>
                </a:solidFill>
                <a:latin typeface="Times New Roman" panose="02020603050405020304" pitchFamily="18" charset="0"/>
                <a:cs typeface="Times New Roman" panose="02020603050405020304" pitchFamily="18" charset="0"/>
              </a:rPr>
              <a:t>корекційно-розвиткові заняття</a:t>
            </a:r>
            <a:br>
              <a:rPr lang="uk-UA" sz="3100" dirty="0">
                <a:solidFill>
                  <a:srgbClr val="000099"/>
                </a:solidFill>
                <a:latin typeface="Times New Roman" panose="02020603050405020304" pitchFamily="18" charset="0"/>
                <a:cs typeface="Times New Roman" panose="02020603050405020304" pitchFamily="18" charset="0"/>
              </a:rPr>
            </a:br>
            <a:r>
              <a:rPr lang="uk-UA" b="1" dirty="0">
                <a:solidFill>
                  <a:srgbClr val="000099"/>
                </a:solidFill>
                <a:latin typeface="Times New Roman" panose="02020603050405020304" pitchFamily="18" charset="0"/>
                <a:cs typeface="Times New Roman" panose="02020603050405020304" pitchFamily="18" charset="0"/>
              </a:rPr>
              <a:t>*</a:t>
            </a:r>
            <a:r>
              <a:rPr lang="uk-UA" sz="3100" dirty="0">
                <a:solidFill>
                  <a:srgbClr val="000099"/>
                </a:solidFill>
                <a:latin typeface="Times New Roman" panose="02020603050405020304" pitchFamily="18" charset="0"/>
                <a:cs typeface="Times New Roman" panose="02020603050405020304" pitchFamily="18" charset="0"/>
              </a:rPr>
              <a:t>співпраця з педагогічними працівниками</a:t>
            </a:r>
            <a:br>
              <a:rPr lang="uk-UA" sz="3100" dirty="0">
                <a:solidFill>
                  <a:srgbClr val="000099"/>
                </a:solidFill>
                <a:latin typeface="Times New Roman" panose="02020603050405020304" pitchFamily="18" charset="0"/>
                <a:cs typeface="Times New Roman" panose="02020603050405020304" pitchFamily="18" charset="0"/>
              </a:rPr>
            </a:br>
            <a:r>
              <a:rPr lang="uk-UA" b="1" dirty="0">
                <a:solidFill>
                  <a:srgbClr val="000099"/>
                </a:solidFill>
                <a:latin typeface="Times New Roman" panose="02020603050405020304" pitchFamily="18" charset="0"/>
                <a:cs typeface="Times New Roman" panose="02020603050405020304" pitchFamily="18" charset="0"/>
              </a:rPr>
              <a:t>*</a:t>
            </a:r>
            <a:r>
              <a:rPr lang="uk-UA" sz="3100" dirty="0">
                <a:solidFill>
                  <a:srgbClr val="000099"/>
                </a:solidFill>
                <a:latin typeface="Times New Roman" panose="02020603050405020304" pitchFamily="18" charset="0"/>
                <a:cs typeface="Times New Roman" panose="02020603050405020304" pitchFamily="18" charset="0"/>
              </a:rPr>
              <a:t>співпраця з батьківською громадою</a:t>
            </a:r>
            <a:br>
              <a:rPr lang="uk-UA" sz="3100" dirty="0">
                <a:solidFill>
                  <a:srgbClr val="000099"/>
                </a:solidFill>
                <a:latin typeface="Times New Roman" panose="02020603050405020304" pitchFamily="18" charset="0"/>
                <a:cs typeface="Times New Roman" panose="02020603050405020304" pitchFamily="18" charset="0"/>
              </a:rPr>
            </a:br>
            <a:r>
              <a:rPr lang="uk-UA" b="1" dirty="0">
                <a:solidFill>
                  <a:srgbClr val="000099"/>
                </a:solidFill>
                <a:latin typeface="Times New Roman" panose="02020603050405020304" pitchFamily="18" charset="0"/>
                <a:cs typeface="Times New Roman" panose="02020603050405020304" pitchFamily="18" charset="0"/>
              </a:rPr>
              <a:t>*</a:t>
            </a:r>
            <a:r>
              <a:rPr lang="uk-UA" sz="3100" dirty="0">
                <a:solidFill>
                  <a:srgbClr val="000099"/>
                </a:solidFill>
                <a:latin typeface="Times New Roman" panose="02020603050405020304" pitchFamily="18" charset="0"/>
                <a:cs typeface="Times New Roman" panose="02020603050405020304" pitchFamily="18" charset="0"/>
              </a:rPr>
              <a:t>співпраця з фахівцями відділу освіти, Центру педагогічного розвитку педагогічних працівників,  ССД, РЦСССДМ та іншими службами та відділами</a:t>
            </a:r>
            <a:br>
              <a:rPr lang="uk-UA" sz="3100" dirty="0">
                <a:solidFill>
                  <a:srgbClr val="000099"/>
                </a:solidFill>
                <a:latin typeface="Times New Roman" panose="02020603050405020304" pitchFamily="18" charset="0"/>
                <a:cs typeface="Times New Roman" panose="02020603050405020304" pitchFamily="18" charset="0"/>
              </a:rPr>
            </a:br>
            <a:r>
              <a:rPr lang="uk-UA" b="1" dirty="0">
                <a:solidFill>
                  <a:srgbClr val="000099"/>
                </a:solidFill>
                <a:latin typeface="Times New Roman" panose="02020603050405020304" pitchFamily="18" charset="0"/>
                <a:cs typeface="Times New Roman" panose="02020603050405020304" pitchFamily="18" charset="0"/>
              </a:rPr>
              <a:t>*</a:t>
            </a:r>
            <a:r>
              <a:rPr lang="uk-UA" sz="3100" dirty="0">
                <a:solidFill>
                  <a:srgbClr val="000099"/>
                </a:solidFill>
                <a:latin typeface="Times New Roman" panose="02020603050405020304" pitchFamily="18" charset="0"/>
                <a:cs typeface="Times New Roman" panose="02020603050405020304" pitchFamily="18" charset="0"/>
              </a:rPr>
              <a:t>участь у роботі </a:t>
            </a:r>
            <a:r>
              <a:rPr lang="uk-UA" sz="3100" dirty="0" err="1">
                <a:solidFill>
                  <a:srgbClr val="000099"/>
                </a:solidFill>
                <a:latin typeface="Times New Roman" panose="02020603050405020304" pitchFamily="18" charset="0"/>
                <a:cs typeface="Times New Roman" panose="02020603050405020304" pitchFamily="18" charset="0"/>
              </a:rPr>
              <a:t>мультидисциплінарої</a:t>
            </a:r>
            <a:r>
              <a:rPr lang="uk-UA" sz="3100" dirty="0">
                <a:solidFill>
                  <a:srgbClr val="000099"/>
                </a:solidFill>
                <a:latin typeface="Times New Roman" panose="02020603050405020304" pitchFamily="18" charset="0"/>
                <a:cs typeface="Times New Roman" panose="02020603050405020304" pitchFamily="18" charset="0"/>
              </a:rPr>
              <a:t> групи</a:t>
            </a:r>
            <a:br>
              <a:rPr lang="uk-UA" sz="3100" dirty="0">
                <a:solidFill>
                  <a:srgbClr val="000099"/>
                </a:solidFill>
                <a:latin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867532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E6A45F-C44E-4C5A-A73D-65C2736DEB9E}"/>
              </a:ext>
            </a:extLst>
          </p:cNvPr>
          <p:cNvSpPr>
            <a:spLocks noGrp="1"/>
          </p:cNvSpPr>
          <p:nvPr>
            <p:ph type="title"/>
          </p:nvPr>
        </p:nvSpPr>
        <p:spPr>
          <a:xfrm>
            <a:off x="1789043" y="624110"/>
            <a:ext cx="9715569" cy="1280890"/>
          </a:xfrm>
        </p:spPr>
        <p:txBody>
          <a:bodyPr>
            <a:normAutofit fontScale="90000"/>
          </a:bodyPr>
          <a:lstStyle/>
          <a:p>
            <a:pPr marL="571500" indent="-571500">
              <a:buFont typeface="Wingdings" panose="05000000000000000000" pitchFamily="2" charset="2"/>
              <a:buChar char="v"/>
            </a:pPr>
            <a:r>
              <a:rPr lang="uk-UA" dirty="0">
                <a:latin typeface="Times New Roman" panose="02020603050405020304" pitchFamily="18" charset="0"/>
                <a:cs typeface="Times New Roman" panose="02020603050405020304" pitchFamily="18" charset="0"/>
              </a:rPr>
              <a:t>Загальний склад ради на сьогодні складає 22 депутати</a:t>
            </a:r>
            <a:br>
              <a:rPr lang="uk-UA" dirty="0">
                <a:latin typeface="Times New Roman" panose="02020603050405020304" pitchFamily="18" charset="0"/>
                <a:cs typeface="Times New Roman" panose="02020603050405020304" pitchFamily="18" charset="0"/>
              </a:rPr>
            </a:br>
            <a:br>
              <a:rPr lang="uk-UA" dirty="0">
                <a:latin typeface="Times New Roman" panose="02020603050405020304" pitchFamily="18" charset="0"/>
                <a:cs typeface="Times New Roman" panose="02020603050405020304" pitchFamily="18" charset="0"/>
              </a:rPr>
            </a:br>
            <a:br>
              <a:rPr lang="uk-UA" dirty="0">
                <a:latin typeface="Times New Roman" panose="02020603050405020304" pitchFamily="18" charset="0"/>
                <a:cs typeface="Times New Roman" panose="02020603050405020304" pitchFamily="18" charset="0"/>
              </a:rPr>
            </a:br>
            <a:br>
              <a:rPr lang="uk-UA" dirty="0">
                <a:latin typeface="Times New Roman" panose="02020603050405020304" pitchFamily="18" charset="0"/>
                <a:cs typeface="Times New Roman" panose="02020603050405020304" pitchFamily="18" charset="0"/>
              </a:rPr>
            </a:br>
            <a:br>
              <a:rPr lang="uk-UA" dirty="0">
                <a:latin typeface="Times New Roman" panose="02020603050405020304" pitchFamily="18" charset="0"/>
                <a:cs typeface="Times New Roman" panose="02020603050405020304" pitchFamily="18" charset="0"/>
              </a:rPr>
            </a:br>
            <a:br>
              <a:rPr lang="ru-RU" dirty="0">
                <a:latin typeface="Times New Roman" panose="02020603050405020304" pitchFamily="18" charset="0"/>
                <a:cs typeface="Times New Roman" panose="02020603050405020304" pitchFamily="18" charset="0"/>
              </a:rPr>
            </a:br>
            <a:r>
              <a:rPr lang="uk-UA"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A5A1465D-98F5-46AA-8A9E-9E0286D878F7}"/>
              </a:ext>
            </a:extLst>
          </p:cNvPr>
          <p:cNvSpPr>
            <a:spLocks noGrp="1"/>
          </p:cNvSpPr>
          <p:nvPr>
            <p:ph idx="1"/>
          </p:nvPr>
        </p:nvSpPr>
        <p:spPr>
          <a:xfrm>
            <a:off x="848139" y="2123285"/>
            <a:ext cx="10787269" cy="3777622"/>
          </a:xfrm>
        </p:spPr>
        <p:txBody>
          <a:bodyPr>
            <a:normAutofit lnSpcReduction="10000"/>
          </a:bodyPr>
          <a:lstStyle/>
          <a:p>
            <a:pPr>
              <a:buFont typeface="Wingdings" panose="05000000000000000000" pitchFamily="2" charset="2"/>
              <a:buChar char="v"/>
            </a:pPr>
            <a:r>
              <a:rPr lang="uk-UA" sz="3200" dirty="0">
                <a:latin typeface="Times New Roman" panose="02020603050405020304" pitchFamily="18" charset="0"/>
                <a:cs typeface="Times New Roman" panose="02020603050405020304" pitchFamily="18" charset="0"/>
              </a:rPr>
              <a:t>Діє 5 постійних депутатських  комісій</a:t>
            </a:r>
            <a:endParaRPr lang="ru-RU" sz="3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uk-UA" sz="3200" dirty="0">
                <a:latin typeface="Times New Roman" panose="02020603050405020304" pitchFamily="18" charset="0"/>
                <a:cs typeface="Times New Roman" panose="02020603050405020304" pitchFamily="18" charset="0"/>
              </a:rPr>
              <a:t>Виконавчий комітет  налічує 30 членів комітету</a:t>
            </a:r>
          </a:p>
          <a:p>
            <a:pPr marL="0" indent="0">
              <a:buNone/>
            </a:pPr>
            <a:endParaRPr lang="uk-UA" sz="32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uk-UA" dirty="0"/>
              <a:t> </a:t>
            </a:r>
            <a:r>
              <a:rPr lang="uk-UA" sz="3200" dirty="0">
                <a:latin typeface="Times New Roman" panose="02020603050405020304" pitchFamily="18" charset="0"/>
                <a:cs typeface="Times New Roman" panose="02020603050405020304" pitchFamily="18" charset="0"/>
              </a:rPr>
              <a:t>Населення громади на 01.12.2021р. становить  10701  особа. </a:t>
            </a:r>
          </a:p>
          <a:p>
            <a:pPr>
              <a:buFont typeface="Wingdings" panose="05000000000000000000" pitchFamily="2" charset="2"/>
              <a:buChar char="v"/>
            </a:pPr>
            <a:r>
              <a:rPr lang="uk-UA" sz="3200" dirty="0">
                <a:latin typeface="Times New Roman" panose="02020603050405020304" pitchFamily="18" charset="0"/>
                <a:cs typeface="Times New Roman" panose="02020603050405020304" pitchFamily="18" charset="0"/>
              </a:rPr>
              <a:t> Загальна площа території сільської ради складає – 39661  га</a:t>
            </a:r>
            <a:endParaRPr lang="ru-RU" sz="32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2008919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9D59F6A-D105-474E-BE43-2B035591E02A}"/>
              </a:ext>
            </a:extLst>
          </p:cNvPr>
          <p:cNvSpPr>
            <a:spLocks noGrp="1"/>
          </p:cNvSpPr>
          <p:nvPr>
            <p:ph idx="1"/>
          </p:nvPr>
        </p:nvSpPr>
        <p:spPr>
          <a:xfrm>
            <a:off x="1817130" y="1846667"/>
            <a:ext cx="8915400" cy="4387222"/>
          </a:xfrm>
        </p:spPr>
        <p:txBody>
          <a:bodyPr>
            <a:normAutofit/>
          </a:bodyPr>
          <a:lstStyle/>
          <a:p>
            <a:pPr marL="0" indent="0">
              <a:buNone/>
            </a:pPr>
            <a:r>
              <a:rPr lang="uk-UA" sz="2000" dirty="0">
                <a:latin typeface="Times New Roman" panose="02020603050405020304" pitchFamily="18" charset="0"/>
                <a:cs typeface="Times New Roman" panose="02020603050405020304" pitchFamily="18" charset="0"/>
              </a:rPr>
              <a:t>Для задоволення культурних, естетичних та духовних потреб населення в громаді функціонують: </a:t>
            </a:r>
          </a:p>
          <a:p>
            <a:r>
              <a:rPr lang="uk-UA" sz="2000" dirty="0">
                <a:latin typeface="Times New Roman" panose="02020603050405020304" pitchFamily="18" charset="0"/>
                <a:cs typeface="Times New Roman" panose="02020603050405020304" pitchFamily="18" charset="0"/>
              </a:rPr>
              <a:t>8 Будинків культури, </a:t>
            </a:r>
          </a:p>
          <a:p>
            <a:r>
              <a:rPr lang="uk-UA" sz="2000" dirty="0">
                <a:latin typeface="Times New Roman" panose="02020603050405020304" pitchFamily="18" charset="0"/>
                <a:cs typeface="Times New Roman" panose="02020603050405020304" pitchFamily="18" charset="0"/>
              </a:rPr>
              <a:t>3 клубних заклади, </a:t>
            </a:r>
          </a:p>
          <a:p>
            <a:r>
              <a:rPr lang="uk-UA" sz="2000" dirty="0">
                <a:latin typeface="Times New Roman" panose="02020603050405020304" pitchFamily="18" charset="0"/>
                <a:cs typeface="Times New Roman" panose="02020603050405020304" pitchFamily="18" charset="0"/>
              </a:rPr>
              <a:t>11 бібліотек,</a:t>
            </a:r>
          </a:p>
          <a:p>
            <a:r>
              <a:rPr lang="uk-UA" sz="2000" dirty="0">
                <a:latin typeface="Times New Roman" panose="02020603050405020304" pitchFamily="18" charset="0"/>
                <a:cs typeface="Times New Roman" panose="02020603050405020304" pitchFamily="18" charset="0"/>
              </a:rPr>
              <a:t> 2 краєзнавчі музеї. </a:t>
            </a:r>
          </a:p>
          <a:p>
            <a:pPr marL="0" indent="0">
              <a:buNone/>
            </a:pPr>
            <a:r>
              <a:rPr lang="uk-UA" sz="2000" dirty="0">
                <a:latin typeface="Times New Roman" panose="02020603050405020304" pitchFamily="18" charset="0"/>
                <a:cs typeface="Times New Roman" panose="02020603050405020304" pitchFamily="18" charset="0"/>
              </a:rPr>
              <a:t>В даних культурно-освітніх установах працює 54 працівника, в тому числі 24 - працює на повний посадовий оклад згідно штатного розпису, 5 - працює на 0,75 посадового окладу згідно штатного розпису, 22 людей працюють на 0,5 посадового окладу  згідно штатного розпису, та 3 працюють на 0,25 посадового окладу згідно штатного розпису.</a:t>
            </a:r>
            <a:endParaRPr lang="ru-RU" sz="2000" dirty="0">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4CF66D2C-3822-4288-81BE-68A8245853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9470" y="278779"/>
            <a:ext cx="1774060" cy="1626221"/>
          </a:xfrm>
          <a:prstGeom prst="rect">
            <a:avLst/>
          </a:prstGeom>
          <a:ln>
            <a:noFill/>
          </a:ln>
          <a:effectLst>
            <a:softEdge rad="112500"/>
          </a:effectLst>
        </p:spPr>
      </p:pic>
      <p:sp>
        <p:nvSpPr>
          <p:cNvPr id="6" name="Заголовок 1">
            <a:extLst>
              <a:ext uri="{FF2B5EF4-FFF2-40B4-BE49-F238E27FC236}">
                <a16:creationId xmlns:a16="http://schemas.microsoft.com/office/drawing/2014/main" id="{3B3A5DF7-D35C-40F4-8AEB-8CF0449C9286}"/>
              </a:ext>
            </a:extLst>
          </p:cNvPr>
          <p:cNvSpPr>
            <a:spLocks noGrp="1"/>
          </p:cNvSpPr>
          <p:nvPr>
            <p:ph type="title"/>
          </p:nvPr>
        </p:nvSpPr>
        <p:spPr>
          <a:xfrm>
            <a:off x="3233530" y="624110"/>
            <a:ext cx="8271082" cy="1280890"/>
          </a:xfrm>
        </p:spPr>
        <p:txBody>
          <a:bodyPr>
            <a:normAutofit fontScale="90000"/>
          </a:bodyPr>
          <a:lstStyle/>
          <a:p>
            <a:r>
              <a:rPr lang="uk-UA" sz="4800" dirty="0">
                <a:latin typeface="Times New Roman" panose="02020603050405020304" pitchFamily="18" charset="0"/>
                <a:cs typeface="Times New Roman" panose="02020603050405020304" pitchFamily="18" charset="0"/>
              </a:rPr>
              <a:t>Відділ культури, молоді та спорту</a:t>
            </a:r>
            <a:endParaRPr lang="ru-RU"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44030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19FCEE-BE83-4ACD-B010-F2D9DC83E86C}"/>
              </a:ext>
            </a:extLst>
          </p:cNvPr>
          <p:cNvSpPr>
            <a:spLocks noGrp="1"/>
          </p:cNvSpPr>
          <p:nvPr>
            <p:ph type="title"/>
          </p:nvPr>
        </p:nvSpPr>
        <p:spPr>
          <a:xfrm>
            <a:off x="1518081" y="526454"/>
            <a:ext cx="9377779" cy="1417755"/>
          </a:xfrm>
        </p:spPr>
        <p:txBody>
          <a:bodyPr>
            <a:normAutofit/>
          </a:bodyPr>
          <a:lstStyle/>
          <a:p>
            <a:r>
              <a:rPr lang="uk-UA" b="1" dirty="0">
                <a:latin typeface="Times New Roman" panose="02020603050405020304" pitchFamily="18" charset="0"/>
                <a:cs typeface="Times New Roman" panose="02020603050405020304" pitchFamily="18" charset="0"/>
              </a:rPr>
              <a:t>Культура і мистецтво</a:t>
            </a:r>
            <a:br>
              <a:rPr lang="ru-RU" dirty="0"/>
            </a:br>
            <a:endParaRPr lang="ru-RU" dirty="0"/>
          </a:p>
        </p:txBody>
      </p:sp>
      <p:pic>
        <p:nvPicPr>
          <p:cNvPr id="5" name="Рисунок 4">
            <a:extLst>
              <a:ext uri="{FF2B5EF4-FFF2-40B4-BE49-F238E27FC236}">
                <a16:creationId xmlns:a16="http://schemas.microsoft.com/office/drawing/2014/main" id="{C9B60279-71BC-4F36-AAA1-BF9D39BA8B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226" y="5172075"/>
            <a:ext cx="3448050" cy="1685925"/>
          </a:xfrm>
          <a:prstGeom prst="rect">
            <a:avLst/>
          </a:prstGeom>
        </p:spPr>
      </p:pic>
      <p:sp>
        <p:nvSpPr>
          <p:cNvPr id="6" name="Объект 2">
            <a:extLst>
              <a:ext uri="{FF2B5EF4-FFF2-40B4-BE49-F238E27FC236}">
                <a16:creationId xmlns:a16="http://schemas.microsoft.com/office/drawing/2014/main" id="{DB642E96-412A-49F3-A3E7-00E255CFF432}"/>
              </a:ext>
            </a:extLst>
          </p:cNvPr>
          <p:cNvSpPr>
            <a:spLocks noGrp="1"/>
          </p:cNvSpPr>
          <p:nvPr>
            <p:ph idx="1"/>
          </p:nvPr>
        </p:nvSpPr>
        <p:spPr>
          <a:xfrm>
            <a:off x="1518081" y="1410485"/>
            <a:ext cx="10146329" cy="4604552"/>
          </a:xfrm>
        </p:spPr>
        <p:txBody>
          <a:bodyPr>
            <a:normAutofit lnSpcReduction="10000"/>
          </a:bodyPr>
          <a:lstStyle/>
          <a:p>
            <a:pPr algn="ctr"/>
            <a:r>
              <a:rPr lang="uk-UA" sz="2800" dirty="0">
                <a:latin typeface="Times New Roman" panose="02020603050405020304" pitchFamily="18" charset="0"/>
                <a:cs typeface="Times New Roman" panose="02020603050405020304" pitchFamily="18" charset="0"/>
              </a:rPr>
              <a:t>Забезпечення діяльності бібліотек  - </a:t>
            </a:r>
          </a:p>
          <a:p>
            <a:pPr marL="0" indent="0" algn="ctr">
              <a:buNone/>
            </a:pPr>
            <a:r>
              <a:rPr lang="uk-UA" sz="2800" b="1" dirty="0">
                <a:latin typeface="Times New Roman" panose="02020603050405020304" pitchFamily="18" charset="0"/>
                <a:cs typeface="Times New Roman" panose="02020603050405020304" pitchFamily="18" charset="0"/>
              </a:rPr>
              <a:t>821тис.065грн</a:t>
            </a:r>
          </a:p>
          <a:p>
            <a:pPr algn="ctr"/>
            <a:r>
              <a:rPr lang="uk-UA" sz="2800" dirty="0">
                <a:latin typeface="Times New Roman" panose="02020603050405020304" pitchFamily="18" charset="0"/>
                <a:cs typeface="Times New Roman" panose="02020603050405020304" pitchFamily="18" charset="0"/>
              </a:rPr>
              <a:t>Забезпечення діяльності музеїв і виставок – </a:t>
            </a:r>
          </a:p>
          <a:p>
            <a:pPr marL="0" indent="0" algn="ctr">
              <a:buNone/>
            </a:pPr>
            <a:r>
              <a:rPr lang="uk-UA" sz="2800" b="1" dirty="0">
                <a:latin typeface="Times New Roman" panose="02020603050405020304" pitchFamily="18" charset="0"/>
                <a:cs typeface="Times New Roman" panose="02020603050405020304" pitchFamily="18" charset="0"/>
              </a:rPr>
              <a:t>70 тис.123 грн</a:t>
            </a:r>
          </a:p>
          <a:p>
            <a:pPr algn="ctr"/>
            <a:r>
              <a:rPr lang="uk-UA" sz="2800" dirty="0">
                <a:latin typeface="Times New Roman" panose="02020603050405020304" pitchFamily="18" charset="0"/>
                <a:cs typeface="Times New Roman" panose="02020603050405020304" pitchFamily="18" charset="0"/>
              </a:rPr>
              <a:t>Забезпечення діяльності палаців і будинків культури, клубів, центрів дозвілля та інших клубних закладів – </a:t>
            </a:r>
          </a:p>
          <a:p>
            <a:pPr marL="0" indent="0" algn="ctr">
              <a:buNone/>
            </a:pPr>
            <a:r>
              <a:rPr lang="uk-UA" sz="2800" b="1" dirty="0">
                <a:latin typeface="Times New Roman" panose="02020603050405020304" pitchFamily="18" charset="0"/>
                <a:cs typeface="Times New Roman" panose="02020603050405020304" pitchFamily="18" charset="0"/>
              </a:rPr>
              <a:t>4млн.256тис.677грн</a:t>
            </a:r>
            <a:endParaRPr lang="ru-RU" sz="2800" b="1" dirty="0">
              <a:latin typeface="Times New Roman" panose="02020603050405020304" pitchFamily="18" charset="0"/>
              <a:cs typeface="Times New Roman" panose="02020603050405020304" pitchFamily="18" charset="0"/>
            </a:endParaRPr>
          </a:p>
          <a:p>
            <a:pPr algn="ctr"/>
            <a:r>
              <a:rPr lang="uk-UA" sz="2800" dirty="0">
                <a:latin typeface="Times New Roman" panose="02020603050405020304" pitchFamily="18" charset="0"/>
                <a:cs typeface="Times New Roman" panose="02020603050405020304" pitchFamily="18" charset="0"/>
              </a:rPr>
              <a:t>Інші заходи в галузі культури – </a:t>
            </a:r>
          </a:p>
          <a:p>
            <a:pPr marL="0" indent="0" algn="ctr">
              <a:buNone/>
            </a:pPr>
            <a:r>
              <a:rPr lang="uk-UA" sz="2800" b="1" dirty="0">
                <a:latin typeface="Times New Roman" panose="02020603050405020304" pitchFamily="18" charset="0"/>
                <a:cs typeface="Times New Roman" panose="02020603050405020304" pitchFamily="18" charset="0"/>
              </a:rPr>
              <a:t>115тис.302грн</a:t>
            </a:r>
            <a:endParaRPr lang="ru-RU" sz="2800" b="1" dirty="0">
              <a:latin typeface="Times New Roman" panose="02020603050405020304" pitchFamily="18" charset="0"/>
              <a:cs typeface="Times New Roman" panose="02020603050405020304" pitchFamily="18" charset="0"/>
            </a:endParaRPr>
          </a:p>
          <a:p>
            <a:pPr marL="0" indent="0">
              <a:buNone/>
            </a:pPr>
            <a:endParaRPr lang="ru-RU" dirty="0"/>
          </a:p>
          <a:p>
            <a:endParaRPr lang="ru-RU" dirty="0"/>
          </a:p>
        </p:txBody>
      </p:sp>
    </p:spTree>
    <p:extLst>
      <p:ext uri="{BB962C8B-B14F-4D97-AF65-F5344CB8AC3E}">
        <p14:creationId xmlns:p14="http://schemas.microsoft.com/office/powerpoint/2010/main" val="39180119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a:extLst>
              <a:ext uri="{FF2B5EF4-FFF2-40B4-BE49-F238E27FC236}">
                <a16:creationId xmlns:a16="http://schemas.microsoft.com/office/drawing/2014/main" id="{99648F16-C3D3-47EC-869E-0B774D15C31E}"/>
              </a:ext>
            </a:extLst>
          </p:cNvPr>
          <p:cNvSpPr>
            <a:spLocks noGrp="1"/>
          </p:cNvSpPr>
          <p:nvPr>
            <p:ph type="body" sz="quarter" idx="13"/>
          </p:nvPr>
        </p:nvSpPr>
        <p:spPr>
          <a:xfrm>
            <a:off x="5499652" y="629478"/>
            <a:ext cx="5777947" cy="381000"/>
          </a:xfrm>
        </p:spPr>
        <p:txBody>
          <a:bodyPr/>
          <a:lstStyle/>
          <a:p>
            <a:r>
              <a:rPr lang="uk-UA" sz="2400" b="1" dirty="0">
                <a:solidFill>
                  <a:srgbClr val="C00000"/>
                </a:solidFill>
                <a:latin typeface="Times New Roman" panose="02020603050405020304" pitchFamily="18" charset="0"/>
                <a:cs typeface="Times New Roman" panose="02020603050405020304" pitchFamily="18" charset="0"/>
              </a:rPr>
              <a:t>Культура і спорт у  </a:t>
            </a:r>
            <a:r>
              <a:rPr lang="uk-UA" sz="2400" b="1" dirty="0" err="1">
                <a:solidFill>
                  <a:srgbClr val="C00000"/>
                </a:solidFill>
                <a:latin typeface="Times New Roman" panose="02020603050405020304" pitchFamily="18" charset="0"/>
                <a:cs typeface="Times New Roman" panose="02020603050405020304" pitchFamily="18" charset="0"/>
              </a:rPr>
              <a:t>Антипівському</a:t>
            </a:r>
            <a:r>
              <a:rPr lang="uk-UA" sz="2400" b="1" dirty="0">
                <a:solidFill>
                  <a:srgbClr val="C00000"/>
                </a:solidFill>
                <a:latin typeface="Times New Roman" panose="02020603050405020304" pitchFamily="18" charset="0"/>
                <a:cs typeface="Times New Roman" panose="02020603050405020304" pitchFamily="18" charset="0"/>
              </a:rPr>
              <a:t> </a:t>
            </a:r>
            <a:r>
              <a:rPr lang="uk-UA" sz="2400" b="1" dirty="0" err="1">
                <a:solidFill>
                  <a:srgbClr val="C00000"/>
                </a:solidFill>
                <a:latin typeface="Times New Roman" panose="02020603050405020304" pitchFamily="18" charset="0"/>
                <a:cs typeface="Times New Roman" panose="02020603050405020304" pitchFamily="18" charset="0"/>
              </a:rPr>
              <a:t>старостинському</a:t>
            </a:r>
            <a:r>
              <a:rPr lang="uk-UA" sz="2400" b="1" dirty="0">
                <a:solidFill>
                  <a:srgbClr val="C00000"/>
                </a:solidFill>
                <a:latin typeface="Times New Roman" panose="02020603050405020304" pitchFamily="18" charset="0"/>
                <a:cs typeface="Times New Roman" panose="02020603050405020304" pitchFamily="18" charset="0"/>
              </a:rPr>
              <a:t> окрузі</a:t>
            </a:r>
            <a:endParaRPr lang="ru-RU" sz="2400" b="1" dirty="0">
              <a:solidFill>
                <a:srgbClr val="C00000"/>
              </a:solidFill>
              <a:latin typeface="Times New Roman" panose="02020603050405020304" pitchFamily="18" charset="0"/>
              <a:cs typeface="Times New Roman" panose="02020603050405020304" pitchFamily="18" charset="0"/>
            </a:endParaRPr>
          </a:p>
        </p:txBody>
      </p:sp>
      <p:pic>
        <p:nvPicPr>
          <p:cNvPr id="4" name="Объект 3" descr="14.jpg">
            <a:extLst>
              <a:ext uri="{FF2B5EF4-FFF2-40B4-BE49-F238E27FC236}">
                <a16:creationId xmlns:a16="http://schemas.microsoft.com/office/drawing/2014/main" id="{70650E15-71BE-4EA1-9637-2C928DB90186}"/>
              </a:ext>
            </a:extLst>
          </p:cNvPr>
          <p:cNvPicPr>
            <a:picLocks noGrp="1" noChangeAspect="1"/>
          </p:cNvPicPr>
          <p:nvPr>
            <p:ph idx="4294967295"/>
          </p:nvPr>
        </p:nvPicPr>
        <p:blipFill>
          <a:blip r:embed="rId2"/>
          <a:stretch>
            <a:fillRect/>
          </a:stretch>
        </p:blipFill>
        <p:spPr>
          <a:xfrm>
            <a:off x="854765" y="536713"/>
            <a:ext cx="4572000" cy="2524125"/>
          </a:xfrm>
          <a:prstGeom prst="rect">
            <a:avLst/>
          </a:prstGeom>
          <a:ln>
            <a:noFill/>
          </a:ln>
          <a:effectLst>
            <a:softEdge rad="112500"/>
          </a:effectLst>
        </p:spPr>
      </p:pic>
      <p:pic>
        <p:nvPicPr>
          <p:cNvPr id="8" name="Рисунок 7" descr="24.jpg">
            <a:extLst>
              <a:ext uri="{FF2B5EF4-FFF2-40B4-BE49-F238E27FC236}">
                <a16:creationId xmlns:a16="http://schemas.microsoft.com/office/drawing/2014/main" id="{4296D0BB-077B-4F20-A701-82C7092371D1}"/>
              </a:ext>
            </a:extLst>
          </p:cNvPr>
          <p:cNvPicPr>
            <a:picLocks noChangeAspect="1"/>
          </p:cNvPicPr>
          <p:nvPr/>
        </p:nvPicPr>
        <p:blipFill>
          <a:blip r:embed="rId3" cstate="print"/>
          <a:stretch>
            <a:fillRect/>
          </a:stretch>
        </p:blipFill>
        <p:spPr>
          <a:xfrm>
            <a:off x="7535702" y="1251281"/>
            <a:ext cx="4313237" cy="2428892"/>
          </a:xfrm>
          <a:prstGeom prst="rect">
            <a:avLst/>
          </a:prstGeom>
          <a:ln>
            <a:noFill/>
          </a:ln>
          <a:effectLst>
            <a:softEdge rad="112500"/>
          </a:effectLst>
        </p:spPr>
      </p:pic>
      <p:pic>
        <p:nvPicPr>
          <p:cNvPr id="9" name="Рисунок 8" descr="22.jpg">
            <a:extLst>
              <a:ext uri="{FF2B5EF4-FFF2-40B4-BE49-F238E27FC236}">
                <a16:creationId xmlns:a16="http://schemas.microsoft.com/office/drawing/2014/main" id="{12946160-45AA-400D-AB95-DCDF606DCACF}"/>
              </a:ext>
            </a:extLst>
          </p:cNvPr>
          <p:cNvPicPr>
            <a:picLocks noChangeAspect="1"/>
          </p:cNvPicPr>
          <p:nvPr/>
        </p:nvPicPr>
        <p:blipFill rotWithShape="1">
          <a:blip r:embed="rId4"/>
          <a:srcRect l="13037" t="19455" r="-7066" b="4435"/>
          <a:stretch/>
        </p:blipFill>
        <p:spPr>
          <a:xfrm>
            <a:off x="1366230" y="2703445"/>
            <a:ext cx="2686870" cy="3866411"/>
          </a:xfrm>
          <a:prstGeom prst="rect">
            <a:avLst/>
          </a:prstGeom>
          <a:ln>
            <a:noFill/>
          </a:ln>
          <a:effectLst>
            <a:softEdge rad="112500"/>
          </a:effectLst>
        </p:spPr>
      </p:pic>
      <p:pic>
        <p:nvPicPr>
          <p:cNvPr id="10" name="Рисунок 9" descr="16.jpg">
            <a:extLst>
              <a:ext uri="{FF2B5EF4-FFF2-40B4-BE49-F238E27FC236}">
                <a16:creationId xmlns:a16="http://schemas.microsoft.com/office/drawing/2014/main" id="{8CA64C6F-3F86-458E-B566-FF017F97A5B1}"/>
              </a:ext>
            </a:extLst>
          </p:cNvPr>
          <p:cNvPicPr>
            <a:picLocks noChangeAspect="1"/>
          </p:cNvPicPr>
          <p:nvPr/>
        </p:nvPicPr>
        <p:blipFill>
          <a:blip r:embed="rId5"/>
          <a:stretch>
            <a:fillRect/>
          </a:stretch>
        </p:blipFill>
        <p:spPr>
          <a:xfrm>
            <a:off x="3969565" y="2895348"/>
            <a:ext cx="4643470" cy="3482603"/>
          </a:xfrm>
          <a:prstGeom prst="rect">
            <a:avLst/>
          </a:prstGeom>
          <a:ln>
            <a:noFill/>
          </a:ln>
          <a:effectLst>
            <a:softEdge rad="112500"/>
          </a:effectLst>
        </p:spPr>
      </p:pic>
      <p:pic>
        <p:nvPicPr>
          <p:cNvPr id="11" name="Рисунок 10" descr="17.jpg">
            <a:extLst>
              <a:ext uri="{FF2B5EF4-FFF2-40B4-BE49-F238E27FC236}">
                <a16:creationId xmlns:a16="http://schemas.microsoft.com/office/drawing/2014/main" id="{C5D20BD6-8298-4278-A5FE-B8203F60C1D2}"/>
              </a:ext>
            </a:extLst>
          </p:cNvPr>
          <p:cNvPicPr>
            <a:picLocks noChangeAspect="1"/>
          </p:cNvPicPr>
          <p:nvPr/>
        </p:nvPicPr>
        <p:blipFill>
          <a:blip r:embed="rId6"/>
          <a:stretch>
            <a:fillRect/>
          </a:stretch>
        </p:blipFill>
        <p:spPr>
          <a:xfrm>
            <a:off x="8138902" y="4564911"/>
            <a:ext cx="3556024" cy="2000264"/>
          </a:xfrm>
          <a:prstGeom prst="rect">
            <a:avLst/>
          </a:prstGeom>
          <a:ln>
            <a:noFill/>
          </a:ln>
          <a:effectLst>
            <a:softEdge rad="112500"/>
          </a:effectLst>
        </p:spPr>
      </p:pic>
    </p:spTree>
    <p:extLst>
      <p:ext uri="{BB962C8B-B14F-4D97-AF65-F5344CB8AC3E}">
        <p14:creationId xmlns:p14="http://schemas.microsoft.com/office/powerpoint/2010/main" val="18468068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a:extLst>
              <a:ext uri="{FF2B5EF4-FFF2-40B4-BE49-F238E27FC236}">
                <a16:creationId xmlns:a16="http://schemas.microsoft.com/office/drawing/2014/main" id="{F78096C8-6EE3-403F-9407-C072B95623C2}"/>
              </a:ext>
            </a:extLst>
          </p:cNvPr>
          <p:cNvSpPr>
            <a:spLocks noGrp="1"/>
          </p:cNvSpPr>
          <p:nvPr>
            <p:ph type="body" idx="1"/>
          </p:nvPr>
        </p:nvSpPr>
        <p:spPr>
          <a:xfrm>
            <a:off x="957471" y="335220"/>
            <a:ext cx="8915399" cy="860400"/>
          </a:xfrm>
        </p:spPr>
        <p:txBody>
          <a:bodyPr>
            <a:normAutofit fontScale="92500" lnSpcReduction="10000"/>
          </a:bodyPr>
          <a:lstStyle/>
          <a:p>
            <a:r>
              <a:rPr lang="uk-UA" sz="2400" b="1" dirty="0">
                <a:solidFill>
                  <a:srgbClr val="C00000"/>
                </a:solidFill>
                <a:latin typeface="Times New Roman" panose="02020603050405020304" pitchFamily="18" charset="0"/>
                <a:cs typeface="Times New Roman" panose="02020603050405020304" pitchFamily="18" charset="0"/>
              </a:rPr>
              <a:t>Культура і спорт у </a:t>
            </a:r>
            <a:r>
              <a:rPr lang="uk-UA" sz="2400" b="1" dirty="0" err="1">
                <a:solidFill>
                  <a:srgbClr val="C00000"/>
                </a:solidFill>
                <a:latin typeface="Times New Roman" panose="02020603050405020304" pitchFamily="18" charset="0"/>
                <a:cs typeface="Times New Roman" panose="02020603050405020304" pitchFamily="18" charset="0"/>
              </a:rPr>
              <a:t>Антипівському</a:t>
            </a:r>
            <a:endParaRPr lang="uk-UA" sz="2400" b="1" dirty="0">
              <a:solidFill>
                <a:srgbClr val="C00000"/>
              </a:solidFill>
              <a:latin typeface="Times New Roman" panose="02020603050405020304" pitchFamily="18" charset="0"/>
              <a:cs typeface="Times New Roman" panose="02020603050405020304" pitchFamily="18" charset="0"/>
            </a:endParaRPr>
          </a:p>
          <a:p>
            <a:r>
              <a:rPr lang="uk-UA" sz="2400" b="1" dirty="0">
                <a:solidFill>
                  <a:srgbClr val="C00000"/>
                </a:solidFill>
                <a:latin typeface="Times New Roman" panose="02020603050405020304" pitchFamily="18" charset="0"/>
                <a:cs typeface="Times New Roman" panose="02020603050405020304" pitchFamily="18" charset="0"/>
              </a:rPr>
              <a:t> </a:t>
            </a:r>
            <a:r>
              <a:rPr lang="uk-UA" sz="2400" b="1" dirty="0" err="1">
                <a:solidFill>
                  <a:srgbClr val="C00000"/>
                </a:solidFill>
                <a:latin typeface="Times New Roman" panose="02020603050405020304" pitchFamily="18" charset="0"/>
                <a:cs typeface="Times New Roman" panose="02020603050405020304" pitchFamily="18" charset="0"/>
              </a:rPr>
              <a:t>старостинському</a:t>
            </a:r>
            <a:r>
              <a:rPr lang="uk-UA" sz="2400" b="1" dirty="0">
                <a:solidFill>
                  <a:srgbClr val="C00000"/>
                </a:solidFill>
                <a:latin typeface="Times New Roman" panose="02020603050405020304" pitchFamily="18" charset="0"/>
                <a:cs typeface="Times New Roman" panose="02020603050405020304" pitchFamily="18" charset="0"/>
              </a:rPr>
              <a:t> окрузі</a:t>
            </a:r>
            <a:endParaRPr lang="ru-RU" sz="2400" b="1" dirty="0">
              <a:solidFill>
                <a:srgbClr val="C00000"/>
              </a:solidFill>
            </a:endParaRPr>
          </a:p>
        </p:txBody>
      </p:sp>
      <p:pic>
        <p:nvPicPr>
          <p:cNvPr id="8" name="Рисунок 7" descr="39.jpg">
            <a:extLst>
              <a:ext uri="{FF2B5EF4-FFF2-40B4-BE49-F238E27FC236}">
                <a16:creationId xmlns:a16="http://schemas.microsoft.com/office/drawing/2014/main" id="{504A9C3C-7EF7-4AD5-8B06-3D5C43EDE348}"/>
              </a:ext>
            </a:extLst>
          </p:cNvPr>
          <p:cNvPicPr>
            <a:picLocks noChangeAspect="1"/>
          </p:cNvPicPr>
          <p:nvPr/>
        </p:nvPicPr>
        <p:blipFill>
          <a:blip r:embed="rId2"/>
          <a:stretch>
            <a:fillRect/>
          </a:stretch>
        </p:blipFill>
        <p:spPr>
          <a:xfrm>
            <a:off x="6626088" y="335220"/>
            <a:ext cx="4238416" cy="2732503"/>
          </a:xfrm>
          <a:prstGeom prst="rect">
            <a:avLst/>
          </a:prstGeom>
          <a:ln>
            <a:noFill/>
          </a:ln>
          <a:effectLst>
            <a:softEdge rad="112500"/>
          </a:effectLst>
        </p:spPr>
      </p:pic>
      <p:pic>
        <p:nvPicPr>
          <p:cNvPr id="9" name="Рисунок 8" descr="41.jpg">
            <a:extLst>
              <a:ext uri="{FF2B5EF4-FFF2-40B4-BE49-F238E27FC236}">
                <a16:creationId xmlns:a16="http://schemas.microsoft.com/office/drawing/2014/main" id="{4CE9AC4C-5442-48F6-AC17-F66FDD03B190}"/>
              </a:ext>
            </a:extLst>
          </p:cNvPr>
          <p:cNvPicPr>
            <a:picLocks noChangeAspect="1"/>
          </p:cNvPicPr>
          <p:nvPr/>
        </p:nvPicPr>
        <p:blipFill>
          <a:blip r:embed="rId3"/>
          <a:stretch>
            <a:fillRect/>
          </a:stretch>
        </p:blipFill>
        <p:spPr>
          <a:xfrm>
            <a:off x="888090" y="1563368"/>
            <a:ext cx="4286280" cy="2732503"/>
          </a:xfrm>
          <a:prstGeom prst="rect">
            <a:avLst/>
          </a:prstGeom>
          <a:ln>
            <a:noFill/>
          </a:ln>
          <a:effectLst>
            <a:softEdge rad="112500"/>
          </a:effectLst>
        </p:spPr>
      </p:pic>
      <p:pic>
        <p:nvPicPr>
          <p:cNvPr id="10" name="Рисунок 9" descr="42.jpg">
            <a:extLst>
              <a:ext uri="{FF2B5EF4-FFF2-40B4-BE49-F238E27FC236}">
                <a16:creationId xmlns:a16="http://schemas.microsoft.com/office/drawing/2014/main" id="{8C50B107-C2FC-424A-BFDE-5B79DCB6A742}"/>
              </a:ext>
            </a:extLst>
          </p:cNvPr>
          <p:cNvPicPr>
            <a:picLocks noChangeAspect="1"/>
          </p:cNvPicPr>
          <p:nvPr/>
        </p:nvPicPr>
        <p:blipFill>
          <a:blip r:embed="rId4"/>
          <a:stretch>
            <a:fillRect/>
          </a:stretch>
        </p:blipFill>
        <p:spPr>
          <a:xfrm>
            <a:off x="7015545" y="3429000"/>
            <a:ext cx="3848959" cy="2836547"/>
          </a:xfrm>
          <a:prstGeom prst="rect">
            <a:avLst/>
          </a:prstGeom>
          <a:ln>
            <a:noFill/>
          </a:ln>
          <a:effectLst>
            <a:softEdge rad="112500"/>
          </a:effectLst>
        </p:spPr>
      </p:pic>
      <p:pic>
        <p:nvPicPr>
          <p:cNvPr id="11" name="Рисунок 10" descr="43.jpg">
            <a:extLst>
              <a:ext uri="{FF2B5EF4-FFF2-40B4-BE49-F238E27FC236}">
                <a16:creationId xmlns:a16="http://schemas.microsoft.com/office/drawing/2014/main" id="{0B86E4C6-0526-414D-9A24-A25EA2070B6B}"/>
              </a:ext>
            </a:extLst>
          </p:cNvPr>
          <p:cNvPicPr>
            <a:picLocks noChangeAspect="1"/>
          </p:cNvPicPr>
          <p:nvPr/>
        </p:nvPicPr>
        <p:blipFill>
          <a:blip r:embed="rId5"/>
          <a:stretch>
            <a:fillRect/>
          </a:stretch>
        </p:blipFill>
        <p:spPr>
          <a:xfrm>
            <a:off x="4547551" y="3429000"/>
            <a:ext cx="2078537" cy="3277117"/>
          </a:xfrm>
          <a:prstGeom prst="rect">
            <a:avLst/>
          </a:prstGeom>
          <a:ln>
            <a:noFill/>
          </a:ln>
          <a:effectLst>
            <a:softEdge rad="112500"/>
          </a:effectLst>
        </p:spPr>
      </p:pic>
    </p:spTree>
    <p:extLst>
      <p:ext uri="{BB962C8B-B14F-4D97-AF65-F5344CB8AC3E}">
        <p14:creationId xmlns:p14="http://schemas.microsoft.com/office/powerpoint/2010/main" val="1231851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id="{51358628-794F-4B42-9231-DA2E44603973}"/>
              </a:ext>
            </a:extLst>
          </p:cNvPr>
          <p:cNvSpPr>
            <a:spLocks noGrp="1"/>
          </p:cNvSpPr>
          <p:nvPr>
            <p:ph type="body" idx="1"/>
          </p:nvPr>
        </p:nvSpPr>
        <p:spPr>
          <a:xfrm>
            <a:off x="6750394" y="399528"/>
            <a:ext cx="4638264" cy="524361"/>
          </a:xfrm>
        </p:spPr>
        <p:txBody>
          <a:bodyPr>
            <a:noAutofit/>
          </a:bodyPr>
          <a:lstStyle/>
          <a:p>
            <a:r>
              <a:rPr lang="uk-UA" b="1" dirty="0">
                <a:solidFill>
                  <a:schemeClr val="accent1"/>
                </a:solidFill>
                <a:latin typeface="Times New Roman" panose="02020603050405020304" pitchFamily="18" charset="0"/>
                <a:cs typeface="Times New Roman" panose="02020603050405020304" pitchFamily="18" charset="0"/>
              </a:rPr>
              <a:t>Культура і спорт  у </a:t>
            </a:r>
            <a:r>
              <a:rPr lang="uk-UA" b="1" dirty="0" err="1">
                <a:solidFill>
                  <a:schemeClr val="accent1"/>
                </a:solidFill>
                <a:latin typeface="Times New Roman" panose="02020603050405020304" pitchFamily="18" charset="0"/>
                <a:cs typeface="Times New Roman" panose="02020603050405020304" pitchFamily="18" charset="0"/>
              </a:rPr>
              <a:t>Вільхівському</a:t>
            </a:r>
            <a:r>
              <a:rPr lang="uk-UA" b="1" dirty="0">
                <a:solidFill>
                  <a:schemeClr val="accent1"/>
                </a:solidFill>
                <a:latin typeface="Times New Roman" panose="02020603050405020304" pitchFamily="18" charset="0"/>
                <a:cs typeface="Times New Roman" panose="02020603050405020304" pitchFamily="18" charset="0"/>
              </a:rPr>
              <a:t> </a:t>
            </a:r>
            <a:r>
              <a:rPr lang="uk-UA" b="1" dirty="0" err="1">
                <a:solidFill>
                  <a:schemeClr val="accent1"/>
                </a:solidFill>
                <a:latin typeface="Times New Roman" panose="02020603050405020304" pitchFamily="18" charset="0"/>
                <a:cs typeface="Times New Roman" panose="02020603050405020304" pitchFamily="18" charset="0"/>
              </a:rPr>
              <a:t>старостинському</a:t>
            </a:r>
            <a:r>
              <a:rPr lang="uk-UA" b="1" dirty="0">
                <a:solidFill>
                  <a:schemeClr val="accent1"/>
                </a:solidFill>
                <a:latin typeface="Times New Roman" panose="02020603050405020304" pitchFamily="18" charset="0"/>
                <a:cs typeface="Times New Roman" panose="02020603050405020304" pitchFamily="18" charset="0"/>
              </a:rPr>
              <a:t> окрузі</a:t>
            </a:r>
            <a:endParaRPr lang="ru-RU" b="1" dirty="0">
              <a:solidFill>
                <a:schemeClr val="accent1"/>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625F163C-949A-4BF9-AF8D-2DDC1F1AC792}"/>
              </a:ext>
            </a:extLst>
          </p:cNvPr>
          <p:cNvPicPr/>
          <p:nvPr/>
        </p:nvPicPr>
        <p:blipFill>
          <a:blip r:embed="rId2"/>
          <a:srcRect b="9986"/>
          <a:stretch>
            <a:fillRect/>
          </a:stretch>
        </p:blipFill>
        <p:spPr>
          <a:xfrm>
            <a:off x="1457736" y="887896"/>
            <a:ext cx="4638264" cy="3005400"/>
          </a:xfrm>
          <a:prstGeom prst="rect">
            <a:avLst/>
          </a:prstGeom>
          <a:ln>
            <a:noFill/>
          </a:ln>
          <a:effectLst>
            <a:softEdge rad="112500"/>
          </a:effectLst>
        </p:spPr>
      </p:pic>
      <p:pic>
        <p:nvPicPr>
          <p:cNvPr id="5" name="Рисунок 4">
            <a:extLst>
              <a:ext uri="{FF2B5EF4-FFF2-40B4-BE49-F238E27FC236}">
                <a16:creationId xmlns:a16="http://schemas.microsoft.com/office/drawing/2014/main" id="{CA981F95-2FE1-49A3-814C-AC617FDF559F}"/>
              </a:ext>
            </a:extLst>
          </p:cNvPr>
          <p:cNvPicPr/>
          <p:nvPr/>
        </p:nvPicPr>
        <p:blipFill>
          <a:blip r:embed="rId3"/>
          <a:srcRect t="36778" r="9727" b="14395"/>
          <a:stretch>
            <a:fillRect/>
          </a:stretch>
        </p:blipFill>
        <p:spPr>
          <a:xfrm>
            <a:off x="5870713" y="1484243"/>
            <a:ext cx="3694041" cy="2756453"/>
          </a:xfrm>
          <a:prstGeom prst="rect">
            <a:avLst/>
          </a:prstGeom>
          <a:ln>
            <a:noFill/>
          </a:ln>
          <a:effectLst>
            <a:softEdge rad="112500"/>
          </a:effectLst>
        </p:spPr>
      </p:pic>
      <p:pic>
        <p:nvPicPr>
          <p:cNvPr id="6" name="Рисунок 5">
            <a:extLst>
              <a:ext uri="{FF2B5EF4-FFF2-40B4-BE49-F238E27FC236}">
                <a16:creationId xmlns:a16="http://schemas.microsoft.com/office/drawing/2014/main" id="{A605F124-230C-4C1A-9DB1-3F91930D5395}"/>
              </a:ext>
            </a:extLst>
          </p:cNvPr>
          <p:cNvPicPr/>
          <p:nvPr/>
        </p:nvPicPr>
        <p:blipFill>
          <a:blip r:embed="rId4"/>
          <a:stretch>
            <a:fillRect/>
          </a:stretch>
        </p:blipFill>
        <p:spPr>
          <a:xfrm>
            <a:off x="6750394" y="4240696"/>
            <a:ext cx="4174438" cy="2528763"/>
          </a:xfrm>
          <a:prstGeom prst="rect">
            <a:avLst/>
          </a:prstGeom>
          <a:ln>
            <a:noFill/>
          </a:ln>
          <a:effectLst>
            <a:softEdge rad="112500"/>
          </a:effectLst>
        </p:spPr>
      </p:pic>
      <p:pic>
        <p:nvPicPr>
          <p:cNvPr id="7" name="Рисунок 6">
            <a:extLst>
              <a:ext uri="{FF2B5EF4-FFF2-40B4-BE49-F238E27FC236}">
                <a16:creationId xmlns:a16="http://schemas.microsoft.com/office/drawing/2014/main" id="{301A5236-3814-4385-9B81-F8B2E36B6F39}"/>
              </a:ext>
            </a:extLst>
          </p:cNvPr>
          <p:cNvPicPr/>
          <p:nvPr/>
        </p:nvPicPr>
        <p:blipFill>
          <a:blip r:embed="rId5"/>
          <a:srcRect t="20000"/>
          <a:stretch>
            <a:fillRect/>
          </a:stretch>
        </p:blipFill>
        <p:spPr>
          <a:xfrm>
            <a:off x="2915478" y="3553819"/>
            <a:ext cx="2661615" cy="3431015"/>
          </a:xfrm>
          <a:prstGeom prst="rect">
            <a:avLst/>
          </a:prstGeom>
          <a:ln>
            <a:noFill/>
          </a:ln>
          <a:effectLst>
            <a:softEdge rad="112500"/>
          </a:effectLst>
        </p:spPr>
      </p:pic>
    </p:spTree>
    <p:extLst>
      <p:ext uri="{BB962C8B-B14F-4D97-AF65-F5344CB8AC3E}">
        <p14:creationId xmlns:p14="http://schemas.microsoft.com/office/powerpoint/2010/main" val="36595875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id="{20BE07F1-6839-4666-9E95-A7138C8D41B6}"/>
              </a:ext>
            </a:extLst>
          </p:cNvPr>
          <p:cNvSpPr>
            <a:spLocks noGrp="1"/>
          </p:cNvSpPr>
          <p:nvPr>
            <p:ph type="body" idx="1"/>
          </p:nvPr>
        </p:nvSpPr>
        <p:spPr>
          <a:xfrm>
            <a:off x="1449527" y="813433"/>
            <a:ext cx="4646474" cy="860400"/>
          </a:xfrm>
        </p:spPr>
        <p:txBody>
          <a:bodyPr>
            <a:normAutofit fontScale="92500"/>
          </a:bodyPr>
          <a:lstStyle/>
          <a:p>
            <a:r>
              <a:rPr lang="uk-UA" sz="2400" b="1" dirty="0">
                <a:solidFill>
                  <a:srgbClr val="C00000"/>
                </a:solidFill>
                <a:latin typeface="Times New Roman" panose="02020603050405020304" pitchFamily="18" charset="0"/>
                <a:cs typeface="Times New Roman" panose="02020603050405020304" pitchFamily="18" charset="0"/>
              </a:rPr>
              <a:t>Культура і спорт у </a:t>
            </a:r>
            <a:r>
              <a:rPr lang="uk-UA" sz="2400" b="1" dirty="0" err="1">
                <a:solidFill>
                  <a:srgbClr val="C00000"/>
                </a:solidFill>
                <a:latin typeface="Times New Roman" panose="02020603050405020304" pitchFamily="18" charset="0"/>
                <a:cs typeface="Times New Roman" panose="02020603050405020304" pitchFamily="18" charset="0"/>
              </a:rPr>
              <a:t>Вільхівському</a:t>
            </a:r>
            <a:r>
              <a:rPr lang="uk-UA" sz="2400" b="1" dirty="0">
                <a:solidFill>
                  <a:srgbClr val="C00000"/>
                </a:solidFill>
                <a:latin typeface="Times New Roman" panose="02020603050405020304" pitchFamily="18" charset="0"/>
                <a:cs typeface="Times New Roman" panose="02020603050405020304" pitchFamily="18" charset="0"/>
              </a:rPr>
              <a:t> </a:t>
            </a:r>
            <a:r>
              <a:rPr lang="uk-UA" sz="2400" b="1" dirty="0" err="1">
                <a:solidFill>
                  <a:srgbClr val="C00000"/>
                </a:solidFill>
                <a:latin typeface="Times New Roman" panose="02020603050405020304" pitchFamily="18" charset="0"/>
                <a:cs typeface="Times New Roman" panose="02020603050405020304" pitchFamily="18" charset="0"/>
              </a:rPr>
              <a:t>старостинському</a:t>
            </a:r>
            <a:r>
              <a:rPr lang="uk-UA" sz="2400" b="1" dirty="0">
                <a:solidFill>
                  <a:srgbClr val="C00000"/>
                </a:solidFill>
                <a:latin typeface="Times New Roman" panose="02020603050405020304" pitchFamily="18" charset="0"/>
                <a:cs typeface="Times New Roman" panose="02020603050405020304" pitchFamily="18" charset="0"/>
              </a:rPr>
              <a:t> окрузі</a:t>
            </a:r>
            <a:endParaRPr lang="ru-RU" sz="2400" b="1" dirty="0">
              <a:solidFill>
                <a:srgbClr val="C00000"/>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C4291711-83C0-4921-B956-C4F5896F6A47}"/>
              </a:ext>
            </a:extLst>
          </p:cNvPr>
          <p:cNvPicPr/>
          <p:nvPr/>
        </p:nvPicPr>
        <p:blipFill>
          <a:blip r:embed="rId2"/>
          <a:srcRect t="11765"/>
          <a:stretch>
            <a:fillRect/>
          </a:stretch>
        </p:blipFill>
        <p:spPr>
          <a:xfrm>
            <a:off x="1755373" y="1843294"/>
            <a:ext cx="3007360" cy="4714875"/>
          </a:xfrm>
          <a:prstGeom prst="rect">
            <a:avLst/>
          </a:prstGeom>
          <a:ln>
            <a:noFill/>
          </a:ln>
          <a:effectLst>
            <a:softEdge rad="112500"/>
          </a:effectLst>
        </p:spPr>
      </p:pic>
      <p:pic>
        <p:nvPicPr>
          <p:cNvPr id="5" name="Рисунок 4">
            <a:extLst>
              <a:ext uri="{FF2B5EF4-FFF2-40B4-BE49-F238E27FC236}">
                <a16:creationId xmlns:a16="http://schemas.microsoft.com/office/drawing/2014/main" id="{37846B6C-8554-4F82-85CF-9A0E424FF162}"/>
              </a:ext>
            </a:extLst>
          </p:cNvPr>
          <p:cNvPicPr/>
          <p:nvPr/>
        </p:nvPicPr>
        <p:blipFill>
          <a:blip r:embed="rId3"/>
          <a:srcRect t="9652" b="17563"/>
          <a:stretch>
            <a:fillRect/>
          </a:stretch>
        </p:blipFill>
        <p:spPr>
          <a:xfrm>
            <a:off x="6582177" y="457407"/>
            <a:ext cx="3854450" cy="3743325"/>
          </a:xfrm>
          <a:prstGeom prst="rect">
            <a:avLst/>
          </a:prstGeom>
          <a:ln>
            <a:noFill/>
          </a:ln>
          <a:effectLst>
            <a:softEdge rad="112500"/>
          </a:effectLst>
        </p:spPr>
      </p:pic>
      <p:pic>
        <p:nvPicPr>
          <p:cNvPr id="6" name="Рисунок 5">
            <a:extLst>
              <a:ext uri="{FF2B5EF4-FFF2-40B4-BE49-F238E27FC236}">
                <a16:creationId xmlns:a16="http://schemas.microsoft.com/office/drawing/2014/main" id="{059D0419-6847-4CFE-9E51-92A4B081D43C}"/>
              </a:ext>
            </a:extLst>
          </p:cNvPr>
          <p:cNvPicPr/>
          <p:nvPr/>
        </p:nvPicPr>
        <p:blipFill>
          <a:blip r:embed="rId4"/>
          <a:stretch>
            <a:fillRect/>
          </a:stretch>
        </p:blipFill>
        <p:spPr>
          <a:xfrm>
            <a:off x="4890052" y="3377370"/>
            <a:ext cx="5026025" cy="3350260"/>
          </a:xfrm>
          <a:prstGeom prst="rect">
            <a:avLst/>
          </a:prstGeom>
          <a:ln>
            <a:noFill/>
          </a:ln>
          <a:effectLst>
            <a:softEdge rad="112500"/>
          </a:effectLst>
        </p:spPr>
      </p:pic>
    </p:spTree>
    <p:extLst>
      <p:ext uri="{BB962C8B-B14F-4D97-AF65-F5344CB8AC3E}">
        <p14:creationId xmlns:p14="http://schemas.microsoft.com/office/powerpoint/2010/main" val="2841687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id="{3B2DD0B7-665E-4089-A0F0-E9031CC52219}"/>
              </a:ext>
            </a:extLst>
          </p:cNvPr>
          <p:cNvPicPr/>
          <p:nvPr/>
        </p:nvPicPr>
        <p:blipFill rotWithShape="1">
          <a:blip r:embed="rId2"/>
          <a:srcRect l="16793" t="7526" r="20591" b="23827"/>
          <a:stretch/>
        </p:blipFill>
        <p:spPr bwMode="auto">
          <a:xfrm>
            <a:off x="1201316" y="1013985"/>
            <a:ext cx="4225771" cy="2760955"/>
          </a:xfrm>
          <a:prstGeom prst="rect">
            <a:avLst/>
          </a:prstGeom>
          <a:ln>
            <a:noFill/>
          </a:ln>
          <a:effectLst>
            <a:softEdge rad="112500"/>
          </a:effectLst>
          <a:extLst>
            <a:ext uri="{53640926-AAD7-44D8-BBD7-CCE9431645EC}">
              <a14:shadowObscured xmlns:a14="http://schemas.microsoft.com/office/drawing/2010/main"/>
            </a:ext>
          </a:extLst>
        </p:spPr>
      </p:pic>
      <p:sp>
        <p:nvSpPr>
          <p:cNvPr id="2" name="Заголовок 1">
            <a:extLst>
              <a:ext uri="{FF2B5EF4-FFF2-40B4-BE49-F238E27FC236}">
                <a16:creationId xmlns:a16="http://schemas.microsoft.com/office/drawing/2014/main" id="{A7DDD079-31B7-494C-BED0-0EC7C3844AD6}"/>
              </a:ext>
            </a:extLst>
          </p:cNvPr>
          <p:cNvSpPr>
            <a:spLocks noGrp="1"/>
          </p:cNvSpPr>
          <p:nvPr>
            <p:ph type="title"/>
          </p:nvPr>
        </p:nvSpPr>
        <p:spPr>
          <a:xfrm>
            <a:off x="5777948" y="172278"/>
            <a:ext cx="6414052" cy="940905"/>
          </a:xfrm>
        </p:spPr>
        <p:txBody>
          <a:bodyPr>
            <a:normAutofit fontScale="90000"/>
          </a:bodyPr>
          <a:lstStyle/>
          <a:p>
            <a:pPr algn="ctr"/>
            <a:r>
              <a:rPr lang="uk-UA" sz="2800" b="1" dirty="0">
                <a:solidFill>
                  <a:srgbClr val="C00000"/>
                </a:solidFill>
                <a:latin typeface="Times New Roman" panose="02020603050405020304" pitchFamily="18" charset="0"/>
                <a:cs typeface="Times New Roman" panose="02020603050405020304" pitchFamily="18" charset="0"/>
              </a:rPr>
              <a:t>Культура і спорт у </a:t>
            </a:r>
            <a:br>
              <a:rPr lang="uk-UA" sz="2800" b="1" dirty="0">
                <a:solidFill>
                  <a:srgbClr val="C00000"/>
                </a:solidFill>
                <a:latin typeface="Times New Roman" panose="02020603050405020304" pitchFamily="18" charset="0"/>
                <a:cs typeface="Times New Roman" panose="02020603050405020304" pitchFamily="18" charset="0"/>
              </a:rPr>
            </a:br>
            <a:r>
              <a:rPr lang="uk-UA" sz="2800" b="1" dirty="0">
                <a:solidFill>
                  <a:srgbClr val="C00000"/>
                </a:solidFill>
                <a:latin typeface="Times New Roman" panose="02020603050405020304" pitchFamily="18" charset="0"/>
                <a:cs typeface="Times New Roman" panose="02020603050405020304" pitchFamily="18" charset="0"/>
              </a:rPr>
              <a:t>Дмитрівському </a:t>
            </a:r>
            <a:r>
              <a:rPr lang="uk-UA" sz="2800" b="1" dirty="0" err="1">
                <a:solidFill>
                  <a:srgbClr val="C00000"/>
                </a:solidFill>
                <a:latin typeface="Times New Roman" panose="02020603050405020304" pitchFamily="18" charset="0"/>
                <a:cs typeface="Times New Roman" panose="02020603050405020304" pitchFamily="18" charset="0"/>
              </a:rPr>
              <a:t>старостинському</a:t>
            </a:r>
            <a:r>
              <a:rPr lang="uk-UA" sz="2800" b="1" dirty="0">
                <a:solidFill>
                  <a:srgbClr val="C00000"/>
                </a:solidFill>
                <a:latin typeface="Times New Roman" panose="02020603050405020304" pitchFamily="18" charset="0"/>
                <a:cs typeface="Times New Roman" panose="02020603050405020304" pitchFamily="18" charset="0"/>
              </a:rPr>
              <a:t> окрузі</a:t>
            </a:r>
            <a:endParaRPr lang="ru-RU" sz="2800" b="1" dirty="0">
              <a:solidFill>
                <a:srgbClr val="C00000"/>
              </a:solidFill>
            </a:endParaRPr>
          </a:p>
        </p:txBody>
      </p:sp>
      <p:pic>
        <p:nvPicPr>
          <p:cNvPr id="11" name="Рисунок 10">
            <a:extLst>
              <a:ext uri="{FF2B5EF4-FFF2-40B4-BE49-F238E27FC236}">
                <a16:creationId xmlns:a16="http://schemas.microsoft.com/office/drawing/2014/main" id="{A68F7397-0768-4885-890F-B93555195046}"/>
              </a:ext>
            </a:extLst>
          </p:cNvPr>
          <p:cNvPicPr/>
          <p:nvPr/>
        </p:nvPicPr>
        <p:blipFill rotWithShape="1">
          <a:blip r:embed="rId3"/>
          <a:srcRect l="17702" t="22805" r="12645" b="16762"/>
          <a:stretch/>
        </p:blipFill>
        <p:spPr bwMode="auto">
          <a:xfrm>
            <a:off x="5777948" y="1611233"/>
            <a:ext cx="4137660" cy="2574524"/>
          </a:xfrm>
          <a:prstGeom prst="rect">
            <a:avLst/>
          </a:prstGeom>
          <a:ln>
            <a:noFill/>
          </a:ln>
          <a:effectLst>
            <a:softEdge rad="112500"/>
          </a:effectLst>
          <a:extLst>
            <a:ext uri="{53640926-AAD7-44D8-BBD7-CCE9431645EC}">
              <a14:shadowObscured xmlns:a14="http://schemas.microsoft.com/office/drawing/2010/main"/>
            </a:ext>
          </a:extLst>
        </p:spPr>
      </p:pic>
      <p:pic>
        <p:nvPicPr>
          <p:cNvPr id="5" name="Рисунок 4">
            <a:extLst>
              <a:ext uri="{FF2B5EF4-FFF2-40B4-BE49-F238E27FC236}">
                <a16:creationId xmlns:a16="http://schemas.microsoft.com/office/drawing/2014/main" id="{35625430-22DD-455D-BA1F-7606C5610989}"/>
              </a:ext>
            </a:extLst>
          </p:cNvPr>
          <p:cNvPicPr>
            <a:picLocks noChangeAspect="1"/>
          </p:cNvPicPr>
          <p:nvPr/>
        </p:nvPicPr>
        <p:blipFill>
          <a:blip r:embed="rId4"/>
          <a:stretch>
            <a:fillRect/>
          </a:stretch>
        </p:blipFill>
        <p:spPr>
          <a:xfrm>
            <a:off x="1335041" y="3774940"/>
            <a:ext cx="4225771" cy="2615614"/>
          </a:xfrm>
          <a:prstGeom prst="rect">
            <a:avLst/>
          </a:prstGeom>
          <a:ln>
            <a:noFill/>
          </a:ln>
          <a:effectLst>
            <a:softEdge rad="112500"/>
          </a:effectLst>
        </p:spPr>
      </p:pic>
      <p:pic>
        <p:nvPicPr>
          <p:cNvPr id="6" name="Рисунок 5">
            <a:extLst>
              <a:ext uri="{FF2B5EF4-FFF2-40B4-BE49-F238E27FC236}">
                <a16:creationId xmlns:a16="http://schemas.microsoft.com/office/drawing/2014/main" id="{9969CB59-E012-4DE5-B10C-BE30DEFDB688}"/>
              </a:ext>
            </a:extLst>
          </p:cNvPr>
          <p:cNvPicPr>
            <a:picLocks noChangeAspect="1"/>
          </p:cNvPicPr>
          <p:nvPr/>
        </p:nvPicPr>
        <p:blipFill>
          <a:blip r:embed="rId5"/>
          <a:stretch>
            <a:fillRect/>
          </a:stretch>
        </p:blipFill>
        <p:spPr>
          <a:xfrm>
            <a:off x="5968580" y="4390048"/>
            <a:ext cx="4487045" cy="2467952"/>
          </a:xfrm>
          <a:prstGeom prst="rect">
            <a:avLst/>
          </a:prstGeom>
          <a:ln>
            <a:noFill/>
          </a:ln>
          <a:effectLst>
            <a:softEdge rad="112500"/>
          </a:effectLst>
        </p:spPr>
      </p:pic>
    </p:spTree>
    <p:extLst>
      <p:ext uri="{BB962C8B-B14F-4D97-AF65-F5344CB8AC3E}">
        <p14:creationId xmlns:p14="http://schemas.microsoft.com/office/powerpoint/2010/main" val="4171412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14055E45-D7B2-419B-A4EE-DD343B40C919}"/>
              </a:ext>
            </a:extLst>
          </p:cNvPr>
          <p:cNvPicPr>
            <a:picLocks noChangeAspect="1"/>
          </p:cNvPicPr>
          <p:nvPr/>
        </p:nvPicPr>
        <p:blipFill rotWithShape="1">
          <a:blip r:embed="rId2"/>
          <a:srcRect t="11968" b="8655"/>
          <a:stretch/>
        </p:blipFill>
        <p:spPr>
          <a:xfrm rot="20467378">
            <a:off x="400620" y="2000497"/>
            <a:ext cx="4253618" cy="2308730"/>
          </a:xfrm>
          <a:prstGeom prst="rect">
            <a:avLst/>
          </a:prstGeom>
          <a:ln>
            <a:noFill/>
          </a:ln>
          <a:effectLst>
            <a:softEdge rad="112500"/>
          </a:effectLst>
        </p:spPr>
      </p:pic>
      <p:pic>
        <p:nvPicPr>
          <p:cNvPr id="9" name="Рисунок 8">
            <a:extLst>
              <a:ext uri="{FF2B5EF4-FFF2-40B4-BE49-F238E27FC236}">
                <a16:creationId xmlns:a16="http://schemas.microsoft.com/office/drawing/2014/main" id="{571A28C5-9D16-48AC-B308-4CA04EF548A0}"/>
              </a:ext>
            </a:extLst>
          </p:cNvPr>
          <p:cNvPicPr>
            <a:picLocks noChangeAspect="1"/>
          </p:cNvPicPr>
          <p:nvPr/>
        </p:nvPicPr>
        <p:blipFill rotWithShape="1">
          <a:blip r:embed="rId3"/>
          <a:srcRect t="16120"/>
          <a:stretch/>
        </p:blipFill>
        <p:spPr>
          <a:xfrm rot="1119179">
            <a:off x="7480052" y="2010582"/>
            <a:ext cx="4312268" cy="2451743"/>
          </a:xfrm>
          <a:prstGeom prst="rect">
            <a:avLst/>
          </a:prstGeom>
          <a:ln>
            <a:noFill/>
          </a:ln>
          <a:effectLst>
            <a:softEdge rad="112500"/>
          </a:effectLst>
        </p:spPr>
      </p:pic>
      <p:sp>
        <p:nvSpPr>
          <p:cNvPr id="2" name="Заголовок 1">
            <a:extLst>
              <a:ext uri="{FF2B5EF4-FFF2-40B4-BE49-F238E27FC236}">
                <a16:creationId xmlns:a16="http://schemas.microsoft.com/office/drawing/2014/main" id="{11C625E0-59C5-4E87-95E5-A09EEDBED6EA}"/>
              </a:ext>
            </a:extLst>
          </p:cNvPr>
          <p:cNvSpPr>
            <a:spLocks noGrp="1"/>
          </p:cNvSpPr>
          <p:nvPr>
            <p:ph type="title"/>
          </p:nvPr>
        </p:nvSpPr>
        <p:spPr>
          <a:xfrm>
            <a:off x="6679096" y="0"/>
            <a:ext cx="5198959" cy="601413"/>
          </a:xfrm>
        </p:spPr>
        <p:txBody>
          <a:bodyPr>
            <a:noAutofit/>
          </a:bodyPr>
          <a:lstStyle/>
          <a:p>
            <a:pPr algn="ctr"/>
            <a:r>
              <a:rPr lang="uk-UA" sz="2000" b="1" dirty="0">
                <a:solidFill>
                  <a:srgbClr val="C00000"/>
                </a:solidFill>
                <a:latin typeface="Times New Roman" panose="02020603050405020304" pitchFamily="18" charset="0"/>
                <a:cs typeface="Times New Roman" panose="02020603050405020304" pitchFamily="18" charset="0"/>
              </a:rPr>
              <a:t>Культура і спорт у</a:t>
            </a:r>
            <a:br>
              <a:rPr lang="uk-UA" sz="2000" b="1" dirty="0">
                <a:solidFill>
                  <a:srgbClr val="C00000"/>
                </a:solidFill>
                <a:latin typeface="Times New Roman" panose="02020603050405020304" pitchFamily="18" charset="0"/>
                <a:cs typeface="Times New Roman" panose="02020603050405020304" pitchFamily="18" charset="0"/>
              </a:rPr>
            </a:br>
            <a:r>
              <a:rPr lang="uk-UA" sz="2000" b="1" dirty="0">
                <a:solidFill>
                  <a:srgbClr val="C00000"/>
                </a:solidFill>
                <a:latin typeface="Times New Roman" panose="02020603050405020304" pitchFamily="18" charset="0"/>
                <a:cs typeface="Times New Roman" panose="02020603050405020304" pitchFamily="18" charset="0"/>
              </a:rPr>
              <a:t> </a:t>
            </a:r>
            <a:r>
              <a:rPr lang="uk-UA" sz="2000" b="1" dirty="0" err="1">
                <a:solidFill>
                  <a:srgbClr val="C00000"/>
                </a:solidFill>
                <a:latin typeface="Times New Roman" panose="02020603050405020304" pitchFamily="18" charset="0"/>
                <a:cs typeface="Times New Roman" panose="02020603050405020304" pitchFamily="18" charset="0"/>
              </a:rPr>
              <a:t>Драбівецькому</a:t>
            </a:r>
            <a:r>
              <a:rPr lang="uk-UA" sz="2000" b="1" dirty="0">
                <a:solidFill>
                  <a:srgbClr val="C00000"/>
                </a:solidFill>
                <a:latin typeface="Times New Roman" panose="02020603050405020304" pitchFamily="18" charset="0"/>
                <a:cs typeface="Times New Roman" panose="02020603050405020304" pitchFamily="18" charset="0"/>
              </a:rPr>
              <a:t> </a:t>
            </a:r>
            <a:r>
              <a:rPr lang="uk-UA" sz="2000" b="1" dirty="0" err="1">
                <a:solidFill>
                  <a:srgbClr val="C00000"/>
                </a:solidFill>
                <a:latin typeface="Times New Roman" panose="02020603050405020304" pitchFamily="18" charset="0"/>
                <a:cs typeface="Times New Roman" panose="02020603050405020304" pitchFamily="18" charset="0"/>
              </a:rPr>
              <a:t>старостинському</a:t>
            </a:r>
            <a:r>
              <a:rPr lang="uk-UA" sz="2000" b="1" dirty="0">
                <a:solidFill>
                  <a:srgbClr val="C00000"/>
                </a:solidFill>
                <a:latin typeface="Times New Roman" panose="02020603050405020304" pitchFamily="18" charset="0"/>
                <a:cs typeface="Times New Roman" panose="02020603050405020304" pitchFamily="18" charset="0"/>
              </a:rPr>
              <a:t>  окрузі</a:t>
            </a:r>
            <a:endParaRPr lang="ru-RU" sz="2000" b="1" dirty="0">
              <a:solidFill>
                <a:srgbClr val="C00000"/>
              </a:solidFill>
            </a:endParaRPr>
          </a:p>
        </p:txBody>
      </p:sp>
      <p:pic>
        <p:nvPicPr>
          <p:cNvPr id="10" name="Рисунок 9">
            <a:extLst>
              <a:ext uri="{FF2B5EF4-FFF2-40B4-BE49-F238E27FC236}">
                <a16:creationId xmlns:a16="http://schemas.microsoft.com/office/drawing/2014/main" id="{C41F245D-5A8E-4CF0-AF39-217CECC6B959}"/>
              </a:ext>
            </a:extLst>
          </p:cNvPr>
          <p:cNvPicPr>
            <a:picLocks noChangeAspect="1"/>
          </p:cNvPicPr>
          <p:nvPr/>
        </p:nvPicPr>
        <p:blipFill rotWithShape="1">
          <a:blip r:embed="rId4"/>
          <a:srcRect l="5907" t="22842" r="4318"/>
          <a:stretch/>
        </p:blipFill>
        <p:spPr>
          <a:xfrm>
            <a:off x="3924842" y="4303592"/>
            <a:ext cx="4215981" cy="2578795"/>
          </a:xfrm>
          <a:prstGeom prst="rect">
            <a:avLst/>
          </a:prstGeom>
          <a:ln>
            <a:noFill/>
          </a:ln>
          <a:effectLst>
            <a:softEdge rad="112500"/>
          </a:effectLst>
        </p:spPr>
      </p:pic>
      <p:pic>
        <p:nvPicPr>
          <p:cNvPr id="11" name="Рисунок 10">
            <a:extLst>
              <a:ext uri="{FF2B5EF4-FFF2-40B4-BE49-F238E27FC236}">
                <a16:creationId xmlns:a16="http://schemas.microsoft.com/office/drawing/2014/main" id="{D757FD2F-EECD-43E2-AEE8-E200A7B2FB47}"/>
              </a:ext>
            </a:extLst>
          </p:cNvPr>
          <p:cNvPicPr>
            <a:picLocks noChangeAspect="1"/>
          </p:cNvPicPr>
          <p:nvPr/>
        </p:nvPicPr>
        <p:blipFill rotWithShape="1">
          <a:blip r:embed="rId5"/>
          <a:srcRect t="14242" b="6376"/>
          <a:stretch/>
        </p:blipFill>
        <p:spPr>
          <a:xfrm>
            <a:off x="4620734" y="1508760"/>
            <a:ext cx="2756610" cy="2794832"/>
          </a:xfrm>
          <a:prstGeom prst="rect">
            <a:avLst/>
          </a:prstGeom>
          <a:ln>
            <a:noFill/>
          </a:ln>
          <a:effectLst>
            <a:softEdge rad="112500"/>
          </a:effectLst>
        </p:spPr>
      </p:pic>
    </p:spTree>
    <p:extLst>
      <p:ext uri="{BB962C8B-B14F-4D97-AF65-F5344CB8AC3E}">
        <p14:creationId xmlns:p14="http://schemas.microsoft.com/office/powerpoint/2010/main" val="32286970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70EFB76-AE7D-409F-ADB4-FFE98DAB04F5}"/>
              </a:ext>
            </a:extLst>
          </p:cNvPr>
          <p:cNvSpPr>
            <a:spLocks noGrp="1"/>
          </p:cNvSpPr>
          <p:nvPr>
            <p:ph type="title"/>
          </p:nvPr>
        </p:nvSpPr>
        <p:spPr>
          <a:xfrm>
            <a:off x="294618" y="80552"/>
            <a:ext cx="6940143" cy="2140266"/>
          </a:xfrm>
        </p:spPr>
        <p:txBody>
          <a:bodyPr>
            <a:normAutofit fontScale="90000"/>
          </a:bodyPr>
          <a:lstStyle/>
          <a:p>
            <a:r>
              <a:rPr lang="ru-RU" u="sng" dirty="0">
                <a:hlinkClick r:id="rId2"/>
              </a:rPr>
              <a:t>#</a:t>
            </a:r>
            <a:r>
              <a:rPr lang="ru-RU" u="sng" dirty="0" err="1">
                <a:hlinkClick r:id="rId2"/>
              </a:rPr>
              <a:t>яМер</a:t>
            </a:r>
            <a:br>
              <a:rPr lang="ru-RU" u="sng" dirty="0"/>
            </a:br>
            <a:r>
              <a:rPr lang="ru-RU" b="1" u="sng" dirty="0"/>
              <a:t>участь</a:t>
            </a:r>
            <a:r>
              <a:rPr lang="ru-RU" b="1" dirty="0"/>
              <a:t> </a:t>
            </a:r>
            <a:r>
              <a:rPr lang="ru-RU" b="1" dirty="0" err="1"/>
              <a:t>команди</a:t>
            </a:r>
            <a:r>
              <a:rPr lang="ru-RU" b="1" dirty="0"/>
              <a:t> - </a:t>
            </a:r>
            <a:r>
              <a:rPr lang="ru-RU" b="1" dirty="0" err="1"/>
              <a:t>Happy</a:t>
            </a:r>
            <a:r>
              <a:rPr lang="ru-RU" b="1" dirty="0"/>
              <a:t> </a:t>
            </a:r>
            <a:r>
              <a:rPr lang="ru-RU" b="1" dirty="0" err="1"/>
              <a:t>kids</a:t>
            </a:r>
            <a:br>
              <a:rPr lang="ru-RU" b="1" dirty="0"/>
            </a:br>
            <a:r>
              <a:rPr lang="ru-RU" b="1" dirty="0"/>
              <a:t>у </a:t>
            </a:r>
            <a:r>
              <a:rPr lang="ru-RU" b="1" dirty="0" err="1"/>
              <a:t>соціальній</a:t>
            </a:r>
            <a:r>
              <a:rPr lang="ru-RU" b="1" dirty="0"/>
              <a:t> </a:t>
            </a:r>
            <a:r>
              <a:rPr lang="ru-RU" b="1" dirty="0" err="1"/>
              <a:t>грі</a:t>
            </a:r>
            <a:r>
              <a:rPr lang="ru-RU" b="1" dirty="0"/>
              <a:t> Я-мер!</a:t>
            </a:r>
            <a:br>
              <a:rPr lang="ru-RU" dirty="0"/>
            </a:br>
            <a:endParaRPr lang="ru-RU" dirty="0"/>
          </a:p>
        </p:txBody>
      </p:sp>
      <p:pic>
        <p:nvPicPr>
          <p:cNvPr id="15362" name="Picture 2" descr="Возможно, это изображение (один или несколько человек, люди стоят, памятник и на открытом воздухе)">
            <a:extLst>
              <a:ext uri="{FF2B5EF4-FFF2-40B4-BE49-F238E27FC236}">
                <a16:creationId xmlns:a16="http://schemas.microsoft.com/office/drawing/2014/main" id="{6B5B593E-6780-4E5C-A55F-A40121104A14}"/>
              </a:ext>
            </a:extLst>
          </p:cNvPr>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5732803" y="2827973"/>
            <a:ext cx="4866303" cy="370041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5366" name="Picture 6" descr="За ними майбутнє! Фіналісти соціальної гри «Я- мер» с. Драбівці">
            <a:extLst>
              <a:ext uri="{FF2B5EF4-FFF2-40B4-BE49-F238E27FC236}">
                <a16:creationId xmlns:a16="http://schemas.microsoft.com/office/drawing/2014/main" id="{77A96EC2-B51C-414C-AC2B-099345D44F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4761" y="80552"/>
            <a:ext cx="4762500" cy="2486025"/>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15370" name="Picture 10">
            <a:extLst>
              <a:ext uri="{FF2B5EF4-FFF2-40B4-BE49-F238E27FC236}">
                <a16:creationId xmlns:a16="http://schemas.microsoft.com/office/drawing/2014/main" id="{F45D58AF-4F21-46B0-88C8-D17AB54F50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739" y="1745933"/>
            <a:ext cx="5458047" cy="4093535"/>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0892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EED7FB0-6643-4D58-AF2C-F0183153E857}"/>
              </a:ext>
            </a:extLst>
          </p:cNvPr>
          <p:cNvSpPr>
            <a:spLocks noGrp="1"/>
          </p:cNvSpPr>
          <p:nvPr>
            <p:ph type="title"/>
          </p:nvPr>
        </p:nvSpPr>
        <p:spPr>
          <a:xfrm>
            <a:off x="5634646" y="841900"/>
            <a:ext cx="5392707" cy="872600"/>
          </a:xfrm>
        </p:spPr>
        <p:txBody>
          <a:bodyPr>
            <a:normAutofit fontScale="90000"/>
          </a:bodyPr>
          <a:lstStyle/>
          <a:p>
            <a:pPr algn="ctr"/>
            <a:r>
              <a:rPr lang="uk-UA" sz="2400" b="1" dirty="0">
                <a:solidFill>
                  <a:srgbClr val="C00000"/>
                </a:solidFill>
                <a:latin typeface="Times New Roman" panose="02020603050405020304" pitchFamily="18" charset="0"/>
                <a:cs typeface="Times New Roman" panose="02020603050405020304" pitchFamily="18" charset="0"/>
              </a:rPr>
              <a:t>Культура і спорт</a:t>
            </a:r>
            <a:br>
              <a:rPr lang="uk-UA" sz="2400" b="1" dirty="0">
                <a:solidFill>
                  <a:srgbClr val="C00000"/>
                </a:solidFill>
                <a:latin typeface="Times New Roman" panose="02020603050405020304" pitchFamily="18" charset="0"/>
                <a:cs typeface="Times New Roman" panose="02020603050405020304" pitchFamily="18" charset="0"/>
              </a:rPr>
            </a:br>
            <a:r>
              <a:rPr lang="uk-UA" sz="2400" b="1" dirty="0">
                <a:solidFill>
                  <a:srgbClr val="C00000"/>
                </a:solidFill>
                <a:latin typeface="Times New Roman" panose="02020603050405020304" pitchFamily="18" charset="0"/>
                <a:cs typeface="Times New Roman" panose="02020603050405020304" pitchFamily="18" charset="0"/>
              </a:rPr>
              <a:t> у </a:t>
            </a:r>
            <a:r>
              <a:rPr lang="uk-UA" sz="2400" b="1" dirty="0" err="1">
                <a:solidFill>
                  <a:srgbClr val="C00000"/>
                </a:solidFill>
                <a:latin typeface="Times New Roman" panose="02020603050405020304" pitchFamily="18" charset="0"/>
                <a:cs typeface="Times New Roman" panose="02020603050405020304" pitchFamily="18" charset="0"/>
              </a:rPr>
              <a:t>Скориківському</a:t>
            </a:r>
            <a:r>
              <a:rPr lang="uk-UA" sz="2400" b="1" dirty="0">
                <a:solidFill>
                  <a:srgbClr val="C00000"/>
                </a:solidFill>
                <a:latin typeface="Times New Roman" panose="02020603050405020304" pitchFamily="18" charset="0"/>
                <a:cs typeface="Times New Roman" panose="02020603050405020304" pitchFamily="18" charset="0"/>
              </a:rPr>
              <a:t> </a:t>
            </a:r>
            <a:r>
              <a:rPr lang="uk-UA" sz="2400" b="1" dirty="0" err="1">
                <a:solidFill>
                  <a:srgbClr val="C00000"/>
                </a:solidFill>
                <a:latin typeface="Times New Roman" panose="02020603050405020304" pitchFamily="18" charset="0"/>
                <a:cs typeface="Times New Roman" panose="02020603050405020304" pitchFamily="18" charset="0"/>
              </a:rPr>
              <a:t>старостинському</a:t>
            </a:r>
            <a:r>
              <a:rPr lang="uk-UA" sz="2400" b="1" dirty="0">
                <a:solidFill>
                  <a:srgbClr val="C00000"/>
                </a:solidFill>
                <a:latin typeface="Times New Roman" panose="02020603050405020304" pitchFamily="18" charset="0"/>
                <a:cs typeface="Times New Roman" panose="02020603050405020304" pitchFamily="18" charset="0"/>
              </a:rPr>
              <a:t> окрузі</a:t>
            </a:r>
            <a:endParaRPr lang="ru-RU" sz="2400" b="1" dirty="0">
              <a:solidFill>
                <a:srgbClr val="C00000"/>
              </a:solidFill>
            </a:endParaRPr>
          </a:p>
        </p:txBody>
      </p:sp>
      <p:pic>
        <p:nvPicPr>
          <p:cNvPr id="5" name="Рисунок 4">
            <a:extLst>
              <a:ext uri="{FF2B5EF4-FFF2-40B4-BE49-F238E27FC236}">
                <a16:creationId xmlns:a16="http://schemas.microsoft.com/office/drawing/2014/main" id="{DDF5969E-1A21-4D00-BB5F-1725F1D9E989}"/>
              </a:ext>
            </a:extLst>
          </p:cNvPr>
          <p:cNvPicPr>
            <a:picLocks noChangeAspect="1"/>
          </p:cNvPicPr>
          <p:nvPr/>
        </p:nvPicPr>
        <p:blipFill rotWithShape="1">
          <a:blip r:embed="rId2"/>
          <a:srcRect l="3988" t="10870" b="5869"/>
          <a:stretch/>
        </p:blipFill>
        <p:spPr>
          <a:xfrm>
            <a:off x="1164647" y="872600"/>
            <a:ext cx="3891380" cy="3746376"/>
          </a:xfrm>
          <a:prstGeom prst="rect">
            <a:avLst/>
          </a:prstGeom>
          <a:ln>
            <a:noFill/>
          </a:ln>
          <a:effectLst>
            <a:softEdge rad="112500"/>
          </a:effectLst>
        </p:spPr>
      </p:pic>
      <p:pic>
        <p:nvPicPr>
          <p:cNvPr id="8" name="Рисунок 7">
            <a:extLst>
              <a:ext uri="{FF2B5EF4-FFF2-40B4-BE49-F238E27FC236}">
                <a16:creationId xmlns:a16="http://schemas.microsoft.com/office/drawing/2014/main" id="{A8D1ECB1-659E-4B9D-A579-DC0F968C8EAC}"/>
              </a:ext>
            </a:extLst>
          </p:cNvPr>
          <p:cNvPicPr>
            <a:picLocks noChangeAspect="1"/>
          </p:cNvPicPr>
          <p:nvPr/>
        </p:nvPicPr>
        <p:blipFill>
          <a:blip r:embed="rId3"/>
          <a:stretch>
            <a:fillRect/>
          </a:stretch>
        </p:blipFill>
        <p:spPr>
          <a:xfrm>
            <a:off x="7483874" y="2330501"/>
            <a:ext cx="3808520" cy="3522215"/>
          </a:xfrm>
          <a:prstGeom prst="rect">
            <a:avLst/>
          </a:prstGeom>
          <a:ln>
            <a:noFill/>
          </a:ln>
          <a:effectLst>
            <a:softEdge rad="112500"/>
          </a:effectLst>
        </p:spPr>
      </p:pic>
      <p:pic>
        <p:nvPicPr>
          <p:cNvPr id="12" name="Рисунок 11">
            <a:extLst>
              <a:ext uri="{FF2B5EF4-FFF2-40B4-BE49-F238E27FC236}">
                <a16:creationId xmlns:a16="http://schemas.microsoft.com/office/drawing/2014/main" id="{A37F7C26-C13A-413B-B95D-D02A9A19869D}"/>
              </a:ext>
            </a:extLst>
          </p:cNvPr>
          <p:cNvPicPr>
            <a:picLocks noChangeAspect="1"/>
          </p:cNvPicPr>
          <p:nvPr/>
        </p:nvPicPr>
        <p:blipFill rotWithShape="1">
          <a:blip r:embed="rId4"/>
          <a:srcRect l="18674" t="483" r="9287" b="6214"/>
          <a:stretch/>
        </p:blipFill>
        <p:spPr>
          <a:xfrm>
            <a:off x="3034492" y="3429000"/>
            <a:ext cx="4101483" cy="3080551"/>
          </a:xfrm>
          <a:prstGeom prst="rect">
            <a:avLst/>
          </a:prstGeom>
          <a:ln>
            <a:noFill/>
          </a:ln>
          <a:effectLst>
            <a:softEdge rad="112500"/>
          </a:effectLst>
        </p:spPr>
      </p:pic>
    </p:spTree>
    <p:extLst>
      <p:ext uri="{BB962C8B-B14F-4D97-AF65-F5344CB8AC3E}">
        <p14:creationId xmlns:p14="http://schemas.microsoft.com/office/powerpoint/2010/main" val="3811516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193091F-0BA4-4071-8EB6-7C3791D9B520}"/>
              </a:ext>
            </a:extLst>
          </p:cNvPr>
          <p:cNvSpPr>
            <a:spLocks noGrp="1"/>
          </p:cNvSpPr>
          <p:nvPr>
            <p:ph type="title"/>
          </p:nvPr>
        </p:nvSpPr>
        <p:spPr>
          <a:xfrm>
            <a:off x="1762539" y="624110"/>
            <a:ext cx="9742073" cy="1280890"/>
          </a:xfrm>
        </p:spPr>
        <p:txBody>
          <a:bodyPr>
            <a:normAutofit fontScale="90000"/>
          </a:bodyPr>
          <a:lstStyle/>
          <a:p>
            <a:r>
              <a:rPr lang="uk-UA" sz="4400" b="1" dirty="0">
                <a:solidFill>
                  <a:schemeClr val="accent1"/>
                </a:solidFill>
                <a:latin typeface="Times New Roman" panose="02020603050405020304" pitchFamily="18" charset="0"/>
                <a:cs typeface="Times New Roman" panose="02020603050405020304" pitchFamily="18" charset="0"/>
              </a:rPr>
              <a:t>Діяльність ради</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D8008E53-35BA-4F00-96B4-8E3B005E5AB0}"/>
              </a:ext>
            </a:extLst>
          </p:cNvPr>
          <p:cNvSpPr>
            <a:spLocks noGrp="1"/>
          </p:cNvSpPr>
          <p:nvPr>
            <p:ph idx="1"/>
          </p:nvPr>
        </p:nvSpPr>
        <p:spPr>
          <a:xfrm>
            <a:off x="1325217" y="1298713"/>
            <a:ext cx="10179395" cy="4612509"/>
          </a:xfrm>
        </p:spPr>
        <p:txBody>
          <a:bodyPr>
            <a:normAutofit lnSpcReduction="10000"/>
          </a:bodyPr>
          <a:lstStyle/>
          <a:p>
            <a:pPr marL="0" indent="0">
              <a:buNone/>
            </a:pPr>
            <a:r>
              <a:rPr lang="uk-UA" i="1" dirty="0"/>
              <a:t> </a:t>
            </a:r>
            <a:endParaRPr lang="ru-RU" dirty="0"/>
          </a:p>
          <a:p>
            <a:pPr marL="0" indent="0">
              <a:buNone/>
            </a:pPr>
            <a:r>
              <a:rPr lang="uk-UA" sz="2000" dirty="0">
                <a:latin typeface="Times New Roman" panose="02020603050405020304" pitchFamily="18" charset="0"/>
                <a:cs typeface="Times New Roman" panose="02020603050405020304" pitchFamily="18" charset="0"/>
              </a:rPr>
              <a:t>Рішенням ради утворено 5 виконавчих органів Новодмитрівської сільської ради у статусі юридичної особи публічного права: </a:t>
            </a:r>
            <a:endParaRPr lang="ru-RU" sz="2000" dirty="0">
              <a:latin typeface="Times New Roman" panose="02020603050405020304" pitchFamily="18" charset="0"/>
              <a:cs typeface="Times New Roman" panose="02020603050405020304" pitchFamily="18" charset="0"/>
            </a:endParaRPr>
          </a:p>
          <a:p>
            <a:pPr lvl="0"/>
            <a:r>
              <a:rPr lang="uk-UA" sz="2400" dirty="0">
                <a:latin typeface="Times New Roman" panose="02020603050405020304" pitchFamily="18" charset="0"/>
                <a:cs typeface="Times New Roman" panose="02020603050405020304" pitchFamily="18" charset="0"/>
              </a:rPr>
              <a:t>фінансовий відділ Новодмитрівської сільської ради, </a:t>
            </a:r>
            <a:endParaRPr lang="ru-RU" sz="2400" dirty="0">
              <a:latin typeface="Times New Roman" panose="02020603050405020304" pitchFamily="18" charset="0"/>
              <a:cs typeface="Times New Roman" panose="02020603050405020304" pitchFamily="18" charset="0"/>
            </a:endParaRPr>
          </a:p>
          <a:p>
            <a:pPr lvl="0"/>
            <a:r>
              <a:rPr lang="uk-UA" sz="2400" dirty="0">
                <a:latin typeface="Times New Roman" panose="02020603050405020304" pitchFamily="18" charset="0"/>
                <a:cs typeface="Times New Roman" panose="02020603050405020304" pitchFamily="18" charset="0"/>
              </a:rPr>
              <a:t>комунальна установа «Центр надання соціальних послуг Новодмитрівської сільської ради; </a:t>
            </a:r>
            <a:endParaRPr lang="ru-RU" sz="2400" dirty="0">
              <a:latin typeface="Times New Roman" panose="02020603050405020304" pitchFamily="18" charset="0"/>
              <a:cs typeface="Times New Roman" panose="02020603050405020304" pitchFamily="18" charset="0"/>
            </a:endParaRPr>
          </a:p>
          <a:p>
            <a:pPr lvl="0"/>
            <a:r>
              <a:rPr lang="uk-UA" sz="2400" dirty="0">
                <a:latin typeface="Times New Roman" panose="02020603050405020304" pitchFamily="18" charset="0"/>
                <a:cs typeface="Times New Roman" panose="02020603050405020304" pitchFamily="18" charset="0"/>
              </a:rPr>
              <a:t>відділ освіти виконавчого комітету Новодмитрівської сільської ради;</a:t>
            </a:r>
            <a:endParaRPr lang="ru-RU" sz="2400" dirty="0">
              <a:latin typeface="Times New Roman" panose="02020603050405020304" pitchFamily="18" charset="0"/>
              <a:cs typeface="Times New Roman" panose="02020603050405020304" pitchFamily="18" charset="0"/>
            </a:endParaRPr>
          </a:p>
          <a:p>
            <a:pPr lvl="0"/>
            <a:r>
              <a:rPr lang="uk-UA" sz="2400" dirty="0">
                <a:latin typeface="Times New Roman" panose="02020603050405020304" pitchFamily="18" charset="0"/>
                <a:cs typeface="Times New Roman" panose="02020603050405020304" pitchFamily="18" charset="0"/>
              </a:rPr>
              <a:t>к</a:t>
            </a:r>
            <a:r>
              <a:rPr lang="ru-RU" sz="2400" dirty="0" err="1">
                <a:latin typeface="Times New Roman" panose="02020603050405020304" pitchFamily="18" charset="0"/>
                <a:cs typeface="Times New Roman" panose="02020603050405020304" pitchFamily="18" charset="0"/>
              </a:rPr>
              <a:t>омунальна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установа</a:t>
            </a:r>
            <a:r>
              <a:rPr lang="ru-RU" sz="2400" dirty="0">
                <a:latin typeface="Times New Roman" panose="02020603050405020304" pitchFamily="18" charset="0"/>
                <a:cs typeface="Times New Roman" panose="02020603050405020304" pitchFamily="18" charset="0"/>
              </a:rPr>
              <a:t> «Центр </a:t>
            </a:r>
            <a:r>
              <a:rPr lang="ru-RU" sz="2400" dirty="0" err="1">
                <a:latin typeface="Times New Roman" panose="02020603050405020304" pitchFamily="18" charset="0"/>
                <a:cs typeface="Times New Roman" panose="02020603050405020304" pitchFamily="18" charset="0"/>
              </a:rPr>
              <a:t>професійного</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розвитку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педагогічних</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працівників</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виконавчого</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комітету</a:t>
            </a:r>
            <a:r>
              <a:rPr lang="ru-RU" sz="2400" dirty="0">
                <a:latin typeface="Times New Roman" panose="02020603050405020304" pitchFamily="18" charset="0"/>
                <a:cs typeface="Times New Roman" panose="02020603050405020304" pitchFamily="18" charset="0"/>
              </a:rPr>
              <a:t> Новодмитрівської </a:t>
            </a:r>
            <a:r>
              <a:rPr lang="ru-RU" sz="2400" dirty="0" err="1">
                <a:latin typeface="Times New Roman" panose="02020603050405020304" pitchFamily="18" charset="0"/>
                <a:cs typeface="Times New Roman" panose="02020603050405020304" pitchFamily="18" charset="0"/>
              </a:rPr>
              <a:t>сільської</a:t>
            </a:r>
            <a:r>
              <a:rPr lang="ru-RU" sz="2400" dirty="0">
                <a:latin typeface="Times New Roman" panose="02020603050405020304" pitchFamily="18" charset="0"/>
                <a:cs typeface="Times New Roman" panose="02020603050405020304" pitchFamily="18" charset="0"/>
              </a:rPr>
              <a:t> ради;</a:t>
            </a:r>
          </a:p>
          <a:p>
            <a:pPr lvl="0"/>
            <a:r>
              <a:rPr lang="ru-RU" sz="2400" dirty="0" err="1">
                <a:latin typeface="Times New Roman" panose="02020603050405020304" pitchFamily="18" charset="0"/>
                <a:cs typeface="Times New Roman" panose="02020603050405020304" pitchFamily="18" charset="0"/>
              </a:rPr>
              <a:t>інклюзивно-ресурсний</a:t>
            </a:r>
            <a:r>
              <a:rPr lang="ru-RU" sz="2400" dirty="0">
                <a:latin typeface="Times New Roman" panose="02020603050405020304" pitchFamily="18" charset="0"/>
                <a:cs typeface="Times New Roman" panose="02020603050405020304" pitchFamily="18" charset="0"/>
              </a:rPr>
              <a:t> центр </a:t>
            </a:r>
            <a:r>
              <a:rPr lang="ru-RU" sz="2400" dirty="0" err="1">
                <a:latin typeface="Times New Roman" panose="02020603050405020304" pitchFamily="18" charset="0"/>
                <a:cs typeface="Times New Roman" panose="02020603050405020304" pitchFamily="18" charset="0"/>
              </a:rPr>
              <a:t>виконавчого</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комітету</a:t>
            </a:r>
            <a:r>
              <a:rPr lang="ru-RU" sz="2400" dirty="0">
                <a:latin typeface="Times New Roman" panose="02020603050405020304" pitchFamily="18" charset="0"/>
                <a:cs typeface="Times New Roman" panose="02020603050405020304" pitchFamily="18" charset="0"/>
              </a:rPr>
              <a:t> Новодмитрівської </a:t>
            </a:r>
            <a:r>
              <a:rPr lang="ru-RU" sz="2400" dirty="0" err="1">
                <a:latin typeface="Times New Roman" panose="02020603050405020304" pitchFamily="18" charset="0"/>
                <a:cs typeface="Times New Roman" panose="02020603050405020304" pitchFamily="18" charset="0"/>
              </a:rPr>
              <a:t>сільської</a:t>
            </a:r>
            <a:r>
              <a:rPr lang="ru-RU" sz="2400" dirty="0">
                <a:latin typeface="Times New Roman" panose="02020603050405020304" pitchFamily="18" charset="0"/>
                <a:cs typeface="Times New Roman" panose="02020603050405020304" pitchFamily="18" charset="0"/>
              </a:rPr>
              <a:t> ради.</a:t>
            </a:r>
          </a:p>
          <a:p>
            <a:endParaRPr lang="ru-RU" dirty="0"/>
          </a:p>
          <a:p>
            <a:endParaRPr lang="ru-RU" dirty="0"/>
          </a:p>
        </p:txBody>
      </p:sp>
    </p:spTree>
    <p:extLst>
      <p:ext uri="{BB962C8B-B14F-4D97-AF65-F5344CB8AC3E}">
        <p14:creationId xmlns:p14="http://schemas.microsoft.com/office/powerpoint/2010/main" val="6472785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9D4CAEB-2A6A-49B9-8482-AA6CCE907865}"/>
              </a:ext>
            </a:extLst>
          </p:cNvPr>
          <p:cNvSpPr>
            <a:spLocks noGrp="1"/>
          </p:cNvSpPr>
          <p:nvPr>
            <p:ph idx="1"/>
          </p:nvPr>
        </p:nvSpPr>
        <p:spPr>
          <a:xfrm>
            <a:off x="1694855" y="1688237"/>
            <a:ext cx="9715569" cy="4704522"/>
          </a:xfrm>
        </p:spPr>
        <p:txBody>
          <a:bodyPr>
            <a:normAutofit/>
          </a:bodyPr>
          <a:lstStyle/>
          <a:p>
            <a:pPr marL="0" indent="0">
              <a:buNone/>
            </a:pPr>
            <a:r>
              <a:rPr lang="uk-UA" sz="2000" dirty="0" err="1">
                <a:latin typeface="Times New Roman" panose="02020603050405020304" pitchFamily="18" charset="0"/>
                <a:cs typeface="Times New Roman" panose="02020603050405020304" pitchFamily="18" charset="0"/>
              </a:rPr>
              <a:t>Новодмитрівська</a:t>
            </a:r>
            <a:r>
              <a:rPr lang="uk-UA" sz="2000" dirty="0">
                <a:latin typeface="Times New Roman" panose="02020603050405020304" pitchFamily="18" charset="0"/>
                <a:cs typeface="Times New Roman" panose="02020603050405020304" pitchFamily="18" charset="0"/>
              </a:rPr>
              <a:t> громада налічує 7 футбольних команд, на проведення навчально-тренувальних зборів і змагань витрачено – </a:t>
            </a:r>
            <a:r>
              <a:rPr lang="uk-UA" sz="2000" b="1" dirty="0">
                <a:latin typeface="Times New Roman" panose="02020603050405020304" pitchFamily="18" charset="0"/>
                <a:cs typeface="Times New Roman" panose="02020603050405020304" pitchFamily="18" charset="0"/>
              </a:rPr>
              <a:t>291 727грн</a:t>
            </a:r>
            <a:endParaRPr lang="uk-UA" sz="2000" dirty="0">
              <a:latin typeface="Times New Roman" panose="02020603050405020304" pitchFamily="18" charset="0"/>
              <a:cs typeface="Times New Roman" panose="02020603050405020304" pitchFamily="18" charset="0"/>
            </a:endParaRPr>
          </a:p>
          <a:p>
            <a:pPr marL="0" indent="0">
              <a:buNone/>
            </a:pPr>
            <a:r>
              <a:rPr lang="uk-UA" sz="2000" dirty="0">
                <a:latin typeface="Times New Roman" panose="02020603050405020304" pitchFamily="18" charset="0"/>
                <a:cs typeface="Times New Roman" panose="02020603050405020304" pitchFamily="18" charset="0"/>
              </a:rPr>
              <a:t>Запроваджена Спартакіада серед сільських колективів фізичної культури громади, де проведені змагання:</a:t>
            </a:r>
          </a:p>
          <a:p>
            <a:r>
              <a:rPr lang="uk-UA" sz="2000" dirty="0">
                <a:latin typeface="Times New Roman" panose="02020603050405020304" pitchFamily="18" charset="0"/>
                <a:cs typeface="Times New Roman" panose="02020603050405020304" pitchFamily="18" charset="0"/>
              </a:rPr>
              <a:t> з настільного тенісу (переможець </a:t>
            </a:r>
            <a:r>
              <a:rPr lang="uk-UA" sz="2000" dirty="0" err="1">
                <a:latin typeface="Times New Roman" panose="02020603050405020304" pitchFamily="18" charset="0"/>
                <a:cs typeface="Times New Roman" panose="02020603050405020304" pitchFamily="18" charset="0"/>
              </a:rPr>
              <a:t>с.Скориківка</a:t>
            </a:r>
            <a:r>
              <a:rPr lang="uk-UA" sz="2000" dirty="0">
                <a:latin typeface="Times New Roman" panose="02020603050405020304" pitchFamily="18" charset="0"/>
                <a:cs typeface="Times New Roman" panose="02020603050405020304" pitchFamily="18" charset="0"/>
              </a:rPr>
              <a:t>),</a:t>
            </a:r>
          </a:p>
          <a:p>
            <a:r>
              <a:rPr lang="uk-UA" sz="2000" dirty="0">
                <a:latin typeface="Times New Roman" panose="02020603050405020304" pitchFamily="18" charset="0"/>
                <a:cs typeface="Times New Roman" panose="02020603050405020304" pitchFamily="18" charset="0"/>
              </a:rPr>
              <a:t> з </a:t>
            </a:r>
            <a:r>
              <a:rPr lang="uk-UA" sz="2000" dirty="0" err="1">
                <a:latin typeface="Times New Roman" panose="02020603050405020304" pitchFamily="18" charset="0"/>
                <a:cs typeface="Times New Roman" panose="02020603050405020304" pitchFamily="18" charset="0"/>
              </a:rPr>
              <a:t>армрестлінгу</a:t>
            </a:r>
            <a:r>
              <a:rPr lang="uk-UA" sz="2000" dirty="0">
                <a:latin typeface="Times New Roman" panose="02020603050405020304" pitchFamily="18" charset="0"/>
                <a:cs typeface="Times New Roman" panose="02020603050405020304" pitchFamily="18" charset="0"/>
              </a:rPr>
              <a:t> (переможець </a:t>
            </a:r>
            <a:r>
              <a:rPr lang="uk-UA" sz="2000" dirty="0" err="1">
                <a:latin typeface="Times New Roman" panose="02020603050405020304" pitchFamily="18" charset="0"/>
                <a:cs typeface="Times New Roman" panose="02020603050405020304" pitchFamily="18" charset="0"/>
              </a:rPr>
              <a:t>с.Вільхи</a:t>
            </a:r>
            <a:r>
              <a:rPr lang="uk-UA" sz="2000" dirty="0">
                <a:latin typeface="Times New Roman" panose="02020603050405020304" pitchFamily="18" charset="0"/>
                <a:cs typeface="Times New Roman" panose="02020603050405020304" pitchFamily="18" charset="0"/>
              </a:rPr>
              <a:t>), </a:t>
            </a:r>
          </a:p>
          <a:p>
            <a:r>
              <a:rPr lang="uk-UA" sz="2000" dirty="0">
                <a:latin typeface="Times New Roman" panose="02020603050405020304" pitchFamily="18" charset="0"/>
                <a:cs typeface="Times New Roman" panose="02020603050405020304" pitchFamily="18" charset="0"/>
              </a:rPr>
              <a:t>з легкої атлетики пам’яті Сергія Єпіфанова (переможець </a:t>
            </a:r>
            <a:r>
              <a:rPr lang="uk-UA" sz="2000" dirty="0" err="1">
                <a:latin typeface="Times New Roman" panose="02020603050405020304" pitchFamily="18" charset="0"/>
                <a:cs typeface="Times New Roman" panose="02020603050405020304" pitchFamily="18" charset="0"/>
              </a:rPr>
              <a:t>с.Нова</a:t>
            </a:r>
            <a:r>
              <a:rPr lang="uk-UA" sz="2000" dirty="0">
                <a:latin typeface="Times New Roman" panose="02020603050405020304" pitchFamily="18" charset="0"/>
                <a:cs typeface="Times New Roman" panose="02020603050405020304" pitchFamily="18" charset="0"/>
              </a:rPr>
              <a:t> </a:t>
            </a:r>
            <a:r>
              <a:rPr lang="uk-UA" sz="2000" dirty="0" err="1">
                <a:latin typeface="Times New Roman" panose="02020603050405020304" pitchFamily="18" charset="0"/>
                <a:cs typeface="Times New Roman" panose="02020603050405020304" pitchFamily="18" charset="0"/>
              </a:rPr>
              <a:t>Дмитрівка</a:t>
            </a:r>
            <a:r>
              <a:rPr lang="uk-UA" sz="2000" dirty="0">
                <a:latin typeface="Times New Roman" panose="02020603050405020304" pitchFamily="18" charset="0"/>
                <a:cs typeface="Times New Roman" panose="02020603050405020304" pitchFamily="18" charset="0"/>
              </a:rPr>
              <a:t>), з перетягування канату (переможець </a:t>
            </a:r>
            <a:r>
              <a:rPr lang="uk-UA" sz="2000" dirty="0" err="1">
                <a:latin typeface="Times New Roman" panose="02020603050405020304" pitchFamily="18" charset="0"/>
                <a:cs typeface="Times New Roman" panose="02020603050405020304" pitchFamily="18" charset="0"/>
              </a:rPr>
              <a:t>с.Вільхи</a:t>
            </a:r>
            <a:r>
              <a:rPr lang="uk-UA" sz="2000" dirty="0">
                <a:latin typeface="Times New Roman" panose="02020603050405020304" pitchFamily="18" charset="0"/>
                <a:cs typeface="Times New Roman" panose="02020603050405020304" pitchFamily="18" charset="0"/>
              </a:rPr>
              <a:t>), </a:t>
            </a:r>
          </a:p>
          <a:p>
            <a:r>
              <a:rPr lang="uk-UA" sz="2000" dirty="0">
                <a:latin typeface="Times New Roman" panose="02020603050405020304" pitchFamily="18" charset="0"/>
                <a:cs typeface="Times New Roman" panose="02020603050405020304" pitchFamily="18" charset="0"/>
              </a:rPr>
              <a:t>з міні-футболу (переможець </a:t>
            </a:r>
            <a:r>
              <a:rPr lang="uk-UA" sz="2000" dirty="0" err="1">
                <a:latin typeface="Times New Roman" panose="02020603050405020304" pitchFamily="18" charset="0"/>
                <a:cs typeface="Times New Roman" panose="02020603050405020304" pitchFamily="18" charset="0"/>
              </a:rPr>
              <a:t>с.Нова</a:t>
            </a:r>
            <a:r>
              <a:rPr lang="uk-UA" sz="2000" dirty="0">
                <a:latin typeface="Times New Roman" panose="02020603050405020304" pitchFamily="18" charset="0"/>
                <a:cs typeface="Times New Roman" panose="02020603050405020304" pitchFamily="18" charset="0"/>
              </a:rPr>
              <a:t> </a:t>
            </a:r>
            <a:r>
              <a:rPr lang="uk-UA" sz="2000" dirty="0" err="1">
                <a:latin typeface="Times New Roman" panose="02020603050405020304" pitchFamily="18" charset="0"/>
                <a:cs typeface="Times New Roman" panose="02020603050405020304" pitchFamily="18" charset="0"/>
              </a:rPr>
              <a:t>Дмитрівка</a:t>
            </a:r>
            <a:r>
              <a:rPr lang="uk-UA" sz="2000" dirty="0">
                <a:latin typeface="Times New Roman" panose="02020603050405020304" pitchFamily="18" charset="0"/>
                <a:cs typeface="Times New Roman" panose="02020603050405020304" pitchFamily="18" charset="0"/>
              </a:rPr>
              <a:t>).</a:t>
            </a:r>
          </a:p>
          <a:p>
            <a:pPr marL="0" indent="0">
              <a:buNone/>
            </a:pPr>
            <a:r>
              <a:rPr lang="uk-UA" sz="2000" dirty="0">
                <a:latin typeface="Times New Roman" panose="02020603050405020304" pitchFamily="18" charset="0"/>
                <a:cs typeface="Times New Roman" panose="02020603050405020304" pitchFamily="18" charset="0"/>
              </a:rPr>
              <a:t>Трійку лідерів очолюють команди із сіл: Нова </a:t>
            </a:r>
            <a:r>
              <a:rPr lang="uk-UA" sz="2000" dirty="0" err="1">
                <a:latin typeface="Times New Roman" panose="02020603050405020304" pitchFamily="18" charset="0"/>
                <a:cs typeface="Times New Roman" panose="02020603050405020304" pitchFamily="18" charset="0"/>
              </a:rPr>
              <a:t>Дмитрівка</a:t>
            </a:r>
            <a:r>
              <a:rPr lang="uk-UA" sz="2000" dirty="0">
                <a:latin typeface="Times New Roman" panose="02020603050405020304" pitchFamily="18" charset="0"/>
                <a:cs typeface="Times New Roman" panose="02020603050405020304" pitchFamily="18" charset="0"/>
              </a:rPr>
              <a:t> (1134 </a:t>
            </a:r>
            <a:r>
              <a:rPr lang="uk-UA" sz="2000" dirty="0" err="1">
                <a:latin typeface="Times New Roman" panose="02020603050405020304" pitchFamily="18" charset="0"/>
                <a:cs typeface="Times New Roman" panose="02020603050405020304" pitchFamily="18" charset="0"/>
              </a:rPr>
              <a:t>очки</a:t>
            </a:r>
            <a:r>
              <a:rPr lang="uk-UA" sz="2000" dirty="0">
                <a:latin typeface="Times New Roman" panose="02020603050405020304" pitchFamily="18" charset="0"/>
                <a:cs typeface="Times New Roman" panose="02020603050405020304" pitchFamily="18" charset="0"/>
              </a:rPr>
              <a:t>), Вільхи (1012 </a:t>
            </a:r>
            <a:r>
              <a:rPr lang="uk-UA" sz="2000" dirty="0" err="1">
                <a:latin typeface="Times New Roman" panose="02020603050405020304" pitchFamily="18" charset="0"/>
                <a:cs typeface="Times New Roman" panose="02020603050405020304" pitchFamily="18" charset="0"/>
              </a:rPr>
              <a:t>очків</a:t>
            </a:r>
            <a:r>
              <a:rPr lang="uk-UA" sz="2000" dirty="0">
                <a:latin typeface="Times New Roman" panose="02020603050405020304" pitchFamily="18" charset="0"/>
                <a:cs typeface="Times New Roman" panose="02020603050405020304" pitchFamily="18" charset="0"/>
              </a:rPr>
              <a:t>) та Ковтуни (1002 очка). </a:t>
            </a:r>
            <a:endParaRPr lang="ru-RU" sz="20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FFAB3F51-2397-4DD6-8F42-778E65F411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7151" y="5635521"/>
            <a:ext cx="3009900" cy="1514475"/>
          </a:xfrm>
          <a:prstGeom prst="rect">
            <a:avLst/>
          </a:prstGeom>
        </p:spPr>
      </p:pic>
      <p:pic>
        <p:nvPicPr>
          <p:cNvPr id="7" name="Рисунок 6">
            <a:extLst>
              <a:ext uri="{FF2B5EF4-FFF2-40B4-BE49-F238E27FC236}">
                <a16:creationId xmlns:a16="http://schemas.microsoft.com/office/drawing/2014/main" id="{0EC41055-9614-4D94-84C9-76F345FE1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9470" y="278779"/>
            <a:ext cx="1774060" cy="1626221"/>
          </a:xfrm>
          <a:prstGeom prst="rect">
            <a:avLst/>
          </a:prstGeom>
          <a:ln>
            <a:noFill/>
          </a:ln>
          <a:effectLst>
            <a:softEdge rad="112500"/>
          </a:effectLst>
        </p:spPr>
      </p:pic>
    </p:spTree>
    <p:extLst>
      <p:ext uri="{BB962C8B-B14F-4D97-AF65-F5344CB8AC3E}">
        <p14:creationId xmlns:p14="http://schemas.microsoft.com/office/powerpoint/2010/main" val="15534150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8C9C3A1-213B-4836-B3B5-9AE13C97EACB}"/>
              </a:ext>
            </a:extLst>
          </p:cNvPr>
          <p:cNvSpPr>
            <a:spLocks noGrp="1"/>
          </p:cNvSpPr>
          <p:nvPr>
            <p:ph idx="1"/>
          </p:nvPr>
        </p:nvSpPr>
        <p:spPr>
          <a:xfrm>
            <a:off x="1616765" y="1285461"/>
            <a:ext cx="10455965" cy="5936973"/>
          </a:xfrm>
        </p:spPr>
        <p:txBody>
          <a:bodyPr>
            <a:normAutofit/>
          </a:bodyPr>
          <a:lstStyle/>
          <a:p>
            <a:r>
              <a:rPr lang="uk-UA" sz="2000" dirty="0">
                <a:solidFill>
                  <a:schemeClr val="tx1"/>
                </a:solidFill>
                <a:latin typeface="Times New Roman" panose="02020603050405020304" pitchFamily="18" charset="0"/>
                <a:cs typeface="Times New Roman" panose="02020603050405020304" pitchFamily="18" charset="0"/>
              </a:rPr>
              <a:t>на території парку в с. Нова </a:t>
            </a:r>
            <a:r>
              <a:rPr lang="uk-UA" sz="2000" dirty="0" err="1">
                <a:solidFill>
                  <a:schemeClr val="tx1"/>
                </a:solidFill>
                <a:latin typeface="Times New Roman" panose="02020603050405020304" pitchFamily="18" charset="0"/>
                <a:cs typeface="Times New Roman" panose="02020603050405020304" pitchFamily="18" charset="0"/>
              </a:rPr>
              <a:t>Дмитрівка</a:t>
            </a:r>
            <a:r>
              <a:rPr lang="uk-UA" sz="2000" dirty="0">
                <a:solidFill>
                  <a:schemeClr val="tx1"/>
                </a:solidFill>
                <a:latin typeface="Times New Roman" panose="02020603050405020304" pitchFamily="18" charset="0"/>
                <a:cs typeface="Times New Roman" panose="02020603050405020304" pitchFamily="18" charset="0"/>
              </a:rPr>
              <a:t> у вересні цього року було встановлено інтерактивний спортивний майданчик для занять фізкультурою та спортом в рамках програми президента України «Активні парки – локації здорової України» за рахунок місцевого бюджету;</a:t>
            </a:r>
          </a:p>
          <a:p>
            <a:r>
              <a:rPr lang="uk-UA" sz="2000" dirty="0">
                <a:solidFill>
                  <a:schemeClr val="tx1"/>
                </a:solidFill>
                <a:latin typeface="Times New Roman" panose="02020603050405020304" pitchFamily="18" charset="0"/>
                <a:cs typeface="Times New Roman" panose="02020603050405020304" pitchFamily="18" charset="0"/>
              </a:rPr>
              <a:t>в будинку культури с. Нова </a:t>
            </a:r>
            <a:r>
              <a:rPr lang="uk-UA" sz="2000" dirty="0" err="1">
                <a:solidFill>
                  <a:schemeClr val="tx1"/>
                </a:solidFill>
                <a:latin typeface="Times New Roman" panose="02020603050405020304" pitchFamily="18" charset="0"/>
                <a:cs typeface="Times New Roman" panose="02020603050405020304" pitchFamily="18" charset="0"/>
              </a:rPr>
              <a:t>Дмитрівка</a:t>
            </a:r>
            <a:r>
              <a:rPr lang="uk-UA" sz="2000" dirty="0">
                <a:solidFill>
                  <a:schemeClr val="tx1"/>
                </a:solidFill>
                <a:latin typeface="Times New Roman" panose="02020603050405020304" pitchFamily="18" charset="0"/>
                <a:cs typeface="Times New Roman" panose="02020603050405020304" pitchFamily="18" charset="0"/>
              </a:rPr>
              <a:t> закуплено та встановлено нову сучасну апаратуру на </a:t>
            </a:r>
            <a:r>
              <a:rPr lang="uk-UA" sz="2000" b="1" dirty="0">
                <a:solidFill>
                  <a:schemeClr val="tx1"/>
                </a:solidFill>
                <a:latin typeface="Times New Roman" panose="02020603050405020304" pitchFamily="18" charset="0"/>
                <a:cs typeface="Times New Roman" panose="02020603050405020304" pitchFamily="18" charset="0"/>
              </a:rPr>
              <a:t>суму 97 </a:t>
            </a:r>
            <a:r>
              <a:rPr lang="uk-UA" sz="2000" b="1" dirty="0" err="1">
                <a:solidFill>
                  <a:schemeClr val="tx1"/>
                </a:solidFill>
                <a:latin typeface="Times New Roman" panose="02020603050405020304" pitchFamily="18" charset="0"/>
                <a:cs typeface="Times New Roman" panose="02020603050405020304" pitchFamily="18" charset="0"/>
              </a:rPr>
              <a:t>тис.грн</a:t>
            </a:r>
            <a:r>
              <a:rPr lang="uk-UA" sz="2000" b="1"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(кошти місцевого бюджету);</a:t>
            </a:r>
          </a:p>
          <a:p>
            <a:r>
              <a:rPr lang="uk-UA" sz="2000" dirty="0">
                <a:solidFill>
                  <a:schemeClr val="tx1"/>
                </a:solidFill>
                <a:latin typeface="Times New Roman" panose="02020603050405020304" pitchFamily="18" charset="0"/>
                <a:cs typeface="Times New Roman" panose="02020603050405020304" pitchFamily="18" charset="0"/>
              </a:rPr>
              <a:t>в </a:t>
            </a:r>
            <a:r>
              <a:rPr lang="uk-UA" sz="2000" dirty="0" err="1">
                <a:solidFill>
                  <a:schemeClr val="tx1"/>
                </a:solidFill>
                <a:latin typeface="Times New Roman" panose="02020603050405020304" pitchFamily="18" charset="0"/>
                <a:cs typeface="Times New Roman" panose="02020603050405020304" pitchFamily="18" charset="0"/>
              </a:rPr>
              <a:t>Новодмитрівській</a:t>
            </a:r>
            <a:r>
              <a:rPr lang="uk-UA" sz="2000" dirty="0">
                <a:solidFill>
                  <a:schemeClr val="tx1"/>
                </a:solidFill>
                <a:latin typeface="Times New Roman" panose="02020603050405020304" pitchFamily="18" charset="0"/>
                <a:cs typeface="Times New Roman" panose="02020603050405020304" pitchFamily="18" charset="0"/>
              </a:rPr>
              <a:t> публічній бібліотеці за кошти місцевого бюджету було встановлено нові двері та здійснено ремонт електропроводки в зв’язку з непрацюючими світловими приладами;</a:t>
            </a:r>
          </a:p>
          <a:p>
            <a:r>
              <a:rPr lang="uk-UA" sz="2000" dirty="0">
                <a:solidFill>
                  <a:schemeClr val="tx1"/>
                </a:solidFill>
                <a:latin typeface="Times New Roman" panose="02020603050405020304" pitchFamily="18" charset="0"/>
                <a:cs typeface="Times New Roman" panose="02020603050405020304" pitchFamily="18" charset="0"/>
              </a:rPr>
              <a:t>на базі установ культури громади функціонують: аматорський мішаний вокальний колектив «Водограй», танцювальний колектив «</a:t>
            </a:r>
            <a:r>
              <a:rPr lang="en-US" sz="2000" dirty="0" err="1">
                <a:solidFill>
                  <a:schemeClr val="tx1"/>
                </a:solidFill>
                <a:latin typeface="Times New Roman" panose="02020603050405020304" pitchFamily="18" charset="0"/>
                <a:cs typeface="Times New Roman" panose="02020603050405020304" pitchFamily="18" charset="0"/>
              </a:rPr>
              <a:t>Lusky</a:t>
            </a:r>
            <a:r>
              <a:rPr lang="en-US" sz="2000" dirty="0">
                <a:solidFill>
                  <a:schemeClr val="tx1"/>
                </a:solidFill>
                <a:latin typeface="Times New Roman" panose="02020603050405020304" pitchFamily="18" charset="0"/>
                <a:cs typeface="Times New Roman" panose="02020603050405020304" pitchFamily="18" charset="0"/>
              </a:rPr>
              <a:t> Style</a:t>
            </a:r>
            <a:r>
              <a:rPr lang="uk-UA" sz="2000" dirty="0">
                <a:solidFill>
                  <a:schemeClr val="tx1"/>
                </a:solidFill>
                <a:latin typeface="Times New Roman" panose="02020603050405020304" pitchFamily="18" charset="0"/>
                <a:cs typeface="Times New Roman" panose="02020603050405020304" pitchFamily="18" charset="0"/>
              </a:rPr>
              <a:t>», хор ветеранів «Вербиченька» с. Нова </a:t>
            </a:r>
            <a:r>
              <a:rPr lang="uk-UA" sz="2000" dirty="0" err="1">
                <a:solidFill>
                  <a:schemeClr val="tx1"/>
                </a:solidFill>
                <a:latin typeface="Times New Roman" panose="02020603050405020304" pitchFamily="18" charset="0"/>
                <a:cs typeface="Times New Roman" panose="02020603050405020304" pitchFamily="18" charset="0"/>
              </a:rPr>
              <a:t>Дмитрівка</a:t>
            </a:r>
            <a:r>
              <a:rPr lang="uk-UA" sz="2000" dirty="0">
                <a:solidFill>
                  <a:schemeClr val="tx1"/>
                </a:solidFill>
                <a:latin typeface="Times New Roman" panose="02020603050405020304" pitchFamily="18" charset="0"/>
                <a:cs typeface="Times New Roman" panose="02020603050405020304" pitchFamily="18" charset="0"/>
              </a:rPr>
              <a:t>, танцювальний колектив «Ми діти козацького роду» с. Подільське та багато інших аматорських формувань;</a:t>
            </a:r>
            <a:endParaRPr lang="ru-RU" sz="2000" dirty="0">
              <a:solidFill>
                <a:schemeClr val="tx1"/>
              </a:solidFill>
              <a:latin typeface="Times New Roman" panose="02020603050405020304" pitchFamily="18" charset="0"/>
              <a:cs typeface="Times New Roman" panose="02020603050405020304" pitchFamily="18" charset="0"/>
            </a:endParaRPr>
          </a:p>
          <a:p>
            <a:r>
              <a:rPr lang="uk-UA" sz="2000" dirty="0">
                <a:solidFill>
                  <a:schemeClr val="tx1"/>
                </a:solidFill>
                <a:latin typeface="Times New Roman" panose="02020603050405020304" pitchFamily="18" charset="0"/>
                <a:cs typeface="Times New Roman" panose="02020603050405020304" pitchFamily="18" charset="0"/>
              </a:rPr>
              <a:t>всього в закладах культури функціонує </a:t>
            </a:r>
            <a:r>
              <a:rPr lang="uk-UA" sz="2000" b="1" dirty="0">
                <a:solidFill>
                  <a:schemeClr val="tx1"/>
                </a:solidFill>
                <a:latin typeface="Times New Roman" panose="02020603050405020304" pitchFamily="18" charset="0"/>
                <a:cs typeface="Times New Roman" panose="02020603050405020304" pitchFamily="18" charset="0"/>
              </a:rPr>
              <a:t>73 гуртки </a:t>
            </a:r>
            <a:r>
              <a:rPr lang="uk-UA" sz="2000" dirty="0">
                <a:solidFill>
                  <a:schemeClr val="tx1"/>
                </a:solidFill>
                <a:latin typeface="Times New Roman" panose="02020603050405020304" pitchFamily="18" charset="0"/>
                <a:cs typeface="Times New Roman" panose="02020603050405020304" pitchFamily="18" charset="0"/>
              </a:rPr>
              <a:t>в яких налічується </a:t>
            </a:r>
            <a:r>
              <a:rPr lang="uk-UA" sz="2000" b="1" dirty="0">
                <a:solidFill>
                  <a:schemeClr val="tx1"/>
                </a:solidFill>
                <a:latin typeface="Times New Roman" panose="02020603050405020304" pitchFamily="18" charset="0"/>
                <a:cs typeface="Times New Roman" panose="02020603050405020304" pitchFamily="18" charset="0"/>
              </a:rPr>
              <a:t>541</a:t>
            </a:r>
            <a:r>
              <a:rPr lang="uk-UA" sz="2000" dirty="0">
                <a:solidFill>
                  <a:schemeClr val="tx1"/>
                </a:solidFill>
                <a:latin typeface="Times New Roman" panose="02020603050405020304" pitchFamily="18" charset="0"/>
                <a:cs typeface="Times New Roman" panose="02020603050405020304" pitchFamily="18" charset="0"/>
              </a:rPr>
              <a:t> учасник.</a:t>
            </a:r>
            <a:endParaRPr lang="ru-RU" sz="2000" dirty="0">
              <a:solidFill>
                <a:schemeClr val="tx1"/>
              </a:solidFill>
              <a:latin typeface="Times New Roman" panose="02020603050405020304" pitchFamily="18" charset="0"/>
              <a:cs typeface="Times New Roman" panose="02020603050405020304" pitchFamily="18" charset="0"/>
            </a:endParaRPr>
          </a:p>
          <a:p>
            <a:endParaRPr lang="ru-RU" sz="2000" dirty="0">
              <a:solidFill>
                <a:schemeClr val="tx1"/>
              </a:solidFill>
              <a:latin typeface="Times New Roman" panose="02020603050405020304" pitchFamily="18" charset="0"/>
              <a:cs typeface="Times New Roman" panose="02020603050405020304" pitchFamily="18" charset="0"/>
            </a:endParaRPr>
          </a:p>
          <a:p>
            <a:endParaRPr lang="ru-RU" sz="2000" dirty="0">
              <a:solidFill>
                <a:schemeClr val="tx1"/>
              </a:solidFill>
              <a:latin typeface="Times New Roman" panose="02020603050405020304" pitchFamily="18" charset="0"/>
              <a:cs typeface="Times New Roman" panose="02020603050405020304" pitchFamily="18" charset="0"/>
            </a:endParaRPr>
          </a:p>
          <a:p>
            <a:endParaRPr lang="ru-RU" sz="20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07308E4F-CC76-40BD-8AD3-794A00A26F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765" y="171174"/>
            <a:ext cx="1484245" cy="1360557"/>
          </a:xfrm>
          <a:prstGeom prst="rect">
            <a:avLst/>
          </a:prstGeom>
          <a:ln>
            <a:noFill/>
          </a:ln>
          <a:effectLst>
            <a:softEdge rad="112500"/>
          </a:effectLst>
        </p:spPr>
      </p:pic>
    </p:spTree>
    <p:extLst>
      <p:ext uri="{BB962C8B-B14F-4D97-AF65-F5344CB8AC3E}">
        <p14:creationId xmlns:p14="http://schemas.microsoft.com/office/powerpoint/2010/main" val="2807053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CA2B6C0-550F-4DAF-BE94-464D3419894D}"/>
              </a:ext>
            </a:extLst>
          </p:cNvPr>
          <p:cNvSpPr>
            <a:spLocks noGrp="1"/>
          </p:cNvSpPr>
          <p:nvPr>
            <p:ph idx="1"/>
          </p:nvPr>
        </p:nvSpPr>
        <p:spPr>
          <a:xfrm>
            <a:off x="1444486" y="1531731"/>
            <a:ext cx="10033621" cy="3777622"/>
          </a:xfrm>
        </p:spPr>
        <p:txBody>
          <a:bodyPr>
            <a:normAutofit/>
          </a:bodyPr>
          <a:lstStyle/>
          <a:p>
            <a:r>
              <a:rPr lang="uk-UA" sz="2000" dirty="0">
                <a:solidFill>
                  <a:schemeClr val="tx1"/>
                </a:solidFill>
                <a:latin typeface="Times New Roman" panose="02020603050405020304" pitchFamily="18" charset="0"/>
                <a:cs typeface="Times New Roman" panose="02020603050405020304" pitchFamily="18" charset="0"/>
              </a:rPr>
              <a:t>аматорський мішаний вокальний колектив </a:t>
            </a:r>
            <a:r>
              <a:rPr lang="uk-UA" sz="2000" b="1" dirty="0">
                <a:solidFill>
                  <a:schemeClr val="tx1"/>
                </a:solidFill>
                <a:latin typeface="Times New Roman" panose="02020603050405020304" pitchFamily="18" charset="0"/>
                <a:cs typeface="Times New Roman" panose="02020603050405020304" pitchFamily="18" charset="0"/>
              </a:rPr>
              <a:t>«Водограй» </a:t>
            </a:r>
            <a:r>
              <a:rPr lang="uk-UA" sz="2000" dirty="0" err="1">
                <a:solidFill>
                  <a:schemeClr val="tx1"/>
                </a:solidFill>
                <a:latin typeface="Times New Roman" panose="02020603050405020304" pitchFamily="18" charset="0"/>
                <a:cs typeface="Times New Roman" panose="02020603050405020304" pitchFamily="18" charset="0"/>
              </a:rPr>
              <a:t>Новодмитрівського</a:t>
            </a:r>
            <a:r>
              <a:rPr lang="uk-UA" sz="2000" dirty="0">
                <a:solidFill>
                  <a:schemeClr val="tx1"/>
                </a:solidFill>
                <a:latin typeface="Times New Roman" panose="02020603050405020304" pitchFamily="18" charset="0"/>
                <a:cs typeface="Times New Roman" panose="02020603050405020304" pitchFamily="18" charset="0"/>
              </a:rPr>
              <a:t> будинку культури, керівник Ірина </a:t>
            </a:r>
            <a:r>
              <a:rPr lang="uk-UA" sz="2000" dirty="0" err="1">
                <a:solidFill>
                  <a:schemeClr val="tx1"/>
                </a:solidFill>
                <a:latin typeface="Times New Roman" panose="02020603050405020304" pitchFamily="18" charset="0"/>
                <a:cs typeface="Times New Roman" panose="02020603050405020304" pitchFamily="18" charset="0"/>
              </a:rPr>
              <a:t>Шеєнко</a:t>
            </a:r>
            <a:r>
              <a:rPr lang="uk-UA" sz="2000" dirty="0">
                <a:solidFill>
                  <a:schemeClr val="tx1"/>
                </a:solidFill>
                <a:latin typeface="Times New Roman" panose="02020603050405020304" pitchFamily="18" charset="0"/>
                <a:cs typeface="Times New Roman" panose="02020603050405020304" pitchFamily="18" charset="0"/>
              </a:rPr>
              <a:t>, виборов 1 місце у   </a:t>
            </a:r>
            <a:r>
              <a:rPr lang="en-US" sz="2000" dirty="0">
                <a:solidFill>
                  <a:schemeClr val="tx1"/>
                </a:solidFill>
                <a:latin typeface="Times New Roman" panose="02020603050405020304" pitchFamily="18" charset="0"/>
                <a:cs typeface="Times New Roman" panose="02020603050405020304" pitchFamily="18" charset="0"/>
              </a:rPr>
              <a:t>V</a:t>
            </a:r>
            <a:r>
              <a:rPr lang="uk-UA" sz="2000" dirty="0">
                <a:solidFill>
                  <a:schemeClr val="tx1"/>
                </a:solidFill>
                <a:latin typeface="Times New Roman" panose="02020603050405020304" pitchFamily="18" charset="0"/>
                <a:cs typeface="Times New Roman" panose="02020603050405020304" pitchFamily="18" charset="0"/>
              </a:rPr>
              <a:t> Міжнародному дистанційному фестивалі-конкурсі вокального мистецтва «</a:t>
            </a:r>
            <a:r>
              <a:rPr lang="en-US" sz="2000" dirty="0">
                <a:solidFill>
                  <a:schemeClr val="tx1"/>
                </a:solidFill>
                <a:latin typeface="Times New Roman" panose="02020603050405020304" pitchFamily="18" charset="0"/>
                <a:cs typeface="Times New Roman" panose="02020603050405020304" pitchFamily="18" charset="0"/>
              </a:rPr>
              <a:t>TAMILA</a:t>
            </a:r>
            <a:r>
              <a:rPr lang="uk-UA" sz="2000" dirty="0">
                <a:solidFill>
                  <a:schemeClr val="tx1"/>
                </a:solidFill>
                <a:latin typeface="Times New Roman" panose="02020603050405020304" pitchFamily="18" charset="0"/>
                <a:cs typeface="Times New Roman" panose="02020603050405020304" pitchFamily="18" charset="0"/>
              </a:rPr>
              <a:t>’</a:t>
            </a:r>
            <a:r>
              <a:rPr lang="en-US" sz="2000" dirty="0">
                <a:solidFill>
                  <a:schemeClr val="tx1"/>
                </a:solidFill>
                <a:latin typeface="Times New Roman" panose="02020603050405020304" pitchFamily="18" charset="0"/>
                <a:cs typeface="Times New Roman" panose="02020603050405020304" pitchFamily="18" charset="0"/>
              </a:rPr>
              <a:t>S FEST</a:t>
            </a:r>
            <a:r>
              <a:rPr lang="uk-UA" sz="2000" dirty="0">
                <a:solidFill>
                  <a:schemeClr val="tx1"/>
                </a:solidFill>
                <a:latin typeface="Times New Roman" panose="02020603050405020304" pitchFamily="18" charset="0"/>
                <a:cs typeface="Times New Roman" panose="02020603050405020304" pitchFamily="18" charset="0"/>
              </a:rPr>
              <a:t>», який відбувся 17 жовтня у місті Дніпро;</a:t>
            </a:r>
          </a:p>
          <a:p>
            <a:r>
              <a:rPr lang="uk-UA" sz="2000" dirty="0">
                <a:solidFill>
                  <a:schemeClr val="tx1"/>
                </a:solidFill>
                <a:latin typeface="Times New Roman" panose="02020603050405020304" pitchFamily="18" charset="0"/>
                <a:cs typeface="Times New Roman" panose="02020603050405020304" pitchFamily="18" charset="0"/>
              </a:rPr>
              <a:t>танцювальний колектив «</a:t>
            </a:r>
            <a:r>
              <a:rPr lang="uk-UA" sz="2000" b="1" dirty="0">
                <a:solidFill>
                  <a:schemeClr val="tx1"/>
                </a:solidFill>
                <a:latin typeface="Times New Roman" panose="02020603050405020304" pitchFamily="18" charset="0"/>
                <a:cs typeface="Times New Roman" panose="02020603050405020304" pitchFamily="18" charset="0"/>
              </a:rPr>
              <a:t>Ми діти козацького роду» </a:t>
            </a:r>
            <a:r>
              <a:rPr lang="uk-UA" sz="2000" dirty="0">
                <a:solidFill>
                  <a:schemeClr val="tx1"/>
                </a:solidFill>
                <a:latin typeface="Times New Roman" panose="02020603050405020304" pitchFamily="18" charset="0"/>
                <a:cs typeface="Times New Roman" panose="02020603050405020304" pitchFamily="18" charset="0"/>
              </a:rPr>
              <a:t>Подільського сільського будинку культури, керівник Людмила </a:t>
            </a:r>
            <a:r>
              <a:rPr lang="uk-UA" sz="2000" dirty="0" err="1">
                <a:solidFill>
                  <a:schemeClr val="tx1"/>
                </a:solidFill>
                <a:latin typeface="Times New Roman" panose="02020603050405020304" pitchFamily="18" charset="0"/>
                <a:cs typeface="Times New Roman" panose="02020603050405020304" pitchFamily="18" charset="0"/>
              </a:rPr>
              <a:t>Кухарчик</a:t>
            </a:r>
            <a:r>
              <a:rPr lang="uk-UA" sz="2000" dirty="0">
                <a:solidFill>
                  <a:schemeClr val="tx1"/>
                </a:solidFill>
                <a:latin typeface="Times New Roman" panose="02020603050405020304" pitchFamily="18" charset="0"/>
                <a:cs typeface="Times New Roman" panose="02020603050405020304" pitchFamily="18" charset="0"/>
              </a:rPr>
              <a:t> зайняв 2 місце в </a:t>
            </a:r>
            <a:r>
              <a:rPr lang="en-US" sz="2000" dirty="0">
                <a:solidFill>
                  <a:schemeClr val="tx1"/>
                </a:solidFill>
                <a:latin typeface="Times New Roman" panose="02020603050405020304" pitchFamily="18" charset="0"/>
                <a:cs typeface="Times New Roman" panose="02020603050405020304" pitchFamily="18" charset="0"/>
              </a:rPr>
              <a:t>VI </a:t>
            </a:r>
            <a:r>
              <a:rPr lang="uk-UA" sz="2000" dirty="0">
                <a:solidFill>
                  <a:schemeClr val="tx1"/>
                </a:solidFill>
                <a:latin typeface="Times New Roman" panose="02020603050405020304" pitchFamily="18" charset="0"/>
                <a:cs typeface="Times New Roman" panose="02020603050405020304" pitchFamily="18" charset="0"/>
              </a:rPr>
              <a:t>обласному дистанційному хореографічному фестивалі-конкурсі «Світлячок» пам’яті Руслана Шеремета;</a:t>
            </a:r>
          </a:p>
          <a:p>
            <a:endParaRPr lang="ru-RU"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C951EB21-CE85-4774-BB23-6DFC3712CB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6765" y="171174"/>
            <a:ext cx="1484245" cy="1360557"/>
          </a:xfrm>
          <a:prstGeom prst="rect">
            <a:avLst/>
          </a:prstGeom>
          <a:ln>
            <a:noFill/>
          </a:ln>
          <a:effectLst>
            <a:softEdge rad="112500"/>
          </a:effectLst>
        </p:spPr>
      </p:pic>
    </p:spTree>
    <p:extLst>
      <p:ext uri="{BB962C8B-B14F-4D97-AF65-F5344CB8AC3E}">
        <p14:creationId xmlns:p14="http://schemas.microsoft.com/office/powerpoint/2010/main" val="3405956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F13344-D1C4-4D1E-B2E8-5D811EB104D5}"/>
              </a:ext>
            </a:extLst>
          </p:cNvPr>
          <p:cNvSpPr>
            <a:spLocks noGrp="1"/>
          </p:cNvSpPr>
          <p:nvPr>
            <p:ph type="title"/>
          </p:nvPr>
        </p:nvSpPr>
        <p:spPr>
          <a:xfrm>
            <a:off x="1545360" y="544210"/>
            <a:ext cx="10146531" cy="1280890"/>
          </a:xfrm>
        </p:spPr>
        <p:txBody>
          <a:bodyPr>
            <a:normAutofit fontScale="90000"/>
          </a:bodyPr>
          <a:lstStyle/>
          <a:p>
            <a:r>
              <a:rPr lang="ru-RU" sz="4000" b="1" dirty="0" err="1">
                <a:latin typeface="Times New Roman" panose="02020603050405020304" pitchFamily="18" charset="0"/>
                <a:cs typeface="Times New Roman" panose="02020603050405020304" pitchFamily="18" charset="0"/>
              </a:rPr>
              <a:t>Соціальний</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захист</a:t>
            </a:r>
            <a:r>
              <a:rPr lang="uk-UA" sz="4000" b="1" dirty="0">
                <a:latin typeface="Times New Roman" panose="02020603050405020304" pitchFamily="18" charset="0"/>
                <a:cs typeface="Times New Roman" panose="02020603050405020304" pitchFamily="18" charset="0"/>
              </a:rPr>
              <a:t> та соціальне забезпечення</a:t>
            </a:r>
            <a:br>
              <a:rPr lang="ru-RU" dirty="0"/>
            </a:br>
            <a:endParaRPr lang="ru-RU" dirty="0"/>
          </a:p>
        </p:txBody>
      </p:sp>
      <p:pic>
        <p:nvPicPr>
          <p:cNvPr id="5" name="Рисунок 4">
            <a:extLst>
              <a:ext uri="{FF2B5EF4-FFF2-40B4-BE49-F238E27FC236}">
                <a16:creationId xmlns:a16="http://schemas.microsoft.com/office/drawing/2014/main" id="{E978C3B7-5245-4898-AAD2-EB7B2BD9C5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7976" y="5032901"/>
            <a:ext cx="2254716" cy="1611297"/>
          </a:xfrm>
          <a:prstGeom prst="rect">
            <a:avLst/>
          </a:prstGeom>
          <a:ln>
            <a:noFill/>
          </a:ln>
          <a:effectLst>
            <a:softEdge rad="112500"/>
          </a:effectLst>
        </p:spPr>
      </p:pic>
      <p:sp>
        <p:nvSpPr>
          <p:cNvPr id="6" name="Объект 2">
            <a:extLst>
              <a:ext uri="{FF2B5EF4-FFF2-40B4-BE49-F238E27FC236}">
                <a16:creationId xmlns:a16="http://schemas.microsoft.com/office/drawing/2014/main" id="{9A4951EB-648E-4950-89BC-53BBC6F49922}"/>
              </a:ext>
            </a:extLst>
          </p:cNvPr>
          <p:cNvSpPr>
            <a:spLocks noGrp="1"/>
          </p:cNvSpPr>
          <p:nvPr>
            <p:ph idx="1"/>
          </p:nvPr>
        </p:nvSpPr>
        <p:spPr>
          <a:xfrm>
            <a:off x="2127573" y="1201016"/>
            <a:ext cx="9244721" cy="4285384"/>
          </a:xfrm>
        </p:spPr>
        <p:txBody>
          <a:bodyPr>
            <a:normAutofit fontScale="77500" lnSpcReduction="20000"/>
          </a:bodyPr>
          <a:lstStyle/>
          <a:p>
            <a:r>
              <a:rPr lang="uk-UA" sz="2200" dirty="0">
                <a:latin typeface="Times New Roman" panose="02020603050405020304" pitchFamily="18" charset="0"/>
                <a:cs typeface="Times New Roman" panose="02020603050405020304" pitchFamily="18" charset="0"/>
              </a:rPr>
              <a:t>У 2021 році за надання пільг окремим категоріям громадян з оплати послуг зв’язку проведено видатків на суму </a:t>
            </a:r>
          </a:p>
          <a:p>
            <a:pPr marL="0" indent="0" algn="ctr">
              <a:buNone/>
            </a:pPr>
            <a:r>
              <a:rPr lang="uk-UA" sz="3500" b="1" dirty="0">
                <a:latin typeface="Times New Roman" panose="02020603050405020304" pitchFamily="18" charset="0"/>
                <a:cs typeface="Times New Roman" panose="02020603050405020304" pitchFamily="18" charset="0"/>
              </a:rPr>
              <a:t>7679 грн</a:t>
            </a:r>
            <a:endParaRPr lang="ru-RU" sz="3500" b="1" dirty="0">
              <a:latin typeface="Times New Roman" panose="02020603050405020304" pitchFamily="18" charset="0"/>
              <a:cs typeface="Times New Roman" panose="02020603050405020304" pitchFamily="18" charset="0"/>
            </a:endParaRPr>
          </a:p>
          <a:p>
            <a:r>
              <a:rPr lang="uk-UA" sz="2200" dirty="0">
                <a:latin typeface="Times New Roman" panose="02020603050405020304" pitchFamily="18" charset="0"/>
                <a:cs typeface="Times New Roman" panose="02020603050405020304" pitchFamily="18" charset="0"/>
              </a:rPr>
              <a:t>Компенсаційні виплати на пільговий проїзд автомобільним транспортом окремим категоріям громадян складають </a:t>
            </a:r>
          </a:p>
          <a:p>
            <a:pPr marL="0" indent="0" algn="ctr">
              <a:buNone/>
            </a:pPr>
            <a:r>
              <a:rPr lang="uk-UA" sz="3800" b="1" dirty="0">
                <a:latin typeface="Times New Roman" panose="02020603050405020304" pitchFamily="18" charset="0"/>
                <a:cs typeface="Times New Roman" panose="02020603050405020304" pitchFamily="18" charset="0"/>
              </a:rPr>
              <a:t>946тис.607грн</a:t>
            </a:r>
            <a:endParaRPr lang="ru-RU" sz="3800" b="1" dirty="0">
              <a:latin typeface="Times New Roman" panose="02020603050405020304" pitchFamily="18" charset="0"/>
              <a:cs typeface="Times New Roman" panose="02020603050405020304" pitchFamily="18" charset="0"/>
            </a:endParaRPr>
          </a:p>
          <a:p>
            <a:r>
              <a:rPr lang="uk-UA" sz="2200" dirty="0">
                <a:latin typeface="Times New Roman" panose="02020603050405020304" pitchFamily="18" charset="0"/>
                <a:cs typeface="Times New Roman" panose="02020603050405020304" pitchFamily="18" charset="0"/>
              </a:rPr>
              <a:t>Пільгове медичне обслуговування осіб, які постраждали внаслідок Чорнобильської катастрофи – </a:t>
            </a:r>
          </a:p>
          <a:p>
            <a:pPr marL="0" indent="0" algn="ctr">
              <a:buNone/>
            </a:pPr>
            <a:r>
              <a:rPr lang="uk-UA" sz="3800" b="1" dirty="0">
                <a:latin typeface="Times New Roman" panose="02020603050405020304" pitchFamily="18" charset="0"/>
                <a:cs typeface="Times New Roman" panose="02020603050405020304" pitchFamily="18" charset="0"/>
              </a:rPr>
              <a:t>52тис.928грн</a:t>
            </a:r>
            <a:endParaRPr lang="ru-RU" sz="3800" b="1" dirty="0">
              <a:latin typeface="Times New Roman" panose="02020603050405020304" pitchFamily="18" charset="0"/>
              <a:cs typeface="Times New Roman" panose="02020603050405020304" pitchFamily="18" charset="0"/>
            </a:endParaRPr>
          </a:p>
          <a:p>
            <a:r>
              <a:rPr lang="uk-UA" sz="2200" dirty="0">
                <a:latin typeface="Times New Roman" panose="02020603050405020304" pitchFamily="18" charset="0"/>
                <a:cs typeface="Times New Roman" panose="02020603050405020304" pitchFamily="18" charset="0"/>
              </a:rPr>
              <a:t>Забезпечення соціальними послугами за місцем проживання громадян. Які не здатні до самообслуговування у зв’язку з похилим віком, хворобою, інвалідністю – </a:t>
            </a:r>
          </a:p>
          <a:p>
            <a:pPr marL="0" indent="0" algn="ctr">
              <a:buNone/>
            </a:pPr>
            <a:r>
              <a:rPr lang="uk-UA" sz="3800" b="1" dirty="0">
                <a:latin typeface="Times New Roman" panose="02020603050405020304" pitchFamily="18" charset="0"/>
                <a:cs typeface="Times New Roman" panose="02020603050405020304" pitchFamily="18" charset="0"/>
              </a:rPr>
              <a:t>2млн.987тис.200грн</a:t>
            </a:r>
            <a:endParaRPr lang="ru-RU" sz="3800"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0871786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D007D66-A868-4DE9-AC03-0E8645688970}"/>
              </a:ext>
            </a:extLst>
          </p:cNvPr>
          <p:cNvSpPr>
            <a:spLocks noGrp="1"/>
          </p:cNvSpPr>
          <p:nvPr>
            <p:ph idx="1"/>
          </p:nvPr>
        </p:nvSpPr>
        <p:spPr>
          <a:xfrm>
            <a:off x="1702191" y="703385"/>
            <a:ext cx="9349660" cy="5303520"/>
          </a:xfrm>
        </p:spPr>
        <p:txBody>
          <a:bodyPr>
            <a:normAutofit/>
          </a:bodyPr>
          <a:lstStyle/>
          <a:p>
            <a:r>
              <a:rPr lang="ru-RU" sz="2400" dirty="0" err="1">
                <a:latin typeface="Times New Roman" panose="02020603050405020304" pitchFamily="18" charset="0"/>
                <a:cs typeface="Times New Roman" panose="02020603050405020304" pitchFamily="18" charset="0"/>
              </a:rPr>
              <a:t>Видатки</a:t>
            </a:r>
            <a:r>
              <a:rPr lang="ru-RU" sz="2400" dirty="0">
                <a:latin typeface="Times New Roman" panose="02020603050405020304" pitchFamily="18" charset="0"/>
                <a:cs typeface="Times New Roman" panose="02020603050405020304" pitchFamily="18" charset="0"/>
              </a:rPr>
              <a:t> на </a:t>
            </a:r>
            <a:r>
              <a:rPr lang="ru-RU" sz="2400" dirty="0" err="1">
                <a:latin typeface="Times New Roman" panose="02020603050405020304" pitchFamily="18" charset="0"/>
                <a:cs typeface="Times New Roman" panose="02020603050405020304" pitchFamily="18" charset="0"/>
              </a:rPr>
              <a:t>інші</a:t>
            </a:r>
            <a:r>
              <a:rPr lang="ru-RU" sz="2400" dirty="0">
                <a:latin typeface="Times New Roman" panose="02020603050405020304" pitchFamily="18" charset="0"/>
                <a:cs typeface="Times New Roman" panose="02020603050405020304" pitchFamily="18" charset="0"/>
              </a:rPr>
              <a:t> заходи у </a:t>
            </a:r>
            <a:r>
              <a:rPr lang="ru-RU" sz="2400" dirty="0" err="1">
                <a:latin typeface="Times New Roman" panose="02020603050405020304" pitchFamily="18" charset="0"/>
                <a:cs typeface="Times New Roman" panose="02020603050405020304" pitchFamily="18" charset="0"/>
              </a:rPr>
              <a:t>сфері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соціального</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захисту</a:t>
            </a:r>
            <a:r>
              <a:rPr lang="ru-RU" sz="2400" dirty="0">
                <a:latin typeface="Times New Roman" panose="02020603050405020304" pitchFamily="18" charset="0"/>
                <a:cs typeface="Times New Roman" panose="02020603050405020304" pitchFamily="18" charset="0"/>
              </a:rPr>
              <a:t> і </a:t>
            </a:r>
            <a:r>
              <a:rPr lang="ru-RU" sz="2400" dirty="0" err="1">
                <a:latin typeface="Times New Roman" panose="02020603050405020304" pitchFamily="18" charset="0"/>
                <a:cs typeface="Times New Roman" panose="02020603050405020304" pitchFamily="18" charset="0"/>
              </a:rPr>
              <a:t>соціального</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забезпечення</a:t>
            </a:r>
            <a:r>
              <a:rPr lang="ru-RU" sz="2400" dirty="0">
                <a:latin typeface="Times New Roman" panose="02020603050405020304" pitchFamily="18" charset="0"/>
                <a:cs typeface="Times New Roman" panose="02020603050405020304" pitchFamily="18" charset="0"/>
              </a:rPr>
              <a:t> по </a:t>
            </a:r>
            <a:r>
              <a:rPr lang="ru-RU" sz="2400" dirty="0" err="1">
                <a:latin typeface="Times New Roman" panose="02020603050405020304" pitchFamily="18" charset="0"/>
                <a:cs typeface="Times New Roman" panose="02020603050405020304" pitchFamily="18" charset="0"/>
              </a:rPr>
              <a:t>загальному</a:t>
            </a:r>
            <a:r>
              <a:rPr lang="ru-RU" sz="2400" dirty="0">
                <a:latin typeface="Times New Roman" panose="02020603050405020304" pitchFamily="18" charset="0"/>
                <a:cs typeface="Times New Roman" panose="02020603050405020304" pitchFamily="18" charset="0"/>
              </a:rPr>
              <a:t> фонду </a:t>
            </a:r>
            <a:r>
              <a:rPr lang="ru-RU" sz="2400" dirty="0" err="1">
                <a:latin typeface="Times New Roman" panose="02020603050405020304" pitchFamily="18" charset="0"/>
                <a:cs typeface="Times New Roman" panose="02020603050405020304" pitchFamily="18" charset="0"/>
              </a:rPr>
              <a:t>склали</a:t>
            </a:r>
            <a:r>
              <a:rPr lang="ru-RU" sz="2400" dirty="0">
                <a:latin typeface="Times New Roman" panose="02020603050405020304" pitchFamily="18" charset="0"/>
                <a:cs typeface="Times New Roman" panose="02020603050405020304" pitchFamily="18" charset="0"/>
              </a:rPr>
              <a:t> </a:t>
            </a:r>
            <a:r>
              <a:rPr lang="uk-UA" sz="2400" b="1" dirty="0">
                <a:latin typeface="Times New Roman" panose="02020603050405020304" pitchFamily="18" charset="0"/>
                <a:cs typeface="Times New Roman" panose="02020603050405020304" pitchFamily="18" charset="0"/>
              </a:rPr>
              <a:t>228тис.800</a:t>
            </a:r>
            <a:r>
              <a:rPr lang="ru-RU" sz="2400" b="1" dirty="0" err="1">
                <a:latin typeface="Times New Roman" panose="02020603050405020304" pitchFamily="18" charset="0"/>
                <a:cs typeface="Times New Roman" panose="02020603050405020304" pitchFamily="18" charset="0"/>
              </a:rPr>
              <a:t>грн</a:t>
            </a:r>
            <a:r>
              <a:rPr lang="uk-UA" sz="2400" b="1" dirty="0">
                <a:latin typeface="Times New Roman" panose="02020603050405020304" pitchFamily="18" charset="0"/>
                <a:cs typeface="Times New Roman" panose="02020603050405020304" pitchFamily="18" charset="0"/>
              </a:rPr>
              <a:t>.</a:t>
            </a:r>
            <a:r>
              <a:rPr lang="ru-RU"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в </a:t>
            </a:r>
            <a:r>
              <a:rPr lang="uk-UA" sz="2400" dirty="0" err="1">
                <a:latin typeface="Times New Roman" panose="02020603050405020304" pitchFamily="18" charset="0"/>
                <a:cs typeface="Times New Roman" panose="02020603050405020304" pitchFamily="18" charset="0"/>
              </a:rPr>
              <a:t>т.ч</a:t>
            </a:r>
            <a:r>
              <a:rPr lang="uk-UA" sz="2400" dirty="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a:p>
            <a:pPr algn="ctr">
              <a:buFontTx/>
              <a:buChar char="-"/>
            </a:pPr>
            <a:r>
              <a:rPr lang="uk-UA" sz="2400" dirty="0">
                <a:latin typeface="Times New Roman" panose="02020603050405020304" pitchFamily="18" charset="0"/>
                <a:cs typeface="Times New Roman" panose="02020603050405020304" pitchFamily="18" charset="0"/>
              </a:rPr>
              <a:t>відповідно до комплексної програми «Турбота»  на 2021 – 2025 роки, одноразову матеріальну допомогу отримали – 108 осіб </a:t>
            </a:r>
            <a:r>
              <a:rPr lang="uk-UA" sz="2400" b="1" dirty="0">
                <a:latin typeface="Times New Roman" panose="02020603050405020304" pitchFamily="18" charset="0"/>
                <a:cs typeface="Times New Roman" panose="02020603050405020304" pitchFamily="18" charset="0"/>
              </a:rPr>
              <a:t>( в сумі 194600 грн</a:t>
            </a:r>
            <a:r>
              <a:rPr lang="uk-UA" sz="2400" dirty="0">
                <a:latin typeface="Times New Roman" panose="02020603050405020304" pitchFamily="18" charset="0"/>
                <a:cs typeface="Times New Roman" panose="02020603050405020304" pitchFamily="18" charset="0"/>
              </a:rPr>
              <a:t>)</a:t>
            </a:r>
          </a:p>
          <a:p>
            <a:pPr algn="ctr">
              <a:buFontTx/>
              <a:buChar char="-"/>
            </a:pPr>
            <a:endParaRPr lang="uk-UA" sz="2400" dirty="0">
              <a:latin typeface="Times New Roman" panose="02020603050405020304" pitchFamily="18" charset="0"/>
              <a:cs typeface="Times New Roman" panose="02020603050405020304" pitchFamily="18" charset="0"/>
            </a:endParaRPr>
          </a:p>
          <a:p>
            <a:pPr marL="0" indent="0" algn="ctr">
              <a:buNone/>
            </a:pPr>
            <a:r>
              <a:rPr lang="uk-UA" sz="2400" dirty="0">
                <a:latin typeface="Times New Roman" panose="02020603050405020304" pitchFamily="18" charset="0"/>
                <a:cs typeface="Times New Roman" panose="02020603050405020304" pitchFamily="18" charset="0"/>
              </a:rPr>
              <a:t>- </a:t>
            </a:r>
            <a:r>
              <a:rPr lang="uk-UA" sz="2400" dirty="0" err="1">
                <a:latin typeface="Times New Roman" panose="02020603050405020304" pitchFamily="18" charset="0"/>
                <a:cs typeface="Times New Roman" panose="02020603050405020304" pitchFamily="18" charset="0"/>
              </a:rPr>
              <a:t>виплачено</a:t>
            </a:r>
            <a:r>
              <a:rPr lang="uk-UA" sz="2400" dirty="0">
                <a:latin typeface="Times New Roman" panose="02020603050405020304" pitchFamily="18" charset="0"/>
                <a:cs typeface="Times New Roman" panose="02020603050405020304" pitchFamily="18" charset="0"/>
              </a:rPr>
              <a:t> допомогу ветеранам Афганістану- 25 осіб ( </a:t>
            </a:r>
            <a:r>
              <a:rPr lang="uk-UA" sz="2400" b="1" dirty="0">
                <a:latin typeface="Times New Roman" panose="02020603050405020304" pitchFamily="18" charset="0"/>
                <a:cs typeface="Times New Roman" panose="02020603050405020304" pitchFamily="18" charset="0"/>
              </a:rPr>
              <a:t>в сумі 15000 грн</a:t>
            </a:r>
            <a:r>
              <a:rPr lang="uk-UA" sz="2400" dirty="0">
                <a:latin typeface="Times New Roman" panose="02020603050405020304" pitchFamily="18" charset="0"/>
                <a:cs typeface="Times New Roman" panose="02020603050405020304" pitchFamily="18" charset="0"/>
              </a:rPr>
              <a:t>) та головам ветеранських організацій - 9 осіб ( </a:t>
            </a:r>
            <a:r>
              <a:rPr lang="uk-UA" sz="2400" b="1" dirty="0">
                <a:latin typeface="Times New Roman" panose="02020603050405020304" pitchFamily="18" charset="0"/>
                <a:cs typeface="Times New Roman" panose="02020603050405020304" pitchFamily="18" charset="0"/>
              </a:rPr>
              <a:t>в сумі 19200 грн</a:t>
            </a:r>
            <a:r>
              <a:rPr lang="uk-UA" sz="2400" dirty="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2DC827FD-0B58-40F6-BC5E-0E22873E13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2191" y="4819611"/>
            <a:ext cx="2629825" cy="1879362"/>
          </a:xfrm>
          <a:prstGeom prst="rect">
            <a:avLst/>
          </a:prstGeom>
          <a:ln>
            <a:noFill/>
          </a:ln>
          <a:effectLst>
            <a:softEdge rad="112500"/>
          </a:effectLst>
        </p:spPr>
      </p:pic>
    </p:spTree>
    <p:extLst>
      <p:ext uri="{BB962C8B-B14F-4D97-AF65-F5344CB8AC3E}">
        <p14:creationId xmlns:p14="http://schemas.microsoft.com/office/powerpoint/2010/main" val="41474767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32039" y="722671"/>
            <a:ext cx="9483213" cy="1954268"/>
          </a:xfrm>
        </p:spPr>
        <p:txBody>
          <a:bodyPr>
            <a:normAutofit/>
          </a:bodyPr>
          <a:lstStyle/>
          <a:p>
            <a:pPr algn="ctr"/>
            <a:r>
              <a:rPr lang="uk-UA" sz="3600" b="1" dirty="0">
                <a:solidFill>
                  <a:srgbClr val="C00000"/>
                </a:solidFill>
                <a:latin typeface="Times New Roman" panose="02020603050405020304" pitchFamily="18" charset="0"/>
                <a:cs typeface="Times New Roman" panose="02020603050405020304" pitchFamily="18" charset="0"/>
              </a:rPr>
              <a:t>Комунальна установа</a:t>
            </a:r>
            <a:br>
              <a:rPr lang="uk-UA" sz="3600" b="1" dirty="0">
                <a:solidFill>
                  <a:srgbClr val="C00000"/>
                </a:solidFill>
                <a:latin typeface="Times New Roman" panose="02020603050405020304" pitchFamily="18" charset="0"/>
                <a:cs typeface="Times New Roman" panose="02020603050405020304" pitchFamily="18" charset="0"/>
              </a:rPr>
            </a:br>
            <a:r>
              <a:rPr lang="uk-UA" sz="3600" b="1" dirty="0">
                <a:solidFill>
                  <a:srgbClr val="C00000"/>
                </a:solidFill>
                <a:latin typeface="Times New Roman" panose="02020603050405020304" pitchFamily="18" charset="0"/>
                <a:cs typeface="Times New Roman" panose="02020603050405020304" pitchFamily="18" charset="0"/>
              </a:rPr>
              <a:t> «Центр надання соціальних послуг»</a:t>
            </a:r>
          </a:p>
        </p:txBody>
      </p:sp>
      <p:pic>
        <p:nvPicPr>
          <p:cNvPr id="4" name="Рисунок 3">
            <a:extLst>
              <a:ext uri="{FF2B5EF4-FFF2-40B4-BE49-F238E27FC236}">
                <a16:creationId xmlns:a16="http://schemas.microsoft.com/office/drawing/2014/main" id="{FD0F8D9D-8067-4D02-806C-BA7CBDE2C5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9565" y="3703984"/>
            <a:ext cx="2983328" cy="2749825"/>
          </a:xfrm>
          <a:prstGeom prst="rect">
            <a:avLst/>
          </a:prstGeom>
          <a:ln>
            <a:noFill/>
          </a:ln>
          <a:effectLst>
            <a:softEdge rad="112500"/>
          </a:effectLst>
        </p:spPr>
      </p:pic>
    </p:spTree>
    <p:extLst>
      <p:ext uri="{BB962C8B-B14F-4D97-AF65-F5344CB8AC3E}">
        <p14:creationId xmlns:p14="http://schemas.microsoft.com/office/powerpoint/2010/main" val="24745748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86C46A8-AB89-4300-85CB-C00D52FA894F}"/>
              </a:ext>
            </a:extLst>
          </p:cNvPr>
          <p:cNvSpPr>
            <a:spLocks noGrp="1"/>
          </p:cNvSpPr>
          <p:nvPr>
            <p:ph idx="1"/>
          </p:nvPr>
        </p:nvSpPr>
        <p:spPr>
          <a:xfrm>
            <a:off x="1967775" y="1540189"/>
            <a:ext cx="8915400" cy="3777622"/>
          </a:xfrm>
        </p:spPr>
        <p:txBody>
          <a:bodyPr>
            <a:normAutofit lnSpcReduction="10000"/>
          </a:bodyPr>
          <a:lstStyle/>
          <a:p>
            <a:r>
              <a:rPr lang="uk-UA" sz="2000" dirty="0">
                <a:latin typeface="Times New Roman" panose="02020603050405020304" pitchFamily="18" charset="0"/>
                <a:cs typeface="Times New Roman" panose="02020603050405020304" pitchFamily="18" charset="0"/>
              </a:rPr>
              <a:t>Утримання та забезпечення діяльності центрів соціальних служб – </a:t>
            </a:r>
          </a:p>
          <a:p>
            <a:pPr marL="0" indent="0" algn="ctr">
              <a:buNone/>
            </a:pPr>
            <a:r>
              <a:rPr lang="uk-UA" sz="2000" b="1" dirty="0">
                <a:latin typeface="Times New Roman" panose="02020603050405020304" pitchFamily="18" charset="0"/>
                <a:cs typeface="Times New Roman" panose="02020603050405020304" pitchFamily="18" charset="0"/>
              </a:rPr>
              <a:t>1млн.268тис.293грн</a:t>
            </a:r>
          </a:p>
          <a:p>
            <a:r>
              <a:rPr lang="uk-UA" sz="2000" dirty="0">
                <a:latin typeface="Times New Roman" panose="02020603050405020304" pitchFamily="18" charset="0"/>
                <a:cs typeface="Times New Roman" panose="02020603050405020304" pitchFamily="18" charset="0"/>
              </a:rPr>
              <a:t>Створення та забезпечення діяльності спеціалізованих служб підтримки осіб, які постраждали від домашнього насильства та/або насильства за ознакою статі – </a:t>
            </a:r>
          </a:p>
          <a:p>
            <a:pPr marL="0" indent="0" algn="ctr">
              <a:buNone/>
            </a:pPr>
            <a:r>
              <a:rPr lang="uk-UA" sz="2000" b="1" dirty="0">
                <a:latin typeface="Times New Roman" panose="02020603050405020304" pitchFamily="18" charset="0"/>
                <a:cs typeface="Times New Roman" panose="02020603050405020304" pitchFamily="18" charset="0"/>
              </a:rPr>
              <a:t>        625тис415грн </a:t>
            </a:r>
            <a:r>
              <a:rPr lang="uk-UA" sz="2000" dirty="0">
                <a:latin typeface="Times New Roman" panose="02020603050405020304" pitchFamily="18" charset="0"/>
                <a:cs typeface="Times New Roman" panose="02020603050405020304" pitchFamily="18" charset="0"/>
              </a:rPr>
              <a:t>( державна субвенція) </a:t>
            </a:r>
            <a:endParaRPr lang="ru-RU" sz="2000" dirty="0">
              <a:latin typeface="Times New Roman" panose="02020603050405020304" pitchFamily="18" charset="0"/>
              <a:cs typeface="Times New Roman" panose="02020603050405020304" pitchFamily="18" charset="0"/>
            </a:endParaRPr>
          </a:p>
          <a:p>
            <a:r>
              <a:rPr lang="uk-UA" sz="2000" dirty="0">
                <a:latin typeface="Times New Roman" panose="02020603050405020304" pitchFamily="18" charset="0"/>
                <a:cs typeface="Times New Roman" panose="02020603050405020304" pitchFamily="18" charset="0"/>
              </a:rPr>
              <a:t>Надання соціальних гарантій фізичним особам, які надають соціальні послуги громадянам похилого віку, особам з інвалідністю, дітям з інвалідністю, хворим, які не здатні до самообслуговування і потребують сторонньої допомоги – </a:t>
            </a:r>
          </a:p>
          <a:p>
            <a:pPr marL="0" indent="0" algn="ctr">
              <a:buNone/>
            </a:pPr>
            <a:r>
              <a:rPr lang="uk-UA" sz="2000" b="1" dirty="0">
                <a:latin typeface="Times New Roman" panose="02020603050405020304" pitchFamily="18" charset="0"/>
                <a:cs typeface="Times New Roman" panose="02020603050405020304" pitchFamily="18" charset="0"/>
              </a:rPr>
              <a:t>36тис.175 грн</a:t>
            </a:r>
            <a:endParaRPr lang="ru-RU" sz="2000" b="1" dirty="0">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6F83D5BB-701E-41A1-8A23-75D86D71BA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663" y="4978638"/>
            <a:ext cx="2629825" cy="1879362"/>
          </a:xfrm>
          <a:prstGeom prst="rect">
            <a:avLst/>
          </a:prstGeom>
        </p:spPr>
      </p:pic>
    </p:spTree>
    <p:extLst>
      <p:ext uri="{BB962C8B-B14F-4D97-AF65-F5344CB8AC3E}">
        <p14:creationId xmlns:p14="http://schemas.microsoft.com/office/powerpoint/2010/main" val="619315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84555" y="1208886"/>
            <a:ext cx="10102646" cy="5162417"/>
          </a:xfrm>
        </p:spPr>
        <p:txBody>
          <a:bodyPr>
            <a:normAutofit fontScale="77500" lnSpcReduction="20000"/>
          </a:bodyPr>
          <a:lstStyle/>
          <a:p>
            <a:pPr algn="just"/>
            <a:r>
              <a:rPr lang="uk-UA" sz="3000" b="1" dirty="0">
                <a:latin typeface="Times New Roman" panose="02020603050405020304" pitchFamily="18" charset="0"/>
                <a:cs typeface="Times New Roman" panose="02020603050405020304" pitchFamily="18" charset="0"/>
              </a:rPr>
              <a:t>Соціальні робітники </a:t>
            </a:r>
            <a:r>
              <a:rPr lang="uk-UA" sz="3300" dirty="0">
                <a:latin typeface="Times New Roman" panose="02020603050405020304" pitchFamily="18" charset="0"/>
                <a:cs typeface="Times New Roman" panose="02020603050405020304" pitchFamily="18" charset="0"/>
              </a:rPr>
              <a:t>відділення (</a:t>
            </a:r>
            <a:r>
              <a:rPr lang="uk-UA" sz="3300" b="1" dirty="0">
                <a:latin typeface="Times New Roman" panose="02020603050405020304" pitchFamily="18" charset="0"/>
                <a:cs typeface="Times New Roman" panose="02020603050405020304" pitchFamily="18" charset="0"/>
              </a:rPr>
              <a:t>24</a:t>
            </a:r>
            <a:r>
              <a:rPr lang="uk-UA" sz="3300" dirty="0">
                <a:latin typeface="Times New Roman" panose="02020603050405020304" pitchFamily="18" charset="0"/>
                <a:cs typeface="Times New Roman" panose="02020603050405020304" pitchFamily="18" charset="0"/>
              </a:rPr>
              <a:t> особи у 16 населених пунктах) надають  соціальну послугу догляду вдома; </a:t>
            </a:r>
          </a:p>
          <a:p>
            <a:pPr algn="just"/>
            <a:r>
              <a:rPr lang="uk-UA" sz="3300" b="1" dirty="0">
                <a:latin typeface="Times New Roman" panose="02020603050405020304" pitchFamily="18" charset="0"/>
                <a:cs typeface="Times New Roman" panose="02020603050405020304" pitchFamily="18" charset="0"/>
              </a:rPr>
              <a:t>Загальна кількість виявлених громадян </a:t>
            </a:r>
            <a:r>
              <a:rPr lang="uk-UA" sz="3300" dirty="0">
                <a:latin typeface="Times New Roman" panose="02020603050405020304" pitchFamily="18" charset="0"/>
                <a:cs typeface="Times New Roman" panose="02020603050405020304" pitchFamily="18" charset="0"/>
              </a:rPr>
              <a:t>похилого віку, інвалідів,  які потребують соціального обслуговування (надання соціальних послуг) становить – 318 осіб; </a:t>
            </a:r>
          </a:p>
          <a:p>
            <a:r>
              <a:rPr lang="uk-UA" sz="3300" b="1" dirty="0">
                <a:latin typeface="Times New Roman" panose="02020603050405020304" pitchFamily="18" charset="0"/>
                <a:cs typeface="Times New Roman" panose="02020603050405020304" pitchFamily="18" charset="0"/>
              </a:rPr>
              <a:t>Охоплено обслуговуванням  </a:t>
            </a:r>
            <a:r>
              <a:rPr lang="uk-UA" sz="3300" dirty="0">
                <a:latin typeface="Times New Roman" panose="02020603050405020304" pitchFamily="18" charset="0"/>
                <a:cs typeface="Times New Roman" panose="02020603050405020304" pitchFamily="18" charset="0"/>
              </a:rPr>
              <a:t>через відділення складає 31</a:t>
            </a:r>
            <a:r>
              <a:rPr lang="ru-RU" sz="3300" dirty="0">
                <a:latin typeface="Times New Roman" panose="02020603050405020304" pitchFamily="18" charset="0"/>
                <a:cs typeface="Times New Roman" panose="02020603050405020304" pitchFamily="18" charset="0"/>
              </a:rPr>
              <a:t>8 </a:t>
            </a:r>
            <a:r>
              <a:rPr lang="uk-UA" sz="3300" dirty="0">
                <a:latin typeface="Times New Roman" panose="02020603050405020304" pitchFamily="18" charset="0"/>
                <a:cs typeface="Times New Roman" panose="02020603050405020304" pitchFamily="18" charset="0"/>
              </a:rPr>
              <a:t>осіб-100%;</a:t>
            </a:r>
          </a:p>
          <a:p>
            <a:r>
              <a:rPr lang="ru-RU" sz="3300" b="1" dirty="0">
                <a:latin typeface="Times New Roman" panose="02020603050405020304" pitchFamily="18" charset="0"/>
                <a:cs typeface="Times New Roman" panose="02020603050405020304" pitchFamily="18" charset="0"/>
              </a:rPr>
              <a:t>14</a:t>
            </a:r>
            <a:r>
              <a:rPr lang="uk-UA" sz="3300" b="1" dirty="0">
                <a:latin typeface="Times New Roman" panose="02020603050405020304" pitchFamily="18" charset="0"/>
                <a:cs typeface="Times New Roman" panose="02020603050405020304" pitchFamily="18" charset="0"/>
              </a:rPr>
              <a:t> особам</a:t>
            </a:r>
            <a:r>
              <a:rPr lang="uk-UA" sz="3300" dirty="0">
                <a:latin typeface="Times New Roman" panose="02020603050405020304" pitchFamily="18" charset="0"/>
                <a:cs typeface="Times New Roman" panose="02020603050405020304" pitchFamily="18" charset="0"/>
              </a:rPr>
              <a:t> з числа непрацездатних громадян  відповідно до тарифів отримували платні  соціально-побутові послуги на загальну суму </a:t>
            </a:r>
            <a:r>
              <a:rPr lang="ru-RU" sz="3300" dirty="0">
                <a:latin typeface="Times New Roman" panose="02020603050405020304" pitchFamily="18" charset="0"/>
                <a:cs typeface="Times New Roman" panose="02020603050405020304" pitchFamily="18" charset="0"/>
              </a:rPr>
              <a:t>5260 </a:t>
            </a:r>
            <a:r>
              <a:rPr lang="uk-UA" sz="3300" dirty="0">
                <a:latin typeface="Times New Roman" panose="02020603050405020304" pitchFamily="18" charset="0"/>
                <a:cs typeface="Times New Roman" panose="02020603050405020304" pitchFamily="18" charset="0"/>
              </a:rPr>
              <a:t>грн;</a:t>
            </a:r>
          </a:p>
          <a:p>
            <a:r>
              <a:rPr lang="uk-UA" sz="3300" b="1" dirty="0">
                <a:latin typeface="Times New Roman" panose="02020603050405020304" pitchFamily="18" charset="0"/>
                <a:cs typeface="Times New Roman" panose="02020603050405020304" pitchFamily="18" charset="0"/>
              </a:rPr>
              <a:t>Згідно угоди між </a:t>
            </a:r>
            <a:r>
              <a:rPr lang="uk-UA" sz="3300" b="1" dirty="0" err="1">
                <a:latin typeface="Times New Roman" panose="02020603050405020304" pitchFamily="18" charset="0"/>
                <a:cs typeface="Times New Roman" panose="02020603050405020304" pitchFamily="18" charset="0"/>
              </a:rPr>
              <a:t>Новодмитрівською</a:t>
            </a:r>
            <a:r>
              <a:rPr lang="uk-UA" sz="3300" b="1" dirty="0">
                <a:latin typeface="Times New Roman" panose="02020603050405020304" pitchFamily="18" charset="0"/>
                <a:cs typeface="Times New Roman" panose="02020603050405020304" pitchFamily="18" charset="0"/>
              </a:rPr>
              <a:t> та </a:t>
            </a:r>
            <a:r>
              <a:rPr lang="uk-UA" sz="3300" b="1" dirty="0" err="1">
                <a:latin typeface="Times New Roman" panose="02020603050405020304" pitchFamily="18" charset="0"/>
                <a:cs typeface="Times New Roman" panose="02020603050405020304" pitchFamily="18" charset="0"/>
              </a:rPr>
              <a:t>Піщанською</a:t>
            </a:r>
            <a:r>
              <a:rPr lang="uk-UA" sz="3300" b="1" dirty="0">
                <a:latin typeface="Times New Roman" panose="02020603050405020304" pitchFamily="18" charset="0"/>
                <a:cs typeface="Times New Roman" panose="02020603050405020304" pitchFamily="18" charset="0"/>
              </a:rPr>
              <a:t> </a:t>
            </a:r>
            <a:r>
              <a:rPr lang="uk-UA" sz="3300" dirty="0">
                <a:latin typeface="Times New Roman" panose="02020603050405020304" pitchFamily="18" charset="0"/>
                <a:cs typeface="Times New Roman" panose="02020603050405020304" pitchFamily="18" charset="0"/>
              </a:rPr>
              <a:t>територіальними громадами надає послуги також на території </a:t>
            </a:r>
            <a:r>
              <a:rPr lang="uk-UA" sz="3300" dirty="0" err="1">
                <a:latin typeface="Times New Roman" panose="02020603050405020304" pitchFamily="18" charset="0"/>
                <a:cs typeface="Times New Roman" panose="02020603050405020304" pitchFamily="18" charset="0"/>
              </a:rPr>
              <a:t>Піщанської</a:t>
            </a:r>
            <a:r>
              <a:rPr lang="uk-UA" sz="3300" dirty="0">
                <a:latin typeface="Times New Roman" panose="02020603050405020304" pitchFamily="18" charset="0"/>
                <a:cs typeface="Times New Roman" panose="02020603050405020304" pitchFamily="18" charset="0"/>
              </a:rPr>
              <a:t> ТГ.</a:t>
            </a:r>
          </a:p>
          <a:p>
            <a:pPr marL="0" indent="0">
              <a:buNone/>
            </a:pPr>
            <a:r>
              <a:rPr lang="uk-UA" sz="2800" dirty="0">
                <a:latin typeface="Times New Roman" panose="02020603050405020304" pitchFamily="18" charset="0"/>
                <a:cs typeface="Times New Roman" panose="02020603050405020304" pitchFamily="18" charset="0"/>
              </a:rPr>
              <a:t> </a:t>
            </a:r>
          </a:p>
        </p:txBody>
      </p:sp>
      <p:sp>
        <p:nvSpPr>
          <p:cNvPr id="4" name="Прямоугольник 3"/>
          <p:cNvSpPr/>
          <p:nvPr/>
        </p:nvSpPr>
        <p:spPr>
          <a:xfrm>
            <a:off x="2728452" y="624111"/>
            <a:ext cx="8391832" cy="584775"/>
          </a:xfrm>
          <a:prstGeom prst="rect">
            <a:avLst/>
          </a:prstGeom>
        </p:spPr>
        <p:txBody>
          <a:bodyPr wrap="square">
            <a:spAutoFit/>
          </a:bodyPr>
          <a:lstStyle/>
          <a:p>
            <a:endParaRPr lang="uk-UA" sz="3200" dirty="0">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035277" y="132735"/>
            <a:ext cx="9085007" cy="523220"/>
          </a:xfrm>
          <a:prstGeom prst="rect">
            <a:avLst/>
          </a:prstGeom>
        </p:spPr>
        <p:txBody>
          <a:bodyPr wrap="square">
            <a:spAutoFit/>
          </a:bodyPr>
          <a:lstStyle/>
          <a:p>
            <a:pPr algn="ctr">
              <a:spcAft>
                <a:spcPts val="0"/>
              </a:spcAft>
            </a:pPr>
            <a:r>
              <a:rPr lang="uk-UA" sz="2800" b="1" dirty="0">
                <a:solidFill>
                  <a:srgbClr val="000000"/>
                </a:solidFill>
                <a:latin typeface="Times New Roman" panose="02020603050405020304" pitchFamily="18" charset="0"/>
                <a:ea typeface="Times New Roman" panose="02020603050405020304" pitchFamily="18" charset="0"/>
              </a:rPr>
              <a:t>Відділення соціальної допомоги вдома</a:t>
            </a:r>
            <a:endParaRPr lang="ru-RU"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483923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4099" y="3206415"/>
            <a:ext cx="4944979" cy="3555331"/>
          </a:xfrm>
          <a:prstGeom prst="rect">
            <a:avLst/>
          </a:prstGeom>
          <a:ln>
            <a:noFill/>
          </a:ln>
          <a:effectLst>
            <a:softEdge rad="112500"/>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858" y="3429000"/>
            <a:ext cx="3277772" cy="3019927"/>
          </a:xfrm>
          <a:prstGeom prst="rect">
            <a:avLst/>
          </a:prstGeom>
          <a:ln>
            <a:noFill/>
          </a:ln>
          <a:effectLst>
            <a:softEdge rad="112500"/>
          </a:effectLst>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4542" y="186488"/>
            <a:ext cx="4757842" cy="3019927"/>
          </a:xfrm>
          <a:prstGeom prst="rect">
            <a:avLst/>
          </a:prstGeom>
          <a:ln>
            <a:noFill/>
          </a:ln>
          <a:effectLst>
            <a:softEdge rad="112500"/>
          </a:effectLst>
        </p:spPr>
      </p:pic>
      <p:sp>
        <p:nvSpPr>
          <p:cNvPr id="2" name="Прямоугольник 1">
            <a:extLst>
              <a:ext uri="{FF2B5EF4-FFF2-40B4-BE49-F238E27FC236}">
                <a16:creationId xmlns:a16="http://schemas.microsoft.com/office/drawing/2014/main" id="{8ABF57C2-79D5-4204-9427-6D2651AE6AA6}"/>
              </a:ext>
            </a:extLst>
          </p:cNvPr>
          <p:cNvSpPr/>
          <p:nvPr/>
        </p:nvSpPr>
        <p:spPr>
          <a:xfrm>
            <a:off x="342830" y="1696451"/>
            <a:ext cx="4195828" cy="369332"/>
          </a:xfrm>
          <a:prstGeom prst="rect">
            <a:avLst/>
          </a:prstGeom>
        </p:spPr>
        <p:txBody>
          <a:bodyPr wrap="none">
            <a:spAutoFit/>
          </a:bodyPr>
          <a:lstStyle/>
          <a:p>
            <a:pPr algn="ctr">
              <a:spcAft>
                <a:spcPts val="0"/>
              </a:spcAft>
            </a:pPr>
            <a:r>
              <a:rPr lang="uk-UA" b="1" dirty="0">
                <a:solidFill>
                  <a:srgbClr val="000000"/>
                </a:solidFill>
                <a:latin typeface="Times New Roman" panose="02020603050405020304" pitchFamily="18" charset="0"/>
                <a:ea typeface="Times New Roman" panose="02020603050405020304" pitchFamily="18" charset="0"/>
              </a:rPr>
              <a:t>Відділення соціальної допомоги вдома</a:t>
            </a:r>
            <a:endParaRPr lang="ru-RU" b="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840696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1939412" y="1386348"/>
            <a:ext cx="10124769" cy="5368413"/>
          </a:xfrm>
        </p:spPr>
        <p:txBody>
          <a:bodyPr>
            <a:normAutofit/>
          </a:bodyPr>
          <a:lstStyle/>
          <a:p>
            <a:pPr algn="just"/>
            <a:r>
              <a:rPr lang="uk-UA" sz="2800" b="1" dirty="0">
                <a:latin typeface="Times New Roman" panose="02020603050405020304" pitchFamily="18" charset="0"/>
                <a:cs typeface="Times New Roman" panose="02020603050405020304" pitchFamily="18" charset="0"/>
              </a:rPr>
              <a:t>У ЦСПД (</a:t>
            </a:r>
            <a:r>
              <a:rPr lang="uk-UA" sz="2800" b="1" dirty="0" err="1">
                <a:latin typeface="Times New Roman" panose="02020603050405020304" pitchFamily="18" charset="0"/>
                <a:cs typeface="Times New Roman" panose="02020603050405020304" pitchFamily="18" charset="0"/>
              </a:rPr>
              <a:t>с.Домантово</a:t>
            </a:r>
            <a:r>
              <a:rPr lang="uk-UA" sz="2800" b="1" dirty="0">
                <a:latin typeface="Times New Roman" panose="02020603050405020304" pitchFamily="18" charset="0"/>
                <a:cs typeface="Times New Roman" panose="02020603050405020304" pitchFamily="18" charset="0"/>
              </a:rPr>
              <a:t>)  </a:t>
            </a:r>
            <a:r>
              <a:rPr lang="uk-UA" sz="2800" dirty="0">
                <a:latin typeface="Times New Roman" panose="02020603050405020304" pitchFamily="18" charset="0"/>
                <a:cs typeface="Times New Roman" panose="02020603050405020304" pitchFamily="18" charset="0"/>
              </a:rPr>
              <a:t>працює 7 осіб;</a:t>
            </a:r>
            <a:endParaRPr lang="ru-RU" sz="2800" dirty="0">
              <a:latin typeface="Times New Roman" panose="02020603050405020304" pitchFamily="18" charset="0"/>
              <a:cs typeface="Times New Roman" panose="02020603050405020304" pitchFamily="18" charset="0"/>
            </a:endParaRPr>
          </a:p>
          <a:p>
            <a:r>
              <a:rPr lang="ru-RU" sz="2800" b="1" dirty="0">
                <a:latin typeface="Times New Roman" panose="02020603050405020304" pitchFamily="18" charset="0"/>
                <a:cs typeface="Times New Roman" panose="02020603050405020304" pitchFamily="18" charset="0"/>
              </a:rPr>
              <a:t>У </a:t>
            </a:r>
            <a:r>
              <a:rPr lang="ru-RU" sz="2800" b="1" dirty="0" err="1">
                <a:latin typeface="Times New Roman" panose="02020603050405020304" pitchFamily="18" charset="0"/>
                <a:cs typeface="Times New Roman" panose="02020603050405020304" pitchFamily="18" charset="0"/>
              </a:rPr>
              <a:t>відділенні</a:t>
            </a:r>
            <a:r>
              <a:rPr lang="ru-RU" sz="2800" b="1" dirty="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проживало 8 </a:t>
            </a:r>
            <a:r>
              <a:rPr lang="ru-RU" sz="2800" dirty="0" err="1">
                <a:latin typeface="Times New Roman" panose="02020603050405020304" pitchFamily="18" charset="0"/>
                <a:cs typeface="Times New Roman" panose="02020603050405020304" pitchFamily="18" charset="0"/>
              </a:rPr>
              <a:t>сімей</a:t>
            </a:r>
            <a:r>
              <a:rPr lang="ru-RU" sz="2800" dirty="0">
                <a:latin typeface="Times New Roman" panose="02020603050405020304" pitchFamily="18" charset="0"/>
                <a:cs typeface="Times New Roman" panose="02020603050405020304" pitchFamily="18" charset="0"/>
              </a:rPr>
              <a:t> (17 </a:t>
            </a:r>
            <a:r>
              <a:rPr lang="ru-RU" sz="2800" dirty="0" err="1">
                <a:latin typeface="Times New Roman" panose="02020603050405020304" pitchFamily="18" charset="0"/>
                <a:cs typeface="Times New Roman" panose="02020603050405020304" pitchFamily="18" charset="0"/>
              </a:rPr>
              <a:t>осіб</a:t>
            </a:r>
            <a:r>
              <a:rPr lang="ru-RU" sz="2800" dirty="0">
                <a:latin typeface="Times New Roman" panose="02020603050405020304" pitchFamily="18" charset="0"/>
                <a:cs typeface="Times New Roman" panose="02020603050405020304" pitchFamily="18" charset="0"/>
              </a:rPr>
              <a:t>);</a:t>
            </a:r>
          </a:p>
          <a:p>
            <a:r>
              <a:rPr lang="ru-RU" sz="2800" b="1" dirty="0">
                <a:latin typeface="Times New Roman" panose="02020603050405020304" pitchFamily="18" charset="0"/>
                <a:cs typeface="Times New Roman" panose="02020603050405020304" pitchFamily="18" charset="0"/>
              </a:rPr>
              <a:t>Створено </a:t>
            </a:r>
            <a:r>
              <a:rPr lang="ru-RU" sz="2800" b="1" dirty="0" err="1">
                <a:latin typeface="Times New Roman" panose="02020603050405020304" pitchFamily="18" charset="0"/>
                <a:cs typeface="Times New Roman" panose="02020603050405020304" pitchFamily="18" charset="0"/>
              </a:rPr>
              <a:t>денний</a:t>
            </a:r>
            <a:r>
              <a:rPr lang="ru-RU" sz="2800" b="1" dirty="0">
                <a:latin typeface="Times New Roman" panose="02020603050405020304" pitchFamily="18" charset="0"/>
                <a:cs typeface="Times New Roman" panose="02020603050405020304" pitchFamily="18" charset="0"/>
              </a:rPr>
              <a:t> центр </a:t>
            </a:r>
            <a:r>
              <a:rPr lang="ru-RU" sz="2800" dirty="0" err="1">
                <a:latin typeface="Times New Roman" panose="02020603050405020304" pitchFamily="18" charset="0"/>
                <a:cs typeface="Times New Roman" panose="02020603050405020304" pitchFamily="18" charset="0"/>
              </a:rPr>
              <a:t>соціально-психологічної</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допомоги</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постраждалим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від</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сімейного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насильства</a:t>
            </a:r>
            <a:r>
              <a:rPr lang="ru-RU" sz="2800" dirty="0">
                <a:latin typeface="Times New Roman" panose="02020603050405020304" pitchFamily="18" charset="0"/>
                <a:cs typeface="Times New Roman" panose="02020603050405020304" pitchFamily="18" charset="0"/>
              </a:rPr>
              <a:t>. На ремонт </a:t>
            </a:r>
            <a:r>
              <a:rPr lang="ru-RU" sz="2800" dirty="0" err="1">
                <a:latin typeface="Times New Roman" panose="02020603050405020304" pitchFamily="18" charset="0"/>
                <a:cs typeface="Times New Roman" panose="02020603050405020304" pitchFamily="18" charset="0"/>
              </a:rPr>
              <a:t>якого</a:t>
            </a:r>
            <a:r>
              <a:rPr lang="ru-RU" sz="2800" dirty="0">
                <a:latin typeface="Times New Roman" panose="02020603050405020304" pitchFamily="18" charset="0"/>
                <a:cs typeface="Times New Roman" panose="02020603050405020304" pitchFamily="18" charset="0"/>
              </a:rPr>
              <a:t> залучено </a:t>
            </a:r>
            <a:r>
              <a:rPr lang="ru-RU" sz="2800" b="1" dirty="0">
                <a:latin typeface="Times New Roman" panose="02020603050405020304" pitchFamily="18" charset="0"/>
                <a:cs typeface="Times New Roman" panose="02020603050405020304" pitchFamily="18" charset="0"/>
              </a:rPr>
              <a:t>1,4 </a:t>
            </a:r>
            <a:r>
              <a:rPr lang="ru-RU" sz="2800" b="1" dirty="0" err="1">
                <a:latin typeface="Times New Roman" panose="02020603050405020304" pitchFamily="18" charset="0"/>
                <a:cs typeface="Times New Roman" panose="02020603050405020304" pitchFamily="18" charset="0"/>
              </a:rPr>
              <a:t>млн.грн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Субвенції</a:t>
            </a:r>
            <a:r>
              <a:rPr lang="ru-RU" sz="2800" dirty="0">
                <a:latin typeface="Times New Roman" panose="02020603050405020304" pitchFamily="18" charset="0"/>
                <a:cs typeface="Times New Roman" panose="02020603050405020304" pitchFamily="18" charset="0"/>
              </a:rPr>
              <a:t> з державного бюджету;</a:t>
            </a:r>
          </a:p>
          <a:p>
            <a:r>
              <a:rPr lang="ru-RU" sz="2800" b="1" dirty="0" err="1">
                <a:latin typeface="Times New Roman" panose="02020603050405020304" pitchFamily="18" charset="0"/>
                <a:cs typeface="Times New Roman" panose="02020603050405020304" pitchFamily="18" charset="0"/>
              </a:rPr>
              <a:t>Діє</a:t>
            </a:r>
            <a:r>
              <a:rPr lang="ru-RU" sz="2800" b="1" dirty="0">
                <a:latin typeface="Times New Roman" panose="02020603050405020304" pitchFamily="18" charset="0"/>
                <a:cs typeface="Times New Roman" panose="02020603050405020304" pitchFamily="18" charset="0"/>
              </a:rPr>
              <a:t> «Телефон </a:t>
            </a:r>
            <a:r>
              <a:rPr lang="ru-RU" sz="2800" b="1" dirty="0" err="1">
                <a:latin typeface="Times New Roman" panose="02020603050405020304" pitchFamily="18" charset="0"/>
                <a:cs typeface="Times New Roman" panose="02020603050405020304" pitchFamily="18" charset="0"/>
              </a:rPr>
              <a:t>довіри</a:t>
            </a:r>
            <a:r>
              <a:rPr lang="ru-RU" sz="2800" b="1" dirty="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пункт прокату </a:t>
            </a:r>
            <a:r>
              <a:rPr lang="ru-RU" sz="2800" dirty="0" err="1">
                <a:latin typeface="Times New Roman" panose="02020603050405020304" pitchFamily="18" charset="0"/>
                <a:cs typeface="Times New Roman" panose="02020603050405020304" pitchFamily="18" charset="0"/>
              </a:rPr>
              <a:t>засобів</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реабілітації</a:t>
            </a:r>
            <a:r>
              <a:rPr lang="ru-RU" sz="2800" dirty="0">
                <a:latin typeface="Times New Roman" panose="02020603050405020304" pitchFamily="18" charset="0"/>
                <a:cs typeface="Times New Roman" panose="02020603050405020304" pitchFamily="18" charset="0"/>
              </a:rPr>
              <a:t>, банк </a:t>
            </a:r>
            <a:r>
              <a:rPr lang="ru-RU" sz="2800" dirty="0" err="1">
                <a:latin typeface="Times New Roman" panose="02020603050405020304" pitchFamily="18" charset="0"/>
                <a:cs typeface="Times New Roman" panose="02020603050405020304" pitchFamily="18" charset="0"/>
              </a:rPr>
              <a:t>вживаного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одягу</a:t>
            </a:r>
            <a:r>
              <a:rPr lang="ru-RU" sz="2800" dirty="0">
                <a:latin typeface="Times New Roman" panose="02020603050405020304" pitchFamily="18" charset="0"/>
                <a:cs typeface="Times New Roman" panose="02020603050405020304" pitchFamily="18" charset="0"/>
              </a:rPr>
              <a:t>;</a:t>
            </a:r>
          </a:p>
          <a:p>
            <a:r>
              <a:rPr lang="ru-RU" sz="2800" dirty="0">
                <a:latin typeface="Times New Roman" panose="02020603050405020304" pitchFamily="18" charset="0"/>
                <a:cs typeface="Times New Roman" panose="02020603050405020304" pitchFamily="18" charset="0"/>
              </a:rPr>
              <a:t> Проведено ремонт </a:t>
            </a:r>
            <a:r>
              <a:rPr lang="ru-RU" sz="2800" dirty="0" err="1">
                <a:latin typeface="Times New Roman" panose="02020603050405020304" pitchFamily="18" charset="0"/>
                <a:cs typeface="Times New Roman" panose="02020603050405020304" pitchFamily="18" charset="0"/>
              </a:rPr>
              <a:t>теплотраси</a:t>
            </a:r>
            <a:r>
              <a:rPr lang="ru-RU" sz="2800" dirty="0">
                <a:latin typeface="Times New Roman" panose="02020603050405020304" pitchFamily="18" charset="0"/>
                <a:cs typeface="Times New Roman" panose="02020603050405020304" pitchFamily="18" charset="0"/>
              </a:rPr>
              <a:t>, заходи </a:t>
            </a:r>
            <a:r>
              <a:rPr lang="ru-RU" sz="2800" dirty="0" err="1">
                <a:latin typeface="Times New Roman" panose="02020603050405020304" pitchFamily="18" charset="0"/>
                <a:cs typeface="Times New Roman" panose="02020603050405020304" pitchFamily="18" charset="0"/>
              </a:rPr>
              <a:t>пожежозахисту</a:t>
            </a:r>
            <a:r>
              <a:rPr lang="ru-RU" sz="2800" dirty="0">
                <a:latin typeface="Times New Roman" panose="02020603050405020304" pitchFamily="18" charset="0"/>
                <a:cs typeface="Times New Roman" panose="02020603050405020304" pitchFamily="18" charset="0"/>
              </a:rPr>
              <a:t> та </a:t>
            </a:r>
            <a:r>
              <a:rPr lang="ru-RU" sz="2800" dirty="0" err="1">
                <a:latin typeface="Times New Roman" panose="02020603050405020304" pitchFamily="18" charset="0"/>
                <a:cs typeface="Times New Roman" panose="02020603050405020304" pitchFamily="18" charset="0"/>
              </a:rPr>
              <a:t>заміну</a:t>
            </a:r>
            <a:r>
              <a:rPr lang="ru-RU" sz="2800" dirty="0">
                <a:latin typeface="Times New Roman" panose="02020603050405020304" pitchFamily="18" charset="0"/>
                <a:cs typeface="Times New Roman" panose="02020603050405020304" pitchFamily="18" charset="0"/>
              </a:rPr>
              <a:t> теплового </a:t>
            </a:r>
            <a:r>
              <a:rPr lang="ru-RU" sz="2800" dirty="0" err="1">
                <a:latin typeface="Times New Roman" panose="02020603050405020304" pitchFamily="18" charset="0"/>
                <a:cs typeface="Times New Roman" panose="02020603050405020304" pitchFamily="18" charset="0"/>
              </a:rPr>
              <a:t>лічильника</a:t>
            </a:r>
            <a:r>
              <a:rPr lang="ru-RU" sz="2800" dirty="0">
                <a:latin typeface="Times New Roman" panose="02020603050405020304" pitchFamily="18" charset="0"/>
                <a:cs typeface="Times New Roman" panose="02020603050405020304" pitchFamily="18" charset="0"/>
              </a:rPr>
              <a:t>.</a:t>
            </a:r>
          </a:p>
          <a:p>
            <a:endParaRPr lang="ru-RU" sz="2800" dirty="0">
              <a:latin typeface="Times New Roman" panose="02020603050405020304" pitchFamily="18" charset="0"/>
              <a:cs typeface="Times New Roman" panose="02020603050405020304" pitchFamily="18" charset="0"/>
            </a:endParaRPr>
          </a:p>
          <a:p>
            <a:pPr marL="0" indent="0">
              <a:buNone/>
            </a:pPr>
            <a:endParaRPr lang="ru-RU" sz="2800" dirty="0">
              <a:latin typeface="Times New Roman" panose="02020603050405020304" pitchFamily="18" charset="0"/>
              <a:cs typeface="Times New Roman" panose="02020603050405020304" pitchFamily="18" charset="0"/>
            </a:endParaRPr>
          </a:p>
          <a:p>
            <a:endParaRPr lang="uk-UA" b="1" dirty="0"/>
          </a:p>
          <a:p>
            <a:pPr marL="0" indent="0">
              <a:buNone/>
            </a:pPr>
            <a:endParaRPr lang="ru-RU" sz="2800" dirty="0">
              <a:latin typeface="Times New Roman" panose="02020603050405020304" pitchFamily="18" charset="0"/>
              <a:cs typeface="Times New Roman" panose="02020603050405020304" pitchFamily="18" charset="0"/>
            </a:endParaRPr>
          </a:p>
          <a:p>
            <a:pPr marL="0" indent="0">
              <a:buNone/>
            </a:pPr>
            <a:endParaRPr lang="uk-UA"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uk-UA" sz="2800" b="1" dirty="0">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939412" y="575187"/>
            <a:ext cx="10124769" cy="523220"/>
          </a:xfrm>
          <a:prstGeom prst="rect">
            <a:avLst/>
          </a:prstGeom>
        </p:spPr>
        <p:txBody>
          <a:bodyPr wrap="square">
            <a:spAutoFit/>
          </a:bodyPr>
          <a:lstStyle/>
          <a:p>
            <a:r>
              <a:rPr lang="uk-UA" sz="2800" b="1" dirty="0">
                <a:latin typeface="Times New Roman" panose="02020603050405020304" pitchFamily="18" charset="0"/>
                <a:cs typeface="Times New Roman" panose="02020603050405020304" pitchFamily="18" charset="0"/>
              </a:rPr>
              <a:t>Центр соціально-психологічної допомоги «Ти-не один (а)»</a:t>
            </a:r>
            <a:endParaRPr lang="uk-UA"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4132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65CEE18-8EA5-47B9-A53B-E65E270D6F63}"/>
              </a:ext>
            </a:extLst>
          </p:cNvPr>
          <p:cNvSpPr>
            <a:spLocks noGrp="1"/>
          </p:cNvSpPr>
          <p:nvPr>
            <p:ph type="title"/>
          </p:nvPr>
        </p:nvSpPr>
        <p:spPr>
          <a:xfrm>
            <a:off x="1868557" y="624110"/>
            <a:ext cx="9636055" cy="1280890"/>
          </a:xfrm>
        </p:spPr>
        <p:txBody>
          <a:bodyPr>
            <a:noAutofit/>
          </a:bodyPr>
          <a:lstStyle/>
          <a:p>
            <a:r>
              <a:rPr lang="uk-UA" sz="4400" dirty="0">
                <a:solidFill>
                  <a:schemeClr val="accent1"/>
                </a:solidFill>
                <a:latin typeface="Times New Roman" panose="02020603050405020304" pitchFamily="18" charset="0"/>
                <a:cs typeface="Times New Roman" panose="02020603050405020304" pitchFamily="18" charset="0"/>
              </a:rPr>
              <a:t>Відділи виконавчого комітету:</a:t>
            </a:r>
            <a:br>
              <a:rPr lang="ru-RU" sz="4400" dirty="0">
                <a:solidFill>
                  <a:schemeClr val="accent1"/>
                </a:solidFill>
                <a:latin typeface="Times New Roman" panose="02020603050405020304" pitchFamily="18" charset="0"/>
                <a:cs typeface="Times New Roman" panose="02020603050405020304" pitchFamily="18" charset="0"/>
              </a:rPr>
            </a:br>
            <a:endParaRPr lang="ru-RU" sz="4400" dirty="0">
              <a:solidFill>
                <a:schemeClr val="accent1"/>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B4D44465-EDF6-4D96-91F0-3C61148A17AA}"/>
              </a:ext>
            </a:extLst>
          </p:cNvPr>
          <p:cNvSpPr>
            <a:spLocks noGrp="1"/>
          </p:cNvSpPr>
          <p:nvPr>
            <p:ph idx="1"/>
          </p:nvPr>
        </p:nvSpPr>
        <p:spPr>
          <a:xfrm>
            <a:off x="2133600" y="1577009"/>
            <a:ext cx="9371012" cy="4334213"/>
          </a:xfrm>
        </p:spPr>
        <p:txBody>
          <a:bodyPr>
            <a:normAutofit fontScale="92500"/>
          </a:bodyPr>
          <a:lstStyle/>
          <a:p>
            <a:pPr lvl="0"/>
            <a:r>
              <a:rPr lang="uk-UA" sz="2200" dirty="0">
                <a:latin typeface="Times New Roman" panose="02020603050405020304" pitchFamily="18" charset="0"/>
                <a:cs typeface="Times New Roman" panose="02020603050405020304" pitchFamily="18" charset="0"/>
              </a:rPr>
              <a:t>відділ бухгалтерського обліку та звітності;</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юридичний відділ;</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відділ житлово-комунального господарства та цивільного захисту населення;</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відділ земельних відносин;</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служба у справах дітей;</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центр надання адміністративних послуг;</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відділ культури, молоді та спорту;</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відділ стратегічного розвитку та інвестицій;</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сектор архітектури;</a:t>
            </a:r>
            <a:endParaRPr lang="ru-RU" sz="2200" dirty="0">
              <a:latin typeface="Times New Roman" panose="02020603050405020304" pitchFamily="18" charset="0"/>
              <a:cs typeface="Times New Roman" panose="02020603050405020304" pitchFamily="18" charset="0"/>
            </a:endParaRPr>
          </a:p>
          <a:p>
            <a:pPr lvl="0"/>
            <a:r>
              <a:rPr lang="uk-UA" sz="2200" dirty="0">
                <a:latin typeface="Times New Roman" panose="02020603050405020304" pitchFamily="18" charset="0"/>
                <a:cs typeface="Times New Roman" panose="02020603050405020304" pitchFamily="18" charset="0"/>
              </a:rPr>
              <a:t>сектор соціального захисту населення. </a:t>
            </a:r>
            <a:endParaRPr lang="ru-RU" sz="2200" dirty="0">
              <a:latin typeface="Times New Roman" panose="02020603050405020304" pitchFamily="18"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28863917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308" y="1802058"/>
            <a:ext cx="3231982" cy="3037228"/>
          </a:xfrm>
          <a:prstGeom prst="rect">
            <a:avLst/>
          </a:prstGeom>
          <a:ln>
            <a:noFill/>
          </a:ln>
          <a:effectLst>
            <a:softEdge rad="112500"/>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1317" y="2820572"/>
            <a:ext cx="3886375" cy="4037428"/>
          </a:xfrm>
          <a:prstGeom prst="rect">
            <a:avLst/>
          </a:prstGeom>
          <a:ln>
            <a:noFill/>
          </a:ln>
          <a:effectLst>
            <a:softEdge rad="112500"/>
          </a:effectLst>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0914" y="2703020"/>
            <a:ext cx="4385689" cy="4037428"/>
          </a:xfrm>
          <a:prstGeom prst="rect">
            <a:avLst/>
          </a:prstGeom>
          <a:ln>
            <a:noFill/>
          </a:ln>
          <a:effectLst>
            <a:softEdge rad="112500"/>
          </a:effectLst>
        </p:spPr>
      </p:pic>
      <p:sp>
        <p:nvSpPr>
          <p:cNvPr id="2" name="Прямоугольник 1">
            <a:extLst>
              <a:ext uri="{FF2B5EF4-FFF2-40B4-BE49-F238E27FC236}">
                <a16:creationId xmlns:a16="http://schemas.microsoft.com/office/drawing/2014/main" id="{ABBA482D-1449-4739-BE49-95D6C383B3B4}"/>
              </a:ext>
            </a:extLst>
          </p:cNvPr>
          <p:cNvSpPr/>
          <p:nvPr/>
        </p:nvSpPr>
        <p:spPr>
          <a:xfrm>
            <a:off x="2608547" y="550078"/>
            <a:ext cx="7055958" cy="461665"/>
          </a:xfrm>
          <a:prstGeom prst="rect">
            <a:avLst/>
          </a:prstGeom>
        </p:spPr>
        <p:txBody>
          <a:bodyPr wrap="square">
            <a:spAutoFit/>
          </a:bodyPr>
          <a:lstStyle/>
          <a:p>
            <a:r>
              <a:rPr lang="uk-UA" b="1" dirty="0">
                <a:latin typeface="Times New Roman" panose="02020603050405020304" pitchFamily="18" charset="0"/>
                <a:cs typeface="Times New Roman" panose="02020603050405020304" pitchFamily="18" charset="0"/>
              </a:rPr>
              <a:t>Центр </a:t>
            </a:r>
            <a:r>
              <a:rPr lang="uk-UA" sz="2400" b="1" dirty="0">
                <a:latin typeface="Times New Roman" panose="02020603050405020304" pitchFamily="18" charset="0"/>
                <a:cs typeface="Times New Roman" panose="02020603050405020304" pitchFamily="18" charset="0"/>
              </a:rPr>
              <a:t>соціально-психологічної</a:t>
            </a:r>
            <a:r>
              <a:rPr lang="uk-UA" b="1" dirty="0">
                <a:latin typeface="Times New Roman" panose="02020603050405020304" pitchFamily="18" charset="0"/>
                <a:cs typeface="Times New Roman" panose="02020603050405020304" pitchFamily="18" charset="0"/>
              </a:rPr>
              <a:t> допомоги «Ти-не один (а)»</a:t>
            </a:r>
            <a:endParaRPr lang="uk-UA"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15838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13812" y="288758"/>
            <a:ext cx="9629144" cy="1275347"/>
          </a:xfrm>
        </p:spPr>
        <p:txBody>
          <a:bodyPr>
            <a:normAutofit fontScale="90000"/>
          </a:bodyPr>
          <a:lstStyle/>
          <a:p>
            <a:pPr algn="ctr"/>
            <a:r>
              <a:rPr lang="uk-UA" b="1" dirty="0">
                <a:latin typeface="Times New Roman" panose="02020603050405020304" pitchFamily="18" charset="0"/>
                <a:cs typeface="Times New Roman" panose="02020603050405020304" pitchFamily="18" charset="0"/>
              </a:rPr>
              <a:t>Відділення соціальної роботи з сім’ями, дітьми та молоддю </a:t>
            </a:r>
            <a:br>
              <a:rPr lang="uk-UA" b="1" dirty="0">
                <a:latin typeface="Times New Roman" panose="02020603050405020304" pitchFamily="18" charset="0"/>
                <a:cs typeface="Times New Roman" panose="02020603050405020304" pitchFamily="18" charset="0"/>
              </a:rPr>
            </a:br>
            <a:endParaRPr lang="uk-UA" dirty="0"/>
          </a:p>
        </p:txBody>
      </p:sp>
      <p:sp>
        <p:nvSpPr>
          <p:cNvPr id="3" name="Объект 2"/>
          <p:cNvSpPr>
            <a:spLocks noGrp="1"/>
          </p:cNvSpPr>
          <p:nvPr>
            <p:ph idx="1"/>
          </p:nvPr>
        </p:nvSpPr>
        <p:spPr>
          <a:xfrm>
            <a:off x="1873046" y="2079522"/>
            <a:ext cx="9969910" cy="4380271"/>
          </a:xfrm>
        </p:spPr>
        <p:txBody>
          <a:bodyPr>
            <a:normAutofit/>
          </a:bodyPr>
          <a:lstStyle/>
          <a:p>
            <a:r>
              <a:rPr lang="uk-UA" sz="2800" b="1" dirty="0">
                <a:latin typeface="Times New Roman" panose="02020603050405020304" pitchFamily="18" charset="0"/>
                <a:cs typeface="Times New Roman" panose="02020603050405020304" pitchFamily="18" charset="0"/>
              </a:rPr>
              <a:t>2 фахівці із соціальної роботи здійснюють соціальний супровід </a:t>
            </a:r>
            <a:r>
              <a:rPr lang="uk-UA" sz="2800" dirty="0">
                <a:latin typeface="Times New Roman" panose="02020603050405020304" pitchFamily="18" charset="0"/>
                <a:cs typeface="Times New Roman" panose="02020603050405020304" pitchFamily="18" charset="0"/>
              </a:rPr>
              <a:t>4 дитячих будинків сімейного типу, 3 прийомних сімей, 3 патронатних сімей, 4 сімей в складних життєвих обставинах, здійснюють роботу в рамках попередження сімейного насильства, дитячої бездоглядності та ін. в </a:t>
            </a:r>
            <a:r>
              <a:rPr lang="uk-UA" sz="2800" dirty="0" err="1">
                <a:latin typeface="Times New Roman" panose="02020603050405020304" pitchFamily="18" charset="0"/>
                <a:cs typeface="Times New Roman" panose="02020603050405020304" pitchFamily="18" charset="0"/>
              </a:rPr>
              <a:t>т.ч</a:t>
            </a:r>
            <a:r>
              <a:rPr lang="uk-UA" sz="2800" dirty="0">
                <a:latin typeface="Times New Roman" panose="02020603050405020304" pitchFamily="18" charset="0"/>
                <a:cs typeface="Times New Roman" panose="02020603050405020304" pitchFamily="18" charset="0"/>
              </a:rPr>
              <a:t>. на території </a:t>
            </a:r>
            <a:r>
              <a:rPr lang="uk-UA" sz="2800" dirty="0" err="1">
                <a:latin typeface="Times New Roman" panose="02020603050405020304" pitchFamily="18" charset="0"/>
                <a:cs typeface="Times New Roman" panose="02020603050405020304" pitchFamily="18" charset="0"/>
              </a:rPr>
              <a:t>Піщанської</a:t>
            </a:r>
            <a:r>
              <a:rPr lang="uk-UA" sz="2800" dirty="0">
                <a:latin typeface="Times New Roman" panose="02020603050405020304" pitchFamily="18" charset="0"/>
                <a:cs typeface="Times New Roman" panose="02020603050405020304" pitchFamily="18" charset="0"/>
              </a:rPr>
              <a:t> ТГ; </a:t>
            </a:r>
          </a:p>
          <a:p>
            <a:r>
              <a:rPr lang="uk-UA" sz="2800" b="1" dirty="0">
                <a:latin typeface="Times New Roman" panose="02020603050405020304" pitchFamily="18" charset="0"/>
                <a:cs typeface="Times New Roman" panose="02020603050405020304" pitchFamily="18" charset="0"/>
              </a:rPr>
              <a:t>Працівниками відділення </a:t>
            </a:r>
            <a:r>
              <a:rPr lang="uk-UA" sz="2800" dirty="0">
                <a:latin typeface="Times New Roman" panose="02020603050405020304" pitchFamily="18" charset="0"/>
                <a:cs typeface="Times New Roman" panose="02020603050405020304" pitchFamily="18" charset="0"/>
              </a:rPr>
              <a:t>надано 63 послуги.</a:t>
            </a:r>
            <a:endParaRPr lang="ru-RU" sz="2800" dirty="0">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28326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0667" y="600549"/>
            <a:ext cx="3943351" cy="2680592"/>
          </a:xfrm>
          <a:prstGeom prst="rect">
            <a:avLst/>
          </a:prstGeom>
          <a:ln>
            <a:noFill/>
          </a:ln>
          <a:effectLst>
            <a:softEdge rad="112500"/>
          </a:effectLst>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4968" y="283084"/>
            <a:ext cx="3802381" cy="2479166"/>
          </a:xfrm>
          <a:prstGeom prst="rect">
            <a:avLst/>
          </a:prstGeom>
          <a:ln>
            <a:noFill/>
          </a:ln>
          <a:effectLst>
            <a:softEdge rad="112500"/>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8787" y="3281141"/>
            <a:ext cx="5326445" cy="3390900"/>
          </a:xfrm>
          <a:prstGeom prst="rect">
            <a:avLst/>
          </a:prstGeom>
          <a:ln>
            <a:noFill/>
          </a:ln>
          <a:effectLst>
            <a:softEdge rad="112500"/>
          </a:effectLst>
        </p:spPr>
      </p:pic>
    </p:spTree>
    <p:extLst>
      <p:ext uri="{BB962C8B-B14F-4D97-AF65-F5344CB8AC3E}">
        <p14:creationId xmlns:p14="http://schemas.microsoft.com/office/powerpoint/2010/main" val="30471328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4165" y="726463"/>
            <a:ext cx="3829050" cy="2371725"/>
          </a:xfrm>
          <a:prstGeom prst="rect">
            <a:avLst/>
          </a:prstGeom>
          <a:ln>
            <a:noFill/>
          </a:ln>
          <a:effectLst>
            <a:softEdge rad="112500"/>
          </a:effectLst>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8785" y="1104900"/>
            <a:ext cx="5619750" cy="4648200"/>
          </a:xfrm>
          <a:prstGeom prst="rect">
            <a:avLst/>
          </a:prstGeom>
          <a:ln>
            <a:noFill/>
          </a:ln>
          <a:effectLst>
            <a:softEdge rad="112500"/>
          </a:effectLst>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8151" y="3429000"/>
            <a:ext cx="3881437" cy="3062287"/>
          </a:xfrm>
          <a:prstGeom prst="rect">
            <a:avLst/>
          </a:prstGeom>
          <a:ln>
            <a:noFill/>
          </a:ln>
          <a:effectLst>
            <a:softEdge rad="112500"/>
          </a:effectLst>
        </p:spPr>
      </p:pic>
    </p:spTree>
    <p:extLst>
      <p:ext uri="{BB962C8B-B14F-4D97-AF65-F5344CB8AC3E}">
        <p14:creationId xmlns:p14="http://schemas.microsoft.com/office/powerpoint/2010/main" val="16803811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A3C5B1-044D-4467-BB4F-0C68D2F03F4C}"/>
              </a:ext>
            </a:extLst>
          </p:cNvPr>
          <p:cNvSpPr>
            <a:spLocks noGrp="1"/>
          </p:cNvSpPr>
          <p:nvPr>
            <p:ph type="title"/>
          </p:nvPr>
        </p:nvSpPr>
        <p:spPr>
          <a:xfrm>
            <a:off x="1597981" y="638906"/>
            <a:ext cx="9365092" cy="1456224"/>
          </a:xfrm>
        </p:spPr>
        <p:txBody>
          <a:bodyPr>
            <a:normAutofit/>
          </a:bodyPr>
          <a:lstStyle/>
          <a:p>
            <a:r>
              <a:rPr lang="uk-UA" b="1" dirty="0">
                <a:latin typeface="Times New Roman" panose="02020603050405020304" pitchFamily="18" charset="0"/>
                <a:cs typeface="Times New Roman" panose="02020603050405020304" pitchFamily="18" charset="0"/>
              </a:rPr>
              <a:t>Охорона здоров’я</a:t>
            </a:r>
            <a:br>
              <a:rPr lang="ru-RU" dirty="0"/>
            </a:br>
            <a:endParaRPr lang="ru-RU" dirty="0"/>
          </a:p>
        </p:txBody>
      </p:sp>
      <p:pic>
        <p:nvPicPr>
          <p:cNvPr id="7" name="Рисунок 6">
            <a:extLst>
              <a:ext uri="{FF2B5EF4-FFF2-40B4-BE49-F238E27FC236}">
                <a16:creationId xmlns:a16="http://schemas.microsoft.com/office/drawing/2014/main" id="{C5A16719-5022-4618-A5AF-C12DEEF499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8368" y="4099435"/>
            <a:ext cx="2340377" cy="1872301"/>
          </a:xfrm>
          <a:prstGeom prst="rect">
            <a:avLst/>
          </a:prstGeom>
        </p:spPr>
      </p:pic>
      <p:sp>
        <p:nvSpPr>
          <p:cNvPr id="8" name="Объект 2">
            <a:extLst>
              <a:ext uri="{FF2B5EF4-FFF2-40B4-BE49-F238E27FC236}">
                <a16:creationId xmlns:a16="http://schemas.microsoft.com/office/drawing/2014/main" id="{D628E425-9AD7-4BC7-9951-0664E28AAB77}"/>
              </a:ext>
            </a:extLst>
          </p:cNvPr>
          <p:cNvSpPr>
            <a:spLocks noGrp="1"/>
          </p:cNvSpPr>
          <p:nvPr>
            <p:ph idx="1"/>
          </p:nvPr>
        </p:nvSpPr>
        <p:spPr>
          <a:xfrm>
            <a:off x="1228927" y="1937464"/>
            <a:ext cx="8915400" cy="3777622"/>
          </a:xfrm>
        </p:spPr>
        <p:txBody>
          <a:bodyPr/>
          <a:lstStyle/>
          <a:p>
            <a:r>
              <a:rPr lang="uk-UA" dirty="0">
                <a:latin typeface="Times New Roman" panose="02020603050405020304" pitchFamily="18" charset="0"/>
                <a:cs typeface="Times New Roman" panose="02020603050405020304" pitchFamily="18" charset="0"/>
              </a:rPr>
              <a:t>вторинна медична допомога </a:t>
            </a:r>
            <a:r>
              <a:rPr lang="uk-UA" b="1" dirty="0">
                <a:latin typeface="Times New Roman" panose="02020603050405020304" pitchFamily="18" charset="0"/>
                <a:cs typeface="Times New Roman" panose="02020603050405020304" pitchFamily="18" charset="0"/>
              </a:rPr>
              <a:t>– </a:t>
            </a:r>
          </a:p>
          <a:p>
            <a:pPr algn="ctr"/>
            <a:r>
              <a:rPr lang="uk-UA" sz="3200" b="1" dirty="0">
                <a:latin typeface="Times New Roman" panose="02020603050405020304" pitchFamily="18" charset="0"/>
                <a:cs typeface="Times New Roman" panose="02020603050405020304" pitchFamily="18" charset="0"/>
              </a:rPr>
              <a:t>1млн.537тис.093грн</a:t>
            </a:r>
            <a:endParaRPr lang="ru-RU" sz="3200" dirty="0">
              <a:latin typeface="Times New Roman" panose="02020603050405020304" pitchFamily="18" charset="0"/>
              <a:cs typeface="Times New Roman" panose="02020603050405020304" pitchFamily="18" charset="0"/>
            </a:endParaRPr>
          </a:p>
          <a:p>
            <a:endParaRPr lang="ru-RU" dirty="0"/>
          </a:p>
          <a:p>
            <a:r>
              <a:rPr lang="uk-UA" dirty="0">
                <a:latin typeface="Times New Roman" panose="02020603050405020304" pitchFamily="18" charset="0"/>
                <a:cs typeface="Times New Roman" panose="02020603050405020304" pitchFamily="18" charset="0"/>
              </a:rPr>
              <a:t>первинна медична допомога – </a:t>
            </a:r>
          </a:p>
          <a:p>
            <a:pPr algn="ctr"/>
            <a:r>
              <a:rPr lang="uk-UA" sz="3200" b="1" dirty="0">
                <a:latin typeface="Times New Roman" panose="02020603050405020304" pitchFamily="18" charset="0"/>
                <a:cs typeface="Times New Roman" panose="02020603050405020304" pitchFamily="18" charset="0"/>
              </a:rPr>
              <a:t>1млн.597тис.719грн</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61035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43DE624-E78F-473C-8CAA-E47BBE66DE46}"/>
              </a:ext>
            </a:extLst>
          </p:cNvPr>
          <p:cNvSpPr>
            <a:spLocks noGrp="1"/>
          </p:cNvSpPr>
          <p:nvPr>
            <p:ph type="title"/>
          </p:nvPr>
        </p:nvSpPr>
        <p:spPr>
          <a:xfrm>
            <a:off x="1500971" y="606355"/>
            <a:ext cx="8911687" cy="1280890"/>
          </a:xfrm>
        </p:spPr>
        <p:txBody>
          <a:bodyPr>
            <a:normAutofit/>
          </a:bodyPr>
          <a:lstStyle/>
          <a:p>
            <a:r>
              <a:rPr lang="uk-UA" sz="4000" b="1" dirty="0">
                <a:latin typeface="Times New Roman" panose="02020603050405020304" pitchFamily="18" charset="0"/>
                <a:cs typeface="Times New Roman" panose="02020603050405020304" pitchFamily="18" charset="0"/>
              </a:rPr>
              <a:t>Житлово- комунальне господарство</a:t>
            </a:r>
            <a:br>
              <a:rPr lang="ru-RU" dirty="0"/>
            </a:br>
            <a:endParaRPr lang="ru-RU" dirty="0"/>
          </a:p>
        </p:txBody>
      </p:sp>
      <p:pic>
        <p:nvPicPr>
          <p:cNvPr id="5" name="Рисунок 4">
            <a:extLst>
              <a:ext uri="{FF2B5EF4-FFF2-40B4-BE49-F238E27FC236}">
                <a16:creationId xmlns:a16="http://schemas.microsoft.com/office/drawing/2014/main" id="{F8399E5F-978F-4641-94A2-8E5CAE6730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276" y="5477383"/>
            <a:ext cx="2761233" cy="1380617"/>
          </a:xfrm>
          <a:prstGeom prst="rect">
            <a:avLst/>
          </a:prstGeom>
        </p:spPr>
      </p:pic>
      <p:sp>
        <p:nvSpPr>
          <p:cNvPr id="6" name="Объект 2">
            <a:extLst>
              <a:ext uri="{FF2B5EF4-FFF2-40B4-BE49-F238E27FC236}">
                <a16:creationId xmlns:a16="http://schemas.microsoft.com/office/drawing/2014/main" id="{6A3272C7-3F20-4128-93BA-11AB4DA3789A}"/>
              </a:ext>
            </a:extLst>
          </p:cNvPr>
          <p:cNvSpPr>
            <a:spLocks noGrp="1"/>
          </p:cNvSpPr>
          <p:nvPr>
            <p:ph idx="1"/>
          </p:nvPr>
        </p:nvSpPr>
        <p:spPr>
          <a:xfrm>
            <a:off x="2207471" y="1540189"/>
            <a:ext cx="9467693" cy="4608820"/>
          </a:xfrm>
        </p:spPr>
        <p:txBody>
          <a:bodyPr>
            <a:normAutofit/>
          </a:bodyPr>
          <a:lstStyle/>
          <a:p>
            <a:r>
              <a:rPr lang="uk-UA" sz="2800" dirty="0">
                <a:latin typeface="Times New Roman" panose="02020603050405020304" pitchFamily="18" charset="0"/>
                <a:cs typeface="Times New Roman" panose="02020603050405020304" pitchFamily="18" charset="0"/>
              </a:rPr>
              <a:t>Забезпечення діяльності водопровідно – каналізаційного господарства – КЕКВ 2210 матеріали – </a:t>
            </a:r>
          </a:p>
          <a:p>
            <a:pPr marL="0" indent="0" algn="ctr">
              <a:buNone/>
            </a:pPr>
            <a:r>
              <a:rPr lang="uk-UA" sz="2800" b="1" dirty="0">
                <a:latin typeface="Times New Roman" panose="02020603050405020304" pitchFamily="18" charset="0"/>
                <a:cs typeface="Times New Roman" panose="02020603050405020304" pitchFamily="18" charset="0"/>
              </a:rPr>
              <a:t>42тис.960 грн</a:t>
            </a:r>
          </a:p>
          <a:p>
            <a:r>
              <a:rPr lang="uk-UA" sz="2800" dirty="0">
                <a:latin typeface="Times New Roman" panose="02020603050405020304" pitchFamily="18" charset="0"/>
                <a:cs typeface="Times New Roman" panose="02020603050405020304" pitchFamily="18" charset="0"/>
              </a:rPr>
              <a:t>КЕКВ 3210 – надання субвенції КП «Дніпро» на придбання 2-х водонапірних насосів – </a:t>
            </a:r>
          </a:p>
          <a:p>
            <a:pPr marL="0" indent="0" algn="ctr">
              <a:buNone/>
            </a:pPr>
            <a:r>
              <a:rPr lang="uk-UA" sz="2800" b="1" dirty="0">
                <a:latin typeface="Times New Roman" panose="02020603050405020304" pitchFamily="18" charset="0"/>
                <a:cs typeface="Times New Roman" panose="02020603050405020304" pitchFamily="18" charset="0"/>
              </a:rPr>
              <a:t>47тис.500грн</a:t>
            </a:r>
          </a:p>
          <a:p>
            <a:r>
              <a:rPr lang="uk-UA" sz="2800" dirty="0">
                <a:latin typeface="Times New Roman" panose="02020603050405020304" pitchFamily="18" charset="0"/>
                <a:cs typeface="Times New Roman" panose="02020603050405020304" pitchFamily="18" charset="0"/>
              </a:rPr>
              <a:t>На виконання програми витрачено </a:t>
            </a:r>
          </a:p>
          <a:p>
            <a:pPr marL="0" indent="0" algn="ctr">
              <a:buNone/>
            </a:pPr>
            <a:r>
              <a:rPr lang="uk-UA" sz="2800" b="1" dirty="0">
                <a:latin typeface="Times New Roman" panose="02020603050405020304" pitchFamily="18" charset="0"/>
                <a:cs typeface="Times New Roman" panose="02020603050405020304" pitchFamily="18" charset="0"/>
              </a:rPr>
              <a:t>2м</a:t>
            </a:r>
            <a:r>
              <a:rPr lang="ru-RU" sz="2800" b="1" dirty="0" err="1">
                <a:latin typeface="Times New Roman" panose="02020603050405020304" pitchFamily="18" charset="0"/>
                <a:cs typeface="Times New Roman" panose="02020603050405020304" pitchFamily="18" charset="0"/>
              </a:rPr>
              <a:t>лн</a:t>
            </a:r>
            <a:r>
              <a:rPr lang="uk-UA" sz="2800" b="1" dirty="0">
                <a:latin typeface="Times New Roman" panose="02020603050405020304" pitchFamily="18" charset="0"/>
                <a:cs typeface="Times New Roman" panose="02020603050405020304" pitchFamily="18" charset="0"/>
              </a:rPr>
              <a:t>.080тис.574грн</a:t>
            </a:r>
            <a:endParaRPr lang="ru-RU" sz="2800"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869897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a:extLst>
              <a:ext uri="{FF2B5EF4-FFF2-40B4-BE49-F238E27FC236}">
                <a16:creationId xmlns:a16="http://schemas.microsoft.com/office/drawing/2014/main" id="{51F967DE-0063-46AD-BA9B-492CB412C6C4}"/>
              </a:ext>
            </a:extLst>
          </p:cNvPr>
          <p:cNvPicPr>
            <a:picLocks noChangeAspect="1"/>
          </p:cNvPicPr>
          <p:nvPr/>
        </p:nvPicPr>
        <p:blipFill rotWithShape="1">
          <a:blip r:embed="rId2"/>
          <a:srcRect t="15930"/>
          <a:stretch/>
        </p:blipFill>
        <p:spPr>
          <a:xfrm>
            <a:off x="950292" y="1481327"/>
            <a:ext cx="3621338" cy="2557557"/>
          </a:xfrm>
          <a:prstGeom prst="rect">
            <a:avLst/>
          </a:prstGeom>
          <a:ln>
            <a:noFill/>
          </a:ln>
          <a:effectLst>
            <a:softEdge rad="112500"/>
          </a:effectLst>
        </p:spPr>
      </p:pic>
      <p:pic>
        <p:nvPicPr>
          <p:cNvPr id="10" name="Рисунок 9">
            <a:extLst>
              <a:ext uri="{FF2B5EF4-FFF2-40B4-BE49-F238E27FC236}">
                <a16:creationId xmlns:a16="http://schemas.microsoft.com/office/drawing/2014/main" id="{BC8DCCA6-B34D-4864-B204-021FA62972C7}"/>
              </a:ext>
            </a:extLst>
          </p:cNvPr>
          <p:cNvPicPr>
            <a:picLocks noChangeAspect="1"/>
          </p:cNvPicPr>
          <p:nvPr/>
        </p:nvPicPr>
        <p:blipFill>
          <a:blip r:embed="rId3"/>
          <a:stretch>
            <a:fillRect/>
          </a:stretch>
        </p:blipFill>
        <p:spPr>
          <a:xfrm>
            <a:off x="991511" y="4038885"/>
            <a:ext cx="3621338" cy="2819115"/>
          </a:xfrm>
          <a:prstGeom prst="rect">
            <a:avLst/>
          </a:prstGeom>
          <a:ln>
            <a:noFill/>
          </a:ln>
          <a:effectLst>
            <a:softEdge rad="112500"/>
          </a:effectLst>
        </p:spPr>
      </p:pic>
      <p:pic>
        <p:nvPicPr>
          <p:cNvPr id="7" name="Рисунок 6">
            <a:extLst>
              <a:ext uri="{FF2B5EF4-FFF2-40B4-BE49-F238E27FC236}">
                <a16:creationId xmlns:a16="http://schemas.microsoft.com/office/drawing/2014/main" id="{2FCF8E7A-0B7A-4CC6-98B3-CC3F8045FDE6}"/>
              </a:ext>
            </a:extLst>
          </p:cNvPr>
          <p:cNvPicPr>
            <a:picLocks noChangeAspect="1"/>
          </p:cNvPicPr>
          <p:nvPr/>
        </p:nvPicPr>
        <p:blipFill rotWithShape="1">
          <a:blip r:embed="rId4"/>
          <a:srcRect t="8073"/>
          <a:stretch/>
        </p:blipFill>
        <p:spPr>
          <a:xfrm>
            <a:off x="8587132" y="1261870"/>
            <a:ext cx="3604868" cy="3019586"/>
          </a:xfrm>
          <a:prstGeom prst="rect">
            <a:avLst/>
          </a:prstGeom>
          <a:ln>
            <a:noFill/>
          </a:ln>
          <a:effectLst>
            <a:softEdge rad="112500"/>
          </a:effectLst>
        </p:spPr>
      </p:pic>
      <p:sp>
        <p:nvSpPr>
          <p:cNvPr id="2" name="Заголовок 1">
            <a:extLst>
              <a:ext uri="{FF2B5EF4-FFF2-40B4-BE49-F238E27FC236}">
                <a16:creationId xmlns:a16="http://schemas.microsoft.com/office/drawing/2014/main" id="{EFCEEBD8-6864-43A1-AB0D-81192036781E}"/>
              </a:ext>
            </a:extLst>
          </p:cNvPr>
          <p:cNvSpPr>
            <a:spLocks noGrp="1"/>
          </p:cNvSpPr>
          <p:nvPr>
            <p:ph type="title"/>
          </p:nvPr>
        </p:nvSpPr>
        <p:spPr>
          <a:xfrm>
            <a:off x="950292" y="0"/>
            <a:ext cx="11165508" cy="1378226"/>
          </a:xfrm>
        </p:spPr>
        <p:txBody>
          <a:bodyPr>
            <a:noAutofit/>
          </a:bodyPr>
          <a:lstStyle/>
          <a:p>
            <a:pPr algn="ctr"/>
            <a:r>
              <a:rPr lang="uk-UA" dirty="0">
                <a:latin typeface="Times New Roman" panose="02020603050405020304" pitchFamily="18" charset="0"/>
                <a:cs typeface="Times New Roman" panose="02020603050405020304" pitchFamily="18" charset="0"/>
              </a:rPr>
              <a:t>Благоустрій території </a:t>
            </a:r>
            <a:br>
              <a:rPr lang="uk-UA" dirty="0">
                <a:latin typeface="Times New Roman" panose="02020603050405020304" pitchFamily="18" charset="0"/>
                <a:cs typeface="Times New Roman" panose="02020603050405020304" pitchFamily="18" charset="0"/>
              </a:rPr>
            </a:br>
            <a:r>
              <a:rPr lang="uk-UA" dirty="0">
                <a:latin typeface="Times New Roman" panose="02020603050405020304" pitchFamily="18" charset="0"/>
                <a:cs typeface="Times New Roman" panose="02020603050405020304" pitchFamily="18" charset="0"/>
              </a:rPr>
              <a:t>Антипівського </a:t>
            </a:r>
            <a:r>
              <a:rPr lang="uk-UA" dirty="0" err="1">
                <a:latin typeface="Times New Roman" panose="02020603050405020304" pitchFamily="18" charset="0"/>
                <a:cs typeface="Times New Roman" panose="02020603050405020304" pitchFamily="18" charset="0"/>
              </a:rPr>
              <a:t>старостинського</a:t>
            </a:r>
            <a:r>
              <a:rPr lang="uk-UA" dirty="0">
                <a:latin typeface="Times New Roman" panose="02020603050405020304" pitchFamily="18" charset="0"/>
                <a:cs typeface="Times New Roman" panose="02020603050405020304" pitchFamily="18" charset="0"/>
              </a:rPr>
              <a:t> округу</a:t>
            </a:r>
            <a:endParaRPr lang="ru-RU" dirty="0">
              <a:latin typeface="Times New Roman" panose="02020603050405020304" pitchFamily="18" charset="0"/>
              <a:cs typeface="Times New Roman" panose="02020603050405020304" pitchFamily="18" charset="0"/>
            </a:endParaRPr>
          </a:p>
        </p:txBody>
      </p:sp>
      <p:pic>
        <p:nvPicPr>
          <p:cNvPr id="6" name="Объект 5">
            <a:extLst>
              <a:ext uri="{FF2B5EF4-FFF2-40B4-BE49-F238E27FC236}">
                <a16:creationId xmlns:a16="http://schemas.microsoft.com/office/drawing/2014/main" id="{EBAF971A-6B18-484A-8065-FA17F6E686BA}"/>
              </a:ext>
            </a:extLst>
          </p:cNvPr>
          <p:cNvPicPr>
            <a:picLocks noGrp="1" noChangeAspect="1"/>
          </p:cNvPicPr>
          <p:nvPr>
            <p:ph idx="1"/>
          </p:nvPr>
        </p:nvPicPr>
        <p:blipFill>
          <a:blip r:embed="rId5"/>
          <a:stretch>
            <a:fillRect/>
          </a:stretch>
        </p:blipFill>
        <p:spPr>
          <a:xfrm>
            <a:off x="8565316" y="4281457"/>
            <a:ext cx="3626684" cy="2576544"/>
          </a:xfrm>
          <a:prstGeom prst="rect">
            <a:avLst/>
          </a:prstGeom>
          <a:ln>
            <a:noFill/>
          </a:ln>
          <a:effectLst>
            <a:softEdge rad="112500"/>
          </a:effectLst>
        </p:spPr>
      </p:pic>
      <p:pic>
        <p:nvPicPr>
          <p:cNvPr id="13" name="Рисунок 12">
            <a:extLst>
              <a:ext uri="{FF2B5EF4-FFF2-40B4-BE49-F238E27FC236}">
                <a16:creationId xmlns:a16="http://schemas.microsoft.com/office/drawing/2014/main" id="{4B412526-03AC-4B9A-B4C9-65C4E0F644A8}"/>
              </a:ext>
            </a:extLst>
          </p:cNvPr>
          <p:cNvPicPr>
            <a:picLocks noChangeAspect="1"/>
          </p:cNvPicPr>
          <p:nvPr/>
        </p:nvPicPr>
        <p:blipFill rotWithShape="1">
          <a:blip r:embed="rId6"/>
          <a:srcRect t="11168"/>
          <a:stretch/>
        </p:blipFill>
        <p:spPr>
          <a:xfrm>
            <a:off x="4515594" y="2176274"/>
            <a:ext cx="4034904" cy="3200399"/>
          </a:xfrm>
          <a:prstGeom prst="rect">
            <a:avLst/>
          </a:prstGeom>
          <a:ln>
            <a:noFill/>
          </a:ln>
          <a:effectLst>
            <a:softEdge rad="112500"/>
          </a:effectLst>
        </p:spPr>
      </p:pic>
    </p:spTree>
    <p:extLst>
      <p:ext uri="{BB962C8B-B14F-4D97-AF65-F5344CB8AC3E}">
        <p14:creationId xmlns:p14="http://schemas.microsoft.com/office/powerpoint/2010/main" val="38685079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92C74574-4DD7-41E1-8F75-D87AF74FA214}"/>
              </a:ext>
            </a:extLst>
          </p:cNvPr>
          <p:cNvPicPr>
            <a:picLocks noChangeAspect="1"/>
          </p:cNvPicPr>
          <p:nvPr/>
        </p:nvPicPr>
        <p:blipFill rotWithShape="1">
          <a:blip r:embed="rId2"/>
          <a:srcRect t="9648" r="7811"/>
          <a:stretch/>
        </p:blipFill>
        <p:spPr>
          <a:xfrm>
            <a:off x="8570061" y="955546"/>
            <a:ext cx="3574897" cy="3246121"/>
          </a:xfrm>
          <a:prstGeom prst="rect">
            <a:avLst/>
          </a:prstGeom>
          <a:ln>
            <a:noFill/>
          </a:ln>
          <a:effectLst>
            <a:softEdge rad="112500"/>
          </a:effectLst>
        </p:spPr>
      </p:pic>
      <p:pic>
        <p:nvPicPr>
          <p:cNvPr id="4" name="Объект 3">
            <a:extLst>
              <a:ext uri="{FF2B5EF4-FFF2-40B4-BE49-F238E27FC236}">
                <a16:creationId xmlns:a16="http://schemas.microsoft.com/office/drawing/2014/main" id="{D23867E5-58E8-43D4-A2A9-3B6D5C5A4F12}"/>
              </a:ext>
            </a:extLst>
          </p:cNvPr>
          <p:cNvPicPr>
            <a:picLocks noGrp="1" noChangeAspect="1"/>
          </p:cNvPicPr>
          <p:nvPr>
            <p:ph idx="1"/>
          </p:nvPr>
        </p:nvPicPr>
        <p:blipFill rotWithShape="1">
          <a:blip r:embed="rId3"/>
          <a:srcRect t="6438" r="8370" b="33623"/>
          <a:stretch/>
        </p:blipFill>
        <p:spPr>
          <a:xfrm>
            <a:off x="249655" y="1316736"/>
            <a:ext cx="3502229" cy="2773989"/>
          </a:xfrm>
          <a:prstGeom prst="rect">
            <a:avLst/>
          </a:prstGeom>
          <a:ln>
            <a:noFill/>
          </a:ln>
          <a:effectLst>
            <a:softEdge rad="112500"/>
          </a:effectLst>
        </p:spPr>
      </p:pic>
      <p:sp>
        <p:nvSpPr>
          <p:cNvPr id="2" name="Заголовок 1">
            <a:extLst>
              <a:ext uri="{FF2B5EF4-FFF2-40B4-BE49-F238E27FC236}">
                <a16:creationId xmlns:a16="http://schemas.microsoft.com/office/drawing/2014/main" id="{7879DC83-C373-4FF1-B0BB-58BAFD322A8C}"/>
              </a:ext>
            </a:extLst>
          </p:cNvPr>
          <p:cNvSpPr>
            <a:spLocks noGrp="1"/>
          </p:cNvSpPr>
          <p:nvPr>
            <p:ph type="title"/>
          </p:nvPr>
        </p:nvSpPr>
        <p:spPr>
          <a:xfrm>
            <a:off x="621792" y="0"/>
            <a:ext cx="11247120" cy="1572768"/>
          </a:xfrm>
        </p:spPr>
        <p:txBody>
          <a:bodyPr>
            <a:noAutofit/>
          </a:bodyPr>
          <a:lstStyle/>
          <a:p>
            <a:pPr algn="ctr"/>
            <a:r>
              <a:rPr lang="uk-UA" dirty="0">
                <a:solidFill>
                  <a:prstClr val="black">
                    <a:lumMod val="85000"/>
                    <a:lumOff val="15000"/>
                  </a:prstClr>
                </a:solidFill>
                <a:latin typeface="Times New Roman" panose="02020603050405020304" pitchFamily="18" charset="0"/>
                <a:cs typeface="Times New Roman" panose="02020603050405020304" pitchFamily="18" charset="0"/>
              </a:rPr>
              <a:t>Благоустрій території </a:t>
            </a:r>
            <a:br>
              <a:rPr lang="uk-UA" dirty="0">
                <a:solidFill>
                  <a:prstClr val="black">
                    <a:lumMod val="85000"/>
                    <a:lumOff val="15000"/>
                  </a:prstClr>
                </a:solidFill>
                <a:latin typeface="Times New Roman" panose="02020603050405020304" pitchFamily="18" charset="0"/>
                <a:cs typeface="Times New Roman" panose="02020603050405020304" pitchFamily="18" charset="0"/>
              </a:rPr>
            </a:b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Вільхівського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старостинського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округу</a:t>
            </a:r>
            <a:endParaRPr lang="ru-RU" dirty="0"/>
          </a:p>
        </p:txBody>
      </p:sp>
      <p:pic>
        <p:nvPicPr>
          <p:cNvPr id="5" name="Рисунок 4">
            <a:extLst>
              <a:ext uri="{FF2B5EF4-FFF2-40B4-BE49-F238E27FC236}">
                <a16:creationId xmlns:a16="http://schemas.microsoft.com/office/drawing/2014/main" id="{0E46338F-B4D9-42FD-BE3B-8F75F4B4B22D}"/>
              </a:ext>
            </a:extLst>
          </p:cNvPr>
          <p:cNvPicPr>
            <a:picLocks noChangeAspect="1"/>
          </p:cNvPicPr>
          <p:nvPr/>
        </p:nvPicPr>
        <p:blipFill rotWithShape="1">
          <a:blip r:embed="rId4"/>
          <a:srcRect l="-393" t="14945" r="20996" b="35737"/>
          <a:stretch/>
        </p:blipFill>
        <p:spPr>
          <a:xfrm>
            <a:off x="8617102" y="4279393"/>
            <a:ext cx="3574897" cy="2642616"/>
          </a:xfrm>
          <a:prstGeom prst="rect">
            <a:avLst/>
          </a:prstGeom>
          <a:ln>
            <a:noFill/>
          </a:ln>
          <a:effectLst>
            <a:softEdge rad="112500"/>
          </a:effectLst>
        </p:spPr>
      </p:pic>
      <p:pic>
        <p:nvPicPr>
          <p:cNvPr id="7" name="Рисунок 6">
            <a:extLst>
              <a:ext uri="{FF2B5EF4-FFF2-40B4-BE49-F238E27FC236}">
                <a16:creationId xmlns:a16="http://schemas.microsoft.com/office/drawing/2014/main" id="{1BC37BB9-EA43-461E-AF03-F6CFFC5714B2}"/>
              </a:ext>
            </a:extLst>
          </p:cNvPr>
          <p:cNvPicPr>
            <a:picLocks noChangeAspect="1"/>
          </p:cNvPicPr>
          <p:nvPr/>
        </p:nvPicPr>
        <p:blipFill rotWithShape="1">
          <a:blip r:embed="rId5"/>
          <a:srcRect t="28508"/>
          <a:stretch/>
        </p:blipFill>
        <p:spPr>
          <a:xfrm>
            <a:off x="323088" y="4090725"/>
            <a:ext cx="3428796" cy="2767275"/>
          </a:xfrm>
          <a:prstGeom prst="rect">
            <a:avLst/>
          </a:prstGeom>
          <a:ln>
            <a:noFill/>
          </a:ln>
          <a:effectLst>
            <a:softEdge rad="112500"/>
          </a:effectLst>
        </p:spPr>
      </p:pic>
      <p:pic>
        <p:nvPicPr>
          <p:cNvPr id="9" name="Рисунок 8">
            <a:extLst>
              <a:ext uri="{FF2B5EF4-FFF2-40B4-BE49-F238E27FC236}">
                <a16:creationId xmlns:a16="http://schemas.microsoft.com/office/drawing/2014/main" id="{16C3D653-7927-4B52-9D6C-697CCCB73BB1}"/>
              </a:ext>
            </a:extLst>
          </p:cNvPr>
          <p:cNvPicPr>
            <a:picLocks noChangeAspect="1"/>
          </p:cNvPicPr>
          <p:nvPr/>
        </p:nvPicPr>
        <p:blipFill rotWithShape="1">
          <a:blip r:embed="rId6"/>
          <a:srcRect b="8961"/>
          <a:stretch/>
        </p:blipFill>
        <p:spPr>
          <a:xfrm>
            <a:off x="3816857" y="2703730"/>
            <a:ext cx="4688230" cy="3380086"/>
          </a:xfrm>
          <a:prstGeom prst="rect">
            <a:avLst/>
          </a:prstGeom>
          <a:ln>
            <a:noFill/>
          </a:ln>
          <a:effectLst>
            <a:softEdge rad="112500"/>
          </a:effectLst>
        </p:spPr>
      </p:pic>
    </p:spTree>
    <p:extLst>
      <p:ext uri="{BB962C8B-B14F-4D97-AF65-F5344CB8AC3E}">
        <p14:creationId xmlns:p14="http://schemas.microsoft.com/office/powerpoint/2010/main" val="9866110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DDD079-31B7-494C-BED0-0EC7C3844AD6}"/>
              </a:ext>
            </a:extLst>
          </p:cNvPr>
          <p:cNvSpPr>
            <a:spLocks noGrp="1"/>
          </p:cNvSpPr>
          <p:nvPr>
            <p:ph type="title"/>
          </p:nvPr>
        </p:nvSpPr>
        <p:spPr>
          <a:xfrm>
            <a:off x="1499617" y="0"/>
            <a:ext cx="10692384" cy="1905000"/>
          </a:xfrm>
        </p:spPr>
        <p:txBody>
          <a:bodyPr>
            <a:normAutofit/>
          </a:bodyPr>
          <a:lstStyle/>
          <a:p>
            <a:pPr algn="ctr"/>
            <a:r>
              <a:rPr lang="uk-UA" dirty="0">
                <a:solidFill>
                  <a:prstClr val="black">
                    <a:lumMod val="85000"/>
                    <a:lumOff val="15000"/>
                  </a:prstClr>
                </a:solidFill>
                <a:latin typeface="Times New Roman" panose="02020603050405020304" pitchFamily="18" charset="0"/>
                <a:cs typeface="Times New Roman" panose="02020603050405020304" pitchFamily="18" charset="0"/>
              </a:rPr>
              <a:t>Благоустрій території </a:t>
            </a:r>
            <a:br>
              <a:rPr lang="uk-UA" dirty="0">
                <a:solidFill>
                  <a:prstClr val="black">
                    <a:lumMod val="85000"/>
                    <a:lumOff val="15000"/>
                  </a:prstClr>
                </a:solidFill>
                <a:latin typeface="Times New Roman" panose="02020603050405020304" pitchFamily="18" charset="0"/>
                <a:cs typeface="Times New Roman" panose="02020603050405020304" pitchFamily="18" charset="0"/>
              </a:rPr>
            </a:br>
            <a:r>
              <a:rPr lang="uk-UA" dirty="0">
                <a:solidFill>
                  <a:prstClr val="black">
                    <a:lumMod val="85000"/>
                    <a:lumOff val="15000"/>
                  </a:prstClr>
                </a:solidFill>
                <a:latin typeface="Times New Roman" panose="02020603050405020304" pitchFamily="18" charset="0"/>
                <a:cs typeface="Times New Roman" panose="02020603050405020304" pitchFamily="18" charset="0"/>
              </a:rPr>
              <a:t>Дмитрівського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старостинського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округу</a:t>
            </a:r>
            <a:endParaRPr lang="ru-RU" dirty="0"/>
          </a:p>
        </p:txBody>
      </p:sp>
      <p:pic>
        <p:nvPicPr>
          <p:cNvPr id="4" name="Объект 3">
            <a:extLst>
              <a:ext uri="{FF2B5EF4-FFF2-40B4-BE49-F238E27FC236}">
                <a16:creationId xmlns:a16="http://schemas.microsoft.com/office/drawing/2014/main" id="{46FB4ABC-C4FB-4954-BD84-691D19186CF0}"/>
              </a:ext>
            </a:extLst>
          </p:cNvPr>
          <p:cNvPicPr>
            <a:picLocks noGrp="1" noChangeAspect="1"/>
          </p:cNvPicPr>
          <p:nvPr>
            <p:ph idx="1"/>
          </p:nvPr>
        </p:nvPicPr>
        <p:blipFill rotWithShape="1">
          <a:blip r:embed="rId2"/>
          <a:srcRect l="18470" t="27211" r="31136" b="14911"/>
          <a:stretch/>
        </p:blipFill>
        <p:spPr>
          <a:xfrm>
            <a:off x="768096" y="1493521"/>
            <a:ext cx="4169666" cy="2694432"/>
          </a:xfrm>
          <a:prstGeom prst="rect">
            <a:avLst/>
          </a:prstGeom>
          <a:ln>
            <a:noFill/>
          </a:ln>
          <a:effectLst>
            <a:softEdge rad="112500"/>
          </a:effectLst>
        </p:spPr>
      </p:pic>
      <p:pic>
        <p:nvPicPr>
          <p:cNvPr id="7" name="Рисунок 6">
            <a:extLst>
              <a:ext uri="{FF2B5EF4-FFF2-40B4-BE49-F238E27FC236}">
                <a16:creationId xmlns:a16="http://schemas.microsoft.com/office/drawing/2014/main" id="{386446E8-508C-4900-9707-76848CC5A943}"/>
              </a:ext>
            </a:extLst>
          </p:cNvPr>
          <p:cNvPicPr>
            <a:picLocks noChangeAspect="1"/>
          </p:cNvPicPr>
          <p:nvPr/>
        </p:nvPicPr>
        <p:blipFill rotWithShape="1">
          <a:blip r:embed="rId3"/>
          <a:srcRect l="11091" t="9492" r="11759" b="15240"/>
          <a:stretch/>
        </p:blipFill>
        <p:spPr>
          <a:xfrm>
            <a:off x="5562979" y="1443229"/>
            <a:ext cx="4581145" cy="2795016"/>
          </a:xfrm>
          <a:prstGeom prst="rect">
            <a:avLst/>
          </a:prstGeom>
          <a:ln>
            <a:noFill/>
          </a:ln>
          <a:effectLst>
            <a:softEdge rad="112500"/>
          </a:effectLst>
        </p:spPr>
      </p:pic>
      <p:pic>
        <p:nvPicPr>
          <p:cNvPr id="8" name="Рисунок 7">
            <a:extLst>
              <a:ext uri="{FF2B5EF4-FFF2-40B4-BE49-F238E27FC236}">
                <a16:creationId xmlns:a16="http://schemas.microsoft.com/office/drawing/2014/main" id="{57A2708C-FD78-470B-8CAD-7B54E248F8A9}"/>
              </a:ext>
            </a:extLst>
          </p:cNvPr>
          <p:cNvPicPr>
            <a:picLocks noChangeAspect="1"/>
          </p:cNvPicPr>
          <p:nvPr/>
        </p:nvPicPr>
        <p:blipFill>
          <a:blip r:embed="rId4"/>
          <a:stretch>
            <a:fillRect/>
          </a:stretch>
        </p:blipFill>
        <p:spPr>
          <a:xfrm>
            <a:off x="1066225" y="4187953"/>
            <a:ext cx="4566300" cy="2670047"/>
          </a:xfrm>
          <a:prstGeom prst="rect">
            <a:avLst/>
          </a:prstGeom>
          <a:ln>
            <a:noFill/>
          </a:ln>
          <a:effectLst>
            <a:softEdge rad="112500"/>
          </a:effectLst>
        </p:spPr>
      </p:pic>
      <p:pic>
        <p:nvPicPr>
          <p:cNvPr id="9" name="Рисунок 8">
            <a:extLst>
              <a:ext uri="{FF2B5EF4-FFF2-40B4-BE49-F238E27FC236}">
                <a16:creationId xmlns:a16="http://schemas.microsoft.com/office/drawing/2014/main" id="{945B3ED0-0184-41B5-85C0-9575D2EECA9F}"/>
              </a:ext>
            </a:extLst>
          </p:cNvPr>
          <p:cNvPicPr>
            <a:picLocks noChangeAspect="1"/>
          </p:cNvPicPr>
          <p:nvPr/>
        </p:nvPicPr>
        <p:blipFill>
          <a:blip r:embed="rId5"/>
          <a:stretch>
            <a:fillRect/>
          </a:stretch>
        </p:blipFill>
        <p:spPr>
          <a:xfrm>
            <a:off x="7853551" y="4187953"/>
            <a:ext cx="4338449" cy="2670047"/>
          </a:xfrm>
          <a:prstGeom prst="rect">
            <a:avLst/>
          </a:prstGeom>
          <a:ln>
            <a:noFill/>
          </a:ln>
          <a:effectLst>
            <a:softEdge rad="112500"/>
          </a:effectLst>
        </p:spPr>
      </p:pic>
    </p:spTree>
    <p:extLst>
      <p:ext uri="{BB962C8B-B14F-4D97-AF65-F5344CB8AC3E}">
        <p14:creationId xmlns:p14="http://schemas.microsoft.com/office/powerpoint/2010/main" val="34898508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71BBB225-9A4E-4F31-B968-7D30C009AC73}"/>
              </a:ext>
            </a:extLst>
          </p:cNvPr>
          <p:cNvPicPr>
            <a:picLocks noGrp="1" noChangeAspect="1"/>
          </p:cNvPicPr>
          <p:nvPr>
            <p:ph idx="1"/>
          </p:nvPr>
        </p:nvPicPr>
        <p:blipFill>
          <a:blip r:embed="rId2"/>
          <a:stretch>
            <a:fillRect/>
          </a:stretch>
        </p:blipFill>
        <p:spPr>
          <a:xfrm>
            <a:off x="8220456" y="1539875"/>
            <a:ext cx="4028916" cy="3778250"/>
          </a:xfrm>
          <a:prstGeom prst="rect">
            <a:avLst/>
          </a:prstGeom>
          <a:ln>
            <a:noFill/>
          </a:ln>
          <a:effectLst>
            <a:softEdge rad="112500"/>
          </a:effectLst>
        </p:spPr>
      </p:pic>
      <p:sp>
        <p:nvSpPr>
          <p:cNvPr id="2" name="Заголовок 1">
            <a:extLst>
              <a:ext uri="{FF2B5EF4-FFF2-40B4-BE49-F238E27FC236}">
                <a16:creationId xmlns:a16="http://schemas.microsoft.com/office/drawing/2014/main" id="{866EE05A-1B7F-43AA-B5ED-B0B7D5DED4E3}"/>
              </a:ext>
            </a:extLst>
          </p:cNvPr>
          <p:cNvSpPr>
            <a:spLocks noGrp="1"/>
          </p:cNvSpPr>
          <p:nvPr>
            <p:ph type="title"/>
          </p:nvPr>
        </p:nvSpPr>
        <p:spPr>
          <a:xfrm>
            <a:off x="685800" y="0"/>
            <a:ext cx="11228831" cy="1905000"/>
          </a:xfrm>
        </p:spPr>
        <p:txBody>
          <a:bodyPr>
            <a:normAutofit/>
          </a:bodyPr>
          <a:lstStyle/>
          <a:p>
            <a:pPr algn="ctr"/>
            <a:r>
              <a:rPr lang="uk-UA" dirty="0">
                <a:solidFill>
                  <a:prstClr val="black">
                    <a:lumMod val="85000"/>
                    <a:lumOff val="15000"/>
                  </a:prstClr>
                </a:solidFill>
                <a:latin typeface="Times New Roman" panose="02020603050405020304" pitchFamily="18" charset="0"/>
                <a:cs typeface="Times New Roman" panose="02020603050405020304" pitchFamily="18" charset="0"/>
              </a:rPr>
              <a:t>Благоустрій території </a:t>
            </a:r>
            <a:br>
              <a:rPr lang="uk-UA" dirty="0">
                <a:solidFill>
                  <a:prstClr val="black">
                    <a:lumMod val="85000"/>
                    <a:lumOff val="15000"/>
                  </a:prstClr>
                </a:solidFill>
                <a:latin typeface="Times New Roman" panose="02020603050405020304" pitchFamily="18" charset="0"/>
                <a:cs typeface="Times New Roman" panose="02020603050405020304" pitchFamily="18" charset="0"/>
              </a:rPr>
            </a:br>
            <a:r>
              <a:rPr lang="uk-UA" dirty="0">
                <a:solidFill>
                  <a:prstClr val="black">
                    <a:lumMod val="85000"/>
                    <a:lumOff val="15000"/>
                  </a:prstClr>
                </a:solidFill>
                <a:latin typeface="Times New Roman" panose="02020603050405020304" pitchFamily="18" charset="0"/>
                <a:cs typeface="Times New Roman" panose="02020603050405020304" pitchFamily="18" charset="0"/>
              </a:rPr>
              <a:t>Домантівського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старостинського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округу</a:t>
            </a:r>
            <a:endParaRPr lang="ru-RU" dirty="0"/>
          </a:p>
        </p:txBody>
      </p:sp>
      <p:pic>
        <p:nvPicPr>
          <p:cNvPr id="7" name="Рисунок 6">
            <a:extLst>
              <a:ext uri="{FF2B5EF4-FFF2-40B4-BE49-F238E27FC236}">
                <a16:creationId xmlns:a16="http://schemas.microsoft.com/office/drawing/2014/main" id="{50445913-BDD5-4574-A76F-3E7FF077AA14}"/>
              </a:ext>
            </a:extLst>
          </p:cNvPr>
          <p:cNvPicPr>
            <a:picLocks noChangeAspect="1"/>
          </p:cNvPicPr>
          <p:nvPr/>
        </p:nvPicPr>
        <p:blipFill>
          <a:blip r:embed="rId3"/>
          <a:stretch>
            <a:fillRect/>
          </a:stretch>
        </p:blipFill>
        <p:spPr>
          <a:xfrm>
            <a:off x="3346704" y="4245228"/>
            <a:ext cx="4703603" cy="2521331"/>
          </a:xfrm>
          <a:prstGeom prst="rect">
            <a:avLst/>
          </a:prstGeom>
          <a:ln>
            <a:noFill/>
          </a:ln>
          <a:effectLst>
            <a:softEdge rad="112500"/>
          </a:effectLst>
        </p:spPr>
      </p:pic>
      <p:pic>
        <p:nvPicPr>
          <p:cNvPr id="9" name="Рисунок 8">
            <a:extLst>
              <a:ext uri="{FF2B5EF4-FFF2-40B4-BE49-F238E27FC236}">
                <a16:creationId xmlns:a16="http://schemas.microsoft.com/office/drawing/2014/main" id="{3CC0357A-195A-4961-8FCD-46F954001920}"/>
              </a:ext>
            </a:extLst>
          </p:cNvPr>
          <p:cNvPicPr>
            <a:picLocks noChangeAspect="1"/>
          </p:cNvPicPr>
          <p:nvPr/>
        </p:nvPicPr>
        <p:blipFill rotWithShape="1">
          <a:blip r:embed="rId4"/>
          <a:srcRect l="10145" t="12884" r="6831" b="35064"/>
          <a:stretch/>
        </p:blipFill>
        <p:spPr>
          <a:xfrm>
            <a:off x="277369" y="1466723"/>
            <a:ext cx="4873752" cy="2822448"/>
          </a:xfrm>
          <a:prstGeom prst="rect">
            <a:avLst/>
          </a:prstGeom>
          <a:ln>
            <a:noFill/>
          </a:ln>
          <a:effectLst>
            <a:softEdge rad="112500"/>
          </a:effectLst>
        </p:spPr>
      </p:pic>
    </p:spTree>
    <p:extLst>
      <p:ext uri="{BB962C8B-B14F-4D97-AF65-F5344CB8AC3E}">
        <p14:creationId xmlns:p14="http://schemas.microsoft.com/office/powerpoint/2010/main" val="617810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266256-F75B-429D-850D-1869E7E5E351}"/>
              </a:ext>
            </a:extLst>
          </p:cNvPr>
          <p:cNvSpPr>
            <a:spLocks noGrp="1"/>
          </p:cNvSpPr>
          <p:nvPr>
            <p:ph type="ctrTitle"/>
          </p:nvPr>
        </p:nvSpPr>
        <p:spPr>
          <a:xfrm>
            <a:off x="1953109" y="231732"/>
            <a:ext cx="8915399" cy="4479235"/>
          </a:xfrm>
        </p:spPr>
        <p:txBody>
          <a:bodyPr>
            <a:normAutofit fontScale="90000"/>
          </a:bodyPr>
          <a:lstStyle/>
          <a:p>
            <a:pPr algn="ct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br>
              <a:rPr lang="uk-UA" b="1" i="1" dirty="0"/>
            </a:br>
            <a:r>
              <a:rPr lang="uk-UA" b="1" kern="0" dirty="0">
                <a:latin typeface="Times New Roman" panose="02020603050405020304" pitchFamily="18" charset="0"/>
                <a:cs typeface="Times New Roman" panose="02020603050405020304" pitchFamily="18" charset="0"/>
              </a:rPr>
              <a:t>Кадрова  робота</a:t>
            </a:r>
            <a:br>
              <a:rPr lang="uk-UA" b="1" kern="0">
                <a:latin typeface="Times New Roman" panose="02020603050405020304" pitchFamily="18" charset="0"/>
                <a:cs typeface="Times New Roman" panose="02020603050405020304" pitchFamily="18" charset="0"/>
              </a:rPr>
            </a:br>
            <a:r>
              <a:rPr lang="uk-UA" b="1" kern="0">
                <a:latin typeface="Times New Roman" panose="02020603050405020304" pitchFamily="18" charset="0"/>
                <a:cs typeface="Times New Roman" panose="02020603050405020304" pitchFamily="18" charset="0"/>
              </a:rPr>
              <a:t>виконавчого комітету</a:t>
            </a:r>
            <a:br>
              <a:rPr lang="uk-UA" b="1" kern="0">
                <a:latin typeface="Times New Roman" panose="02020603050405020304" pitchFamily="18" charset="0"/>
                <a:cs typeface="Times New Roman" panose="02020603050405020304" pitchFamily="18" charset="0"/>
              </a:rPr>
            </a:br>
            <a:r>
              <a:rPr lang="uk-UA" b="1" kern="0">
                <a:latin typeface="Times New Roman" panose="02020603050405020304" pitchFamily="18" charset="0"/>
                <a:cs typeface="Times New Roman" panose="02020603050405020304" pitchFamily="18" charset="0"/>
              </a:rPr>
              <a:t>Новодмитрівської сільської ради</a:t>
            </a:r>
            <a:br>
              <a:rPr lang="uk-UA" b="1" kern="0" dirty="0">
                <a:latin typeface="Times New Roman" panose="02020603050405020304" pitchFamily="18" charset="0"/>
                <a:cs typeface="Times New Roman" panose="02020603050405020304" pitchFamily="18" charset="0"/>
              </a:rPr>
            </a:br>
            <a:br>
              <a:rPr lang="ru-RU" kern="0" dirty="0"/>
            </a:br>
            <a:endParaRPr lang="ru-RU" kern="0" dirty="0"/>
          </a:p>
        </p:txBody>
      </p:sp>
      <p:pic>
        <p:nvPicPr>
          <p:cNvPr id="5" name="Рисунок 4">
            <a:extLst>
              <a:ext uri="{FF2B5EF4-FFF2-40B4-BE49-F238E27FC236}">
                <a16:creationId xmlns:a16="http://schemas.microsoft.com/office/drawing/2014/main" id="{F9F9F7A7-445B-4A71-88FF-1F8A29FC6A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6174" y="3667539"/>
            <a:ext cx="3458818" cy="2693504"/>
          </a:xfrm>
          <a:prstGeom prst="rect">
            <a:avLst/>
          </a:prstGeom>
        </p:spPr>
      </p:pic>
    </p:spTree>
    <p:extLst>
      <p:ext uri="{BB962C8B-B14F-4D97-AF65-F5344CB8AC3E}">
        <p14:creationId xmlns:p14="http://schemas.microsoft.com/office/powerpoint/2010/main" val="32054197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8E9EAF15-EC69-43CF-83FF-12EA2155A527}"/>
              </a:ext>
            </a:extLst>
          </p:cNvPr>
          <p:cNvPicPr>
            <a:picLocks noChangeAspect="1"/>
          </p:cNvPicPr>
          <p:nvPr/>
        </p:nvPicPr>
        <p:blipFill rotWithShape="1">
          <a:blip r:embed="rId2"/>
          <a:srcRect l="15977" t="15076"/>
          <a:stretch/>
        </p:blipFill>
        <p:spPr>
          <a:xfrm>
            <a:off x="7308919" y="3712464"/>
            <a:ext cx="4474464" cy="3227832"/>
          </a:xfrm>
          <a:prstGeom prst="rect">
            <a:avLst/>
          </a:prstGeom>
          <a:ln>
            <a:noFill/>
          </a:ln>
          <a:effectLst>
            <a:softEdge rad="112500"/>
          </a:effectLst>
        </p:spPr>
      </p:pic>
      <p:pic>
        <p:nvPicPr>
          <p:cNvPr id="5" name="Рисунок 4">
            <a:extLst>
              <a:ext uri="{FF2B5EF4-FFF2-40B4-BE49-F238E27FC236}">
                <a16:creationId xmlns:a16="http://schemas.microsoft.com/office/drawing/2014/main" id="{6AD8101C-834E-4A0D-A596-7DCEF4F2EAE4}"/>
              </a:ext>
            </a:extLst>
          </p:cNvPr>
          <p:cNvPicPr>
            <a:picLocks noChangeAspect="1"/>
          </p:cNvPicPr>
          <p:nvPr/>
        </p:nvPicPr>
        <p:blipFill>
          <a:blip r:embed="rId3"/>
          <a:stretch>
            <a:fillRect/>
          </a:stretch>
        </p:blipFill>
        <p:spPr>
          <a:xfrm>
            <a:off x="7261583" y="1104848"/>
            <a:ext cx="4569136" cy="2718921"/>
          </a:xfrm>
          <a:prstGeom prst="rect">
            <a:avLst/>
          </a:prstGeom>
        </p:spPr>
      </p:pic>
      <p:sp>
        <p:nvSpPr>
          <p:cNvPr id="2" name="Заголовок 1">
            <a:extLst>
              <a:ext uri="{FF2B5EF4-FFF2-40B4-BE49-F238E27FC236}">
                <a16:creationId xmlns:a16="http://schemas.microsoft.com/office/drawing/2014/main" id="{11C625E0-59C5-4E87-95E5-A09EEDBED6EA}"/>
              </a:ext>
            </a:extLst>
          </p:cNvPr>
          <p:cNvSpPr>
            <a:spLocks noGrp="1"/>
          </p:cNvSpPr>
          <p:nvPr>
            <p:ph type="title"/>
          </p:nvPr>
        </p:nvSpPr>
        <p:spPr>
          <a:xfrm>
            <a:off x="-82296" y="0"/>
            <a:ext cx="11960351" cy="1508760"/>
          </a:xfrm>
        </p:spPr>
        <p:txBody>
          <a:bodyPr>
            <a:noAutofit/>
          </a:bodyPr>
          <a:lstStyle/>
          <a:p>
            <a:pPr algn="ctr"/>
            <a:r>
              <a:rPr lang="uk-UA" dirty="0">
                <a:solidFill>
                  <a:prstClr val="black">
                    <a:lumMod val="85000"/>
                    <a:lumOff val="15000"/>
                  </a:prstClr>
                </a:solidFill>
                <a:latin typeface="Times New Roman" panose="02020603050405020304" pitchFamily="18" charset="0"/>
                <a:cs typeface="Times New Roman" panose="02020603050405020304" pitchFamily="18" charset="0"/>
              </a:rPr>
              <a:t>Благоустрій території</a:t>
            </a:r>
            <a:br>
              <a:rPr lang="uk-UA" dirty="0">
                <a:solidFill>
                  <a:prstClr val="black">
                    <a:lumMod val="85000"/>
                    <a:lumOff val="15000"/>
                  </a:prstClr>
                </a:solidFill>
                <a:latin typeface="Times New Roman" panose="02020603050405020304" pitchFamily="18" charset="0"/>
                <a:cs typeface="Times New Roman" panose="02020603050405020304" pitchFamily="18" charset="0"/>
              </a:rPr>
            </a:br>
            <a:r>
              <a:rPr lang="uk-UA" dirty="0">
                <a:solidFill>
                  <a:prstClr val="black">
                    <a:lumMod val="85000"/>
                    <a:lumOff val="15000"/>
                  </a:prstClr>
                </a:solidFill>
                <a:latin typeface="Times New Roman" panose="02020603050405020304" pitchFamily="18" charset="0"/>
                <a:cs typeface="Times New Roman" panose="02020603050405020304" pitchFamily="18" charset="0"/>
              </a:rPr>
              <a:t>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Драбівецького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старостинського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округу</a:t>
            </a:r>
            <a:endParaRPr lang="ru-RU" dirty="0"/>
          </a:p>
        </p:txBody>
      </p:sp>
      <p:pic>
        <p:nvPicPr>
          <p:cNvPr id="4" name="Объект 3">
            <a:extLst>
              <a:ext uri="{FF2B5EF4-FFF2-40B4-BE49-F238E27FC236}">
                <a16:creationId xmlns:a16="http://schemas.microsoft.com/office/drawing/2014/main" id="{11C29E6A-4DC9-445E-98A1-DEE32A2CD6D9}"/>
              </a:ext>
            </a:extLst>
          </p:cNvPr>
          <p:cNvPicPr>
            <a:picLocks noGrp="1" noChangeAspect="1"/>
          </p:cNvPicPr>
          <p:nvPr>
            <p:ph idx="1"/>
          </p:nvPr>
        </p:nvPicPr>
        <p:blipFill>
          <a:blip r:embed="rId4"/>
          <a:stretch>
            <a:fillRect/>
          </a:stretch>
        </p:blipFill>
        <p:spPr>
          <a:xfrm>
            <a:off x="3466671" y="2279155"/>
            <a:ext cx="3377000" cy="4363582"/>
          </a:xfrm>
          <a:prstGeom prst="rect">
            <a:avLst/>
          </a:prstGeom>
        </p:spPr>
      </p:pic>
      <p:pic>
        <p:nvPicPr>
          <p:cNvPr id="7" name="Рисунок 6">
            <a:extLst>
              <a:ext uri="{FF2B5EF4-FFF2-40B4-BE49-F238E27FC236}">
                <a16:creationId xmlns:a16="http://schemas.microsoft.com/office/drawing/2014/main" id="{6F0EBB69-500F-4D2C-A9E8-0F342CA920C5}"/>
              </a:ext>
            </a:extLst>
          </p:cNvPr>
          <p:cNvPicPr>
            <a:picLocks noChangeAspect="1"/>
          </p:cNvPicPr>
          <p:nvPr/>
        </p:nvPicPr>
        <p:blipFill>
          <a:blip r:embed="rId5"/>
          <a:stretch>
            <a:fillRect/>
          </a:stretch>
        </p:blipFill>
        <p:spPr>
          <a:xfrm>
            <a:off x="313944" y="1508760"/>
            <a:ext cx="3105391" cy="4230675"/>
          </a:xfrm>
          <a:prstGeom prst="rect">
            <a:avLst/>
          </a:prstGeom>
        </p:spPr>
      </p:pic>
    </p:spTree>
    <p:extLst>
      <p:ext uri="{BB962C8B-B14F-4D97-AF65-F5344CB8AC3E}">
        <p14:creationId xmlns:p14="http://schemas.microsoft.com/office/powerpoint/2010/main" val="18133539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4194B0-2BFE-4428-BD1C-552117195CAF}"/>
              </a:ext>
            </a:extLst>
          </p:cNvPr>
          <p:cNvSpPr>
            <a:spLocks noGrp="1"/>
          </p:cNvSpPr>
          <p:nvPr>
            <p:ph type="title"/>
          </p:nvPr>
        </p:nvSpPr>
        <p:spPr>
          <a:xfrm>
            <a:off x="1152144" y="0"/>
            <a:ext cx="10881359" cy="1627632"/>
          </a:xfrm>
        </p:spPr>
        <p:txBody>
          <a:bodyPr>
            <a:normAutofit/>
          </a:bodyPr>
          <a:lstStyle/>
          <a:p>
            <a:pPr algn="ctr"/>
            <a:r>
              <a:rPr lang="uk-UA" dirty="0">
                <a:solidFill>
                  <a:prstClr val="black">
                    <a:lumMod val="85000"/>
                    <a:lumOff val="15000"/>
                  </a:prstClr>
                </a:solidFill>
                <a:latin typeface="Times New Roman" panose="02020603050405020304" pitchFamily="18" charset="0"/>
                <a:cs typeface="Times New Roman" panose="02020603050405020304" pitchFamily="18" charset="0"/>
              </a:rPr>
              <a:t>Благоустрій території </a:t>
            </a:r>
            <a:br>
              <a:rPr lang="uk-UA" dirty="0">
                <a:solidFill>
                  <a:prstClr val="black">
                    <a:lumMod val="85000"/>
                    <a:lumOff val="15000"/>
                  </a:prstClr>
                </a:solidFill>
                <a:latin typeface="Times New Roman" panose="02020603050405020304" pitchFamily="18" charset="0"/>
                <a:cs typeface="Times New Roman" panose="02020603050405020304" pitchFamily="18" charset="0"/>
              </a:rPr>
            </a:b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Ковтунівського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старостинського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округу</a:t>
            </a:r>
            <a:endParaRPr lang="ru-RU" dirty="0"/>
          </a:p>
        </p:txBody>
      </p:sp>
      <p:pic>
        <p:nvPicPr>
          <p:cNvPr id="5" name="Объект 4">
            <a:extLst>
              <a:ext uri="{FF2B5EF4-FFF2-40B4-BE49-F238E27FC236}">
                <a16:creationId xmlns:a16="http://schemas.microsoft.com/office/drawing/2014/main" id="{DCBE2F9C-4E86-49A9-987F-7AFAF2AF878F}"/>
              </a:ext>
            </a:extLst>
          </p:cNvPr>
          <p:cNvPicPr>
            <a:picLocks noGrp="1" noChangeAspect="1"/>
          </p:cNvPicPr>
          <p:nvPr>
            <p:ph idx="1"/>
          </p:nvPr>
        </p:nvPicPr>
        <p:blipFill rotWithShape="1">
          <a:blip r:embed="rId2"/>
          <a:srcRect t="18396" r="7892" b="18396"/>
          <a:stretch/>
        </p:blipFill>
        <p:spPr>
          <a:xfrm>
            <a:off x="4453127" y="2130552"/>
            <a:ext cx="3913633" cy="4032504"/>
          </a:xfrm>
          <a:prstGeom prst="rect">
            <a:avLst/>
          </a:prstGeom>
          <a:ln>
            <a:noFill/>
          </a:ln>
          <a:effectLst>
            <a:softEdge rad="112500"/>
          </a:effectLst>
        </p:spPr>
      </p:pic>
      <p:pic>
        <p:nvPicPr>
          <p:cNvPr id="7" name="Рисунок 6">
            <a:extLst>
              <a:ext uri="{FF2B5EF4-FFF2-40B4-BE49-F238E27FC236}">
                <a16:creationId xmlns:a16="http://schemas.microsoft.com/office/drawing/2014/main" id="{8F213B82-BD20-46F6-B33A-7633CCE8B6E9}"/>
              </a:ext>
            </a:extLst>
          </p:cNvPr>
          <p:cNvPicPr>
            <a:picLocks noChangeAspect="1"/>
          </p:cNvPicPr>
          <p:nvPr/>
        </p:nvPicPr>
        <p:blipFill rotWithShape="1">
          <a:blip r:embed="rId3"/>
          <a:srcRect b="24883"/>
          <a:stretch/>
        </p:blipFill>
        <p:spPr>
          <a:xfrm>
            <a:off x="227838" y="1353312"/>
            <a:ext cx="3745230" cy="3831336"/>
          </a:xfrm>
          <a:prstGeom prst="rect">
            <a:avLst/>
          </a:prstGeom>
          <a:ln>
            <a:noFill/>
          </a:ln>
          <a:effectLst>
            <a:softEdge rad="112500"/>
          </a:effectLst>
        </p:spPr>
      </p:pic>
      <p:pic>
        <p:nvPicPr>
          <p:cNvPr id="9" name="Рисунок 8">
            <a:extLst>
              <a:ext uri="{FF2B5EF4-FFF2-40B4-BE49-F238E27FC236}">
                <a16:creationId xmlns:a16="http://schemas.microsoft.com/office/drawing/2014/main" id="{D7C581D5-EEAB-4B6B-9E12-5B1E4C542F4E}"/>
              </a:ext>
            </a:extLst>
          </p:cNvPr>
          <p:cNvPicPr>
            <a:picLocks noChangeAspect="1"/>
          </p:cNvPicPr>
          <p:nvPr/>
        </p:nvPicPr>
        <p:blipFill rotWithShape="1">
          <a:blip r:embed="rId4"/>
          <a:srcRect l="23911" t="22091"/>
          <a:stretch/>
        </p:blipFill>
        <p:spPr>
          <a:xfrm>
            <a:off x="8650986" y="2633472"/>
            <a:ext cx="3541014" cy="4224528"/>
          </a:xfrm>
          <a:prstGeom prst="rect">
            <a:avLst/>
          </a:prstGeom>
          <a:ln>
            <a:noFill/>
          </a:ln>
          <a:effectLst>
            <a:softEdge rad="112500"/>
          </a:effectLst>
        </p:spPr>
      </p:pic>
    </p:spTree>
    <p:extLst>
      <p:ext uri="{BB962C8B-B14F-4D97-AF65-F5344CB8AC3E}">
        <p14:creationId xmlns:p14="http://schemas.microsoft.com/office/powerpoint/2010/main" val="40674874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EED7FB0-6643-4D58-AF2C-F0183153E857}"/>
              </a:ext>
            </a:extLst>
          </p:cNvPr>
          <p:cNvSpPr>
            <a:spLocks noGrp="1"/>
          </p:cNvSpPr>
          <p:nvPr>
            <p:ph type="title"/>
          </p:nvPr>
        </p:nvSpPr>
        <p:spPr>
          <a:xfrm>
            <a:off x="777240" y="0"/>
            <a:ext cx="11082528" cy="1905000"/>
          </a:xfrm>
        </p:spPr>
        <p:txBody>
          <a:bodyPr>
            <a:normAutofit/>
          </a:bodyPr>
          <a:lstStyle/>
          <a:p>
            <a:pPr algn="ctr"/>
            <a:r>
              <a:rPr lang="uk-UA" dirty="0">
                <a:solidFill>
                  <a:prstClr val="black">
                    <a:lumMod val="85000"/>
                    <a:lumOff val="15000"/>
                  </a:prstClr>
                </a:solidFill>
                <a:latin typeface="Times New Roman" panose="02020603050405020304" pitchFamily="18" charset="0"/>
                <a:cs typeface="Times New Roman" panose="02020603050405020304" pitchFamily="18" charset="0"/>
              </a:rPr>
              <a:t>Благоустрій території</a:t>
            </a:r>
            <a:br>
              <a:rPr lang="uk-UA" dirty="0">
                <a:solidFill>
                  <a:prstClr val="black">
                    <a:lumMod val="85000"/>
                    <a:lumOff val="15000"/>
                  </a:prstClr>
                </a:solidFill>
                <a:latin typeface="Times New Roman" panose="02020603050405020304" pitchFamily="18" charset="0"/>
                <a:cs typeface="Times New Roman" panose="02020603050405020304" pitchFamily="18" charset="0"/>
              </a:rPr>
            </a:br>
            <a:r>
              <a:rPr lang="uk-UA" dirty="0">
                <a:solidFill>
                  <a:prstClr val="black">
                    <a:lumMod val="85000"/>
                    <a:lumOff val="15000"/>
                  </a:prstClr>
                </a:solidFill>
                <a:latin typeface="Times New Roman" panose="02020603050405020304" pitchFamily="18" charset="0"/>
                <a:cs typeface="Times New Roman" panose="02020603050405020304" pitchFamily="18" charset="0"/>
              </a:rPr>
              <a:t>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Скориківського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a:t>
            </a:r>
            <a:r>
              <a:rPr lang="uk-UA" dirty="0" err="1">
                <a:solidFill>
                  <a:prstClr val="black">
                    <a:lumMod val="85000"/>
                    <a:lumOff val="15000"/>
                  </a:prstClr>
                </a:solidFill>
                <a:latin typeface="Times New Roman" panose="02020603050405020304" pitchFamily="18" charset="0"/>
                <a:cs typeface="Times New Roman" panose="02020603050405020304" pitchFamily="18" charset="0"/>
              </a:rPr>
              <a:t>старостинського</a:t>
            </a:r>
            <a:r>
              <a:rPr lang="uk-UA" dirty="0">
                <a:solidFill>
                  <a:prstClr val="black">
                    <a:lumMod val="85000"/>
                    <a:lumOff val="15000"/>
                  </a:prstClr>
                </a:solidFill>
                <a:latin typeface="Times New Roman" panose="02020603050405020304" pitchFamily="18" charset="0"/>
                <a:cs typeface="Times New Roman" panose="02020603050405020304" pitchFamily="18" charset="0"/>
              </a:rPr>
              <a:t> округу</a:t>
            </a:r>
            <a:endParaRPr lang="ru-RU" dirty="0"/>
          </a:p>
        </p:txBody>
      </p:sp>
      <p:pic>
        <p:nvPicPr>
          <p:cNvPr id="7" name="Рисунок 6">
            <a:extLst>
              <a:ext uri="{FF2B5EF4-FFF2-40B4-BE49-F238E27FC236}">
                <a16:creationId xmlns:a16="http://schemas.microsoft.com/office/drawing/2014/main" id="{F58D48FA-1320-4931-9A18-5B9742915EB8}"/>
              </a:ext>
            </a:extLst>
          </p:cNvPr>
          <p:cNvPicPr>
            <a:picLocks noChangeAspect="1"/>
          </p:cNvPicPr>
          <p:nvPr/>
        </p:nvPicPr>
        <p:blipFill>
          <a:blip r:embed="rId2"/>
          <a:stretch>
            <a:fillRect/>
          </a:stretch>
        </p:blipFill>
        <p:spPr>
          <a:xfrm>
            <a:off x="4566913" y="2011680"/>
            <a:ext cx="3903555" cy="3909314"/>
          </a:xfrm>
          <a:prstGeom prst="rect">
            <a:avLst/>
          </a:prstGeom>
          <a:ln>
            <a:noFill/>
          </a:ln>
          <a:effectLst>
            <a:softEdge rad="112500"/>
          </a:effectLst>
        </p:spPr>
      </p:pic>
      <p:pic>
        <p:nvPicPr>
          <p:cNvPr id="9" name="Рисунок 8">
            <a:extLst>
              <a:ext uri="{FF2B5EF4-FFF2-40B4-BE49-F238E27FC236}">
                <a16:creationId xmlns:a16="http://schemas.microsoft.com/office/drawing/2014/main" id="{A26E7A31-DAF4-4D11-AB6A-4CCECAE8F261}"/>
              </a:ext>
            </a:extLst>
          </p:cNvPr>
          <p:cNvPicPr>
            <a:picLocks noChangeAspect="1"/>
          </p:cNvPicPr>
          <p:nvPr/>
        </p:nvPicPr>
        <p:blipFill rotWithShape="1">
          <a:blip r:embed="rId3"/>
          <a:srcRect t="17647" r="9299" b="10339"/>
          <a:stretch/>
        </p:blipFill>
        <p:spPr>
          <a:xfrm>
            <a:off x="8470468" y="3163824"/>
            <a:ext cx="3721532" cy="3694176"/>
          </a:xfrm>
          <a:prstGeom prst="rect">
            <a:avLst/>
          </a:prstGeom>
          <a:ln>
            <a:noFill/>
          </a:ln>
          <a:effectLst>
            <a:softEdge rad="112500"/>
          </a:effectLst>
        </p:spPr>
      </p:pic>
      <p:pic>
        <p:nvPicPr>
          <p:cNvPr id="11" name="Рисунок 10">
            <a:extLst>
              <a:ext uri="{FF2B5EF4-FFF2-40B4-BE49-F238E27FC236}">
                <a16:creationId xmlns:a16="http://schemas.microsoft.com/office/drawing/2014/main" id="{2D17CFDF-4973-4D05-9BED-37C8CBA219BA}"/>
              </a:ext>
            </a:extLst>
          </p:cNvPr>
          <p:cNvPicPr>
            <a:picLocks noChangeAspect="1"/>
          </p:cNvPicPr>
          <p:nvPr/>
        </p:nvPicPr>
        <p:blipFill rotWithShape="1">
          <a:blip r:embed="rId4"/>
          <a:srcRect l="15288" t="8832" r="-2741" b="20102"/>
          <a:stretch/>
        </p:blipFill>
        <p:spPr>
          <a:xfrm>
            <a:off x="249936" y="1801368"/>
            <a:ext cx="4498086" cy="4873752"/>
          </a:xfrm>
          <a:prstGeom prst="rect">
            <a:avLst/>
          </a:prstGeom>
          <a:ln>
            <a:noFill/>
          </a:ln>
          <a:effectLst>
            <a:softEdge rad="112500"/>
          </a:effectLst>
        </p:spPr>
      </p:pic>
    </p:spTree>
    <p:extLst>
      <p:ext uri="{BB962C8B-B14F-4D97-AF65-F5344CB8AC3E}">
        <p14:creationId xmlns:p14="http://schemas.microsoft.com/office/powerpoint/2010/main" val="14865555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9D2D1EC-6F75-439C-844F-1E44EDBE4EE9}"/>
              </a:ext>
            </a:extLst>
          </p:cNvPr>
          <p:cNvSpPr>
            <a:spLocks noGrp="1"/>
          </p:cNvSpPr>
          <p:nvPr>
            <p:ph type="title"/>
          </p:nvPr>
        </p:nvSpPr>
        <p:spPr/>
        <p:txBody>
          <a:bodyPr>
            <a:normAutofit/>
          </a:bodyPr>
          <a:lstStyle/>
          <a:p>
            <a:r>
              <a:rPr lang="uk-UA" sz="4000" b="1" dirty="0">
                <a:solidFill>
                  <a:schemeClr val="accent1"/>
                </a:solidFill>
                <a:latin typeface="Times New Roman" panose="02020603050405020304" pitchFamily="18" charset="0"/>
                <a:cs typeface="Times New Roman" panose="02020603050405020304" pitchFamily="18" charset="0"/>
              </a:rPr>
              <a:t>Публічні закупівлі</a:t>
            </a:r>
            <a:endParaRPr lang="ru-RU" sz="4000" b="1" dirty="0">
              <a:solidFill>
                <a:schemeClr val="accent1"/>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1D27DA9A-00F9-42D3-B25B-827ABE05776D}"/>
              </a:ext>
            </a:extLst>
          </p:cNvPr>
          <p:cNvSpPr>
            <a:spLocks noGrp="1"/>
          </p:cNvSpPr>
          <p:nvPr>
            <p:ph idx="1"/>
          </p:nvPr>
        </p:nvSpPr>
        <p:spPr>
          <a:xfrm>
            <a:off x="1563757" y="1643270"/>
            <a:ext cx="9940855" cy="4267952"/>
          </a:xfrm>
        </p:spPr>
        <p:txBody>
          <a:bodyPr>
            <a:normAutofit/>
          </a:bodyPr>
          <a:lstStyle/>
          <a:p>
            <a:pPr>
              <a:buFont typeface="Wingdings" panose="05000000000000000000" pitchFamily="2" charset="2"/>
              <a:buChar char="v"/>
            </a:pPr>
            <a:r>
              <a:rPr lang="uk-UA" sz="3600" dirty="0">
                <a:solidFill>
                  <a:schemeClr val="tx1"/>
                </a:solidFill>
                <a:latin typeface="Times New Roman" panose="02020603050405020304" pitchFamily="18" charset="0"/>
                <a:cs typeface="Times New Roman" panose="02020603050405020304" pitchFamily="18" charset="0"/>
              </a:rPr>
              <a:t>Всього проведено </a:t>
            </a:r>
            <a:r>
              <a:rPr lang="uk-UA" sz="3600" dirty="0" err="1">
                <a:solidFill>
                  <a:schemeClr val="tx1"/>
                </a:solidFill>
                <a:latin typeface="Times New Roman" panose="02020603050405020304" pitchFamily="18" charset="0"/>
                <a:cs typeface="Times New Roman" panose="02020603050405020304" pitchFamily="18" charset="0"/>
              </a:rPr>
              <a:t>закупівель</a:t>
            </a:r>
            <a:r>
              <a:rPr lang="uk-UA" sz="3600" dirty="0">
                <a:solidFill>
                  <a:schemeClr val="tx1"/>
                </a:solidFill>
                <a:latin typeface="Times New Roman" panose="02020603050405020304" pitchFamily="18" charset="0"/>
                <a:cs typeface="Times New Roman" panose="02020603050405020304" pitchFamily="18" charset="0"/>
              </a:rPr>
              <a:t> – 430  </a:t>
            </a:r>
          </a:p>
          <a:p>
            <a:pPr marL="0" indent="0">
              <a:buNone/>
            </a:pPr>
            <a:r>
              <a:rPr lang="uk-UA" sz="3600" dirty="0">
                <a:solidFill>
                  <a:schemeClr val="tx1"/>
                </a:solidFill>
                <a:latin typeface="Times New Roman" panose="02020603050405020304" pitchFamily="18" charset="0"/>
                <a:cs typeface="Times New Roman" panose="02020603050405020304" pitchFamily="18" charset="0"/>
              </a:rPr>
              <a:t>на суму 11 586 511,57;</a:t>
            </a:r>
          </a:p>
          <a:p>
            <a:pPr>
              <a:buFont typeface="Wingdings" panose="05000000000000000000" pitchFamily="2" charset="2"/>
              <a:buChar char="v"/>
            </a:pPr>
            <a:r>
              <a:rPr lang="uk-UA" sz="3600" dirty="0">
                <a:solidFill>
                  <a:schemeClr val="tx1"/>
                </a:solidFill>
                <a:latin typeface="Times New Roman" panose="02020603050405020304" pitchFamily="18" charset="0"/>
                <a:cs typeface="Times New Roman" panose="02020603050405020304" pitchFamily="18" charset="0"/>
              </a:rPr>
              <a:t>Закупівля без використання електронної системи -  32 на суму 2 265 228,21;</a:t>
            </a:r>
          </a:p>
          <a:p>
            <a:pPr>
              <a:buFont typeface="Wingdings" panose="05000000000000000000" pitchFamily="2" charset="2"/>
              <a:buChar char="v"/>
            </a:pPr>
            <a:r>
              <a:rPr lang="uk-UA" sz="3600" dirty="0">
                <a:solidFill>
                  <a:schemeClr val="tx1"/>
                </a:solidFill>
                <a:latin typeface="Times New Roman" panose="02020603050405020304" pitchFamily="18" charset="0"/>
                <a:cs typeface="Times New Roman" panose="02020603050405020304" pitchFamily="18" charset="0"/>
              </a:rPr>
              <a:t> Спрощена закупівля – 28 на суму </a:t>
            </a:r>
            <a:r>
              <a:rPr lang="uk-UA" sz="3600" dirty="0">
                <a:latin typeface="Times New Roman" panose="02020603050405020304" pitchFamily="18" charset="0"/>
                <a:cs typeface="Times New Roman" panose="02020603050405020304" pitchFamily="18" charset="0"/>
              </a:rPr>
              <a:t>5 515 880,88</a:t>
            </a:r>
            <a:endParaRPr lang="ru-RU" sz="3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endParaRPr lang="ru-RU" sz="3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02800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64267C-1E6C-4364-B719-C2C0E75F7AF9}"/>
              </a:ext>
            </a:extLst>
          </p:cNvPr>
          <p:cNvSpPr>
            <a:spLocks noGrp="1"/>
          </p:cNvSpPr>
          <p:nvPr>
            <p:ph type="title"/>
          </p:nvPr>
        </p:nvSpPr>
        <p:spPr/>
        <p:txBody>
          <a:bodyPr>
            <a:noAutofit/>
          </a:bodyPr>
          <a:lstStyle/>
          <a:p>
            <a:r>
              <a:rPr lang="uk-UA" sz="4000" b="1" dirty="0">
                <a:latin typeface="Times New Roman" panose="02020603050405020304" pitchFamily="18" charset="0"/>
                <a:cs typeface="Times New Roman" panose="02020603050405020304" pitchFamily="18" charset="0"/>
              </a:rPr>
              <a:t>Правопорядок і безпека</a:t>
            </a:r>
            <a:br>
              <a:rPr lang="ru-RU" sz="4000" dirty="0">
                <a:latin typeface="Times New Roman" panose="02020603050405020304" pitchFamily="18" charset="0"/>
                <a:cs typeface="Times New Roman" panose="02020603050405020304" pitchFamily="18" charset="0"/>
              </a:rPr>
            </a:br>
            <a:endParaRPr lang="ru-RU" sz="4000"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8E2B24A0-9AC2-469D-BF50-7B7D013A4267}"/>
              </a:ext>
            </a:extLst>
          </p:cNvPr>
          <p:cNvSpPr>
            <a:spLocks noGrp="1"/>
          </p:cNvSpPr>
          <p:nvPr>
            <p:ph idx="1"/>
          </p:nvPr>
        </p:nvSpPr>
        <p:spPr>
          <a:xfrm>
            <a:off x="1908313" y="1364974"/>
            <a:ext cx="9371012" cy="4704521"/>
          </a:xfrm>
        </p:spPr>
        <p:txBody>
          <a:bodyPr>
            <a:normAutofit fontScale="25000" lnSpcReduction="20000"/>
          </a:bodyPr>
          <a:lstStyle/>
          <a:p>
            <a:pPr marL="0" indent="0">
              <a:buNone/>
            </a:pPr>
            <a:r>
              <a:rPr lang="uk-UA" b="1" dirty="0"/>
              <a:t> </a:t>
            </a:r>
            <a:endParaRPr lang="ru-RU" dirty="0"/>
          </a:p>
          <a:p>
            <a:pPr lvl="0">
              <a:lnSpc>
                <a:spcPct val="170000"/>
              </a:lnSpc>
            </a:pPr>
            <a:r>
              <a:rPr lang="ru-RU" sz="8000" dirty="0">
                <a:solidFill>
                  <a:schemeClr val="tx1"/>
                </a:solidFill>
                <a:latin typeface="Times New Roman" panose="02020603050405020304" pitchFamily="18" charset="0"/>
                <a:cs typeface="Times New Roman" panose="02020603050405020304" pitchFamily="18" charset="0"/>
              </a:rPr>
              <a:t>480 </a:t>
            </a:r>
            <a:r>
              <a:rPr lang="ru-RU" sz="8000" dirty="0" err="1">
                <a:solidFill>
                  <a:schemeClr val="tx1"/>
                </a:solidFill>
                <a:latin typeface="Times New Roman" panose="02020603050405020304" pitchFamily="18" charset="0"/>
                <a:cs typeface="Times New Roman" panose="02020603050405020304" pitchFamily="18" charset="0"/>
              </a:rPr>
              <a:t>тис.грн</a:t>
            </a:r>
            <a:r>
              <a:rPr lang="ru-RU" sz="8000" dirty="0">
                <a:solidFill>
                  <a:schemeClr val="tx1"/>
                </a:solidFill>
                <a:latin typeface="Times New Roman" panose="02020603050405020304" pitchFamily="18" charset="0"/>
                <a:cs typeface="Times New Roman" panose="02020603050405020304" pitchFamily="18" charset="0"/>
              </a:rPr>
              <a:t> – </a:t>
            </a:r>
            <a:r>
              <a:rPr lang="ru-RU" sz="8000" dirty="0" err="1">
                <a:solidFill>
                  <a:schemeClr val="tx1"/>
                </a:solidFill>
                <a:latin typeface="Times New Roman" panose="02020603050405020304" pitchFamily="18" charset="0"/>
                <a:cs typeface="Times New Roman" panose="02020603050405020304" pitchFamily="18" charset="0"/>
              </a:rPr>
              <a:t>придбання</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службового</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автомобіля</a:t>
            </a:r>
            <a:r>
              <a:rPr lang="ru-RU" sz="8000" dirty="0">
                <a:solidFill>
                  <a:schemeClr val="tx1"/>
                </a:solidFill>
                <a:latin typeface="Times New Roman" panose="02020603050405020304" pitchFamily="18" charset="0"/>
                <a:cs typeface="Times New Roman" panose="02020603050405020304" pitchFamily="18" charset="0"/>
              </a:rPr>
              <a:t> по </a:t>
            </a:r>
            <a:r>
              <a:rPr lang="ru-RU" sz="8000" dirty="0" err="1">
                <a:solidFill>
                  <a:schemeClr val="tx1"/>
                </a:solidFill>
                <a:latin typeface="Times New Roman" panose="02020603050405020304" pitchFamily="18" charset="0"/>
                <a:cs typeface="Times New Roman" panose="02020603050405020304" pitchFamily="18" charset="0"/>
              </a:rPr>
              <a:t>програмі</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Поліцейський</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офіцер</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громади</a:t>
            </a:r>
            <a:r>
              <a:rPr lang="ru-RU" sz="8000" dirty="0">
                <a:solidFill>
                  <a:schemeClr val="tx1"/>
                </a:solidFill>
                <a:latin typeface="Times New Roman" panose="02020603050405020304" pitchFamily="18" charset="0"/>
                <a:cs typeface="Times New Roman" panose="02020603050405020304" pitchFamily="18" charset="0"/>
              </a:rPr>
              <a:t>» Новодмитрівської </a:t>
            </a:r>
            <a:r>
              <a:rPr lang="ru-RU" sz="8000" dirty="0" err="1">
                <a:solidFill>
                  <a:schemeClr val="tx1"/>
                </a:solidFill>
                <a:latin typeface="Times New Roman" panose="02020603050405020304" pitchFamily="18" charset="0"/>
                <a:cs typeface="Times New Roman" panose="02020603050405020304" pitchFamily="18" charset="0"/>
              </a:rPr>
              <a:t>сільської</a:t>
            </a:r>
            <a:r>
              <a:rPr lang="ru-RU" sz="8000" dirty="0">
                <a:solidFill>
                  <a:schemeClr val="tx1"/>
                </a:solidFill>
                <a:latin typeface="Times New Roman" panose="02020603050405020304" pitchFamily="18" charset="0"/>
                <a:cs typeface="Times New Roman" panose="02020603050405020304" pitchFamily="18" charset="0"/>
              </a:rPr>
              <a:t> ради на 2021-2023 роки на </a:t>
            </a:r>
            <a:r>
              <a:rPr lang="ru-RU" sz="8000" dirty="0" err="1">
                <a:solidFill>
                  <a:schemeClr val="tx1"/>
                </a:solidFill>
                <a:latin typeface="Times New Roman" panose="02020603050405020304" pitchFamily="18" charset="0"/>
                <a:cs typeface="Times New Roman" panose="02020603050405020304" pitchFamily="18" charset="0"/>
              </a:rPr>
              <a:t>умовах</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співфінансування</a:t>
            </a:r>
            <a:endParaRPr lang="ru-RU" sz="8000" dirty="0">
              <a:solidFill>
                <a:schemeClr val="tx1"/>
              </a:solidFill>
              <a:latin typeface="Times New Roman" panose="02020603050405020304" pitchFamily="18" charset="0"/>
              <a:cs typeface="Times New Roman" panose="02020603050405020304" pitchFamily="18" charset="0"/>
            </a:endParaRPr>
          </a:p>
          <a:p>
            <a:pPr lvl="0">
              <a:lnSpc>
                <a:spcPct val="170000"/>
              </a:lnSpc>
            </a:pPr>
            <a:r>
              <a:rPr lang="ru-RU" sz="8000" dirty="0">
                <a:solidFill>
                  <a:schemeClr val="tx1"/>
                </a:solidFill>
                <a:latin typeface="Times New Roman" panose="02020603050405020304" pitchFamily="18" charset="0"/>
                <a:cs typeface="Times New Roman" panose="02020603050405020304" pitchFamily="18" charset="0"/>
              </a:rPr>
              <a:t>20 </a:t>
            </a:r>
            <a:r>
              <a:rPr lang="ru-RU" sz="8000" dirty="0" err="1">
                <a:solidFill>
                  <a:schemeClr val="tx1"/>
                </a:solidFill>
                <a:latin typeface="Times New Roman" panose="02020603050405020304" pitchFamily="18" charset="0"/>
                <a:cs typeface="Times New Roman" panose="02020603050405020304" pitchFamily="18" charset="0"/>
              </a:rPr>
              <a:t>тис.грн</a:t>
            </a:r>
            <a:r>
              <a:rPr lang="ru-RU" sz="8000" dirty="0">
                <a:solidFill>
                  <a:schemeClr val="tx1"/>
                </a:solidFill>
                <a:latin typeface="Times New Roman" panose="02020603050405020304" pitchFamily="18" charset="0"/>
                <a:cs typeface="Times New Roman" panose="02020603050405020304" pitchFamily="18" charset="0"/>
              </a:rPr>
              <a:t>. </a:t>
            </a:r>
            <a:r>
              <a:rPr lang="uk-UA" sz="8000" dirty="0">
                <a:solidFill>
                  <a:schemeClr val="tx1"/>
                </a:solidFill>
                <a:latin typeface="Times New Roman" panose="02020603050405020304" pitchFamily="18" charset="0"/>
                <a:cs typeface="Times New Roman" panose="02020603050405020304" pitchFamily="18" charset="0"/>
              </a:rPr>
              <a:t>реєстрація</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автомобіля</a:t>
            </a:r>
            <a:r>
              <a:rPr lang="ru-RU" sz="8000" dirty="0">
                <a:solidFill>
                  <a:schemeClr val="tx1"/>
                </a:solidFill>
                <a:latin typeface="Times New Roman" panose="02020603050405020304" pitchFamily="18" charset="0"/>
                <a:cs typeface="Times New Roman" panose="02020603050405020304" pitchFamily="18" charset="0"/>
              </a:rPr>
              <a:t>  </a:t>
            </a:r>
          </a:p>
          <a:p>
            <a:pPr lvl="0">
              <a:lnSpc>
                <a:spcPct val="170000"/>
              </a:lnSpc>
            </a:pPr>
            <a:r>
              <a:rPr lang="uk-UA" sz="8000" dirty="0">
                <a:solidFill>
                  <a:schemeClr val="tx1"/>
                </a:solidFill>
                <a:latin typeface="Times New Roman" panose="02020603050405020304" pitchFamily="18" charset="0"/>
                <a:cs typeface="Times New Roman" panose="02020603050405020304" pitchFamily="18" charset="0"/>
              </a:rPr>
              <a:t>проведено капітальний ремонт приміщення поліцейського офіцера громади</a:t>
            </a:r>
            <a:endParaRPr lang="ru-RU" sz="8000" dirty="0">
              <a:solidFill>
                <a:schemeClr val="tx1"/>
              </a:solidFill>
              <a:latin typeface="Times New Roman" panose="02020603050405020304" pitchFamily="18" charset="0"/>
              <a:cs typeface="Times New Roman" panose="02020603050405020304" pitchFamily="18" charset="0"/>
            </a:endParaRPr>
          </a:p>
          <a:p>
            <a:pPr lvl="0">
              <a:lnSpc>
                <a:spcPct val="170000"/>
              </a:lnSpc>
            </a:pPr>
            <a:r>
              <a:rPr lang="ru-RU" sz="8000" dirty="0" err="1">
                <a:solidFill>
                  <a:schemeClr val="tx1"/>
                </a:solidFill>
                <a:latin typeface="Times New Roman" panose="02020603050405020304" pitchFamily="18" charset="0"/>
                <a:cs typeface="Times New Roman" panose="02020603050405020304" pitchFamily="18" charset="0"/>
              </a:rPr>
              <a:t>встановлено</a:t>
            </a:r>
            <a:r>
              <a:rPr lang="ru-RU" sz="8000" dirty="0">
                <a:solidFill>
                  <a:schemeClr val="tx1"/>
                </a:solidFill>
                <a:latin typeface="Times New Roman" panose="02020603050405020304" pitchFamily="18" charset="0"/>
                <a:cs typeface="Times New Roman" panose="02020603050405020304" pitchFamily="18" charset="0"/>
              </a:rPr>
              <a:t> знак </a:t>
            </a:r>
            <a:r>
              <a:rPr lang="uk-UA" sz="8000" dirty="0">
                <a:solidFill>
                  <a:schemeClr val="tx1"/>
                </a:solidFill>
                <a:latin typeface="Times New Roman" panose="02020603050405020304" pitchFamily="18" charset="0"/>
                <a:cs typeface="Times New Roman" panose="02020603050405020304" pitchFamily="18" charset="0"/>
              </a:rPr>
              <a:t>«О</a:t>
            </a:r>
            <a:r>
              <a:rPr lang="ru-RU" sz="8000" dirty="0" err="1">
                <a:solidFill>
                  <a:schemeClr val="tx1"/>
                </a:solidFill>
                <a:latin typeface="Times New Roman" panose="02020603050405020304" pitchFamily="18" charset="0"/>
                <a:cs typeface="Times New Roman" panose="02020603050405020304" pitchFamily="18" charset="0"/>
              </a:rPr>
              <a:t>бмеження</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швидкості</a:t>
            </a:r>
            <a:r>
              <a:rPr lang="uk-UA" sz="8000" dirty="0">
                <a:solidFill>
                  <a:schemeClr val="tx1"/>
                </a:solidFill>
                <a:latin typeface="Times New Roman" panose="02020603050405020304" pitchFamily="18" charset="0"/>
                <a:cs typeface="Times New Roman" panose="02020603050405020304" pitchFamily="18" charset="0"/>
              </a:rPr>
              <a:t>»</a:t>
            </a:r>
            <a:r>
              <a:rPr lang="ru-RU" sz="8000" dirty="0">
                <a:solidFill>
                  <a:schemeClr val="tx1"/>
                </a:solidFill>
                <a:latin typeface="Times New Roman" panose="02020603050405020304" pitchFamily="18" charset="0"/>
                <a:cs typeface="Times New Roman" panose="02020603050405020304" pitchFamily="18" charset="0"/>
              </a:rPr>
              <a:t> по </a:t>
            </a:r>
            <a:r>
              <a:rPr lang="ru-RU" sz="8000" dirty="0" err="1">
                <a:solidFill>
                  <a:schemeClr val="tx1"/>
                </a:solidFill>
                <a:latin typeface="Times New Roman" panose="02020603050405020304" pitchFamily="18" charset="0"/>
                <a:cs typeface="Times New Roman" panose="02020603050405020304" pitchFamily="18" charset="0"/>
              </a:rPr>
              <a:t>вул</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Польова</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с.Нова</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Дмитрівка</a:t>
            </a:r>
            <a:endParaRPr lang="ru-RU" sz="8000" dirty="0">
              <a:solidFill>
                <a:schemeClr val="tx1"/>
              </a:solidFill>
              <a:latin typeface="Times New Roman" panose="02020603050405020304" pitchFamily="18" charset="0"/>
              <a:cs typeface="Times New Roman" panose="02020603050405020304" pitchFamily="18" charset="0"/>
            </a:endParaRPr>
          </a:p>
          <a:p>
            <a:pPr lvl="0">
              <a:lnSpc>
                <a:spcPct val="170000"/>
              </a:lnSpc>
            </a:pPr>
            <a:r>
              <a:rPr lang="ru-RU" sz="8000" dirty="0">
                <a:solidFill>
                  <a:schemeClr val="tx1"/>
                </a:solidFill>
                <a:latin typeface="Times New Roman" panose="02020603050405020304" pitchFamily="18" charset="0"/>
                <a:cs typeface="Times New Roman" panose="02020603050405020304" pitchFamily="18" charset="0"/>
              </a:rPr>
              <a:t>за </a:t>
            </a:r>
            <a:r>
              <a:rPr lang="ru-RU" sz="8000" dirty="0" err="1">
                <a:solidFill>
                  <a:schemeClr val="tx1"/>
                </a:solidFill>
                <a:latin typeface="Times New Roman" panose="02020603050405020304" pitchFamily="18" charset="0"/>
                <a:cs typeface="Times New Roman" panose="02020603050405020304" pitchFamily="18" charset="0"/>
              </a:rPr>
              <a:t>благодійні</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кошти</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встановлено</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системи</a:t>
            </a:r>
            <a:r>
              <a:rPr lang="ru-RU" sz="8000" dirty="0">
                <a:solidFill>
                  <a:schemeClr val="tx1"/>
                </a:solidFill>
                <a:latin typeface="Times New Roman" panose="02020603050405020304" pitchFamily="18" charset="0"/>
                <a:cs typeface="Times New Roman" panose="02020603050405020304" pitchFamily="18" charset="0"/>
              </a:rPr>
              <a:t> </a:t>
            </a:r>
            <a:r>
              <a:rPr lang="ru-RU" sz="8000" dirty="0" err="1">
                <a:solidFill>
                  <a:schemeClr val="tx1"/>
                </a:solidFill>
                <a:latin typeface="Times New Roman" panose="02020603050405020304" pitchFamily="18" charset="0"/>
                <a:cs typeface="Times New Roman" panose="02020603050405020304" pitchFamily="18" charset="0"/>
              </a:rPr>
              <a:t>відеоспостереження</a:t>
            </a:r>
            <a:r>
              <a:rPr lang="ru-RU" sz="8000" dirty="0">
                <a:solidFill>
                  <a:schemeClr val="tx1"/>
                </a:solidFill>
                <a:latin typeface="Times New Roman" panose="02020603050405020304" pitchFamily="18" charset="0"/>
                <a:cs typeface="Times New Roman" panose="02020603050405020304" pitchFamily="18" charset="0"/>
              </a:rPr>
              <a:t> на </a:t>
            </a:r>
            <a:r>
              <a:rPr lang="ru-RU" sz="8000" dirty="0" err="1">
                <a:solidFill>
                  <a:schemeClr val="tx1"/>
                </a:solidFill>
                <a:latin typeface="Times New Roman" panose="02020603050405020304" pitchFamily="18" charset="0"/>
                <a:cs typeface="Times New Roman" panose="02020603050405020304" pitchFamily="18" charset="0"/>
              </a:rPr>
              <a:t>території</a:t>
            </a:r>
            <a:r>
              <a:rPr lang="ru-RU" sz="8000" dirty="0">
                <a:solidFill>
                  <a:schemeClr val="tx1"/>
                </a:solidFill>
                <a:latin typeface="Times New Roman" panose="02020603050405020304" pitchFamily="18" charset="0"/>
                <a:cs typeface="Times New Roman" panose="02020603050405020304" pitchFamily="18" charset="0"/>
              </a:rPr>
              <a:t> Новодмитрівської ТГ – 64тис.грн.</a:t>
            </a:r>
          </a:p>
          <a:p>
            <a:pPr marL="0" indent="0">
              <a:buNone/>
            </a:pPr>
            <a:r>
              <a:rPr lang="uk-UA" sz="2600" dirty="0">
                <a:latin typeface="Times New Roman" panose="02020603050405020304" pitchFamily="18" charset="0"/>
                <a:cs typeface="Times New Roman" panose="02020603050405020304" pitchFamily="18" charset="0"/>
              </a:rPr>
              <a:t> </a:t>
            </a:r>
            <a:endParaRPr lang="ru-RU" sz="2600" dirty="0">
              <a:latin typeface="Times New Roman" panose="02020603050405020304" pitchFamily="18" charset="0"/>
              <a:cs typeface="Times New Roman" panose="02020603050405020304" pitchFamily="18" charset="0"/>
            </a:endParaRPr>
          </a:p>
          <a:p>
            <a:pPr marL="0" indent="0">
              <a:buNone/>
            </a:pPr>
            <a:r>
              <a:rPr lang="uk-UA" sz="2200" dirty="0">
                <a:latin typeface="Times New Roman" panose="02020603050405020304" pitchFamily="18" charset="0"/>
                <a:cs typeface="Times New Roman" panose="02020603050405020304" pitchFamily="18" charset="0"/>
              </a:rPr>
              <a:t> </a:t>
            </a:r>
            <a:endParaRPr lang="ru-RU" sz="2200" dirty="0">
              <a:latin typeface="Times New Roman" panose="02020603050405020304" pitchFamily="18"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DE4A46AC-5051-4893-8029-C02914EEC3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9563" y="5294243"/>
            <a:ext cx="2857500" cy="1600200"/>
          </a:xfrm>
          <a:prstGeom prst="rect">
            <a:avLst/>
          </a:prstGeom>
        </p:spPr>
      </p:pic>
    </p:spTree>
    <p:extLst>
      <p:ext uri="{BB962C8B-B14F-4D97-AF65-F5344CB8AC3E}">
        <p14:creationId xmlns:p14="http://schemas.microsoft.com/office/powerpoint/2010/main" val="23499202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E0B0AF-9A0C-457D-98A4-12B8CD58FD4C}"/>
              </a:ext>
            </a:extLst>
          </p:cNvPr>
          <p:cNvSpPr>
            <a:spLocks noGrp="1"/>
          </p:cNvSpPr>
          <p:nvPr>
            <p:ph type="title"/>
          </p:nvPr>
        </p:nvSpPr>
        <p:spPr>
          <a:xfrm>
            <a:off x="2104653" y="2148110"/>
            <a:ext cx="8911687" cy="1280890"/>
          </a:xfrm>
        </p:spPr>
        <p:txBody>
          <a:bodyPr>
            <a:noAutofit/>
          </a:bodyPr>
          <a:lstStyle/>
          <a:p>
            <a:pPr algn="ctr"/>
            <a:r>
              <a:rPr lang="uk-UA" sz="4900" b="1" dirty="0">
                <a:latin typeface="Times New Roman" panose="02020603050405020304" pitchFamily="18" charset="0"/>
                <a:cs typeface="Times New Roman" panose="02020603050405020304" pitchFamily="18" charset="0"/>
              </a:rPr>
              <a:t>Стратегічний розвиток </a:t>
            </a:r>
            <a:br>
              <a:rPr lang="uk-UA" sz="4900" b="1" dirty="0">
                <a:latin typeface="Times New Roman" panose="02020603050405020304" pitchFamily="18" charset="0"/>
                <a:cs typeface="Times New Roman" panose="02020603050405020304" pitchFamily="18" charset="0"/>
              </a:rPr>
            </a:br>
            <a:r>
              <a:rPr lang="uk-UA" sz="4900" b="1" dirty="0">
                <a:latin typeface="Times New Roman" panose="02020603050405020304" pitchFamily="18" charset="0"/>
                <a:cs typeface="Times New Roman" panose="02020603050405020304" pitchFamily="18" charset="0"/>
              </a:rPr>
              <a:t>та інвестиції </a:t>
            </a:r>
            <a:endParaRPr lang="ru-RU" sz="49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B821ADDD-1996-4CED-A524-85CDC6FB8A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4886" y="4028428"/>
            <a:ext cx="4876800" cy="2476500"/>
          </a:xfrm>
          <a:prstGeom prst="rect">
            <a:avLst/>
          </a:prstGeom>
        </p:spPr>
      </p:pic>
    </p:spTree>
    <p:extLst>
      <p:ext uri="{BB962C8B-B14F-4D97-AF65-F5344CB8AC3E}">
        <p14:creationId xmlns:p14="http://schemas.microsoft.com/office/powerpoint/2010/main" val="23936382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FA5A3FA0-710C-42AF-86B7-5F2721215A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064" y="5376253"/>
            <a:ext cx="2917902" cy="1481747"/>
          </a:xfrm>
          <a:prstGeom prst="rect">
            <a:avLst/>
          </a:prstGeom>
          <a:ln>
            <a:noFill/>
          </a:ln>
          <a:effectLst>
            <a:softEdge rad="112500"/>
          </a:effectLst>
        </p:spPr>
      </p:pic>
      <p:sp>
        <p:nvSpPr>
          <p:cNvPr id="3" name="Объект 2">
            <a:extLst>
              <a:ext uri="{FF2B5EF4-FFF2-40B4-BE49-F238E27FC236}">
                <a16:creationId xmlns:a16="http://schemas.microsoft.com/office/drawing/2014/main" id="{5EAB79D8-CDDC-415F-A760-2F612CD622F5}"/>
              </a:ext>
            </a:extLst>
          </p:cNvPr>
          <p:cNvSpPr>
            <a:spLocks noGrp="1"/>
          </p:cNvSpPr>
          <p:nvPr>
            <p:ph idx="1"/>
          </p:nvPr>
        </p:nvSpPr>
        <p:spPr>
          <a:xfrm>
            <a:off x="2130641" y="1258957"/>
            <a:ext cx="9027742" cy="4717773"/>
          </a:xfrm>
        </p:spPr>
        <p:txBody>
          <a:bodyPr>
            <a:normAutofit fontScale="92500" lnSpcReduction="20000"/>
          </a:bodyPr>
          <a:lstStyle/>
          <a:p>
            <a:r>
              <a:rPr lang="uk-UA" sz="1900" dirty="0">
                <a:latin typeface="Times New Roman" panose="02020603050405020304" pitchFamily="18" charset="0"/>
                <a:cs typeface="Times New Roman" panose="02020603050405020304" pitchFamily="18" charset="0"/>
              </a:rPr>
              <a:t>реалізація державної політики економічного і соціального розвитку громади;</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реалізація державної регуляторної політики, державної політики по розвитку підприємництва, державної політики у сфері розвитку економічної конкуренції та обмеження монополізму;</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проведення разом з іншими структурними підрозділами сільської ради зовнішньоекономічної політики;</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забезпечення в межах своїх повноважень захисту економічних прав і законних інтересів суб’єктів господарювання;</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забезпечення реалізації державної політики у сфері </a:t>
            </a:r>
            <a:r>
              <a:rPr lang="uk-UA" sz="1900" dirty="0" err="1">
                <a:latin typeface="Times New Roman" panose="02020603050405020304" pitchFamily="18" charset="0"/>
                <a:cs typeface="Times New Roman" panose="02020603050405020304" pitchFamily="18" charset="0"/>
              </a:rPr>
              <a:t>закупівель</a:t>
            </a:r>
            <a:r>
              <a:rPr lang="uk-UA" sz="1900" dirty="0">
                <a:latin typeface="Times New Roman" panose="02020603050405020304" pitchFamily="18" charset="0"/>
                <a:cs typeface="Times New Roman" panose="02020603050405020304" pitchFamily="18" charset="0"/>
              </a:rPr>
              <a:t> товарів, робіт і послуг за рахунок державних коштів;</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забезпечення реалізації державної політики у сфері економічної безпеки та детінізації економіки;</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реалізація державної політики в галузі енергозбереження;</a:t>
            </a:r>
            <a:endParaRPr lang="ru-RU" sz="1900" dirty="0">
              <a:latin typeface="Times New Roman" panose="02020603050405020304" pitchFamily="18" charset="0"/>
              <a:cs typeface="Times New Roman" panose="02020603050405020304" pitchFamily="18" charset="0"/>
            </a:endParaRPr>
          </a:p>
          <a:p>
            <a:r>
              <a:rPr lang="uk-UA" sz="1900" dirty="0">
                <a:latin typeface="Times New Roman" panose="02020603050405020304" pitchFamily="18" charset="0"/>
                <a:cs typeface="Times New Roman" panose="02020603050405020304" pitchFamily="18" charset="0"/>
              </a:rPr>
              <a:t>реалізація зовнішньої політики та міжнародного співробітництва громади відповідно до зовнішньополітичної стратегії держави Україна, здійснення діяльності, пов’язаної із залученням додаткових позабюджетних ресурсів на вирішення місцевих проблем у межах повноважень та способами, передбаченими Конституцією і законами України.</a:t>
            </a:r>
            <a:endParaRPr lang="ru-RU" sz="1900" dirty="0">
              <a:latin typeface="Times New Roman" panose="02020603050405020304" pitchFamily="18" charset="0"/>
              <a:cs typeface="Times New Roman" panose="02020603050405020304" pitchFamily="18" charset="0"/>
            </a:endParaRPr>
          </a:p>
          <a:p>
            <a:endParaRPr lang="ru-RU" dirty="0"/>
          </a:p>
        </p:txBody>
      </p:sp>
      <p:sp>
        <p:nvSpPr>
          <p:cNvPr id="5" name="TextBox 4">
            <a:extLst>
              <a:ext uri="{FF2B5EF4-FFF2-40B4-BE49-F238E27FC236}">
                <a16:creationId xmlns:a16="http://schemas.microsoft.com/office/drawing/2014/main" id="{79B8347B-A67B-4457-A3D1-B797C3CC7CF1}"/>
              </a:ext>
            </a:extLst>
          </p:cNvPr>
          <p:cNvSpPr txBox="1"/>
          <p:nvPr/>
        </p:nvSpPr>
        <p:spPr>
          <a:xfrm>
            <a:off x="1802166" y="743249"/>
            <a:ext cx="8265111" cy="738664"/>
          </a:xfrm>
          <a:prstGeom prst="rect">
            <a:avLst/>
          </a:prstGeom>
          <a:noFill/>
        </p:spPr>
        <p:txBody>
          <a:bodyPr wrap="square" rtlCol="0">
            <a:spAutoFit/>
          </a:bodyPr>
          <a:lstStyle/>
          <a:p>
            <a:r>
              <a:rPr lang="uk-UA" sz="2400" b="1" dirty="0">
                <a:latin typeface="Times New Roman" panose="02020603050405020304" pitchFamily="18" charset="0"/>
                <a:cs typeface="Times New Roman" panose="02020603050405020304" pitchFamily="18" charset="0"/>
              </a:rPr>
              <a:t>Основними завданнями відділу є :</a:t>
            </a:r>
            <a:endParaRPr lang="ru-RU" sz="2400"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00816583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1076A6-6BCB-4FB6-BE27-C6E061FA9B8D}"/>
              </a:ext>
            </a:extLst>
          </p:cNvPr>
          <p:cNvSpPr>
            <a:spLocks noGrp="1"/>
          </p:cNvSpPr>
          <p:nvPr>
            <p:ph type="title"/>
          </p:nvPr>
        </p:nvSpPr>
        <p:spPr>
          <a:xfrm>
            <a:off x="1731147" y="624110"/>
            <a:ext cx="9773466" cy="1280890"/>
          </a:xfrm>
        </p:spPr>
        <p:txBody>
          <a:bodyPr>
            <a:normAutofit/>
          </a:bodyPr>
          <a:lstStyle/>
          <a:p>
            <a:r>
              <a:rPr lang="uk-UA" sz="2400" dirty="0">
                <a:solidFill>
                  <a:schemeClr val="tx1"/>
                </a:solidFill>
                <a:latin typeface="Times New Roman" panose="02020603050405020304" pitchFamily="18" charset="0"/>
                <a:cs typeface="Times New Roman" panose="02020603050405020304" pitchFamily="18" charset="0"/>
              </a:rPr>
              <a:t>З 1 червня по 1 грудня 2021 року перед відділом були поставлені наступні завдання:</a:t>
            </a:r>
            <a:endParaRPr lang="ru-RU" sz="2400" dirty="0">
              <a:solidFill>
                <a:schemeClr val="tx1"/>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2E2F107C-A98C-4879-BD36-139DF202F40C}"/>
              </a:ext>
            </a:extLst>
          </p:cNvPr>
          <p:cNvSpPr>
            <a:spLocks noGrp="1"/>
          </p:cNvSpPr>
          <p:nvPr>
            <p:ph idx="1"/>
          </p:nvPr>
        </p:nvSpPr>
        <p:spPr>
          <a:xfrm>
            <a:off x="1771509" y="1598631"/>
            <a:ext cx="8915400" cy="3777622"/>
          </a:xfrm>
        </p:spPr>
        <p:txBody>
          <a:bodyPr>
            <a:normAutofit lnSpcReduction="10000"/>
          </a:bodyPr>
          <a:lstStyle/>
          <a:p>
            <a:pPr lvl="0" algn="ctr"/>
            <a:r>
              <a:rPr lang="uk-UA" sz="2800" dirty="0">
                <a:solidFill>
                  <a:schemeClr val="tx1"/>
                </a:solidFill>
                <a:latin typeface="Times New Roman" panose="02020603050405020304" pitchFamily="18" charset="0"/>
                <a:cs typeface="Times New Roman" panose="02020603050405020304" pitchFamily="18" charset="0"/>
              </a:rPr>
              <a:t>Розроблення плану реалізації Стратегії розвитку </a:t>
            </a:r>
            <a:r>
              <a:rPr lang="uk-UA" sz="2800" dirty="0" err="1">
                <a:solidFill>
                  <a:schemeClr val="tx1"/>
                </a:solidFill>
                <a:latin typeface="Times New Roman" panose="02020603050405020304" pitchFamily="18" charset="0"/>
                <a:cs typeface="Times New Roman" panose="02020603050405020304" pitchFamily="18" charset="0"/>
              </a:rPr>
              <a:t>Новодмитрівської</a:t>
            </a:r>
            <a:r>
              <a:rPr lang="uk-UA" sz="2800" dirty="0">
                <a:solidFill>
                  <a:schemeClr val="tx1"/>
                </a:solidFill>
                <a:latin typeface="Times New Roman" panose="02020603050405020304" pitchFamily="18" charset="0"/>
                <a:cs typeface="Times New Roman" panose="02020603050405020304" pitchFamily="18" charset="0"/>
              </a:rPr>
              <a:t> громади на період 2021- 2023 роки;</a:t>
            </a:r>
          </a:p>
          <a:p>
            <a:pPr lvl="0" algn="ctr"/>
            <a:endParaRPr lang="ru-RU" sz="2800" dirty="0">
              <a:solidFill>
                <a:schemeClr val="tx1"/>
              </a:solidFill>
              <a:latin typeface="Times New Roman" panose="02020603050405020304" pitchFamily="18" charset="0"/>
              <a:cs typeface="Times New Roman" panose="02020603050405020304" pitchFamily="18" charset="0"/>
            </a:endParaRPr>
          </a:p>
          <a:p>
            <a:pPr lvl="0" algn="ctr"/>
            <a:r>
              <a:rPr lang="uk-UA" sz="2800" dirty="0">
                <a:solidFill>
                  <a:schemeClr val="tx1"/>
                </a:solidFill>
                <a:latin typeface="Times New Roman" panose="02020603050405020304" pitchFamily="18" charset="0"/>
                <a:cs typeface="Times New Roman" panose="02020603050405020304" pitchFamily="18" charset="0"/>
              </a:rPr>
              <a:t>Розроблення туристичного маршруту по </a:t>
            </a:r>
            <a:r>
              <a:rPr lang="uk-UA" sz="2800" dirty="0" err="1">
                <a:solidFill>
                  <a:schemeClr val="tx1"/>
                </a:solidFill>
                <a:latin typeface="Times New Roman" panose="02020603050405020304" pitchFamily="18" charset="0"/>
                <a:cs typeface="Times New Roman" panose="02020603050405020304" pitchFamily="18" charset="0"/>
              </a:rPr>
              <a:t>Новодмитрівській</a:t>
            </a:r>
            <a:r>
              <a:rPr lang="uk-UA" sz="2800" dirty="0">
                <a:solidFill>
                  <a:schemeClr val="tx1"/>
                </a:solidFill>
                <a:latin typeface="Times New Roman" panose="02020603050405020304" pitchFamily="18" charset="0"/>
                <a:cs typeface="Times New Roman" panose="02020603050405020304" pitchFamily="18" charset="0"/>
              </a:rPr>
              <a:t> ТГ;</a:t>
            </a:r>
          </a:p>
          <a:p>
            <a:pPr lvl="0" algn="ctr"/>
            <a:endParaRPr lang="ru-RU" sz="2800" dirty="0">
              <a:solidFill>
                <a:schemeClr val="tx1"/>
              </a:solidFill>
              <a:latin typeface="Times New Roman" panose="02020603050405020304" pitchFamily="18" charset="0"/>
              <a:cs typeface="Times New Roman" panose="02020603050405020304" pitchFamily="18" charset="0"/>
            </a:endParaRPr>
          </a:p>
          <a:p>
            <a:pPr lvl="0" algn="ctr"/>
            <a:r>
              <a:rPr lang="uk-UA" sz="2800" dirty="0">
                <a:solidFill>
                  <a:schemeClr val="tx1"/>
                </a:solidFill>
                <a:latin typeface="Times New Roman" panose="02020603050405020304" pitchFamily="18" charset="0"/>
                <a:cs typeface="Times New Roman" panose="02020603050405020304" pitchFamily="18" charset="0"/>
              </a:rPr>
              <a:t>Розроблення Програми соціально- економічного розвитку </a:t>
            </a:r>
            <a:r>
              <a:rPr lang="uk-UA" sz="2800" dirty="0" err="1">
                <a:solidFill>
                  <a:schemeClr val="tx1"/>
                </a:solidFill>
                <a:latin typeface="Times New Roman" panose="02020603050405020304" pitchFamily="18" charset="0"/>
                <a:cs typeface="Times New Roman" panose="02020603050405020304" pitchFamily="18" charset="0"/>
              </a:rPr>
              <a:t>Новодмитрівської</a:t>
            </a:r>
            <a:r>
              <a:rPr lang="uk-UA" sz="2800" dirty="0">
                <a:solidFill>
                  <a:schemeClr val="tx1"/>
                </a:solidFill>
                <a:latin typeface="Times New Roman" panose="02020603050405020304" pitchFamily="18" charset="0"/>
                <a:cs typeface="Times New Roman" panose="02020603050405020304" pitchFamily="18" charset="0"/>
              </a:rPr>
              <a:t> ТГ на 2022 рік.</a:t>
            </a:r>
            <a:endParaRPr lang="ru-RU" sz="28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A4E9413A-B166-4695-9982-3C7DFB897A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7794" y="5376253"/>
            <a:ext cx="2917902" cy="1481747"/>
          </a:xfrm>
          <a:prstGeom prst="rect">
            <a:avLst/>
          </a:prstGeom>
        </p:spPr>
      </p:pic>
      <p:sp>
        <p:nvSpPr>
          <p:cNvPr id="5" name="Прямоугольник 4">
            <a:extLst>
              <a:ext uri="{FF2B5EF4-FFF2-40B4-BE49-F238E27FC236}">
                <a16:creationId xmlns:a16="http://schemas.microsoft.com/office/drawing/2014/main" id="{4D8D9670-0B7F-4370-8D5A-6FFC89254762}"/>
              </a:ext>
            </a:extLst>
          </p:cNvPr>
          <p:cNvSpPr/>
          <p:nvPr/>
        </p:nvSpPr>
        <p:spPr>
          <a:xfrm>
            <a:off x="3939464" y="5619233"/>
            <a:ext cx="7343677" cy="468077"/>
          </a:xfrm>
          <a:prstGeom prst="rect">
            <a:avLst/>
          </a:prstGeom>
        </p:spPr>
        <p:txBody>
          <a:bodyPr wrap="none">
            <a:spAutoFit/>
          </a:bodyPr>
          <a:lstStyle/>
          <a:p>
            <a:pPr indent="449580" algn="just">
              <a:lnSpc>
                <a:spcPct val="107000"/>
              </a:lnSpc>
              <a:spcAft>
                <a:spcPts val="800"/>
              </a:spcAft>
            </a:pPr>
            <a:r>
              <a:rPr lang="uk-UA" sz="2400" dirty="0">
                <a:latin typeface="Times New Roman" panose="02020603050405020304" pitchFamily="18" charset="0"/>
                <a:ea typeface="Calibri" panose="020F0502020204030204" pitchFamily="34" charset="0"/>
                <a:cs typeface="Times New Roman" panose="02020603050405020304" pitchFamily="18" charset="0"/>
              </a:rPr>
              <a:t>За звітний період відділом опрацьовано 90 запитів.</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14907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8A1FB02-D3A5-4AF4-9689-E6235FAC4479}"/>
              </a:ext>
            </a:extLst>
          </p:cNvPr>
          <p:cNvSpPr>
            <a:spLocks noGrp="1"/>
          </p:cNvSpPr>
          <p:nvPr>
            <p:ph type="title"/>
          </p:nvPr>
        </p:nvSpPr>
        <p:spPr>
          <a:xfrm>
            <a:off x="1633491" y="624110"/>
            <a:ext cx="9871121" cy="1280890"/>
          </a:xfrm>
        </p:spPr>
        <p:txBody>
          <a:bodyPr>
            <a:normAutofit fontScale="90000"/>
          </a:bodyPr>
          <a:lstStyle/>
          <a:p>
            <a:r>
              <a:rPr lang="uk-UA" b="1" dirty="0"/>
              <a:t> </a:t>
            </a:r>
            <a:r>
              <a:rPr lang="uk-UA" sz="2700" dirty="0">
                <a:latin typeface="Times New Roman" panose="02020603050405020304" pitchFamily="18" charset="0"/>
                <a:cs typeface="Times New Roman" panose="02020603050405020304" pitchFamily="18" charset="0"/>
              </a:rPr>
              <a:t>Пріоритетними напрямками  відділу стратегічного розвитку та інвестицій </a:t>
            </a:r>
            <a:r>
              <a:rPr lang="uk-UA" sz="2700" dirty="0" err="1">
                <a:latin typeface="Times New Roman" panose="02020603050405020304" pitchFamily="18" charset="0"/>
                <a:cs typeface="Times New Roman" panose="02020603050405020304" pitchFamily="18" charset="0"/>
              </a:rPr>
              <a:t>Новодмитрівської</a:t>
            </a:r>
            <a:r>
              <a:rPr lang="uk-UA" sz="2700" dirty="0">
                <a:latin typeface="Times New Roman" panose="02020603050405020304" pitchFamily="18" charset="0"/>
                <a:cs typeface="Times New Roman" panose="02020603050405020304" pitchFamily="18" charset="0"/>
              </a:rPr>
              <a:t> сільської  ради у 2021 році були визначені:</a:t>
            </a:r>
            <a:endParaRPr lang="ru-RU" sz="2700"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6BBC6839-A621-483D-9EFB-10EF05C7C0F3}"/>
              </a:ext>
            </a:extLst>
          </p:cNvPr>
          <p:cNvSpPr>
            <a:spLocks noGrp="1"/>
          </p:cNvSpPr>
          <p:nvPr>
            <p:ph idx="1"/>
          </p:nvPr>
        </p:nvSpPr>
        <p:spPr>
          <a:xfrm>
            <a:off x="2111351" y="2456268"/>
            <a:ext cx="8915400" cy="3777622"/>
          </a:xfrm>
        </p:spPr>
        <p:txBody>
          <a:bodyPr/>
          <a:lstStyle/>
          <a:p>
            <a:pPr lvl="0" algn="ctr"/>
            <a:r>
              <a:rPr lang="uk-UA" sz="2800" dirty="0">
                <a:solidFill>
                  <a:schemeClr val="tx1"/>
                </a:solidFill>
                <a:latin typeface="Times New Roman" panose="02020603050405020304" pitchFamily="18" charset="0"/>
                <a:cs typeface="Times New Roman" panose="02020603050405020304" pitchFamily="18" charset="0"/>
              </a:rPr>
              <a:t>Реалізація Стратегічного плану соціально-економічного розвитку </a:t>
            </a:r>
            <a:r>
              <a:rPr lang="uk-UA" sz="2800" dirty="0" err="1">
                <a:solidFill>
                  <a:schemeClr val="tx1"/>
                </a:solidFill>
                <a:latin typeface="Times New Roman" panose="02020603050405020304" pitchFamily="18" charset="0"/>
                <a:cs typeface="Times New Roman" panose="02020603050405020304" pitchFamily="18" charset="0"/>
              </a:rPr>
              <a:t>Новодмитрівської</a:t>
            </a:r>
            <a:r>
              <a:rPr lang="uk-UA" sz="2800" dirty="0">
                <a:solidFill>
                  <a:schemeClr val="tx1"/>
                </a:solidFill>
                <a:latin typeface="Times New Roman" panose="02020603050405020304" pitchFamily="18" charset="0"/>
                <a:cs typeface="Times New Roman" panose="02020603050405020304" pitchFamily="18" charset="0"/>
              </a:rPr>
              <a:t> ТГ до 2023 року.</a:t>
            </a:r>
            <a:endParaRPr lang="ru-RU" sz="2800" dirty="0">
              <a:solidFill>
                <a:schemeClr val="tx1"/>
              </a:solidFill>
              <a:latin typeface="Times New Roman" panose="02020603050405020304" pitchFamily="18" charset="0"/>
              <a:cs typeface="Times New Roman" panose="02020603050405020304" pitchFamily="18" charset="0"/>
            </a:endParaRPr>
          </a:p>
          <a:p>
            <a:pPr lvl="0" algn="ctr"/>
            <a:r>
              <a:rPr lang="uk-UA" sz="2800" dirty="0">
                <a:solidFill>
                  <a:schemeClr val="tx1"/>
                </a:solidFill>
                <a:latin typeface="Times New Roman" panose="02020603050405020304" pitchFamily="18" charset="0"/>
                <a:cs typeface="Times New Roman" panose="02020603050405020304" pitchFamily="18" charset="0"/>
              </a:rPr>
              <a:t>Створення умов для розвитку підприємництва та створення робочих місць у    </a:t>
            </a:r>
            <a:r>
              <a:rPr lang="uk-UA" sz="2800" dirty="0" err="1">
                <a:solidFill>
                  <a:schemeClr val="tx1"/>
                </a:solidFill>
                <a:latin typeface="Times New Roman" panose="02020603050405020304" pitchFamily="18" charset="0"/>
                <a:cs typeface="Times New Roman" panose="02020603050405020304" pitchFamily="18" charset="0"/>
              </a:rPr>
              <a:t>Новодмитрівській</a:t>
            </a:r>
            <a:r>
              <a:rPr lang="uk-UA" sz="2800" dirty="0">
                <a:solidFill>
                  <a:schemeClr val="tx1"/>
                </a:solidFill>
                <a:latin typeface="Times New Roman" panose="02020603050405020304" pitchFamily="18" charset="0"/>
                <a:cs typeface="Times New Roman" panose="02020603050405020304" pitchFamily="18" charset="0"/>
              </a:rPr>
              <a:t> ТГ.</a:t>
            </a:r>
            <a:endParaRPr lang="ru-RU" sz="28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48D9650D-8BD3-48A7-91DD-B8A6A3B22F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3498" y="5111210"/>
            <a:ext cx="2917902" cy="1481747"/>
          </a:xfrm>
          <a:prstGeom prst="rect">
            <a:avLst/>
          </a:prstGeom>
        </p:spPr>
      </p:pic>
    </p:spTree>
    <p:extLst>
      <p:ext uri="{BB962C8B-B14F-4D97-AF65-F5344CB8AC3E}">
        <p14:creationId xmlns:p14="http://schemas.microsoft.com/office/powerpoint/2010/main" val="8163347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F21F49-9E8B-438C-82CE-57CE0B598A8E}"/>
              </a:ext>
            </a:extLst>
          </p:cNvPr>
          <p:cNvSpPr>
            <a:spLocks noGrp="1"/>
          </p:cNvSpPr>
          <p:nvPr>
            <p:ph type="title"/>
          </p:nvPr>
        </p:nvSpPr>
        <p:spPr/>
        <p:txBody>
          <a:bodyPr>
            <a:normAutofit fontScale="90000"/>
          </a:bodyPr>
          <a:lstStyle/>
          <a:p>
            <a:r>
              <a:rPr lang="uk-UA" sz="4000" b="1" dirty="0">
                <a:latin typeface="Times New Roman" panose="02020603050405020304" pitchFamily="18" charset="0"/>
                <a:cs typeface="Times New Roman" panose="02020603050405020304" pitchFamily="18" charset="0"/>
              </a:rPr>
              <a:t>ЦИВІЛЬНИЙ ЗАХИСТ</a:t>
            </a:r>
            <a:br>
              <a:rPr lang="ru-RU" sz="4000" dirty="0">
                <a:latin typeface="Times New Roman" panose="02020603050405020304" pitchFamily="18" charset="0"/>
                <a:cs typeface="Times New Roman" panose="02020603050405020304" pitchFamily="18" charset="0"/>
              </a:rPr>
            </a:br>
            <a:endParaRPr lang="ru-RU" sz="4000" dirty="0">
              <a:latin typeface="Times New Roman" panose="02020603050405020304" pitchFamily="18" charset="0"/>
              <a:cs typeface="Times New Roman" panose="02020603050405020304" pitchFamily="18" charset="0"/>
            </a:endParaRPr>
          </a:p>
        </p:txBody>
      </p:sp>
      <p:pic>
        <p:nvPicPr>
          <p:cNvPr id="5" name="Объект 4">
            <a:extLst>
              <a:ext uri="{FF2B5EF4-FFF2-40B4-BE49-F238E27FC236}">
                <a16:creationId xmlns:a16="http://schemas.microsoft.com/office/drawing/2014/main" id="{0C768389-74DE-4222-8E7D-57387E7F3A3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89686" y="4174674"/>
            <a:ext cx="2990138" cy="2506869"/>
          </a:xfrm>
          <a:prstGeom prst="rect">
            <a:avLst/>
          </a:prstGeom>
          <a:ln>
            <a:noFill/>
          </a:ln>
          <a:effectLst>
            <a:softEdge rad="112500"/>
          </a:effectLst>
        </p:spPr>
      </p:pic>
      <p:pic>
        <p:nvPicPr>
          <p:cNvPr id="7" name="Рисунок 6">
            <a:extLst>
              <a:ext uri="{FF2B5EF4-FFF2-40B4-BE49-F238E27FC236}">
                <a16:creationId xmlns:a16="http://schemas.microsoft.com/office/drawing/2014/main" id="{6F2F3A93-C0B9-425C-B68F-0782BE7334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5016" y="4322656"/>
            <a:ext cx="3512654" cy="2358887"/>
          </a:xfrm>
          <a:prstGeom prst="rect">
            <a:avLst/>
          </a:prstGeom>
          <a:ln>
            <a:noFill/>
          </a:ln>
          <a:effectLst>
            <a:softEdge rad="112500"/>
          </a:effectLst>
        </p:spPr>
      </p:pic>
      <p:sp>
        <p:nvSpPr>
          <p:cNvPr id="8" name="Прямоугольник 7">
            <a:extLst>
              <a:ext uri="{FF2B5EF4-FFF2-40B4-BE49-F238E27FC236}">
                <a16:creationId xmlns:a16="http://schemas.microsoft.com/office/drawing/2014/main" id="{EB289EE7-C91E-4A01-A804-55807233A936}"/>
              </a:ext>
            </a:extLst>
          </p:cNvPr>
          <p:cNvSpPr/>
          <p:nvPr/>
        </p:nvSpPr>
        <p:spPr>
          <a:xfrm>
            <a:off x="1179443" y="1559273"/>
            <a:ext cx="9687339" cy="2954655"/>
          </a:xfrm>
          <a:prstGeom prst="rect">
            <a:avLst/>
          </a:prstGeom>
        </p:spPr>
        <p:txBody>
          <a:bodyPr wrap="square">
            <a:spAutoFit/>
          </a:bodyPr>
          <a:lstStyle/>
          <a:p>
            <a:r>
              <a:rPr lang="uk-UA" sz="2000" b="1" dirty="0">
                <a:latin typeface="Times New Roman" panose="02020603050405020304" pitchFamily="18" charset="0"/>
                <a:cs typeface="Times New Roman" panose="02020603050405020304" pitchFamily="18" charset="0"/>
              </a:rPr>
              <a:t>Проведено </a:t>
            </a:r>
            <a:r>
              <a:rPr lang="uk-UA" sz="2000" b="1" u="sng" dirty="0">
                <a:latin typeface="Times New Roman" panose="02020603050405020304" pitchFamily="18" charset="0"/>
                <a:cs typeface="Times New Roman" panose="02020603050405020304" pitchFamily="18" charset="0"/>
              </a:rPr>
              <a:t>25 позачергових засідання комісії </a:t>
            </a:r>
            <a:r>
              <a:rPr lang="uk-UA" sz="2000" b="1" dirty="0">
                <a:latin typeface="Times New Roman" panose="02020603050405020304" pitchFamily="18" charset="0"/>
                <a:cs typeface="Times New Roman" panose="02020603050405020304" pitchFamily="18" charset="0"/>
              </a:rPr>
              <a:t>з питань ТЕБ та НС Новодмитрівської сільської ради на яких розглянуто ряд питань зокрема:</a:t>
            </a:r>
          </a:p>
          <a:p>
            <a:endParaRPr lang="uk-UA" sz="2000" b="1"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стану техногенної безпеки на потенційно небезпечних об’єктах та стан впровадження на них системи раннього виявлення надзвичайних ситуацій та оповіщення людей у разі її виникнення;</a:t>
            </a:r>
            <a:endParaRPr lang="ru-RU"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про ситуацію з поширенням захворювань, спричинених </a:t>
            </a:r>
            <a:r>
              <a:rPr lang="uk-UA" dirty="0" err="1">
                <a:latin typeface="Times New Roman" panose="02020603050405020304" pitchFamily="18" charset="0"/>
                <a:cs typeface="Times New Roman" panose="02020603050405020304" pitchFamily="18" charset="0"/>
              </a:rPr>
              <a:t>коронавірусом</a:t>
            </a:r>
            <a:r>
              <a:rPr lang="uk-UA" dirty="0">
                <a:latin typeface="Times New Roman" panose="02020603050405020304" pitchFamily="18" charset="0"/>
                <a:cs typeface="Times New Roman" panose="02020603050405020304" pitchFamily="18" charset="0"/>
              </a:rPr>
              <a:t> COVID-19 та заходи з недопущення його поширення на території Новодмитрівської громади;</a:t>
            </a:r>
            <a:endParaRPr lang="ru-RU" dirty="0">
              <a:latin typeface="Times New Roman" panose="02020603050405020304" pitchFamily="18" charset="0"/>
              <a:cs typeface="Times New Roman" panose="02020603050405020304" pitchFamily="18" charset="0"/>
            </a:endParaRPr>
          </a:p>
          <a:p>
            <a:endParaRPr lang="uk-UA"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562856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1EB1EA5-B048-4F28-812F-41E834B2AA06}"/>
              </a:ext>
            </a:extLst>
          </p:cNvPr>
          <p:cNvSpPr>
            <a:spLocks noGrp="1"/>
          </p:cNvSpPr>
          <p:nvPr>
            <p:ph idx="1"/>
          </p:nvPr>
        </p:nvSpPr>
        <p:spPr>
          <a:xfrm>
            <a:off x="1868557" y="490330"/>
            <a:ext cx="9636055" cy="5420892"/>
          </a:xfrm>
        </p:spPr>
        <p:txBody>
          <a:bodyPr>
            <a:normAutofit lnSpcReduction="10000"/>
          </a:bodyPr>
          <a:lstStyle/>
          <a:p>
            <a:pPr marL="0" indent="0">
              <a:buNone/>
            </a:pPr>
            <a:r>
              <a:rPr lang="ru-RU" sz="2000" dirty="0">
                <a:solidFill>
                  <a:schemeClr val="tx1"/>
                </a:solidFill>
                <a:latin typeface="Times New Roman" panose="02020603050405020304" pitchFamily="18" charset="0"/>
                <a:cs typeface="Times New Roman" panose="02020603050405020304" pitchFamily="18" charset="0"/>
              </a:rPr>
              <a:t>З </a:t>
            </a:r>
            <a:r>
              <a:rPr lang="ru-RU" sz="2000" dirty="0" err="1">
                <a:solidFill>
                  <a:schemeClr val="tx1"/>
                </a:solidFill>
                <a:latin typeface="Times New Roman" panose="02020603050405020304" pitchFamily="18" charset="0"/>
                <a:cs typeface="Times New Roman" panose="02020603050405020304" pitchFamily="18" charset="0"/>
              </a:rPr>
              <a:t>січня</a:t>
            </a:r>
            <a:r>
              <a:rPr lang="ru-RU" sz="2000" dirty="0">
                <a:solidFill>
                  <a:schemeClr val="tx1"/>
                </a:solidFill>
                <a:latin typeface="Times New Roman" panose="02020603050405020304" pitchFamily="18" charset="0"/>
                <a:cs typeface="Times New Roman" panose="02020603050405020304" pitchFamily="18" charset="0"/>
              </a:rPr>
              <a:t> по </a:t>
            </a:r>
            <a:r>
              <a:rPr lang="uk-UA" sz="2000" dirty="0">
                <a:solidFill>
                  <a:schemeClr val="tx1"/>
                </a:solidFill>
                <a:latin typeface="Times New Roman" panose="02020603050405020304" pitchFamily="18" charset="0"/>
                <a:cs typeface="Times New Roman" panose="02020603050405020304" pitchFamily="18" charset="0"/>
              </a:rPr>
              <a:t>листопад</a:t>
            </a:r>
            <a:r>
              <a:rPr lang="ru-RU" sz="2000" dirty="0">
                <a:solidFill>
                  <a:schemeClr val="tx1"/>
                </a:solidFill>
                <a:latin typeface="Times New Roman" panose="02020603050405020304" pitchFamily="18" charset="0"/>
                <a:cs typeface="Times New Roman" panose="02020603050405020304" pitchFamily="18" charset="0"/>
              </a:rPr>
              <a:t> 20</a:t>
            </a:r>
            <a:r>
              <a:rPr lang="uk-UA" sz="2000" dirty="0">
                <a:solidFill>
                  <a:schemeClr val="tx1"/>
                </a:solidFill>
                <a:latin typeface="Times New Roman" panose="02020603050405020304" pitchFamily="18" charset="0"/>
                <a:cs typeface="Times New Roman" panose="02020603050405020304" pitchFamily="18" charset="0"/>
              </a:rPr>
              <a:t>21</a:t>
            </a:r>
            <a:r>
              <a:rPr lang="ru-RU" sz="2000" dirty="0">
                <a:solidFill>
                  <a:schemeClr val="tx1"/>
                </a:solidFill>
                <a:latin typeface="Times New Roman" panose="02020603050405020304" pitchFamily="18" charset="0"/>
                <a:cs typeface="Times New Roman" panose="02020603050405020304" pitchFamily="18" charset="0"/>
              </a:rPr>
              <a:t> року проведено:</a:t>
            </a:r>
          </a:p>
          <a:p>
            <a:r>
              <a:rPr lang="ru-RU" sz="2000" dirty="0">
                <a:solidFill>
                  <a:schemeClr val="tx1"/>
                </a:solidFill>
                <a:latin typeface="Times New Roman" panose="02020603050405020304" pitchFamily="18" charset="0"/>
                <a:cs typeface="Times New Roman" panose="02020603050405020304" pitchFamily="18" charset="0"/>
              </a:rPr>
              <a:t> 6 </a:t>
            </a:r>
            <a:r>
              <a:rPr lang="ru-RU" sz="2000" dirty="0" err="1">
                <a:solidFill>
                  <a:schemeClr val="tx1"/>
                </a:solidFill>
                <a:latin typeface="Times New Roman" panose="02020603050405020304" pitchFamily="18" charset="0"/>
                <a:cs typeface="Times New Roman" panose="02020603050405020304" pitchFamily="18" charset="0"/>
              </a:rPr>
              <a:t>конкурсів</a:t>
            </a:r>
            <a:r>
              <a:rPr lang="ru-RU" sz="2000" dirty="0">
                <a:solidFill>
                  <a:schemeClr val="tx1"/>
                </a:solidFill>
                <a:latin typeface="Times New Roman" panose="02020603050405020304" pitchFamily="18" charset="0"/>
                <a:cs typeface="Times New Roman" panose="02020603050405020304" pitchFamily="18" charset="0"/>
              </a:rPr>
              <a:t> на </a:t>
            </a:r>
            <a:r>
              <a:rPr lang="ru-RU" sz="2000" dirty="0" err="1">
                <a:solidFill>
                  <a:schemeClr val="tx1"/>
                </a:solidFill>
                <a:latin typeface="Times New Roman" panose="02020603050405020304" pitchFamily="18" charset="0"/>
                <a:cs typeface="Times New Roman" panose="02020603050405020304" pitchFamily="18" charset="0"/>
              </a:rPr>
              <a:t>заміщення</a:t>
            </a:r>
            <a:r>
              <a:rPr lang="uk-UA" sz="2000" dirty="0">
                <a:solidFill>
                  <a:schemeClr val="tx1"/>
                </a:solidFill>
                <a:latin typeface="Times New Roman" panose="02020603050405020304" pitchFamily="18" charset="0"/>
                <a:cs typeface="Times New Roman" panose="02020603050405020304" pitchFamily="18" charset="0"/>
              </a:rPr>
              <a:t> 19</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вакантних</a:t>
            </a:r>
            <a:r>
              <a:rPr lang="ru-RU" sz="2000" dirty="0">
                <a:solidFill>
                  <a:schemeClr val="tx1"/>
                </a:solidFill>
                <a:latin typeface="Times New Roman" panose="02020603050405020304" pitchFamily="18" charset="0"/>
                <a:cs typeface="Times New Roman" panose="02020603050405020304" pitchFamily="18" charset="0"/>
              </a:rPr>
              <a:t> посад</a:t>
            </a:r>
            <a:r>
              <a:rPr lang="uk-UA" sz="2000" dirty="0">
                <a:solidFill>
                  <a:schemeClr val="tx1"/>
                </a:solidFill>
                <a:latin typeface="Times New Roman" panose="02020603050405020304" pitchFamily="18" charset="0"/>
                <a:cs typeface="Times New Roman" panose="02020603050405020304" pitchFamily="18" charset="0"/>
              </a:rPr>
              <a:t>, в яких взяло участь 42 особи;</a:t>
            </a:r>
          </a:p>
          <a:p>
            <a:r>
              <a:rPr lang="ru-RU" sz="2000" dirty="0">
                <a:solidFill>
                  <a:schemeClr val="tx1"/>
                </a:solidFill>
                <a:latin typeface="Times New Roman" panose="02020603050405020304" pitchFamily="18" charset="0"/>
                <a:cs typeface="Times New Roman" panose="02020603050405020304" pitchFamily="18" charset="0"/>
              </a:rPr>
              <a:t>на службу у </a:t>
            </a:r>
            <a:r>
              <a:rPr lang="ru-RU" sz="2000" dirty="0" err="1">
                <a:solidFill>
                  <a:schemeClr val="tx1"/>
                </a:solidFill>
                <a:latin typeface="Times New Roman" panose="02020603050405020304" pitchFamily="18" charset="0"/>
                <a:cs typeface="Times New Roman" panose="02020603050405020304" pitchFamily="18" charset="0"/>
              </a:rPr>
              <a:t>виконавчі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органи</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сільської</a:t>
            </a:r>
            <a:r>
              <a:rPr lang="ru-RU" sz="2000" dirty="0">
                <a:solidFill>
                  <a:schemeClr val="tx1"/>
                </a:solidFill>
                <a:latin typeface="Times New Roman" panose="02020603050405020304" pitchFamily="18" charset="0"/>
                <a:cs typeface="Times New Roman" panose="02020603050405020304" pitchFamily="18" charset="0"/>
              </a:rPr>
              <a:t> ради </a:t>
            </a:r>
            <a:r>
              <a:rPr lang="ru-RU" sz="2000" dirty="0" err="1">
                <a:solidFill>
                  <a:schemeClr val="tx1"/>
                </a:solidFill>
                <a:latin typeface="Times New Roman" panose="02020603050405020304" pitchFamily="18" charset="0"/>
                <a:cs typeface="Times New Roman" panose="02020603050405020304" pitchFamily="18" charset="0"/>
              </a:rPr>
              <a:t>прийнято</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82</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працівни</a:t>
            </a:r>
            <a:r>
              <a:rPr lang="uk-UA" sz="2000" dirty="0">
                <a:solidFill>
                  <a:schemeClr val="tx1"/>
                </a:solidFill>
                <a:latin typeface="Times New Roman" panose="02020603050405020304" pitchFamily="18" charset="0"/>
                <a:cs typeface="Times New Roman" panose="02020603050405020304" pitchFamily="18" charset="0"/>
              </a:rPr>
              <a:t>ка</a:t>
            </a:r>
            <a:r>
              <a:rPr lang="ru-RU" sz="2000" dirty="0">
                <a:solidFill>
                  <a:schemeClr val="tx1"/>
                </a:solidFill>
                <a:latin typeface="Times New Roman" panose="02020603050405020304" pitchFamily="18" charset="0"/>
                <a:cs typeface="Times New Roman" panose="02020603050405020304" pitchFamily="18" charset="0"/>
              </a:rPr>
              <a:t>, з них </a:t>
            </a:r>
            <a:r>
              <a:rPr lang="uk-UA" sz="2000" dirty="0">
                <a:solidFill>
                  <a:schemeClr val="tx1"/>
                </a:solidFill>
                <a:latin typeface="Times New Roman" panose="02020603050405020304" pitchFamily="18" charset="0"/>
                <a:cs typeface="Times New Roman" panose="02020603050405020304" pitchFamily="18" charset="0"/>
              </a:rPr>
              <a:t>32</a:t>
            </a:r>
            <a:r>
              <a:rPr lang="ru-RU" sz="2000" dirty="0">
                <a:solidFill>
                  <a:schemeClr val="tx1"/>
                </a:solidFill>
                <a:latin typeface="Times New Roman" panose="02020603050405020304" pitchFamily="18" charset="0"/>
                <a:cs typeface="Times New Roman" panose="02020603050405020304" pitchFamily="18" charset="0"/>
              </a:rPr>
              <a:t> посадов</a:t>
            </a:r>
            <a:r>
              <a:rPr lang="uk-UA" sz="2000" dirty="0">
                <a:solidFill>
                  <a:schemeClr val="tx1"/>
                </a:solidFill>
                <a:latin typeface="Times New Roman" panose="02020603050405020304" pitchFamily="18" charset="0"/>
                <a:cs typeface="Times New Roman" panose="02020603050405020304" pitchFamily="18" charset="0"/>
              </a:rPr>
              <a:t>і</a:t>
            </a:r>
            <a:r>
              <a:rPr lang="ru-RU" sz="2000" dirty="0">
                <a:solidFill>
                  <a:schemeClr val="tx1"/>
                </a:solidFill>
                <a:latin typeface="Times New Roman" panose="02020603050405020304" pitchFamily="18" charset="0"/>
                <a:cs typeface="Times New Roman" panose="02020603050405020304" pitchFamily="18" charset="0"/>
              </a:rPr>
              <a:t> ос</a:t>
            </a:r>
            <a:r>
              <a:rPr lang="uk-UA" sz="2000" dirty="0" err="1">
                <a:solidFill>
                  <a:schemeClr val="tx1"/>
                </a:solidFill>
                <a:latin typeface="Times New Roman" panose="02020603050405020304" pitchFamily="18" charset="0"/>
                <a:cs typeface="Times New Roman" panose="02020603050405020304" pitchFamily="18" charset="0"/>
              </a:rPr>
              <a:t>оби</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7 технічних службовців, 4  </a:t>
            </a:r>
            <a:r>
              <a:rPr lang="ru-RU" sz="2000" dirty="0" err="1">
                <a:solidFill>
                  <a:schemeClr val="tx1"/>
                </a:solidFill>
                <a:latin typeface="Times New Roman" panose="02020603050405020304" pitchFamily="18" charset="0"/>
                <a:cs typeface="Times New Roman" panose="02020603050405020304" pitchFamily="18" charset="0"/>
              </a:rPr>
              <a:t>робітни</a:t>
            </a:r>
            <a:r>
              <a:rPr lang="uk-UA" sz="2000" dirty="0" err="1">
                <a:solidFill>
                  <a:schemeClr val="tx1"/>
                </a:solidFill>
                <a:latin typeface="Times New Roman" panose="02020603050405020304" pitchFamily="18" charset="0"/>
                <a:cs typeface="Times New Roman" panose="02020603050405020304" pitchFamily="18" charset="0"/>
              </a:rPr>
              <a:t>ків</a:t>
            </a:r>
            <a:r>
              <a:rPr lang="uk-UA" sz="2000" dirty="0">
                <a:solidFill>
                  <a:schemeClr val="tx1"/>
                </a:solidFill>
                <a:latin typeface="Times New Roman" panose="02020603050405020304" pitchFamily="18" charset="0"/>
                <a:cs typeface="Times New Roman" panose="02020603050405020304" pitchFamily="18" charset="0"/>
              </a:rPr>
              <a:t> та 39 працівників закладів культури;</a:t>
            </a:r>
          </a:p>
          <a:p>
            <a:r>
              <a:rPr lang="uk-UA" sz="2000" dirty="0">
                <a:solidFill>
                  <a:schemeClr val="tx1"/>
                </a:solidFill>
                <a:latin typeface="Times New Roman" panose="02020603050405020304" pitchFamily="18" charset="0"/>
                <a:cs typeface="Times New Roman" panose="02020603050405020304" pitchFamily="18" charset="0"/>
              </a:rPr>
              <a:t>17 </a:t>
            </a:r>
            <a:r>
              <a:rPr lang="ru-RU" sz="2000" dirty="0" err="1">
                <a:solidFill>
                  <a:schemeClr val="tx1"/>
                </a:solidFill>
                <a:latin typeface="Times New Roman" panose="02020603050405020304" pitchFamily="18" charset="0"/>
                <a:cs typeface="Times New Roman" panose="02020603050405020304" pitchFamily="18" charset="0"/>
              </a:rPr>
              <a:t>посадових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осіб</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прийнято</a:t>
            </a:r>
            <a:r>
              <a:rPr lang="ru-RU" sz="2000" dirty="0">
                <a:solidFill>
                  <a:schemeClr val="tx1"/>
                </a:solidFill>
                <a:latin typeface="Times New Roman" panose="02020603050405020304" pitchFamily="18" charset="0"/>
                <a:cs typeface="Times New Roman" panose="02020603050405020304" pitchFamily="18" charset="0"/>
              </a:rPr>
              <a:t> на </a:t>
            </a:r>
            <a:r>
              <a:rPr lang="ru-RU" sz="2000" dirty="0" err="1">
                <a:solidFill>
                  <a:schemeClr val="tx1"/>
                </a:solidFill>
                <a:latin typeface="Times New Roman" panose="02020603050405020304" pitchFamily="18" charset="0"/>
                <a:cs typeface="Times New Roman" panose="02020603050405020304" pitchFamily="18" charset="0"/>
              </a:rPr>
              <a:t>конкурсній</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основі</a:t>
            </a:r>
            <a:r>
              <a:rPr lang="uk-UA" sz="2000" dirty="0">
                <a:solidFill>
                  <a:schemeClr val="tx1"/>
                </a:solidFill>
                <a:latin typeface="Times New Roman" panose="02020603050405020304" pitchFamily="18" charset="0"/>
                <a:cs typeface="Times New Roman" panose="02020603050405020304" pitchFamily="18" charset="0"/>
              </a:rPr>
              <a:t>, 1 – по переводу</a:t>
            </a:r>
            <a:r>
              <a:rPr lang="ru-RU" sz="2000" dirty="0">
                <a:solidFill>
                  <a:schemeClr val="tx1"/>
                </a:solidFill>
                <a:latin typeface="Times New Roman" panose="02020603050405020304" pitchFamily="18" charset="0"/>
                <a:cs typeface="Times New Roman" panose="02020603050405020304" pitchFamily="18" charset="0"/>
              </a:rPr>
              <a:t> за результатами </a:t>
            </a:r>
            <a:r>
              <a:rPr lang="ru-RU" sz="2000" dirty="0" err="1">
                <a:solidFill>
                  <a:schemeClr val="tx1"/>
                </a:solidFill>
                <a:latin typeface="Times New Roman" panose="02020603050405020304" pitchFamily="18" charset="0"/>
                <a:cs typeface="Times New Roman" panose="02020603050405020304" pitchFamily="18" charset="0"/>
              </a:rPr>
              <a:t>стажування</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2</a:t>
            </a:r>
            <a:r>
              <a:rPr lang="ru-RU" sz="2000" dirty="0">
                <a:solidFill>
                  <a:schemeClr val="tx1"/>
                </a:solidFill>
                <a:latin typeface="Times New Roman" panose="02020603050405020304" pitchFamily="18" charset="0"/>
                <a:cs typeface="Times New Roman" panose="02020603050405020304" pitchFamily="18" charset="0"/>
              </a:rPr>
              <a:t> – у </a:t>
            </a:r>
            <a:r>
              <a:rPr lang="ru-RU" sz="2000" dirty="0" err="1">
                <a:solidFill>
                  <a:schemeClr val="tx1"/>
                </a:solidFill>
                <a:latin typeface="Times New Roman" panose="02020603050405020304" pitchFamily="18" charset="0"/>
                <a:cs typeface="Times New Roman" panose="02020603050405020304" pitchFamily="18" charset="0"/>
              </a:rPr>
              <a:t>результаті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обрання</a:t>
            </a:r>
            <a:r>
              <a:rPr lang="ru-RU" sz="2000" dirty="0">
                <a:solidFill>
                  <a:schemeClr val="tx1"/>
                </a:solidFill>
                <a:latin typeface="Times New Roman" panose="02020603050405020304" pitchFamily="18" charset="0"/>
                <a:cs typeface="Times New Roman" panose="02020603050405020304" pitchFamily="18" charset="0"/>
              </a:rPr>
              <a:t> на посаду;</a:t>
            </a:r>
            <a:endParaRPr lang="uk-UA" sz="2000" dirty="0">
              <a:solidFill>
                <a:schemeClr val="tx1"/>
              </a:solidFill>
              <a:latin typeface="Times New Roman" panose="02020603050405020304" pitchFamily="18" charset="0"/>
              <a:cs typeface="Times New Roman" panose="02020603050405020304" pitchFamily="18" charset="0"/>
            </a:endParaRPr>
          </a:p>
          <a:p>
            <a:r>
              <a:rPr lang="ru-RU" sz="2000" dirty="0">
                <a:solidFill>
                  <a:schemeClr val="tx1"/>
                </a:solidFill>
                <a:latin typeface="Times New Roman" panose="02020603050405020304" pitchFamily="18" charset="0"/>
                <a:cs typeface="Times New Roman" panose="02020603050405020304" pitchFamily="18" charset="0"/>
              </a:rPr>
              <a:t>на </a:t>
            </a:r>
            <a:r>
              <a:rPr lang="ru-RU" sz="2000" dirty="0" err="1">
                <a:solidFill>
                  <a:schemeClr val="tx1"/>
                </a:solidFill>
                <a:latin typeface="Times New Roman" panose="02020603050405020304" pitchFamily="18" charset="0"/>
                <a:cs typeface="Times New Roman" panose="02020603050405020304" pitchFamily="18" charset="0"/>
              </a:rPr>
              <a:t>рівнозначні</a:t>
            </a:r>
            <a:r>
              <a:rPr lang="ru-RU" sz="2000" dirty="0">
                <a:solidFill>
                  <a:schemeClr val="tx1"/>
                </a:solidFill>
                <a:latin typeface="Times New Roman" panose="02020603050405020304" pitchFamily="18" charset="0"/>
                <a:cs typeface="Times New Roman" panose="02020603050405020304" pitchFamily="18" charset="0"/>
              </a:rPr>
              <a:t> посади </a:t>
            </a:r>
            <a:r>
              <a:rPr lang="ru-RU" sz="2000" dirty="0" err="1">
                <a:solidFill>
                  <a:schemeClr val="tx1"/>
                </a:solidFill>
                <a:latin typeface="Times New Roman" panose="02020603050405020304" pitchFamily="18" charset="0"/>
                <a:cs typeface="Times New Roman" panose="02020603050405020304" pitchFamily="18" charset="0"/>
              </a:rPr>
              <a:t>було</a:t>
            </a:r>
            <a:r>
              <a:rPr lang="ru-RU" sz="2000" dirty="0">
                <a:solidFill>
                  <a:schemeClr val="tx1"/>
                </a:solidFill>
                <a:latin typeface="Times New Roman" panose="02020603050405020304" pitchFamily="18" charset="0"/>
                <a:cs typeface="Times New Roman" panose="02020603050405020304" pitchFamily="18" charset="0"/>
              </a:rPr>
              <a:t> переведено </a:t>
            </a:r>
            <a:r>
              <a:rPr lang="uk-UA" sz="2000" dirty="0">
                <a:solidFill>
                  <a:schemeClr val="tx1"/>
                </a:solidFill>
                <a:latin typeface="Times New Roman" panose="02020603050405020304" pitchFamily="18" charset="0"/>
                <a:cs typeface="Times New Roman" panose="02020603050405020304" pitchFamily="18" charset="0"/>
              </a:rPr>
              <a:t>3</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посадові</a:t>
            </a:r>
            <a:r>
              <a:rPr lang="ru-RU" sz="2000" dirty="0">
                <a:solidFill>
                  <a:schemeClr val="tx1"/>
                </a:solidFill>
                <a:latin typeface="Times New Roman" panose="02020603050405020304" pitchFamily="18" charset="0"/>
                <a:cs typeface="Times New Roman" panose="02020603050405020304" pitchFamily="18" charset="0"/>
              </a:rPr>
              <a:t> особи, </a:t>
            </a:r>
            <a:r>
              <a:rPr lang="ru-RU" sz="2000" dirty="0" err="1">
                <a:solidFill>
                  <a:schemeClr val="tx1"/>
                </a:solidFill>
                <a:latin typeface="Times New Roman" panose="02020603050405020304" pitchFamily="18" charset="0"/>
                <a:cs typeface="Times New Roman" panose="02020603050405020304" pitchFamily="18" charset="0"/>
              </a:rPr>
              <a:t>звільнено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із</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займаних</a:t>
            </a:r>
            <a:r>
              <a:rPr lang="ru-RU" sz="2000" dirty="0">
                <a:solidFill>
                  <a:schemeClr val="tx1"/>
                </a:solidFill>
                <a:latin typeface="Times New Roman" panose="02020603050405020304" pitchFamily="18" charset="0"/>
                <a:cs typeface="Times New Roman" panose="02020603050405020304" pitchFamily="18" charset="0"/>
              </a:rPr>
              <a:t> посад </a:t>
            </a:r>
            <a:r>
              <a:rPr lang="uk-UA" sz="2000" dirty="0">
                <a:solidFill>
                  <a:schemeClr val="tx1"/>
                </a:solidFill>
                <a:latin typeface="Times New Roman" panose="02020603050405020304" pitchFamily="18" charset="0"/>
                <a:cs typeface="Times New Roman" panose="02020603050405020304" pitchFamily="18" charset="0"/>
              </a:rPr>
              <a:t>6</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посадових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осіб</a:t>
            </a:r>
            <a:r>
              <a:rPr lang="ru-RU" sz="2000" dirty="0">
                <a:solidFill>
                  <a:schemeClr val="tx1"/>
                </a:solidFill>
                <a:latin typeface="Times New Roman" panose="02020603050405020304" pitchFamily="18" charset="0"/>
                <a:cs typeface="Times New Roman" panose="02020603050405020304" pitchFamily="18" charset="0"/>
              </a:rPr>
              <a:t>;</a:t>
            </a:r>
          </a:p>
          <a:p>
            <a:r>
              <a:rPr lang="ru-RU" sz="2000" dirty="0">
                <a:solidFill>
                  <a:schemeClr val="tx1"/>
                </a:solidFill>
                <a:latin typeface="Times New Roman" panose="02020603050405020304" pitchFamily="18" charset="0"/>
                <a:cs typeface="Times New Roman" panose="02020603050405020304" pitchFamily="18" charset="0"/>
              </a:rPr>
              <a:t>у </a:t>
            </a:r>
            <a:r>
              <a:rPr lang="ru-RU" sz="2000" dirty="0" err="1">
                <a:solidFill>
                  <a:schemeClr val="tx1"/>
                </a:solidFill>
                <a:latin typeface="Times New Roman" panose="02020603050405020304" pitchFamily="18" charset="0"/>
                <a:cs typeface="Times New Roman" panose="02020603050405020304" pitchFamily="18" charset="0"/>
              </a:rPr>
              <a:t>виконавчих</a:t>
            </a:r>
            <a:r>
              <a:rPr lang="ru-RU" sz="2000" dirty="0">
                <a:solidFill>
                  <a:schemeClr val="tx1"/>
                </a:solidFill>
                <a:latin typeface="Times New Roman" panose="02020603050405020304" pitchFamily="18" charset="0"/>
                <a:cs typeface="Times New Roman" panose="02020603050405020304" pitchFamily="18" charset="0"/>
              </a:rPr>
              <a:t> органах </a:t>
            </a:r>
            <a:r>
              <a:rPr lang="ru-RU" sz="2000" dirty="0" err="1">
                <a:solidFill>
                  <a:schemeClr val="tx1"/>
                </a:solidFill>
                <a:latin typeface="Times New Roman" panose="02020603050405020304" pitchFamily="18" charset="0"/>
                <a:cs typeface="Times New Roman" panose="02020603050405020304" pitchFamily="18" charset="0"/>
              </a:rPr>
              <a:t>всього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працює</a:t>
            </a:r>
            <a:r>
              <a:rPr lang="ru-RU" sz="2000" dirty="0">
                <a:solidFill>
                  <a:schemeClr val="tx1"/>
                </a:solidFill>
                <a:latin typeface="Times New Roman" panose="02020603050405020304" pitchFamily="18" charset="0"/>
                <a:cs typeface="Times New Roman" panose="02020603050405020304" pitchFamily="18" charset="0"/>
              </a:rPr>
              <a:t> 1</a:t>
            </a:r>
            <a:r>
              <a:rPr lang="uk-UA" sz="2000" dirty="0">
                <a:solidFill>
                  <a:schemeClr val="tx1"/>
                </a:solidFill>
                <a:latin typeface="Times New Roman" panose="02020603050405020304" pitchFamily="18" charset="0"/>
                <a:cs typeface="Times New Roman" panose="02020603050405020304" pitchFamily="18" charset="0"/>
              </a:rPr>
              <a:t>21</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працівник</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1</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перебуває</a:t>
            </a:r>
            <a:r>
              <a:rPr lang="ru-RU" sz="2000" dirty="0">
                <a:solidFill>
                  <a:schemeClr val="tx1"/>
                </a:solidFill>
                <a:latin typeface="Times New Roman" panose="02020603050405020304" pitchFamily="18" charset="0"/>
                <a:cs typeface="Times New Roman" panose="02020603050405020304" pitchFamily="18" charset="0"/>
              </a:rPr>
              <a:t> у </a:t>
            </a:r>
            <a:r>
              <a:rPr lang="uk-UA" sz="2000" dirty="0">
                <a:solidFill>
                  <a:schemeClr val="tx1"/>
                </a:solidFill>
                <a:latin typeface="Times New Roman" panose="02020603050405020304" pitchFamily="18" charset="0"/>
                <a:cs typeface="Times New Roman" panose="02020603050405020304" pitchFamily="18" charset="0"/>
              </a:rPr>
              <a:t>відпустці по</a:t>
            </a:r>
            <a:r>
              <a:rPr lang="ru-RU" sz="2000" dirty="0">
                <a:solidFill>
                  <a:schemeClr val="tx1"/>
                </a:solidFill>
                <a:latin typeface="Times New Roman" panose="02020603050405020304" pitchFamily="18" charset="0"/>
                <a:cs typeface="Times New Roman" panose="02020603050405020304" pitchFamily="18" charset="0"/>
              </a:rPr>
              <a:t> догляду за </a:t>
            </a:r>
            <a:r>
              <a:rPr lang="ru-RU" sz="2000" dirty="0" err="1">
                <a:solidFill>
                  <a:schemeClr val="tx1"/>
                </a:solidFill>
                <a:latin typeface="Times New Roman" panose="02020603050405020304" pitchFamily="18" charset="0"/>
                <a:cs typeface="Times New Roman" panose="02020603050405020304" pitchFamily="18" charset="0"/>
              </a:rPr>
              <a:t>дитиною</a:t>
            </a:r>
            <a:r>
              <a:rPr lang="ru-RU" sz="2000" dirty="0">
                <a:solidFill>
                  <a:schemeClr val="tx1"/>
                </a:solidFill>
                <a:latin typeface="Times New Roman" panose="02020603050405020304" pitchFamily="18" charset="0"/>
                <a:cs typeface="Times New Roman" panose="02020603050405020304" pitchFamily="18" charset="0"/>
              </a:rPr>
              <a:t>), з них – </a:t>
            </a:r>
            <a:r>
              <a:rPr lang="uk-UA" sz="2000" dirty="0">
                <a:solidFill>
                  <a:schemeClr val="tx1"/>
                </a:solidFill>
                <a:latin typeface="Times New Roman" panose="02020603050405020304" pitchFamily="18" charset="0"/>
                <a:cs typeface="Times New Roman" panose="02020603050405020304" pitchFamily="18" charset="0"/>
              </a:rPr>
              <a:t>40</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посадові</a:t>
            </a:r>
            <a:r>
              <a:rPr lang="ru-RU" sz="2000" dirty="0">
                <a:solidFill>
                  <a:schemeClr val="tx1"/>
                </a:solidFill>
                <a:latin typeface="Times New Roman" panose="02020603050405020304" pitchFamily="18" charset="0"/>
                <a:cs typeface="Times New Roman" panose="02020603050405020304" pitchFamily="18" charset="0"/>
              </a:rPr>
              <a:t> особи,</a:t>
            </a:r>
            <a:r>
              <a:rPr lang="uk-UA" sz="2000" dirty="0">
                <a:solidFill>
                  <a:schemeClr val="tx1"/>
                </a:solidFill>
                <a:latin typeface="Times New Roman" panose="02020603050405020304" pitchFamily="18" charset="0"/>
                <a:cs typeface="Times New Roman" panose="02020603050405020304" pitchFamily="18" charset="0"/>
              </a:rPr>
              <a:t> 11</a:t>
            </a:r>
            <a:r>
              <a:rPr lang="ru-RU" sz="2000" dirty="0">
                <a:solidFill>
                  <a:schemeClr val="tx1"/>
                </a:solidFill>
                <a:latin typeface="Times New Roman" panose="02020603050405020304" pitchFamily="18" charset="0"/>
                <a:cs typeface="Times New Roman" panose="02020603050405020304" pitchFamily="18" charset="0"/>
              </a:rPr>
              <a:t> – </a:t>
            </a:r>
            <a:r>
              <a:rPr lang="ru-RU" sz="2000" dirty="0" err="1">
                <a:solidFill>
                  <a:schemeClr val="tx1"/>
                </a:solidFill>
                <a:latin typeface="Times New Roman" panose="02020603050405020304" pitchFamily="18" charset="0"/>
                <a:cs typeface="Times New Roman" panose="02020603050405020304" pitchFamily="18" charset="0"/>
              </a:rPr>
              <a:t>службовці</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5</a:t>
            </a:r>
            <a:r>
              <a:rPr lang="ru-RU" sz="2000" dirty="0">
                <a:solidFill>
                  <a:schemeClr val="tx1"/>
                </a:solidFill>
                <a:latin typeface="Times New Roman" panose="02020603050405020304" pitchFamily="18" charset="0"/>
                <a:cs typeface="Times New Roman" panose="02020603050405020304" pitchFamily="18" charset="0"/>
              </a:rPr>
              <a:t> – </a:t>
            </a:r>
            <a:r>
              <a:rPr lang="ru-RU" sz="2000" dirty="0" err="1">
                <a:solidFill>
                  <a:schemeClr val="tx1"/>
                </a:solidFill>
                <a:latin typeface="Times New Roman" panose="02020603050405020304" pitchFamily="18" charset="0"/>
                <a:cs typeface="Times New Roman" panose="02020603050405020304" pitchFamily="18" charset="0"/>
              </a:rPr>
              <a:t>обслуговуючий</a:t>
            </a:r>
            <a:r>
              <a:rPr lang="ru-RU" sz="2000" dirty="0">
                <a:solidFill>
                  <a:schemeClr val="tx1"/>
                </a:solidFill>
                <a:latin typeface="Times New Roman" panose="02020603050405020304" pitchFamily="18" charset="0"/>
                <a:cs typeface="Times New Roman" panose="02020603050405020304" pitchFamily="18" charset="0"/>
              </a:rPr>
              <a:t> персонал</a:t>
            </a:r>
            <a:r>
              <a:rPr lang="uk-UA" sz="2000" dirty="0">
                <a:solidFill>
                  <a:schemeClr val="tx1"/>
                </a:solidFill>
                <a:latin typeface="Times New Roman" panose="02020603050405020304" pitchFamily="18" charset="0"/>
                <a:cs typeface="Times New Roman" panose="02020603050405020304" pitchFamily="18" charset="0"/>
              </a:rPr>
              <a:t>, 65 – працівники закладів культури;</a:t>
            </a:r>
          </a:p>
          <a:p>
            <a:r>
              <a:rPr lang="ru-RU" sz="2000" dirty="0" err="1">
                <a:solidFill>
                  <a:schemeClr val="tx1"/>
                </a:solidFill>
                <a:latin typeface="Times New Roman" panose="02020603050405020304" pitchFamily="18" charset="0"/>
                <a:cs typeface="Times New Roman" panose="02020603050405020304" pitchFamily="18" charset="0"/>
              </a:rPr>
              <a:t>із</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загальної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кількості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посадових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осіб</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чоловіків</a:t>
            </a:r>
            <a:r>
              <a:rPr lang="ru-RU" sz="2000" dirty="0">
                <a:solidFill>
                  <a:schemeClr val="tx1"/>
                </a:solidFill>
                <a:latin typeface="Times New Roman" panose="02020603050405020304" pitchFamily="18" charset="0"/>
                <a:cs typeface="Times New Roman" panose="02020603050405020304" pitchFamily="18" charset="0"/>
              </a:rPr>
              <a:t> – </a:t>
            </a:r>
            <a:r>
              <a:rPr lang="uk-UA" sz="2000" dirty="0">
                <a:solidFill>
                  <a:schemeClr val="tx1"/>
                </a:solidFill>
                <a:latin typeface="Times New Roman" panose="02020603050405020304" pitchFamily="18" charset="0"/>
                <a:cs typeface="Times New Roman" panose="02020603050405020304" pitchFamily="18" charset="0"/>
              </a:rPr>
              <a:t>40</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жінок</a:t>
            </a:r>
            <a:r>
              <a:rPr lang="ru-RU" sz="2000" dirty="0">
                <a:solidFill>
                  <a:schemeClr val="tx1"/>
                </a:solidFill>
                <a:latin typeface="Times New Roman" panose="02020603050405020304" pitchFamily="18" charset="0"/>
                <a:cs typeface="Times New Roman" panose="02020603050405020304" pitchFamily="18" charset="0"/>
              </a:rPr>
              <a:t> – </a:t>
            </a:r>
            <a:r>
              <a:rPr lang="uk-UA" sz="2000" dirty="0">
                <a:solidFill>
                  <a:schemeClr val="tx1"/>
                </a:solidFill>
                <a:latin typeface="Times New Roman" panose="02020603050405020304" pitchFamily="18" charset="0"/>
                <a:cs typeface="Times New Roman" panose="02020603050405020304" pitchFamily="18" charset="0"/>
              </a:rPr>
              <a:t>6</a:t>
            </a:r>
            <a:r>
              <a:rPr lang="ru-RU" sz="2000" dirty="0">
                <a:solidFill>
                  <a:schemeClr val="tx1"/>
                </a:solidFill>
                <a:latin typeface="Times New Roman" panose="02020603050405020304" pitchFamily="18" charset="0"/>
                <a:cs typeface="Times New Roman" panose="02020603050405020304" pitchFamily="18" charset="0"/>
              </a:rPr>
              <a:t>0%. </a:t>
            </a:r>
            <a:r>
              <a:rPr lang="ru-RU" sz="2000" dirty="0" err="1">
                <a:solidFill>
                  <a:schemeClr val="tx1"/>
                </a:solidFill>
                <a:latin typeface="Times New Roman" panose="02020603050405020304" pitchFamily="18" charset="0"/>
                <a:cs typeface="Times New Roman" panose="02020603050405020304" pitchFamily="18" charset="0"/>
              </a:rPr>
              <a:t>Віком</a:t>
            </a:r>
            <a:r>
              <a:rPr lang="ru-RU" sz="2000" dirty="0">
                <a:solidFill>
                  <a:schemeClr val="tx1"/>
                </a:solidFill>
                <a:latin typeface="Times New Roman" panose="02020603050405020304" pitchFamily="18" charset="0"/>
                <a:cs typeface="Times New Roman" panose="02020603050405020304" pitchFamily="18" charset="0"/>
              </a:rPr>
              <a:t> до </a:t>
            </a:r>
            <a:r>
              <a:rPr lang="uk-UA" sz="2000" dirty="0">
                <a:solidFill>
                  <a:schemeClr val="tx1"/>
                </a:solidFill>
                <a:latin typeface="Times New Roman" panose="02020603050405020304" pitchFamily="18" charset="0"/>
                <a:cs typeface="Times New Roman" panose="02020603050405020304" pitchFamily="18" charset="0"/>
              </a:rPr>
              <a:t>30</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років</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складають</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7,5</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від</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загальної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кількості</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посадових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осіб</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віком</a:t>
            </a:r>
            <a:r>
              <a:rPr lang="ru-RU" sz="2000" dirty="0">
                <a:solidFill>
                  <a:schemeClr val="tx1"/>
                </a:solidFill>
                <a:latin typeface="Times New Roman" panose="02020603050405020304" pitchFamily="18" charset="0"/>
                <a:cs typeface="Times New Roman" panose="02020603050405020304" pitchFamily="18" charset="0"/>
              </a:rPr>
              <a:t> </a:t>
            </a:r>
            <a:r>
              <a:rPr lang="uk-UA" sz="2000" dirty="0">
                <a:solidFill>
                  <a:schemeClr val="tx1"/>
                </a:solidFill>
                <a:latin typeface="Times New Roman" panose="02020603050405020304" pitchFamily="18" charset="0"/>
                <a:cs typeface="Times New Roman" panose="02020603050405020304" pitchFamily="18" charset="0"/>
              </a:rPr>
              <a:t>30</a:t>
            </a:r>
            <a:r>
              <a:rPr lang="ru-RU" sz="2000" dirty="0">
                <a:solidFill>
                  <a:schemeClr val="tx1"/>
                </a:solidFill>
                <a:latin typeface="Times New Roman" panose="02020603050405020304" pitchFamily="18" charset="0"/>
                <a:cs typeface="Times New Roman" panose="02020603050405020304" pitchFamily="18" charset="0"/>
              </a:rPr>
              <a:t>-3</a:t>
            </a:r>
            <a:r>
              <a:rPr lang="uk-UA" sz="2000" dirty="0">
                <a:solidFill>
                  <a:schemeClr val="tx1"/>
                </a:solidFill>
                <a:latin typeface="Times New Roman" panose="02020603050405020304" pitchFamily="18" charset="0"/>
                <a:cs typeface="Times New Roman" panose="02020603050405020304" pitchFamily="18" charset="0"/>
              </a:rPr>
              <a:t>5</a:t>
            </a:r>
            <a:r>
              <a:rPr lang="ru-RU" sz="2000" dirty="0">
                <a:solidFill>
                  <a:schemeClr val="tx1"/>
                </a:solidFill>
                <a:latin typeface="Times New Roman" panose="02020603050405020304" pitchFamily="18" charset="0"/>
                <a:cs typeface="Times New Roman" panose="02020603050405020304" pitchFamily="18" charset="0"/>
              </a:rPr>
              <a:t> роки – 2</a:t>
            </a:r>
            <a:r>
              <a:rPr lang="uk-UA" sz="2000" dirty="0">
                <a:solidFill>
                  <a:schemeClr val="tx1"/>
                </a:solidFill>
                <a:latin typeface="Times New Roman" panose="02020603050405020304" pitchFamily="18" charset="0"/>
                <a:cs typeface="Times New Roman" panose="02020603050405020304" pitchFamily="18" charset="0"/>
              </a:rPr>
              <a:t>2,5</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віком</a:t>
            </a:r>
            <a:r>
              <a:rPr lang="ru-RU" sz="2000" dirty="0">
                <a:solidFill>
                  <a:schemeClr val="tx1"/>
                </a:solidFill>
                <a:latin typeface="Times New Roman" panose="02020603050405020304" pitchFamily="18" charset="0"/>
                <a:cs typeface="Times New Roman" panose="02020603050405020304" pitchFamily="18" charset="0"/>
              </a:rPr>
              <a:t> 3</a:t>
            </a:r>
            <a:r>
              <a:rPr lang="uk-UA" sz="2000" dirty="0">
                <a:solidFill>
                  <a:schemeClr val="tx1"/>
                </a:solidFill>
                <a:latin typeface="Times New Roman" panose="02020603050405020304" pitchFamily="18" charset="0"/>
                <a:cs typeface="Times New Roman" panose="02020603050405020304" pitchFamily="18" charset="0"/>
              </a:rPr>
              <a:t>6</a:t>
            </a:r>
            <a:r>
              <a:rPr lang="ru-RU" sz="2000" dirty="0">
                <a:solidFill>
                  <a:schemeClr val="tx1"/>
                </a:solidFill>
                <a:latin typeface="Times New Roman" panose="02020603050405020304" pitchFamily="18" charset="0"/>
                <a:cs typeface="Times New Roman" panose="02020603050405020304" pitchFamily="18" charset="0"/>
              </a:rPr>
              <a:t>-45 </a:t>
            </a:r>
            <a:r>
              <a:rPr lang="ru-RU" sz="2000" dirty="0" err="1">
                <a:solidFill>
                  <a:schemeClr val="tx1"/>
                </a:solidFill>
                <a:latin typeface="Times New Roman" panose="02020603050405020304" pitchFamily="18" charset="0"/>
                <a:cs typeface="Times New Roman" panose="02020603050405020304" pitchFamily="18" charset="0"/>
              </a:rPr>
              <a:t>років</a:t>
            </a:r>
            <a:r>
              <a:rPr lang="ru-RU" sz="2000" dirty="0">
                <a:solidFill>
                  <a:schemeClr val="tx1"/>
                </a:solidFill>
                <a:latin typeface="Times New Roman" panose="02020603050405020304" pitchFamily="18" charset="0"/>
                <a:cs typeface="Times New Roman" panose="02020603050405020304" pitchFamily="18" charset="0"/>
              </a:rPr>
              <a:t> – 2</a:t>
            </a:r>
            <a:r>
              <a:rPr lang="uk-UA" sz="2000" dirty="0">
                <a:solidFill>
                  <a:schemeClr val="tx1"/>
                </a:solidFill>
                <a:latin typeface="Times New Roman" panose="02020603050405020304" pitchFamily="18" charset="0"/>
                <a:cs typeface="Times New Roman" panose="02020603050405020304" pitchFamily="18" charset="0"/>
              </a:rPr>
              <a:t>7,5</a:t>
            </a:r>
            <a:r>
              <a:rPr lang="ru-RU" sz="2000" dirty="0">
                <a:solidFill>
                  <a:schemeClr val="tx1"/>
                </a:solidFill>
                <a:latin typeface="Times New Roman" panose="02020603050405020304" pitchFamily="18" charset="0"/>
                <a:cs typeface="Times New Roman" panose="02020603050405020304" pitchFamily="18" charset="0"/>
              </a:rPr>
              <a:t>%</a:t>
            </a:r>
            <a:r>
              <a:rPr lang="uk-UA" sz="2000" dirty="0">
                <a:solidFill>
                  <a:schemeClr val="tx1"/>
                </a:solidFill>
                <a:latin typeface="Times New Roman" panose="02020603050405020304" pitchFamily="18" charset="0"/>
                <a:cs typeface="Times New Roman" panose="02020603050405020304" pitchFamily="18" charset="0"/>
              </a:rPr>
              <a:t>,</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віком</a:t>
            </a:r>
            <a:r>
              <a:rPr lang="ru-RU" sz="2000" dirty="0">
                <a:solidFill>
                  <a:schemeClr val="tx1"/>
                </a:solidFill>
                <a:latin typeface="Times New Roman" panose="02020603050405020304" pitchFamily="18" charset="0"/>
                <a:cs typeface="Times New Roman" panose="02020603050405020304" pitchFamily="18" charset="0"/>
              </a:rPr>
              <a:t> 46-5</a:t>
            </a:r>
            <a:r>
              <a:rPr lang="uk-UA" sz="2000" dirty="0">
                <a:solidFill>
                  <a:schemeClr val="tx1"/>
                </a:solidFill>
                <a:latin typeface="Times New Roman" panose="02020603050405020304" pitchFamily="18" charset="0"/>
                <a:cs typeface="Times New Roman" panose="02020603050405020304" pitchFamily="18" charset="0"/>
              </a:rPr>
              <a:t>5</a:t>
            </a:r>
            <a:r>
              <a:rPr lang="ru-RU" sz="2000" dirty="0">
                <a:solidFill>
                  <a:schemeClr val="tx1"/>
                </a:solidFill>
                <a:latin typeface="Times New Roman" panose="02020603050405020304" pitchFamily="18" charset="0"/>
                <a:cs typeface="Times New Roman" panose="02020603050405020304" pitchFamily="18" charset="0"/>
              </a:rPr>
              <a:t> роки – </a:t>
            </a:r>
            <a:r>
              <a:rPr lang="uk-UA" sz="2000" dirty="0">
                <a:solidFill>
                  <a:schemeClr val="tx1"/>
                </a:solidFill>
                <a:latin typeface="Times New Roman" panose="02020603050405020304" pitchFamily="18" charset="0"/>
                <a:cs typeface="Times New Roman" panose="02020603050405020304" pitchFamily="18" charset="0"/>
              </a:rPr>
              <a:t>30</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віком</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понад</a:t>
            </a:r>
            <a:r>
              <a:rPr lang="ru-RU" sz="2000" dirty="0">
                <a:solidFill>
                  <a:schemeClr val="tx1"/>
                </a:solidFill>
                <a:latin typeface="Times New Roman" panose="02020603050405020304" pitchFamily="18" charset="0"/>
                <a:cs typeface="Times New Roman" panose="02020603050405020304" pitchFamily="18" charset="0"/>
              </a:rPr>
              <a:t> 55 </a:t>
            </a:r>
            <a:r>
              <a:rPr lang="ru-RU" sz="2000" dirty="0" err="1">
                <a:solidFill>
                  <a:schemeClr val="tx1"/>
                </a:solidFill>
                <a:latin typeface="Times New Roman" panose="02020603050405020304" pitchFamily="18" charset="0"/>
                <a:cs typeface="Times New Roman" panose="02020603050405020304" pitchFamily="18" charset="0"/>
              </a:rPr>
              <a:t>років</a:t>
            </a:r>
            <a:r>
              <a:rPr lang="ru-RU" sz="2000" dirty="0">
                <a:solidFill>
                  <a:schemeClr val="tx1"/>
                </a:solidFill>
                <a:latin typeface="Times New Roman" panose="02020603050405020304" pitchFamily="18" charset="0"/>
                <a:cs typeface="Times New Roman" panose="02020603050405020304" pitchFamily="18" charset="0"/>
              </a:rPr>
              <a:t>  – </a:t>
            </a:r>
            <a:r>
              <a:rPr lang="uk-UA" sz="2000" dirty="0">
                <a:solidFill>
                  <a:schemeClr val="tx1"/>
                </a:solidFill>
                <a:latin typeface="Times New Roman" panose="02020603050405020304" pitchFamily="18" charset="0"/>
                <a:cs typeface="Times New Roman" panose="02020603050405020304" pitchFamily="18" charset="0"/>
              </a:rPr>
              <a:t>12,5</a:t>
            </a:r>
            <a:r>
              <a:rPr lang="ru-RU" sz="2000" dirty="0">
                <a:solidFill>
                  <a:schemeClr val="tx1"/>
                </a:solidFill>
                <a:latin typeface="Times New Roman" panose="02020603050405020304" pitchFamily="18" charset="0"/>
                <a:cs typeface="Times New Roman" panose="02020603050405020304" pitchFamily="18" charset="0"/>
              </a:rPr>
              <a:t>%.</a:t>
            </a:r>
          </a:p>
          <a:p>
            <a:endParaRPr lang="ru-RU" sz="2000" dirty="0">
              <a:solidFill>
                <a:schemeClr val="tx1"/>
              </a:solidFill>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F2FB2256-8CCF-46E3-BA76-5B3F81A980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791" y="5314121"/>
            <a:ext cx="2027583" cy="1643269"/>
          </a:xfrm>
          <a:prstGeom prst="rect">
            <a:avLst/>
          </a:prstGeom>
        </p:spPr>
      </p:pic>
    </p:spTree>
    <p:extLst>
      <p:ext uri="{BB962C8B-B14F-4D97-AF65-F5344CB8AC3E}">
        <p14:creationId xmlns:p14="http://schemas.microsoft.com/office/powerpoint/2010/main" val="234680428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FBD5E08-232D-4AC2-8F38-87C6EC26E26E}"/>
              </a:ext>
            </a:extLst>
          </p:cNvPr>
          <p:cNvSpPr>
            <a:spLocks noGrp="1"/>
          </p:cNvSpPr>
          <p:nvPr>
            <p:ph idx="1"/>
          </p:nvPr>
        </p:nvSpPr>
        <p:spPr>
          <a:xfrm>
            <a:off x="1789686" y="744809"/>
            <a:ext cx="9689064" cy="4652764"/>
          </a:xfrm>
        </p:spPr>
        <p:txBody>
          <a:bodyPr>
            <a:normAutofit/>
          </a:bodyPr>
          <a:lstStyle/>
          <a:p>
            <a:pPr lvl="0"/>
            <a:r>
              <a:rPr lang="uk-UA" sz="2100" dirty="0">
                <a:solidFill>
                  <a:schemeClr val="tx1"/>
                </a:solidFill>
                <a:latin typeface="Times New Roman" panose="02020603050405020304" pitchFamily="18" charset="0"/>
                <a:cs typeface="Times New Roman" panose="02020603050405020304" pitchFamily="18" charset="0"/>
              </a:rPr>
              <a:t>запобігання та моніторинг виникнення пожеж в екосистемах та у місцях покладу торф’яного </a:t>
            </a:r>
            <a:r>
              <a:rPr lang="uk-UA" sz="2100" dirty="0" err="1">
                <a:solidFill>
                  <a:schemeClr val="tx1"/>
                </a:solidFill>
                <a:latin typeface="Times New Roman" panose="02020603050405020304" pitchFamily="18" charset="0"/>
                <a:cs typeface="Times New Roman" panose="02020603050405020304" pitchFamily="18" charset="0"/>
              </a:rPr>
              <a:t>грунту</a:t>
            </a:r>
            <a:r>
              <a:rPr lang="uk-UA" sz="2100" dirty="0">
                <a:solidFill>
                  <a:schemeClr val="tx1"/>
                </a:solidFill>
                <a:latin typeface="Times New Roman" panose="02020603050405020304" pitchFamily="18" charset="0"/>
                <a:cs typeface="Times New Roman" panose="02020603050405020304" pitchFamily="18" charset="0"/>
              </a:rPr>
              <a:t>  на території  громади;</a:t>
            </a:r>
            <a:endParaRPr lang="ru-RU" sz="2100" dirty="0">
              <a:solidFill>
                <a:schemeClr val="tx1"/>
              </a:solidFill>
              <a:latin typeface="Times New Roman" panose="02020603050405020304" pitchFamily="18" charset="0"/>
              <a:cs typeface="Times New Roman" panose="02020603050405020304" pitchFamily="18" charset="0"/>
            </a:endParaRPr>
          </a:p>
          <a:p>
            <a:pPr lvl="0"/>
            <a:r>
              <a:rPr lang="uk-UA" sz="2100" dirty="0">
                <a:solidFill>
                  <a:schemeClr val="tx1"/>
                </a:solidFill>
                <a:latin typeface="Times New Roman" panose="02020603050405020304" pitchFamily="18" charset="0"/>
                <a:cs typeface="Times New Roman" panose="02020603050405020304" pitchFamily="18" charset="0"/>
              </a:rPr>
              <a:t>про заходи щодо стану готовності місць масового відпочинку населення на водних об’єктах;</a:t>
            </a:r>
            <a:endParaRPr lang="ru-RU" sz="2100" dirty="0">
              <a:solidFill>
                <a:schemeClr val="tx1"/>
              </a:solidFill>
              <a:latin typeface="Times New Roman" panose="02020603050405020304" pitchFamily="18" charset="0"/>
              <a:cs typeface="Times New Roman" panose="02020603050405020304" pitchFamily="18" charset="0"/>
            </a:endParaRPr>
          </a:p>
          <a:p>
            <a:pPr lvl="0"/>
            <a:r>
              <a:rPr lang="uk-UA" sz="2100" dirty="0">
                <a:solidFill>
                  <a:schemeClr val="tx1"/>
                </a:solidFill>
                <a:latin typeface="Times New Roman" panose="02020603050405020304" pitchFamily="18" charset="0"/>
                <a:cs typeface="Times New Roman" panose="02020603050405020304" pitchFamily="18" charset="0"/>
              </a:rPr>
              <a:t>про стан протипожежного водопостачання  в громаді;</a:t>
            </a:r>
            <a:endParaRPr lang="ru-RU" sz="2100" dirty="0">
              <a:solidFill>
                <a:schemeClr val="tx1"/>
              </a:solidFill>
              <a:latin typeface="Times New Roman" panose="02020603050405020304" pitchFamily="18" charset="0"/>
              <a:cs typeface="Times New Roman" panose="02020603050405020304" pitchFamily="18" charset="0"/>
            </a:endParaRPr>
          </a:p>
          <a:p>
            <a:pPr lvl="0"/>
            <a:r>
              <a:rPr lang="uk-UA" sz="2100" dirty="0">
                <a:solidFill>
                  <a:schemeClr val="tx1"/>
                </a:solidFill>
                <a:latin typeface="Times New Roman" panose="02020603050405020304" pitchFamily="18" charset="0"/>
                <a:cs typeface="Times New Roman" panose="02020603050405020304" pitchFamily="18" charset="0"/>
              </a:rPr>
              <a:t>про стан пожежної та техногенної безпеки в закладах освіти в </a:t>
            </a:r>
            <a:r>
              <a:rPr lang="uk-UA" sz="2100" dirty="0" err="1">
                <a:solidFill>
                  <a:schemeClr val="tx1"/>
                </a:solidFill>
                <a:latin typeface="Times New Roman" panose="02020603050405020304" pitchFamily="18" charset="0"/>
                <a:cs typeface="Times New Roman" panose="02020603050405020304" pitchFamily="18" charset="0"/>
              </a:rPr>
              <a:t>Новодмитрівської</a:t>
            </a:r>
            <a:r>
              <a:rPr lang="uk-UA" sz="2100" dirty="0">
                <a:solidFill>
                  <a:schemeClr val="tx1"/>
                </a:solidFill>
                <a:latin typeface="Times New Roman" panose="02020603050405020304" pitchFamily="18" charset="0"/>
                <a:cs typeface="Times New Roman" panose="02020603050405020304" pitchFamily="18" charset="0"/>
              </a:rPr>
              <a:t> територіальній громаді;</a:t>
            </a:r>
            <a:endParaRPr lang="ru-RU" sz="2100" dirty="0">
              <a:solidFill>
                <a:schemeClr val="tx1"/>
              </a:solidFill>
              <a:latin typeface="Times New Roman" panose="02020603050405020304" pitchFamily="18" charset="0"/>
              <a:cs typeface="Times New Roman" panose="02020603050405020304" pitchFamily="18" charset="0"/>
            </a:endParaRPr>
          </a:p>
          <a:p>
            <a:pPr lvl="0"/>
            <a:r>
              <a:rPr lang="uk-UA" sz="2100" dirty="0">
                <a:solidFill>
                  <a:schemeClr val="tx1"/>
                </a:solidFill>
                <a:latin typeface="Times New Roman" panose="02020603050405020304" pitchFamily="18" charset="0"/>
                <a:cs typeface="Times New Roman" panose="02020603050405020304" pitchFamily="18" charset="0"/>
              </a:rPr>
              <a:t>про додаткові заходи щодо запобігання та протидії масовим пожежам лісів, торфовищ і сільгоспугідь у літній період 2021 року;</a:t>
            </a:r>
            <a:endParaRPr lang="ru-RU" sz="2100" dirty="0">
              <a:solidFill>
                <a:schemeClr val="tx1"/>
              </a:solidFill>
              <a:latin typeface="Times New Roman" panose="02020603050405020304" pitchFamily="18" charset="0"/>
              <a:cs typeface="Times New Roman" panose="02020603050405020304" pitchFamily="18" charset="0"/>
            </a:endParaRPr>
          </a:p>
          <a:p>
            <a:pPr lvl="0"/>
            <a:r>
              <a:rPr lang="uk-UA" sz="2100" dirty="0">
                <a:solidFill>
                  <a:schemeClr val="tx1"/>
                </a:solidFill>
                <a:latin typeface="Times New Roman" panose="02020603050405020304" pitchFamily="18" charset="0"/>
                <a:cs typeface="Times New Roman" panose="02020603050405020304" pitchFamily="18" charset="0"/>
              </a:rPr>
              <a:t>про знищення вибухонебезпечних предметів на території громади;</a:t>
            </a:r>
            <a:endParaRPr lang="ru-RU" sz="21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7" name="Объект 4">
            <a:extLst>
              <a:ext uri="{FF2B5EF4-FFF2-40B4-BE49-F238E27FC236}">
                <a16:creationId xmlns:a16="http://schemas.microsoft.com/office/drawing/2014/main" id="{36822CFC-7548-43A9-8380-4912AE373E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7245" y="4638262"/>
            <a:ext cx="2990138" cy="2014329"/>
          </a:xfrm>
          <a:prstGeom prst="rect">
            <a:avLst/>
          </a:prstGeom>
          <a:ln>
            <a:noFill/>
          </a:ln>
          <a:effectLst>
            <a:softEdge rad="112500"/>
          </a:effectLst>
        </p:spPr>
      </p:pic>
    </p:spTree>
    <p:extLst>
      <p:ext uri="{BB962C8B-B14F-4D97-AF65-F5344CB8AC3E}">
        <p14:creationId xmlns:p14="http://schemas.microsoft.com/office/powerpoint/2010/main" val="41099083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A71688D0-2CD9-4BCA-9F2F-31305A33B7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6915" y="4558748"/>
            <a:ext cx="2990138" cy="1868556"/>
          </a:xfrm>
          <a:prstGeom prst="rect">
            <a:avLst/>
          </a:prstGeom>
          <a:ln>
            <a:noFill/>
          </a:ln>
          <a:effectLst>
            <a:softEdge rad="112500"/>
          </a:effectLst>
        </p:spPr>
      </p:pic>
      <p:sp>
        <p:nvSpPr>
          <p:cNvPr id="3" name="Объект 2">
            <a:extLst>
              <a:ext uri="{FF2B5EF4-FFF2-40B4-BE49-F238E27FC236}">
                <a16:creationId xmlns:a16="http://schemas.microsoft.com/office/drawing/2014/main" id="{023DEAE4-128E-4A69-9ACD-A66A89FEF543}"/>
              </a:ext>
            </a:extLst>
          </p:cNvPr>
          <p:cNvSpPr>
            <a:spLocks noGrp="1"/>
          </p:cNvSpPr>
          <p:nvPr>
            <p:ph idx="1"/>
          </p:nvPr>
        </p:nvSpPr>
        <p:spPr>
          <a:xfrm>
            <a:off x="1179444" y="430696"/>
            <a:ext cx="9382540" cy="5641145"/>
          </a:xfrm>
        </p:spPr>
        <p:txBody>
          <a:bodyPr>
            <a:normAutofit/>
          </a:bodyPr>
          <a:lstStyle/>
          <a:p>
            <a:pPr lvl="0"/>
            <a:r>
              <a:rPr lang="uk-UA" sz="2000" dirty="0">
                <a:solidFill>
                  <a:schemeClr val="tx1"/>
                </a:solidFill>
                <a:latin typeface="Times New Roman" panose="02020603050405020304" pitchFamily="18" charset="0"/>
                <a:cs typeface="Times New Roman" panose="02020603050405020304" pitchFamily="18" charset="0"/>
              </a:rPr>
              <a:t>щодо встановлення «жовтого» рівня епідемічної небезпеки поширення гострої респіраторної хвороби COVID-19 на території </a:t>
            </a:r>
            <a:r>
              <a:rPr lang="uk-UA" sz="2000" dirty="0" err="1">
                <a:solidFill>
                  <a:schemeClr val="tx1"/>
                </a:solidFill>
                <a:latin typeface="Times New Roman" panose="02020603050405020304" pitchFamily="18" charset="0"/>
                <a:cs typeface="Times New Roman" panose="02020603050405020304" pitchFamily="18" charset="0"/>
              </a:rPr>
              <a:t>Новодмитрівської</a:t>
            </a:r>
            <a:r>
              <a:rPr lang="uk-UA" sz="2000" dirty="0">
                <a:solidFill>
                  <a:schemeClr val="tx1"/>
                </a:solidFill>
                <a:latin typeface="Times New Roman" panose="02020603050405020304" pitchFamily="18" charset="0"/>
                <a:cs typeface="Times New Roman" panose="02020603050405020304" pitchFamily="18" charset="0"/>
              </a:rPr>
              <a:t> територіальної громади;</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щодо доцільності утворення Центру безпеки громадян в громаді;</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про стан готовності органів місцевого самоврядування </a:t>
            </a:r>
            <a:r>
              <a:rPr lang="uk-UA" sz="2000" dirty="0" err="1">
                <a:solidFill>
                  <a:schemeClr val="tx1"/>
                </a:solidFill>
                <a:latin typeface="Times New Roman" panose="02020603050405020304" pitchFamily="18" charset="0"/>
                <a:cs typeface="Times New Roman" panose="02020603050405020304" pitchFamily="18" charset="0"/>
              </a:rPr>
              <a:t>Новодмитрівської</a:t>
            </a:r>
            <a:r>
              <a:rPr lang="uk-UA" sz="2000" dirty="0">
                <a:solidFill>
                  <a:schemeClr val="tx1"/>
                </a:solidFill>
                <a:latin typeface="Times New Roman" panose="02020603050405020304" pitchFamily="18" charset="0"/>
                <a:cs typeface="Times New Roman" panose="02020603050405020304" pitchFamily="18" charset="0"/>
              </a:rPr>
              <a:t> громади пов’язаних із забезпеченням теплопостачання споживачам, під час опалювального сезону 2021/2022рр.;</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про попередження надзвичайної ситуації, пов’язаної з ризиком зриву опалювального сезону постачання кам’яного вугілля у заклади освіти;</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про  вжиття  додаткових  обмежувальних  протиепідемічних  заходів з  метою запобігання  поширення  гострої  респіраторної  хвороби </a:t>
            </a:r>
            <a:endParaRPr lang="ru-RU" sz="2000" dirty="0">
              <a:solidFill>
                <a:schemeClr val="tx1"/>
              </a:solidFill>
              <a:latin typeface="Times New Roman" panose="02020603050405020304" pitchFamily="18" charset="0"/>
              <a:cs typeface="Times New Roman" panose="02020603050405020304" pitchFamily="18" charset="0"/>
            </a:endParaRPr>
          </a:p>
          <a:p>
            <a:r>
              <a:rPr lang="uk-UA" sz="2000" dirty="0">
                <a:solidFill>
                  <a:schemeClr val="tx1"/>
                </a:solidFill>
                <a:latin typeface="Times New Roman" panose="02020603050405020304" pitchFamily="18" charset="0"/>
                <a:cs typeface="Times New Roman" panose="02020603050405020304" pitchFamily="18" charset="0"/>
              </a:rPr>
              <a:t>COVID-19 на території </a:t>
            </a:r>
            <a:r>
              <a:rPr lang="uk-UA" sz="2000" dirty="0" err="1">
                <a:solidFill>
                  <a:schemeClr val="tx1"/>
                </a:solidFill>
                <a:latin typeface="Times New Roman" panose="02020603050405020304" pitchFamily="18" charset="0"/>
                <a:cs typeface="Times New Roman" panose="02020603050405020304" pitchFamily="18" charset="0"/>
              </a:rPr>
              <a:t>Новодмитрівської</a:t>
            </a:r>
            <a:r>
              <a:rPr lang="uk-UA" sz="2000" dirty="0">
                <a:solidFill>
                  <a:schemeClr val="tx1"/>
                </a:solidFill>
                <a:latin typeface="Times New Roman" panose="02020603050405020304" pitchFamily="18" charset="0"/>
                <a:cs typeface="Times New Roman" panose="02020603050405020304" pitchFamily="18" charset="0"/>
              </a:rPr>
              <a:t> територіальної громади;</a:t>
            </a:r>
            <a:endParaRPr lang="ru-RU" sz="2000" dirty="0">
              <a:solidFill>
                <a:schemeClr val="tx1"/>
              </a:solidFill>
              <a:latin typeface="Times New Roman" panose="02020603050405020304" pitchFamily="18" charset="0"/>
              <a:cs typeface="Times New Roman" panose="02020603050405020304" pitchFamily="18" charset="0"/>
            </a:endParaRPr>
          </a:p>
          <a:p>
            <a:pPr lvl="0"/>
            <a:r>
              <a:rPr lang="uk-UA" sz="2000" dirty="0">
                <a:solidFill>
                  <a:schemeClr val="tx1"/>
                </a:solidFill>
                <a:latin typeface="Times New Roman" panose="02020603050405020304" pitchFamily="18" charset="0"/>
                <a:cs typeface="Times New Roman" panose="02020603050405020304" pitchFamily="18" charset="0"/>
              </a:rPr>
              <a:t>про стан готовності до експлуатаційного утримання доріг державного та місцевого значення, вуличної мережі населених пунктів громади до дій під час несприятливих погодних умов у зимовий період 2021-2022 років.</a:t>
            </a:r>
            <a:endParaRPr lang="ru-RU" sz="2000" dirty="0">
              <a:solidFill>
                <a:schemeClr val="tx1"/>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4801513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4">
            <a:extLst>
              <a:ext uri="{FF2B5EF4-FFF2-40B4-BE49-F238E27FC236}">
                <a16:creationId xmlns:a16="http://schemas.microsoft.com/office/drawing/2014/main" id="{4890534B-CD53-42FB-B59D-DC217D2A0F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6915" y="4558748"/>
            <a:ext cx="2990138" cy="1868556"/>
          </a:xfrm>
          <a:prstGeom prst="rect">
            <a:avLst/>
          </a:prstGeom>
          <a:ln>
            <a:noFill/>
          </a:ln>
          <a:effectLst>
            <a:softEdge rad="112500"/>
          </a:effectLst>
        </p:spPr>
      </p:pic>
      <p:sp>
        <p:nvSpPr>
          <p:cNvPr id="2" name="Заголовок 1">
            <a:extLst>
              <a:ext uri="{FF2B5EF4-FFF2-40B4-BE49-F238E27FC236}">
                <a16:creationId xmlns:a16="http://schemas.microsoft.com/office/drawing/2014/main" id="{70A7C7FF-E63B-4128-A1F2-C9BA1257B07F}"/>
              </a:ext>
            </a:extLst>
          </p:cNvPr>
          <p:cNvSpPr>
            <a:spLocks noGrp="1"/>
          </p:cNvSpPr>
          <p:nvPr>
            <p:ph type="title"/>
          </p:nvPr>
        </p:nvSpPr>
        <p:spPr>
          <a:xfrm>
            <a:off x="1640156" y="748398"/>
            <a:ext cx="8911687" cy="1280890"/>
          </a:xfrm>
        </p:spPr>
        <p:txBody>
          <a:bodyPr>
            <a:normAutofit/>
          </a:bodyPr>
          <a:lstStyle/>
          <a:p>
            <a:r>
              <a:rPr lang="uk-UA" sz="2800" b="1" dirty="0">
                <a:latin typeface="Times New Roman" panose="02020603050405020304" pitchFamily="18" charset="0"/>
                <a:cs typeface="Times New Roman" panose="02020603050405020304" pitchFamily="18" charset="0"/>
              </a:rPr>
              <a:t>Проведено та розроблено:</a:t>
            </a:r>
            <a:endParaRPr lang="ru-RU" sz="2800" b="1"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70D2C7AB-5916-4F50-BA28-F07896A38FFC}"/>
              </a:ext>
            </a:extLst>
          </p:cNvPr>
          <p:cNvSpPr>
            <a:spLocks noGrp="1"/>
          </p:cNvSpPr>
          <p:nvPr>
            <p:ph idx="1"/>
          </p:nvPr>
        </p:nvSpPr>
        <p:spPr>
          <a:xfrm>
            <a:off x="2295569" y="1237046"/>
            <a:ext cx="9200334" cy="2375289"/>
          </a:xfrm>
        </p:spPr>
        <p:txBody>
          <a:bodyPr>
            <a:normAutofit fontScale="92500" lnSpcReduction="10000"/>
          </a:bodyPr>
          <a:lstStyle/>
          <a:p>
            <a:pPr lvl="0"/>
            <a:r>
              <a:rPr lang="uk-UA" dirty="0">
                <a:latin typeface="Times New Roman" panose="02020603050405020304" pitchFamily="18" charset="0"/>
                <a:cs typeface="Times New Roman" panose="02020603050405020304" pitchFamily="18" charset="0"/>
              </a:rPr>
              <a:t>план основних заходів цивільного захисту на 2021рік;</a:t>
            </a:r>
            <a:endParaRPr lang="ru-RU" dirty="0">
              <a:latin typeface="Times New Roman" panose="02020603050405020304" pitchFamily="18" charset="0"/>
              <a:cs typeface="Times New Roman" panose="02020603050405020304" pitchFamily="18" charset="0"/>
            </a:endParaRPr>
          </a:p>
          <a:p>
            <a:pPr lvl="0"/>
            <a:r>
              <a:rPr lang="uk-UA" dirty="0">
                <a:latin typeface="Times New Roman" panose="02020603050405020304" pitchFamily="18" charset="0"/>
                <a:cs typeface="Times New Roman" panose="02020603050405020304" pitchFamily="18" charset="0"/>
              </a:rPr>
              <a:t>організацію цивільного захисту  на території </a:t>
            </a:r>
            <a:r>
              <a:rPr lang="uk-UA" dirty="0" err="1">
                <a:latin typeface="Times New Roman" panose="02020603050405020304" pitchFamily="18" charset="0"/>
                <a:cs typeface="Times New Roman" panose="02020603050405020304" pitchFamily="18" charset="0"/>
              </a:rPr>
              <a:t>Новодмитрівської</a:t>
            </a:r>
            <a:r>
              <a:rPr lang="uk-UA" dirty="0">
                <a:latin typeface="Times New Roman" panose="02020603050405020304" pitchFamily="18" charset="0"/>
                <a:cs typeface="Times New Roman" panose="02020603050405020304" pitchFamily="18" charset="0"/>
              </a:rPr>
              <a:t> сільської ради;</a:t>
            </a:r>
            <a:endParaRPr lang="ru-RU" dirty="0">
              <a:latin typeface="Times New Roman" panose="02020603050405020304" pitchFamily="18" charset="0"/>
              <a:cs typeface="Times New Roman" panose="02020603050405020304" pitchFamily="18" charset="0"/>
            </a:endParaRPr>
          </a:p>
          <a:p>
            <a:pPr lvl="0"/>
            <a:r>
              <a:rPr lang="uk-UA" dirty="0" err="1">
                <a:latin typeface="Times New Roman" panose="02020603050405020304" pitchFamily="18" charset="0"/>
                <a:cs typeface="Times New Roman" panose="02020603050405020304" pitchFamily="18" charset="0"/>
              </a:rPr>
              <a:t>Новодмитрівську</a:t>
            </a:r>
            <a:r>
              <a:rPr lang="uk-UA" dirty="0">
                <a:latin typeface="Times New Roman" panose="02020603050405020304" pitchFamily="18" charset="0"/>
                <a:cs typeface="Times New Roman" panose="02020603050405020304" pitchFamily="18" charset="0"/>
              </a:rPr>
              <a:t> сільську ланку територіальної підсистеми єдиної державної системи цивільного захисту Черкаської області;</a:t>
            </a:r>
            <a:endParaRPr lang="ru-RU" dirty="0">
              <a:latin typeface="Times New Roman" panose="02020603050405020304" pitchFamily="18" charset="0"/>
              <a:cs typeface="Times New Roman" panose="02020603050405020304" pitchFamily="18" charset="0"/>
            </a:endParaRPr>
          </a:p>
          <a:p>
            <a:pPr lvl="0"/>
            <a:r>
              <a:rPr lang="uk-UA" dirty="0">
                <a:latin typeface="Times New Roman" panose="02020603050405020304" pitchFamily="18" charset="0"/>
                <a:cs typeface="Times New Roman" panose="02020603050405020304" pitchFamily="18" charset="0"/>
              </a:rPr>
              <a:t>план підготовки установ та організацій до роботи в </a:t>
            </a:r>
            <a:r>
              <a:rPr lang="uk-UA" dirty="0" err="1">
                <a:latin typeface="Times New Roman" panose="02020603050405020304" pitchFamily="18" charset="0"/>
                <a:cs typeface="Times New Roman" panose="02020603050405020304" pitchFamily="18" charset="0"/>
              </a:rPr>
              <a:t>осінньо</a:t>
            </a:r>
            <a:r>
              <a:rPr lang="uk-UA" dirty="0">
                <a:latin typeface="Times New Roman" panose="02020603050405020304" pitchFamily="18" charset="0"/>
                <a:cs typeface="Times New Roman" panose="02020603050405020304" pitchFamily="18" charset="0"/>
              </a:rPr>
              <a:t>- зимовий період 2021-2022 рр. на території </a:t>
            </a:r>
            <a:r>
              <a:rPr lang="uk-UA" dirty="0" err="1">
                <a:latin typeface="Times New Roman" panose="02020603050405020304" pitchFamily="18" charset="0"/>
                <a:cs typeface="Times New Roman" panose="02020603050405020304" pitchFamily="18" charset="0"/>
              </a:rPr>
              <a:t>Новодмитрівської</a:t>
            </a:r>
            <a:r>
              <a:rPr lang="uk-UA" dirty="0">
                <a:latin typeface="Times New Roman" panose="02020603050405020304" pitchFamily="18" charset="0"/>
                <a:cs typeface="Times New Roman" panose="02020603050405020304" pitchFamily="18" charset="0"/>
              </a:rPr>
              <a:t> сільської ради;</a:t>
            </a:r>
            <a:endParaRPr lang="ru-RU" dirty="0">
              <a:latin typeface="Times New Roman" panose="02020603050405020304" pitchFamily="18" charset="0"/>
              <a:cs typeface="Times New Roman" panose="02020603050405020304" pitchFamily="18" charset="0"/>
            </a:endParaRPr>
          </a:p>
          <a:p>
            <a:pPr lvl="0"/>
            <a:r>
              <a:rPr lang="uk-UA" dirty="0">
                <a:latin typeface="Times New Roman" panose="02020603050405020304" pitchFamily="18" charset="0"/>
                <a:cs typeface="Times New Roman" panose="02020603050405020304" pitchFamily="18" charset="0"/>
              </a:rPr>
              <a:t>план реагування на надзвичайні ситуації </a:t>
            </a:r>
            <a:r>
              <a:rPr lang="uk-UA" dirty="0" err="1">
                <a:latin typeface="Times New Roman" panose="02020603050405020304" pitchFamily="18" charset="0"/>
                <a:cs typeface="Times New Roman" panose="02020603050405020304" pitchFamily="18" charset="0"/>
              </a:rPr>
              <a:t>Новодмитрівської</a:t>
            </a:r>
            <a:r>
              <a:rPr lang="uk-UA" dirty="0">
                <a:latin typeface="Times New Roman" panose="02020603050405020304" pitchFamily="18" charset="0"/>
                <a:cs typeface="Times New Roman" panose="02020603050405020304" pitchFamily="18" charset="0"/>
              </a:rPr>
              <a:t> сільської ради;</a:t>
            </a:r>
            <a:endParaRPr lang="ru-RU" dirty="0">
              <a:latin typeface="Times New Roman" panose="02020603050405020304" pitchFamily="18" charset="0"/>
              <a:cs typeface="Times New Roman" panose="02020603050405020304" pitchFamily="18" charset="0"/>
            </a:endParaRPr>
          </a:p>
          <a:p>
            <a:endParaRPr lang="ru-RU" dirty="0"/>
          </a:p>
        </p:txBody>
      </p:sp>
      <p:sp>
        <p:nvSpPr>
          <p:cNvPr id="4" name="TextBox 3">
            <a:extLst>
              <a:ext uri="{FF2B5EF4-FFF2-40B4-BE49-F238E27FC236}">
                <a16:creationId xmlns:a16="http://schemas.microsoft.com/office/drawing/2014/main" id="{4E363201-4E0B-48BF-B728-393072794D40}"/>
              </a:ext>
            </a:extLst>
          </p:cNvPr>
          <p:cNvSpPr txBox="1"/>
          <p:nvPr/>
        </p:nvSpPr>
        <p:spPr>
          <a:xfrm>
            <a:off x="1640156" y="3513306"/>
            <a:ext cx="10511161" cy="2400657"/>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Участь у:</a:t>
            </a:r>
          </a:p>
          <a:p>
            <a:pPr marL="28575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розробці Комплексної програми функціонування та розвитку системи цивільного захисту, забезпечення пожежної та техногенної безпеки на 2021-2025 роки;</a:t>
            </a:r>
          </a:p>
          <a:p>
            <a:pPr marL="28575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розробці Комплексної програми створення матеріально- технічного резерву </a:t>
            </a:r>
            <a:r>
              <a:rPr lang="uk-UA" dirty="0" err="1">
                <a:latin typeface="Times New Roman" panose="02020603050405020304" pitchFamily="18" charset="0"/>
                <a:cs typeface="Times New Roman" panose="02020603050405020304" pitchFamily="18" charset="0"/>
              </a:rPr>
              <a:t>Новодмитрівськї</a:t>
            </a:r>
            <a:r>
              <a:rPr lang="uk-UA" dirty="0">
                <a:latin typeface="Times New Roman" panose="02020603050405020304" pitchFamily="18" charset="0"/>
                <a:cs typeface="Times New Roman" panose="02020603050405020304" pitchFamily="18" charset="0"/>
              </a:rPr>
              <a:t> сільської ради щодо попередження і ліквідації надзвичайних ситуацій  у мирний час та у особливий період на 2021-2023 роки;</a:t>
            </a:r>
            <a:endParaRPr lang="ru-RU"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uk-UA" dirty="0"/>
          </a:p>
          <a:p>
            <a:pPr marL="285750" indent="-285750">
              <a:buFont typeface="Arial" panose="020B0604020202020204" pitchFamily="34" charset="0"/>
              <a:buChar char="•"/>
            </a:pPr>
            <a:endParaRPr lang="ru-RU" dirty="0"/>
          </a:p>
        </p:txBody>
      </p:sp>
      <p:sp>
        <p:nvSpPr>
          <p:cNvPr id="5" name="TextBox 4">
            <a:extLst>
              <a:ext uri="{FF2B5EF4-FFF2-40B4-BE49-F238E27FC236}">
                <a16:creationId xmlns:a16="http://schemas.microsoft.com/office/drawing/2014/main" id="{B098101A-D09D-41A4-9935-72D17E0D2462}"/>
              </a:ext>
            </a:extLst>
          </p:cNvPr>
          <p:cNvSpPr txBox="1"/>
          <p:nvPr/>
        </p:nvSpPr>
        <p:spPr>
          <a:xfrm>
            <a:off x="1640156" y="5406132"/>
            <a:ext cx="10511161" cy="1015663"/>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Про</a:t>
            </a:r>
            <a:r>
              <a:rPr lang="uk-UA" sz="2400" b="1" dirty="0">
                <a:latin typeface="Times New Roman" panose="02020603050405020304" pitchFamily="18" charset="0"/>
                <a:cs typeface="Times New Roman" panose="02020603050405020304" pitchFamily="18" charset="0"/>
              </a:rPr>
              <a:t>інформовано:</a:t>
            </a:r>
          </a:p>
          <a:p>
            <a:pPr marL="285750" indent="-285750">
              <a:buFont typeface="Arial" panose="020B0604020202020204" pitchFamily="34" charset="0"/>
              <a:buChar char="•"/>
            </a:pPr>
            <a:r>
              <a:rPr lang="uk-UA" dirty="0">
                <a:latin typeface="Times New Roman" panose="02020603050405020304" pitchFamily="18" charset="0"/>
                <a:cs typeface="Times New Roman" panose="02020603050405020304" pitchFamily="18" charset="0"/>
              </a:rPr>
              <a:t>населення про здійснення проведених заходів через засоби масової інформації та веб-сайт громади.</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2054219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9A83C4-3D66-489E-8F20-3F46FCFCEBA7}"/>
              </a:ext>
            </a:extLst>
          </p:cNvPr>
          <p:cNvSpPr>
            <a:spLocks noGrp="1"/>
          </p:cNvSpPr>
          <p:nvPr>
            <p:ph type="ctrTitle"/>
          </p:nvPr>
        </p:nvSpPr>
        <p:spPr>
          <a:xfrm>
            <a:off x="1844647" y="1706990"/>
            <a:ext cx="8915399" cy="2262781"/>
          </a:xfrm>
        </p:spPr>
        <p:txBody>
          <a:bodyPr>
            <a:normAutofit fontScale="90000"/>
          </a:bodyPr>
          <a:lstStyle/>
          <a:p>
            <a:pPr algn="ctr"/>
            <a:r>
              <a:rPr lang="uk-UA" b="1" dirty="0">
                <a:latin typeface="Times New Roman" panose="02020603050405020304" pitchFamily="18" charset="0"/>
                <a:cs typeface="Times New Roman" panose="02020603050405020304" pitchFamily="18" charset="0"/>
              </a:rPr>
              <a:t>СЛУЖБА У СПРАВАХ </a:t>
            </a:r>
            <a:br>
              <a:rPr lang="uk-UA" b="1" dirty="0">
                <a:latin typeface="Times New Roman" panose="02020603050405020304" pitchFamily="18" charset="0"/>
                <a:cs typeface="Times New Roman" panose="02020603050405020304" pitchFamily="18" charset="0"/>
              </a:rPr>
            </a:br>
            <a:r>
              <a:rPr lang="uk-UA" b="1" dirty="0">
                <a:latin typeface="Times New Roman" panose="02020603050405020304" pitchFamily="18" charset="0"/>
                <a:cs typeface="Times New Roman" panose="02020603050405020304" pitchFamily="18" charset="0"/>
              </a:rPr>
              <a:t>ДІТЕЙ</a:t>
            </a:r>
            <a:br>
              <a:rPr lang="ru-RU" dirty="0"/>
            </a:br>
            <a:endParaRPr lang="ru-RU" dirty="0"/>
          </a:p>
        </p:txBody>
      </p:sp>
      <p:pic>
        <p:nvPicPr>
          <p:cNvPr id="5" name="Рисунок 4">
            <a:extLst>
              <a:ext uri="{FF2B5EF4-FFF2-40B4-BE49-F238E27FC236}">
                <a16:creationId xmlns:a16="http://schemas.microsoft.com/office/drawing/2014/main" id="{0E0150F1-5EE9-4308-A098-9000371F1B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39736" y="4019619"/>
            <a:ext cx="2320310" cy="2262782"/>
          </a:xfrm>
          <a:prstGeom prst="rect">
            <a:avLst/>
          </a:prstGeom>
        </p:spPr>
      </p:pic>
    </p:spTree>
    <p:extLst>
      <p:ext uri="{BB962C8B-B14F-4D97-AF65-F5344CB8AC3E}">
        <p14:creationId xmlns:p14="http://schemas.microsoft.com/office/powerpoint/2010/main" val="19813266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75CEF2B5-4713-45F4-897D-749BE47239E1}"/>
              </a:ext>
            </a:extLst>
          </p:cNvPr>
          <p:cNvSpPr>
            <a:spLocks noGrp="1"/>
          </p:cNvSpPr>
          <p:nvPr>
            <p:ph idx="1"/>
          </p:nvPr>
        </p:nvSpPr>
        <p:spPr>
          <a:xfrm>
            <a:off x="1602097" y="1149349"/>
            <a:ext cx="9342376" cy="4559302"/>
          </a:xfrm>
        </p:spPr>
        <p:txBody>
          <a:bodyPr>
            <a:normAutofit fontScale="92500" lnSpcReduction="20000"/>
          </a:bodyPr>
          <a:lstStyle/>
          <a:p>
            <a:pPr algn="ctr"/>
            <a:r>
              <a:rPr lang="uk-UA" sz="2100" dirty="0">
                <a:latin typeface="Times New Roman" panose="02020603050405020304" pitchFamily="18" charset="0"/>
                <a:cs typeface="Times New Roman" panose="02020603050405020304" pitchFamily="18" charset="0"/>
              </a:rPr>
              <a:t>Відповідно до статистичних даних, в </a:t>
            </a:r>
            <a:r>
              <a:rPr lang="uk-UA" sz="2100" dirty="0" err="1">
                <a:latin typeface="Times New Roman" panose="02020603050405020304" pitchFamily="18" charset="0"/>
                <a:cs typeface="Times New Roman" panose="02020603050405020304" pitchFamily="18" charset="0"/>
              </a:rPr>
              <a:t>Новодмитрівській</a:t>
            </a:r>
            <a:r>
              <a:rPr lang="uk-UA" sz="2100" dirty="0">
                <a:latin typeface="Times New Roman" panose="02020603050405020304" pitchFamily="18" charset="0"/>
                <a:cs typeface="Times New Roman" panose="02020603050405020304" pitchFamily="18" charset="0"/>
              </a:rPr>
              <a:t> територіальній громаді проживає </a:t>
            </a:r>
            <a:r>
              <a:rPr lang="uk-UA" sz="2100" b="1" dirty="0">
                <a:latin typeface="Times New Roman" panose="02020603050405020304" pitchFamily="18" charset="0"/>
                <a:cs typeface="Times New Roman" panose="02020603050405020304" pitchFamily="18" charset="0"/>
              </a:rPr>
              <a:t>1690 дітей </a:t>
            </a:r>
            <a:r>
              <a:rPr lang="uk-UA" sz="2100" dirty="0">
                <a:latin typeface="Times New Roman" panose="02020603050405020304" pitchFamily="18" charset="0"/>
                <a:cs typeface="Times New Roman" panose="02020603050405020304" pitchFamily="18" charset="0"/>
              </a:rPr>
              <a:t>віком від народження і до 18 років, дітей шкільного віку 842;</a:t>
            </a:r>
          </a:p>
          <a:p>
            <a:pPr algn="ctr"/>
            <a:r>
              <a:rPr lang="uk-UA" sz="2100" dirty="0">
                <a:latin typeface="Times New Roman" panose="02020603050405020304" pitchFamily="18" charset="0"/>
                <a:cs typeface="Times New Roman" panose="02020603050405020304" pitchFamily="18" charset="0"/>
              </a:rPr>
              <a:t>На обліку в службі у справах дітей станом на грудень 2021 перебуває </a:t>
            </a:r>
            <a:r>
              <a:rPr lang="uk-UA" sz="2100" b="1" dirty="0">
                <a:latin typeface="Times New Roman" panose="02020603050405020304" pitchFamily="18" charset="0"/>
                <a:cs typeface="Times New Roman" panose="02020603050405020304" pitchFamily="18" charset="0"/>
              </a:rPr>
              <a:t>26 дітей </a:t>
            </a:r>
            <a:r>
              <a:rPr lang="uk-UA" sz="2100" dirty="0">
                <a:latin typeface="Times New Roman" panose="02020603050405020304" pitchFamily="18" charset="0"/>
                <a:cs typeface="Times New Roman" panose="02020603050405020304" pitchFamily="18" charset="0"/>
              </a:rPr>
              <a:t>з яких: </a:t>
            </a:r>
            <a:r>
              <a:rPr lang="uk-UA" sz="2100" b="1" dirty="0">
                <a:latin typeface="Times New Roman" panose="02020603050405020304" pitchFamily="18" charset="0"/>
                <a:cs typeface="Times New Roman" panose="02020603050405020304" pitchFamily="18" charset="0"/>
              </a:rPr>
              <a:t>20 діти </a:t>
            </a:r>
            <a:r>
              <a:rPr lang="uk-UA" sz="2100" dirty="0">
                <a:latin typeface="Times New Roman" panose="02020603050405020304" pitchFamily="18" charset="0"/>
                <a:cs typeface="Times New Roman" panose="02020603050405020304" pitchFamily="18" charset="0"/>
              </a:rPr>
              <a:t>- сироти і позбавлені батьківського піклування, </a:t>
            </a:r>
            <a:r>
              <a:rPr lang="uk-UA" sz="2100" b="1" dirty="0">
                <a:latin typeface="Times New Roman" panose="02020603050405020304" pitchFamily="18" charset="0"/>
                <a:cs typeface="Times New Roman" panose="02020603050405020304" pitchFamily="18" charset="0"/>
              </a:rPr>
              <a:t>6 дитини </a:t>
            </a:r>
            <a:r>
              <a:rPr lang="uk-UA" sz="2100" dirty="0">
                <a:latin typeface="Times New Roman" panose="02020603050405020304" pitchFamily="18" charset="0"/>
                <a:cs typeface="Times New Roman" panose="02020603050405020304" pitchFamily="18" charset="0"/>
              </a:rPr>
              <a:t>що перебувають у складних життєвих обставинах;</a:t>
            </a:r>
          </a:p>
          <a:p>
            <a:pPr algn="ctr"/>
            <a:r>
              <a:rPr lang="uk-UA" sz="2100" dirty="0">
                <a:latin typeface="Times New Roman" panose="02020603050405020304" pitchFamily="18" charset="0"/>
                <a:cs typeface="Times New Roman" panose="02020603050405020304" pitchFamily="18" charset="0"/>
              </a:rPr>
              <a:t>Впродовж 2021 року на території громади осиротіло </a:t>
            </a:r>
            <a:r>
              <a:rPr lang="uk-UA" sz="2100" b="1" dirty="0">
                <a:latin typeface="Times New Roman" panose="02020603050405020304" pitchFamily="18" charset="0"/>
                <a:cs typeface="Times New Roman" panose="02020603050405020304" pitchFamily="18" charset="0"/>
              </a:rPr>
              <a:t>9 дітей;</a:t>
            </a:r>
          </a:p>
          <a:p>
            <a:pPr algn="ctr"/>
            <a:r>
              <a:rPr lang="uk-UA" sz="2100" b="1" dirty="0">
                <a:latin typeface="Times New Roman" panose="02020603050405020304" pitchFamily="18" charset="0"/>
                <a:cs typeface="Times New Roman" panose="02020603050405020304" pitchFamily="18" charset="0"/>
              </a:rPr>
              <a:t>1 дитина </a:t>
            </a:r>
            <a:r>
              <a:rPr lang="uk-UA" sz="2100" dirty="0">
                <a:latin typeface="Times New Roman" panose="02020603050405020304" pitchFamily="18" charset="0"/>
                <a:cs typeface="Times New Roman" panose="02020603050405020304" pitchFamily="18" charset="0"/>
              </a:rPr>
              <a:t>позбавлена батьківського піклування;</a:t>
            </a:r>
          </a:p>
          <a:p>
            <a:pPr algn="ctr"/>
            <a:r>
              <a:rPr lang="uk-UA" sz="2100" b="1" dirty="0">
                <a:latin typeface="Times New Roman" panose="02020603050405020304" pitchFamily="18" charset="0"/>
                <a:cs typeface="Times New Roman" panose="02020603050405020304" pitchFamily="18" charset="0"/>
              </a:rPr>
              <a:t>6 дітей</a:t>
            </a:r>
            <a:r>
              <a:rPr lang="uk-UA" sz="2100" dirty="0">
                <a:latin typeface="Times New Roman" panose="02020603050405020304" pitchFamily="18" charset="0"/>
                <a:cs typeface="Times New Roman" panose="02020603050405020304" pitchFamily="18" charset="0"/>
              </a:rPr>
              <a:t>, що перебувають у складних життєвих обставинах, яких взято на первинний облік;</a:t>
            </a:r>
          </a:p>
          <a:p>
            <a:pPr algn="ctr"/>
            <a:r>
              <a:rPr lang="uk-UA" sz="2100" b="1" dirty="0">
                <a:latin typeface="Times New Roman" panose="02020603050405020304" pitchFamily="18" charset="0"/>
                <a:cs typeface="Times New Roman" panose="02020603050405020304" pitchFamily="18" charset="0"/>
              </a:rPr>
              <a:t>9 дітей </a:t>
            </a:r>
            <a:r>
              <a:rPr lang="uk-UA" sz="2100" dirty="0">
                <a:latin typeface="Times New Roman" panose="02020603050405020304" pitchFamily="18" charset="0"/>
                <a:cs typeface="Times New Roman" panose="02020603050405020304" pitchFamily="18" charset="0"/>
              </a:rPr>
              <a:t>із числа дітей-сиріт і позбавлених батьківського піклування перебувають під опікою і піклуванням; </a:t>
            </a:r>
          </a:p>
          <a:p>
            <a:pPr algn="ctr"/>
            <a:r>
              <a:rPr lang="uk-UA" sz="2100" b="1" dirty="0">
                <a:latin typeface="Times New Roman" panose="02020603050405020304" pitchFamily="18" charset="0"/>
                <a:cs typeface="Times New Roman" panose="02020603050405020304" pitchFamily="18" charset="0"/>
              </a:rPr>
              <a:t>1 дитина </a:t>
            </a:r>
            <a:r>
              <a:rPr lang="uk-UA" sz="2100" dirty="0">
                <a:latin typeface="Times New Roman" panose="02020603050405020304" pitchFamily="18" charset="0"/>
                <a:cs typeface="Times New Roman" panose="02020603050405020304" pitchFamily="18" charset="0"/>
              </a:rPr>
              <a:t>перебуває у сім’ї родичів;</a:t>
            </a:r>
          </a:p>
          <a:p>
            <a:pPr algn="ctr"/>
            <a:r>
              <a:rPr lang="uk-UA" sz="2100" dirty="0">
                <a:latin typeface="Times New Roman" panose="02020603050405020304" pitchFamily="18" charset="0"/>
                <a:cs typeface="Times New Roman" panose="02020603050405020304" pitchFamily="18" charset="0"/>
              </a:rPr>
              <a:t>На території громади створено </a:t>
            </a:r>
            <a:r>
              <a:rPr lang="uk-UA" sz="2100" b="1" dirty="0">
                <a:latin typeface="Times New Roman" panose="02020603050405020304" pitchFamily="18" charset="0"/>
                <a:cs typeface="Times New Roman" panose="02020603050405020304" pitchFamily="18" charset="0"/>
              </a:rPr>
              <a:t>3 патронатні сім’ї </a:t>
            </a:r>
            <a:r>
              <a:rPr lang="uk-UA" sz="2100" dirty="0">
                <a:latin typeface="Times New Roman" panose="02020603050405020304" pitchFamily="18" charset="0"/>
                <a:cs typeface="Times New Roman" panose="02020603050405020304" pitchFamily="18" charset="0"/>
              </a:rPr>
              <a:t>у яких на даний час тимчасово перебувають </a:t>
            </a:r>
            <a:r>
              <a:rPr lang="uk-UA" sz="2100" b="1" dirty="0">
                <a:latin typeface="Times New Roman" panose="02020603050405020304" pitchFamily="18" charset="0"/>
                <a:cs typeface="Times New Roman" panose="02020603050405020304" pitchFamily="18" charset="0"/>
              </a:rPr>
              <a:t>6 дітей</a:t>
            </a:r>
            <a:r>
              <a:rPr lang="uk-UA" sz="2100" dirty="0">
                <a:latin typeface="Times New Roman" panose="02020603050405020304" pitchFamily="18" charset="0"/>
                <a:cs typeface="Times New Roman" panose="02020603050405020304" pitchFamily="18" charset="0"/>
              </a:rPr>
              <a:t>, які потрапили у складні життєві обставини.</a:t>
            </a:r>
            <a:endParaRPr lang="ru-RU" sz="2100" dirty="0">
              <a:latin typeface="Times New Roman" panose="02020603050405020304" pitchFamily="18" charset="0"/>
              <a:cs typeface="Times New Roman" panose="02020603050405020304" pitchFamily="18" charset="0"/>
            </a:endParaRPr>
          </a:p>
          <a:p>
            <a:pPr algn="ctr"/>
            <a:endParaRPr lang="ru-RU" sz="19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62906504-4ED0-49BF-83A0-3F04ECBF99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1510" y="5136666"/>
            <a:ext cx="1405926" cy="1371069"/>
          </a:xfrm>
          <a:prstGeom prst="rect">
            <a:avLst/>
          </a:prstGeom>
        </p:spPr>
      </p:pic>
    </p:spTree>
    <p:extLst>
      <p:ext uri="{BB962C8B-B14F-4D97-AF65-F5344CB8AC3E}">
        <p14:creationId xmlns:p14="http://schemas.microsoft.com/office/powerpoint/2010/main" val="37452679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7DD997F-1708-4996-90C5-2EEBD48E5AE5}"/>
              </a:ext>
            </a:extLst>
          </p:cNvPr>
          <p:cNvSpPr>
            <a:spLocks noGrp="1"/>
          </p:cNvSpPr>
          <p:nvPr>
            <p:ph idx="1"/>
          </p:nvPr>
        </p:nvSpPr>
        <p:spPr>
          <a:xfrm>
            <a:off x="1287778" y="1201027"/>
            <a:ext cx="10466773" cy="5208233"/>
          </a:xfrm>
        </p:spPr>
        <p:txBody>
          <a:bodyPr>
            <a:normAutofit/>
          </a:bodyPr>
          <a:lstStyle/>
          <a:p>
            <a:r>
              <a:rPr lang="uk-UA" sz="2400" dirty="0">
                <a:latin typeface="Times New Roman" panose="02020603050405020304" pitchFamily="18" charset="0"/>
                <a:cs typeface="Times New Roman" panose="02020603050405020304" pitchFamily="18" charset="0"/>
              </a:rPr>
              <a:t>на території громади знаходяться </a:t>
            </a:r>
            <a:r>
              <a:rPr lang="uk-UA" sz="2400" b="1" dirty="0">
                <a:latin typeface="Times New Roman" panose="02020603050405020304" pitchFamily="18" charset="0"/>
                <a:cs typeface="Times New Roman" panose="02020603050405020304" pitchFamily="18" charset="0"/>
              </a:rPr>
              <a:t>4 дитячих будинки сімейного типу</a:t>
            </a:r>
            <a:r>
              <a:rPr lang="uk-UA" sz="2400" dirty="0">
                <a:latin typeface="Times New Roman" panose="02020603050405020304" pitchFamily="18" charset="0"/>
                <a:cs typeface="Times New Roman" panose="02020603050405020304" pitchFamily="18" charset="0"/>
              </a:rPr>
              <a:t>, у яких виховується </a:t>
            </a:r>
            <a:r>
              <a:rPr lang="uk-UA" sz="2400" b="1" dirty="0">
                <a:latin typeface="Times New Roman" panose="02020603050405020304" pitchFamily="18" charset="0"/>
                <a:cs typeface="Times New Roman" panose="02020603050405020304" pitchFamily="18" charset="0"/>
              </a:rPr>
              <a:t>30 дітей-сиріт </a:t>
            </a:r>
            <a:r>
              <a:rPr lang="uk-UA" sz="2400" dirty="0">
                <a:latin typeface="Times New Roman" panose="02020603050405020304" pitchFamily="18" charset="0"/>
                <a:cs typeface="Times New Roman" panose="02020603050405020304" pitchFamily="18" charset="0"/>
              </a:rPr>
              <a:t>та позбавлених батьківського піклування; </a:t>
            </a:r>
            <a:r>
              <a:rPr lang="uk-UA" sz="2400" b="1" dirty="0">
                <a:latin typeface="Times New Roman" panose="02020603050405020304" pitchFamily="18" charset="0"/>
                <a:cs typeface="Times New Roman" panose="02020603050405020304" pitchFamily="18" charset="0"/>
              </a:rPr>
              <a:t>3 прийомні сім’ї</a:t>
            </a:r>
            <a:r>
              <a:rPr lang="uk-UA" sz="2400" dirty="0">
                <a:latin typeface="Times New Roman" panose="02020603050405020304" pitchFamily="18" charset="0"/>
                <a:cs typeface="Times New Roman" panose="02020603050405020304" pitchFamily="18" charset="0"/>
              </a:rPr>
              <a:t>, де виховується </a:t>
            </a:r>
            <a:r>
              <a:rPr lang="uk-UA" sz="2400" b="1" dirty="0">
                <a:latin typeface="Times New Roman" panose="02020603050405020304" pitchFamily="18" charset="0"/>
                <a:cs typeface="Times New Roman" panose="02020603050405020304" pitchFamily="18" charset="0"/>
              </a:rPr>
              <a:t>3 дитини-сироти;</a:t>
            </a:r>
            <a:endParaRPr lang="ru-RU" sz="2400" dirty="0">
              <a:latin typeface="Times New Roman" panose="02020603050405020304" pitchFamily="18" charset="0"/>
              <a:cs typeface="Times New Roman" panose="02020603050405020304" pitchFamily="18" charset="0"/>
            </a:endParaRPr>
          </a:p>
          <a:p>
            <a:r>
              <a:rPr lang="uk-UA" sz="2400" dirty="0">
                <a:latin typeface="Times New Roman" panose="02020603050405020304" pitchFamily="18" charset="0"/>
                <a:cs typeface="Times New Roman" panose="02020603050405020304" pitchFamily="18" charset="0"/>
              </a:rPr>
              <a:t>створено </a:t>
            </a:r>
            <a:r>
              <a:rPr lang="uk-UA" sz="2400" b="1" dirty="0">
                <a:latin typeface="Times New Roman" panose="02020603050405020304" pitchFamily="18" charset="0"/>
                <a:cs typeface="Times New Roman" panose="02020603050405020304" pitchFamily="18" charset="0"/>
              </a:rPr>
              <a:t>квартирну чергу</a:t>
            </a:r>
            <a:r>
              <a:rPr lang="uk-UA" sz="2400" dirty="0">
                <a:latin typeface="Times New Roman" panose="02020603050405020304" pitchFamily="18" charset="0"/>
                <a:cs typeface="Times New Roman" panose="02020603050405020304" pitchFamily="18" charset="0"/>
              </a:rPr>
              <a:t>, на якій перебуває </a:t>
            </a:r>
            <a:r>
              <a:rPr lang="uk-UA" sz="2400" b="1" dirty="0">
                <a:latin typeface="Times New Roman" panose="02020603050405020304" pitchFamily="18" charset="0"/>
                <a:cs typeface="Times New Roman" panose="02020603050405020304" pitchFamily="18" charset="0"/>
              </a:rPr>
              <a:t>8 осіб </a:t>
            </a:r>
            <a:r>
              <a:rPr lang="uk-UA" sz="2400" dirty="0">
                <a:latin typeface="Times New Roman" panose="02020603050405020304" pitchFamily="18" charset="0"/>
                <a:cs typeface="Times New Roman" panose="02020603050405020304" pitchFamily="18" charset="0"/>
              </a:rPr>
              <a:t>віком від 16 до 23 років із числа дітей-сиріт та дітей позбавлених батьківського піклування;</a:t>
            </a:r>
          </a:p>
          <a:p>
            <a:r>
              <a:rPr lang="uk-UA" sz="2400" dirty="0">
                <a:latin typeface="Times New Roman" panose="02020603050405020304" pitchFamily="18" charset="0"/>
                <a:cs typeface="Times New Roman" panose="02020603050405020304" pitchFamily="18" charset="0"/>
              </a:rPr>
              <a:t>здійснено </a:t>
            </a:r>
            <a:r>
              <a:rPr lang="uk-UA" sz="2400" b="1" dirty="0">
                <a:latin typeface="Times New Roman" panose="02020603050405020304" pitchFamily="18" charset="0"/>
                <a:cs typeface="Times New Roman" panose="02020603050405020304" pitchFamily="18" charset="0"/>
              </a:rPr>
              <a:t>43 виїзди </a:t>
            </a:r>
            <a:r>
              <a:rPr lang="uk-UA" sz="2400" dirty="0">
                <a:latin typeface="Times New Roman" panose="02020603050405020304" pitchFamily="18" charset="0"/>
                <a:cs typeface="Times New Roman" panose="02020603050405020304" pitchFamily="18" charset="0"/>
              </a:rPr>
              <a:t>в села громади, де була проведена певна профілактична робота з дітьми та батьками;</a:t>
            </a:r>
          </a:p>
          <a:p>
            <a:r>
              <a:rPr lang="uk-UA" sz="2400" dirty="0">
                <a:latin typeface="Times New Roman" panose="02020603050405020304" pitchFamily="18" charset="0"/>
                <a:cs typeface="Times New Roman" panose="02020603050405020304" pitchFamily="18" charset="0"/>
              </a:rPr>
              <a:t>виявлено </a:t>
            </a:r>
            <a:r>
              <a:rPr lang="uk-UA" sz="2400" b="1" dirty="0">
                <a:latin typeface="Times New Roman" panose="02020603050405020304" pitchFamily="18" charset="0"/>
                <a:cs typeface="Times New Roman" panose="02020603050405020304" pitchFamily="18" charset="0"/>
              </a:rPr>
              <a:t>1 факт домашнього насильства </a:t>
            </a:r>
            <a:r>
              <a:rPr lang="uk-UA" sz="2400" dirty="0">
                <a:latin typeface="Times New Roman" panose="02020603050405020304" pitchFamily="18" charset="0"/>
                <a:cs typeface="Times New Roman" panose="02020603050405020304" pitchFamily="18" charset="0"/>
              </a:rPr>
              <a:t>відносно неповнолітньої;</a:t>
            </a:r>
          </a:p>
          <a:p>
            <a:r>
              <a:rPr lang="uk-UA" sz="2400" dirty="0">
                <a:latin typeface="Times New Roman" panose="02020603050405020304" pitchFamily="18" charset="0"/>
                <a:cs typeface="Times New Roman" panose="02020603050405020304" pitchFamily="18" charset="0"/>
              </a:rPr>
              <a:t>проведено </a:t>
            </a:r>
            <a:r>
              <a:rPr lang="uk-UA" sz="2400" b="1" dirty="0">
                <a:latin typeface="Times New Roman" panose="02020603050405020304" pitchFamily="18" charset="0"/>
                <a:cs typeface="Times New Roman" panose="02020603050405020304" pitchFamily="18" charset="0"/>
              </a:rPr>
              <a:t>8 засідань </a:t>
            </a:r>
            <a:r>
              <a:rPr lang="uk-UA" sz="2400" dirty="0">
                <a:latin typeface="Times New Roman" panose="02020603050405020304" pitchFamily="18" charset="0"/>
                <a:cs typeface="Times New Roman" panose="02020603050405020304" pitchFamily="18" charset="0"/>
              </a:rPr>
              <a:t>комісії з питань захисту прав дитини, де розглянуто 23 питання що захисту прав дітей </a:t>
            </a:r>
          </a:p>
          <a:p>
            <a:pPr marL="0" indent="0" algn="ctr">
              <a:buNone/>
            </a:pPr>
            <a:endParaRPr lang="ru-RU" sz="1500" dirty="0">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1EC4946F-375A-4007-B552-0D74F4FC8A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2432" y="5038191"/>
            <a:ext cx="1405926" cy="1371069"/>
          </a:xfrm>
          <a:prstGeom prst="rect">
            <a:avLst/>
          </a:prstGeom>
        </p:spPr>
      </p:pic>
      <p:sp>
        <p:nvSpPr>
          <p:cNvPr id="5" name="TextBox 4">
            <a:extLst>
              <a:ext uri="{FF2B5EF4-FFF2-40B4-BE49-F238E27FC236}">
                <a16:creationId xmlns:a16="http://schemas.microsoft.com/office/drawing/2014/main" id="{4BCE1D9C-25DC-42C2-8CE6-66623FFA8A48}"/>
              </a:ext>
            </a:extLst>
          </p:cNvPr>
          <p:cNvSpPr txBox="1"/>
          <p:nvPr/>
        </p:nvSpPr>
        <p:spPr>
          <a:xfrm>
            <a:off x="1602097" y="722579"/>
            <a:ext cx="6720396" cy="461665"/>
          </a:xfrm>
          <a:prstGeom prst="rect">
            <a:avLst/>
          </a:prstGeom>
          <a:noFill/>
        </p:spPr>
        <p:txBody>
          <a:bodyPr wrap="square" rtlCol="0">
            <a:spAutoFit/>
          </a:bodyPr>
          <a:lstStyle/>
          <a:p>
            <a:r>
              <a:rPr lang="ru-RU" sz="2400" b="1" dirty="0">
                <a:solidFill>
                  <a:schemeClr val="accent1"/>
                </a:solidFill>
                <a:latin typeface="Times New Roman" panose="02020603050405020304" pitchFamily="18" charset="0"/>
                <a:cs typeface="Times New Roman" panose="02020603050405020304" pitchFamily="18" charset="0"/>
              </a:rPr>
              <a:t>НАША ДІЯЛЬНІСТЬ:</a:t>
            </a:r>
          </a:p>
        </p:txBody>
      </p:sp>
    </p:spTree>
    <p:extLst>
      <p:ext uri="{BB962C8B-B14F-4D97-AF65-F5344CB8AC3E}">
        <p14:creationId xmlns:p14="http://schemas.microsoft.com/office/powerpoint/2010/main" val="29961556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3458480-248E-49C3-A7B2-070C531B5A13}"/>
              </a:ext>
            </a:extLst>
          </p:cNvPr>
          <p:cNvSpPr>
            <a:spLocks noGrp="1"/>
          </p:cNvSpPr>
          <p:nvPr>
            <p:ph idx="1"/>
          </p:nvPr>
        </p:nvSpPr>
        <p:spPr>
          <a:xfrm>
            <a:off x="1737470" y="774929"/>
            <a:ext cx="9672652" cy="5069279"/>
          </a:xfrm>
        </p:spPr>
        <p:txBody>
          <a:bodyPr>
            <a:normAutofit/>
          </a:bodyPr>
          <a:lstStyle/>
          <a:p>
            <a:r>
              <a:rPr lang="uk-UA" sz="2000" dirty="0">
                <a:latin typeface="Times New Roman" panose="02020603050405020304" pitchFamily="18" charset="0"/>
                <a:cs typeface="Times New Roman" panose="02020603050405020304" pitchFamily="18" charset="0"/>
              </a:rPr>
              <a:t>підготовлено </a:t>
            </a:r>
            <a:r>
              <a:rPr lang="uk-UA" sz="2000" b="1" dirty="0">
                <a:latin typeface="Times New Roman" panose="02020603050405020304" pitchFamily="18" charset="0"/>
                <a:cs typeface="Times New Roman" panose="02020603050405020304" pitchFamily="18" charset="0"/>
              </a:rPr>
              <a:t>10 рішень </a:t>
            </a:r>
            <a:r>
              <a:rPr lang="uk-UA" sz="2000" dirty="0">
                <a:latin typeface="Times New Roman" panose="02020603050405020304" pitchFamily="18" charset="0"/>
                <a:cs typeface="Times New Roman" panose="02020603050405020304" pitchFamily="18" charset="0"/>
              </a:rPr>
              <a:t>по яким встановлено опіку та піклування;</a:t>
            </a:r>
          </a:p>
          <a:p>
            <a:pPr algn="ctr">
              <a:buFont typeface="Arial" panose="020B0604020202020204" pitchFamily="34" charset="0"/>
              <a:buChar char="•"/>
            </a:pPr>
            <a:r>
              <a:rPr lang="uk-UA" sz="2000" dirty="0">
                <a:latin typeface="Times New Roman" panose="02020603050405020304" pitchFamily="18" charset="0"/>
                <a:cs typeface="Times New Roman" panose="02020603050405020304" pitchFamily="18" charset="0"/>
              </a:rPr>
              <a:t>2 рішення про надання дозволу на вчинення правочину щодо нерухомого </a:t>
            </a:r>
            <a:r>
              <a:rPr lang="uk-UA" sz="2000" dirty="0" err="1">
                <a:latin typeface="Times New Roman" panose="02020603050405020304" pitchFamily="18" charset="0"/>
                <a:cs typeface="Times New Roman" panose="02020603050405020304" pitchFamily="18" charset="0"/>
              </a:rPr>
              <a:t>майна:рішення</a:t>
            </a:r>
            <a:r>
              <a:rPr lang="uk-UA" sz="2000" dirty="0">
                <a:latin typeface="Times New Roman" panose="02020603050405020304" pitchFamily="18" charset="0"/>
                <a:cs typeface="Times New Roman" panose="02020603050405020304" pitchFamily="18" charset="0"/>
              </a:rPr>
              <a:t> про надання можливості матері бачитись із своїми дітьми, рішення про встановлення місця проживання дітей; </a:t>
            </a:r>
          </a:p>
          <a:p>
            <a:pPr algn="ctr">
              <a:buFont typeface="Arial" panose="020B0604020202020204" pitchFamily="34" charset="0"/>
              <a:buChar char="•"/>
            </a:pPr>
            <a:r>
              <a:rPr lang="uk-UA" sz="2000" dirty="0">
                <a:latin typeface="Times New Roman" panose="02020603050405020304" pitchFamily="18" charset="0"/>
                <a:cs typeface="Times New Roman" panose="02020603050405020304" pitchFamily="18" charset="0"/>
              </a:rPr>
              <a:t>рішення про продовження терміну перебування дітей у сім’ї патронатного вихователя; </a:t>
            </a:r>
          </a:p>
          <a:p>
            <a:pPr algn="ctr">
              <a:buFont typeface="Arial" panose="020B0604020202020204" pitchFamily="34" charset="0"/>
              <a:buChar char="•"/>
            </a:pPr>
            <a:r>
              <a:rPr lang="uk-UA" sz="2000" dirty="0">
                <a:latin typeface="Times New Roman" panose="02020603050405020304" pitchFamily="18" charset="0"/>
                <a:cs typeface="Times New Roman" panose="02020603050405020304" pitchFamily="18" charset="0"/>
              </a:rPr>
              <a:t>рішення про надання дозволу реєстрації малолітньої дитини за місцем проживання матері; </a:t>
            </a:r>
          </a:p>
          <a:p>
            <a:pPr algn="ctr">
              <a:buFont typeface="Arial" panose="020B0604020202020204" pitchFamily="34" charset="0"/>
              <a:buChar char="•"/>
            </a:pPr>
            <a:r>
              <a:rPr lang="uk-UA" sz="2000" dirty="0">
                <a:latin typeface="Times New Roman" panose="02020603050405020304" pitchFamily="18" charset="0"/>
                <a:cs typeface="Times New Roman" panose="02020603050405020304" pitchFamily="18" charset="0"/>
              </a:rPr>
              <a:t>рішення про влаштування дитини на цілодобове перебування в інтернатному закладі; </a:t>
            </a:r>
          </a:p>
          <a:p>
            <a:pPr algn="ctr">
              <a:buFont typeface="Arial" panose="020B0604020202020204" pitchFamily="34" charset="0"/>
              <a:buChar char="•"/>
            </a:pPr>
            <a:r>
              <a:rPr lang="uk-UA" sz="2000" dirty="0">
                <a:latin typeface="Times New Roman" panose="02020603050405020304" pitchFamily="18" charset="0"/>
                <a:cs typeface="Times New Roman" panose="02020603050405020304" pitchFamily="18" charset="0"/>
              </a:rPr>
              <a:t>5 рішень про позбавлення батьківських прав, по яких зібрані матеріали і направлені для прийняття рішень до суду.</a:t>
            </a:r>
          </a:p>
          <a:p>
            <a:r>
              <a:rPr lang="uk-UA" sz="2000" dirty="0">
                <a:latin typeface="Times New Roman" panose="02020603050405020304" pitchFamily="18" charset="0"/>
                <a:cs typeface="Times New Roman" panose="02020603050405020304" pitchFamily="18" charset="0"/>
              </a:rPr>
              <a:t>прийняли участь </a:t>
            </a:r>
            <a:r>
              <a:rPr lang="uk-UA" sz="2000" b="1" dirty="0">
                <a:latin typeface="Times New Roman" panose="02020603050405020304" pitchFamily="18" charset="0"/>
                <a:cs typeface="Times New Roman" panose="02020603050405020304" pitchFamily="18" charset="0"/>
              </a:rPr>
              <a:t>у 10 судових засіданнях.</a:t>
            </a:r>
            <a:endParaRPr lang="uk-UA" sz="2000" dirty="0">
              <a:latin typeface="Times New Roman" panose="02020603050405020304" pitchFamily="18" charset="0"/>
              <a:cs typeface="Times New Roman" panose="02020603050405020304" pitchFamily="18" charset="0"/>
            </a:endParaRPr>
          </a:p>
          <a:p>
            <a:endParaRPr lang="ru-RU" sz="2000" dirty="0"/>
          </a:p>
        </p:txBody>
      </p:sp>
      <p:pic>
        <p:nvPicPr>
          <p:cNvPr id="4" name="Рисунок 3">
            <a:extLst>
              <a:ext uri="{FF2B5EF4-FFF2-40B4-BE49-F238E27FC236}">
                <a16:creationId xmlns:a16="http://schemas.microsoft.com/office/drawing/2014/main" id="{E2957DA1-9A29-4C1F-9D6A-8141CC9DE4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1567" y="5397536"/>
            <a:ext cx="1405926" cy="1371069"/>
          </a:xfrm>
          <a:prstGeom prst="rect">
            <a:avLst/>
          </a:prstGeom>
        </p:spPr>
      </p:pic>
    </p:spTree>
    <p:extLst>
      <p:ext uri="{BB962C8B-B14F-4D97-AF65-F5344CB8AC3E}">
        <p14:creationId xmlns:p14="http://schemas.microsoft.com/office/powerpoint/2010/main" val="28626148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4AC866-5543-4CEA-ACC3-5EF5EE0BA9F7}"/>
              </a:ext>
            </a:extLst>
          </p:cNvPr>
          <p:cNvSpPr>
            <a:spLocks noGrp="1"/>
          </p:cNvSpPr>
          <p:nvPr>
            <p:ph type="title"/>
          </p:nvPr>
        </p:nvSpPr>
        <p:spPr/>
        <p:txBody>
          <a:bodyPr>
            <a:normAutofit/>
          </a:bodyPr>
          <a:lstStyle/>
          <a:p>
            <a:r>
              <a:rPr lang="uk-UA" sz="4000" b="1" dirty="0">
                <a:latin typeface="Times New Roman" panose="02020603050405020304" pitchFamily="18" charset="0"/>
                <a:cs typeface="Times New Roman" panose="02020603050405020304" pitchFamily="18" charset="0"/>
              </a:rPr>
              <a:t>Юридичний відділ</a:t>
            </a:r>
            <a:endParaRPr lang="ru-RU" sz="4000"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70775BD3-6CDD-44C5-848A-04D20F4D7E46}"/>
              </a:ext>
            </a:extLst>
          </p:cNvPr>
          <p:cNvSpPr>
            <a:spLocks noGrp="1"/>
          </p:cNvSpPr>
          <p:nvPr>
            <p:ph idx="1"/>
          </p:nvPr>
        </p:nvSpPr>
        <p:spPr>
          <a:xfrm>
            <a:off x="1815548" y="1540189"/>
            <a:ext cx="9516786" cy="4038976"/>
          </a:xfrm>
        </p:spPr>
        <p:txBody>
          <a:bodyPr/>
          <a:lstStyle/>
          <a:p>
            <a:pPr marL="0" indent="0">
              <a:buNone/>
            </a:pPr>
            <a:r>
              <a:rPr lang="ru-RU" sz="3200" b="1" dirty="0">
                <a:solidFill>
                  <a:schemeClr val="accent1"/>
                </a:solidFill>
                <a:latin typeface="Times New Roman" panose="02020603050405020304" pitchFamily="18" charset="0"/>
                <a:cs typeface="Times New Roman" panose="02020603050405020304" pitchFamily="18" charset="0"/>
              </a:rPr>
              <a:t>4 напрямки </a:t>
            </a:r>
            <a:r>
              <a:rPr lang="ru-RU" sz="3200" b="1" dirty="0" err="1">
                <a:solidFill>
                  <a:schemeClr val="accent1"/>
                </a:solidFill>
                <a:latin typeface="Times New Roman" panose="02020603050405020304" pitchFamily="18" charset="0"/>
                <a:cs typeface="Times New Roman" panose="02020603050405020304" pitchFamily="18" charset="0"/>
              </a:rPr>
              <a:t>діяльності</a:t>
            </a:r>
            <a:r>
              <a:rPr lang="ru-RU" sz="3200" b="1" dirty="0">
                <a:solidFill>
                  <a:schemeClr val="accent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ü"/>
            </a:pPr>
            <a:r>
              <a:rPr lang="ru-RU" sz="2000" b="1" dirty="0" err="1">
                <a:latin typeface="Times New Roman" panose="02020603050405020304" pitchFamily="18" charset="0"/>
                <a:cs typeface="Times New Roman" panose="02020603050405020304" pitchFamily="18" charset="0"/>
              </a:rPr>
              <a:t>Договірна</a:t>
            </a:r>
            <a:r>
              <a:rPr lang="ru-RU" sz="2000" b="1" dirty="0">
                <a:latin typeface="Times New Roman" panose="02020603050405020304" pitchFamily="18" charset="0"/>
                <a:cs typeface="Times New Roman" panose="02020603050405020304" pitchFamily="18" charset="0"/>
              </a:rPr>
              <a:t> робота;</a:t>
            </a:r>
          </a:p>
          <a:p>
            <a:pPr>
              <a:buFont typeface="Wingdings" panose="05000000000000000000" pitchFamily="2" charset="2"/>
              <a:buChar char="ü"/>
            </a:pPr>
            <a:r>
              <a:rPr lang="ru-RU" sz="2000" b="1" dirty="0" err="1">
                <a:latin typeface="Times New Roman" panose="02020603050405020304" pitchFamily="18" charset="0"/>
                <a:cs typeface="Times New Roman" panose="02020603050405020304" pitchFamily="18" charset="0"/>
              </a:rPr>
              <a:t>Забезпечення</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представництва</a:t>
            </a:r>
            <a:r>
              <a:rPr lang="ru-RU" sz="2000" b="1" dirty="0">
                <a:latin typeface="Times New Roman" panose="02020603050405020304" pitchFamily="18" charset="0"/>
                <a:cs typeface="Times New Roman" panose="02020603050405020304" pitchFamily="18" charset="0"/>
              </a:rPr>
              <a:t> в судах;</a:t>
            </a:r>
          </a:p>
          <a:p>
            <a:pPr>
              <a:buFont typeface="Wingdings" panose="05000000000000000000" pitchFamily="2" charset="2"/>
              <a:buChar char="ü"/>
            </a:pPr>
            <a:r>
              <a:rPr lang="ru-RU" sz="2000" b="1" dirty="0" err="1">
                <a:latin typeface="Times New Roman" panose="02020603050405020304" pitchFamily="18" charset="0"/>
                <a:cs typeface="Times New Roman" panose="02020603050405020304" pitchFamily="18" charset="0"/>
              </a:rPr>
              <a:t>Надання</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юридичної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консультації</a:t>
            </a:r>
            <a:r>
              <a:rPr lang="ru-RU" sz="2000" b="1" dirty="0">
                <a:latin typeface="Times New Roman" panose="02020603050405020304" pitchFamily="18" charset="0"/>
                <a:cs typeface="Times New Roman" panose="02020603050405020304" pitchFamily="18" charset="0"/>
              </a:rPr>
              <a:t> та </a:t>
            </a:r>
            <a:r>
              <a:rPr lang="ru-RU" sz="2000" b="1" dirty="0" err="1">
                <a:latin typeface="Times New Roman" panose="02020603050405020304" pitchFamily="18" charset="0"/>
                <a:cs typeface="Times New Roman" panose="02020603050405020304" pitchFamily="18" charset="0"/>
              </a:rPr>
              <a:t>роз’яснень</a:t>
            </a:r>
            <a:r>
              <a:rPr lang="ru-RU" sz="2000" b="1" dirty="0">
                <a:latin typeface="Times New Roman" panose="02020603050405020304" pitchFamily="18" charset="0"/>
                <a:cs typeface="Times New Roman" panose="02020603050405020304" pitchFamily="18" charset="0"/>
              </a:rPr>
              <a:t>;</a:t>
            </a:r>
          </a:p>
          <a:p>
            <a:pPr>
              <a:buFont typeface="Wingdings" panose="05000000000000000000" pitchFamily="2" charset="2"/>
              <a:buChar char="ü"/>
            </a:pPr>
            <a:r>
              <a:rPr lang="ru-RU" sz="2000" b="1" dirty="0" err="1">
                <a:latin typeface="Times New Roman" panose="02020603050405020304" pitchFamily="18" charset="0"/>
                <a:cs typeface="Times New Roman" panose="02020603050405020304" pitchFamily="18" charset="0"/>
              </a:rPr>
              <a:t>Інші</a:t>
            </a:r>
            <a:r>
              <a:rPr lang="ru-RU" sz="2000" b="1" dirty="0">
                <a:latin typeface="Times New Roman" panose="02020603050405020304" pitchFamily="18" charset="0"/>
                <a:cs typeface="Times New Roman" panose="02020603050405020304" pitchFamily="18" charset="0"/>
              </a:rPr>
              <a:t> напрямки </a:t>
            </a:r>
            <a:r>
              <a:rPr lang="ru-RU" sz="2000" b="1" dirty="0" err="1">
                <a:latin typeface="Times New Roman" panose="02020603050405020304" pitchFamily="18" charset="0"/>
                <a:cs typeface="Times New Roman" panose="02020603050405020304" pitchFamily="18" charset="0"/>
              </a:rPr>
              <a:t>діяльності</a:t>
            </a:r>
            <a:endParaRPr lang="ru-RU" sz="20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ü"/>
            </a:pPr>
            <a:endParaRPr lang="ru-RU" sz="20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ü"/>
            </a:pPr>
            <a:endParaRPr lang="ru-RU" sz="20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ü"/>
            </a:pPr>
            <a:endParaRPr lang="ru-RU" sz="2000" b="1" dirty="0">
              <a:latin typeface="Times New Roman" panose="02020603050405020304" pitchFamily="18" charset="0"/>
              <a:cs typeface="Times New Roman" panose="02020603050405020304" pitchFamily="18" charset="0"/>
            </a:endParaRPr>
          </a:p>
          <a:p>
            <a:pPr marL="0" indent="0">
              <a:buNone/>
            </a:pPr>
            <a:endParaRPr lang="ru-RU" sz="2000" dirty="0">
              <a:latin typeface="Times New Roman" panose="02020603050405020304" pitchFamily="18" charset="0"/>
              <a:cs typeface="Times New Roman" panose="02020603050405020304" pitchFamily="18" charset="0"/>
            </a:endParaRPr>
          </a:p>
          <a:p>
            <a:pPr marL="0" indent="0">
              <a:buNone/>
            </a:pPr>
            <a:endParaRPr lang="ru-RU" sz="2000" dirty="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id="{1D782B59-01C0-44A9-B8BB-ED3B2B35DB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2925" y="4274831"/>
            <a:ext cx="3073089" cy="2085960"/>
          </a:xfrm>
          <a:prstGeom prst="rect">
            <a:avLst/>
          </a:prstGeom>
          <a:ln>
            <a:noFill/>
          </a:ln>
          <a:effectLst>
            <a:softEdge rad="112500"/>
          </a:effectLst>
        </p:spPr>
      </p:pic>
      <p:pic>
        <p:nvPicPr>
          <p:cNvPr id="7" name="Рисунок 6">
            <a:extLst>
              <a:ext uri="{FF2B5EF4-FFF2-40B4-BE49-F238E27FC236}">
                <a16:creationId xmlns:a16="http://schemas.microsoft.com/office/drawing/2014/main" id="{3AC57C3A-6B8A-4869-9EEA-AFA4696664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8649" y="1278835"/>
            <a:ext cx="3269767" cy="2405270"/>
          </a:xfrm>
          <a:prstGeom prst="rect">
            <a:avLst/>
          </a:prstGeom>
          <a:ln>
            <a:noFill/>
          </a:ln>
          <a:effectLst>
            <a:softEdge rad="112500"/>
          </a:effectLst>
        </p:spPr>
      </p:pic>
    </p:spTree>
    <p:extLst>
      <p:ext uri="{BB962C8B-B14F-4D97-AF65-F5344CB8AC3E}">
        <p14:creationId xmlns:p14="http://schemas.microsoft.com/office/powerpoint/2010/main" val="24000637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FFEEF8-937C-4BE9-A42D-A894E7A62AB6}"/>
              </a:ext>
            </a:extLst>
          </p:cNvPr>
          <p:cNvSpPr>
            <a:spLocks noGrp="1"/>
          </p:cNvSpPr>
          <p:nvPr>
            <p:ph type="title"/>
          </p:nvPr>
        </p:nvSpPr>
        <p:spPr>
          <a:xfrm>
            <a:off x="2301378" y="2996249"/>
            <a:ext cx="8911687" cy="1280890"/>
          </a:xfrm>
        </p:spPr>
        <p:txBody>
          <a:bodyPr>
            <a:normAutofit/>
          </a:bodyPr>
          <a:lstStyle/>
          <a:p>
            <a:pPr algn="ctr"/>
            <a:r>
              <a:rPr lang="uk-UA" sz="6000" dirty="0">
                <a:latin typeface="Times New Roman" panose="02020603050405020304" pitchFamily="18" charset="0"/>
                <a:cs typeface="Times New Roman" panose="02020603050405020304" pitchFamily="18" charset="0"/>
              </a:rPr>
              <a:t>Дякую за увагу!</a:t>
            </a:r>
            <a:endParaRPr lang="ru-RU" sz="6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0264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7CB0737-E499-4DE5-B75A-EB39DB83093C}"/>
              </a:ext>
            </a:extLst>
          </p:cNvPr>
          <p:cNvSpPr>
            <a:spLocks noGrp="1"/>
          </p:cNvSpPr>
          <p:nvPr>
            <p:ph idx="1"/>
          </p:nvPr>
        </p:nvSpPr>
        <p:spPr>
          <a:xfrm>
            <a:off x="2589212" y="543339"/>
            <a:ext cx="8915400" cy="5367883"/>
          </a:xfrm>
        </p:spPr>
        <p:txBody>
          <a:bodyPr>
            <a:normAutofit/>
          </a:bodyPr>
          <a:lstStyle/>
          <a:p>
            <a:r>
              <a:rPr lang="ru-RU" sz="20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найчисельнішою</a:t>
            </a:r>
            <a:r>
              <a:rPr lang="ru-RU" sz="2200" dirty="0">
                <a:solidFill>
                  <a:schemeClr val="tx1"/>
                </a:solidFill>
                <a:latin typeface="Times New Roman" panose="02020603050405020304" pitchFamily="18" charset="0"/>
                <a:cs typeface="Times New Roman" panose="02020603050405020304" pitchFamily="18" charset="0"/>
              </a:rPr>
              <a:t> </a:t>
            </a:r>
            <a:r>
              <a:rPr lang="uk-UA" sz="2200" dirty="0">
                <a:solidFill>
                  <a:schemeClr val="tx1"/>
                </a:solidFill>
                <a:latin typeface="Times New Roman" panose="02020603050405020304" pitchFamily="18" charset="0"/>
                <a:cs typeface="Times New Roman" panose="02020603050405020304" pitchFamily="18" charset="0"/>
              </a:rPr>
              <a:t>є</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вікова</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група</a:t>
            </a:r>
            <a:r>
              <a:rPr lang="ru-RU" sz="2200" dirty="0">
                <a:solidFill>
                  <a:schemeClr val="tx1"/>
                </a:solidFill>
                <a:latin typeface="Times New Roman" panose="02020603050405020304" pitchFamily="18" charset="0"/>
                <a:cs typeface="Times New Roman" panose="02020603050405020304" pitchFamily="18" charset="0"/>
              </a:rPr>
              <a:t> </a:t>
            </a:r>
            <a:r>
              <a:rPr lang="uk-UA" sz="2200" dirty="0">
                <a:solidFill>
                  <a:schemeClr val="tx1"/>
                </a:solidFill>
                <a:latin typeface="Times New Roman" panose="02020603050405020304" pitchFamily="18" charset="0"/>
                <a:cs typeface="Times New Roman" panose="02020603050405020304" pitchFamily="18" charset="0"/>
              </a:rPr>
              <a:t>46-55 </a:t>
            </a:r>
            <a:r>
              <a:rPr lang="ru-RU" sz="2200" dirty="0">
                <a:solidFill>
                  <a:schemeClr val="tx1"/>
                </a:solidFill>
                <a:latin typeface="Times New Roman" panose="02020603050405020304" pitchFamily="18" charset="0"/>
                <a:cs typeface="Times New Roman" panose="02020603050405020304" pitchFamily="18" charset="0"/>
              </a:rPr>
              <a:t>рок</a:t>
            </a:r>
            <a:r>
              <a:rPr lang="uk-UA" sz="2200" dirty="0" err="1">
                <a:solidFill>
                  <a:schemeClr val="tx1"/>
                </a:solidFill>
                <a:latin typeface="Times New Roman" panose="02020603050405020304" pitchFamily="18" charset="0"/>
                <a:cs typeface="Times New Roman" panose="02020603050405020304" pitchFamily="18" charset="0"/>
              </a:rPr>
              <a:t>ів</a:t>
            </a:r>
            <a:r>
              <a:rPr lang="ru-RU" sz="2200" dirty="0">
                <a:solidFill>
                  <a:schemeClr val="tx1"/>
                </a:solidFill>
                <a:latin typeface="Times New Roman" panose="02020603050405020304" pitchFamily="18" charset="0"/>
                <a:cs typeface="Times New Roman" panose="02020603050405020304" pitchFamily="18" charset="0"/>
              </a:rPr>
              <a:t>, яка становить </a:t>
            </a:r>
            <a:r>
              <a:rPr lang="uk-UA" sz="2200" dirty="0">
                <a:solidFill>
                  <a:schemeClr val="tx1"/>
                </a:solidFill>
                <a:latin typeface="Times New Roman" panose="02020603050405020304" pitchFamily="18" charset="0"/>
                <a:cs typeface="Times New Roman" panose="02020603050405020304" pitchFamily="18" charset="0"/>
              </a:rPr>
              <a:t>30</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загальної</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кількості</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посадових</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осіб</a:t>
            </a:r>
            <a:r>
              <a:rPr lang="ru-RU" sz="2200" dirty="0">
                <a:solidFill>
                  <a:schemeClr val="tx1"/>
                </a:solidFill>
                <a:latin typeface="Times New Roman" panose="02020603050405020304" pitchFamily="18" charset="0"/>
                <a:cs typeface="Times New Roman" panose="02020603050405020304" pitchFamily="18" charset="0"/>
              </a:rPr>
              <a:t>, а </a:t>
            </a:r>
            <a:r>
              <a:rPr lang="ru-RU" sz="2200" dirty="0" err="1">
                <a:solidFill>
                  <a:schemeClr val="tx1"/>
                </a:solidFill>
                <a:latin typeface="Times New Roman" panose="02020603050405020304" pitchFamily="18" charset="0"/>
                <a:cs typeface="Times New Roman" panose="02020603050405020304" pitchFamily="18" charset="0"/>
              </a:rPr>
              <a:t>це</a:t>
            </a:r>
            <a:r>
              <a:rPr lang="uk-UA" sz="2200" dirty="0">
                <a:solidFill>
                  <a:schemeClr val="tx1"/>
                </a:solidFill>
                <a:latin typeface="Times New Roman" panose="02020603050405020304" pitchFamily="18" charset="0"/>
                <a:cs typeface="Times New Roman" panose="02020603050405020304" pitchFamily="18" charset="0"/>
              </a:rPr>
              <a:t> досвідчені</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працівники</a:t>
            </a:r>
            <a:r>
              <a:rPr lang="ru-RU" sz="2200" dirty="0">
                <a:solidFill>
                  <a:schemeClr val="tx1"/>
                </a:solidFill>
                <a:latin typeface="Times New Roman" panose="02020603050405020304" pitchFamily="18" charset="0"/>
                <a:cs typeface="Times New Roman" panose="02020603050405020304" pitchFamily="18" charset="0"/>
              </a:rPr>
              <a:t> з</a:t>
            </a:r>
            <a:r>
              <a:rPr lang="uk-UA" sz="2200" dirty="0">
                <a:solidFill>
                  <a:schemeClr val="tx1"/>
                </a:solidFill>
                <a:latin typeface="Times New Roman" panose="02020603050405020304" pitchFamily="18" charset="0"/>
                <a:cs typeface="Times New Roman" panose="02020603050405020304" pitchFamily="18" charset="0"/>
              </a:rPr>
              <a:t>і значним </a:t>
            </a:r>
            <a:r>
              <a:rPr lang="ru-RU" sz="2200" dirty="0" err="1">
                <a:solidFill>
                  <a:schemeClr val="tx1"/>
                </a:solidFill>
                <a:latin typeface="Times New Roman" panose="02020603050405020304" pitchFamily="18" charset="0"/>
                <a:cs typeface="Times New Roman" panose="02020603050405020304" pitchFamily="18" charset="0"/>
              </a:rPr>
              <a:t>професійним</a:t>
            </a:r>
            <a:r>
              <a:rPr lang="ru-RU" sz="2200" dirty="0">
                <a:solidFill>
                  <a:schemeClr val="tx1"/>
                </a:solidFill>
                <a:latin typeface="Times New Roman" panose="02020603050405020304" pitchFamily="18" charset="0"/>
                <a:cs typeface="Times New Roman" panose="02020603050405020304" pitchFamily="18" charset="0"/>
              </a:rPr>
              <a:t> </a:t>
            </a:r>
            <a:r>
              <a:rPr lang="uk-UA" sz="2200" dirty="0">
                <a:solidFill>
                  <a:schemeClr val="tx1"/>
                </a:solidFill>
                <a:latin typeface="Times New Roman" panose="02020603050405020304" pitchFamily="18" charset="0"/>
                <a:cs typeface="Times New Roman" panose="02020603050405020304" pitchFamily="18" charset="0"/>
              </a:rPr>
              <a:t>стажем</a:t>
            </a:r>
            <a:r>
              <a:rPr lang="ru-RU" sz="2200" dirty="0">
                <a:solidFill>
                  <a:schemeClr val="tx1"/>
                </a:solidFill>
                <a:latin typeface="Times New Roman" panose="02020603050405020304" pitchFamily="18" charset="0"/>
                <a:cs typeface="Times New Roman" panose="02020603050405020304" pitchFamily="18" charset="0"/>
              </a:rPr>
              <a:t>, з </a:t>
            </a:r>
            <a:r>
              <a:rPr lang="ru-RU" sz="2200" dirty="0" err="1">
                <a:solidFill>
                  <a:schemeClr val="tx1"/>
                </a:solidFill>
                <a:latin typeface="Times New Roman" panose="02020603050405020304" pitchFamily="18" charset="0"/>
                <a:cs typeface="Times New Roman" panose="02020603050405020304" pitchFamily="18" charset="0"/>
              </a:rPr>
              <a:t>повною</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вищою</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освітою</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працює</a:t>
            </a:r>
            <a:r>
              <a:rPr lang="ru-RU" sz="2200" dirty="0">
                <a:solidFill>
                  <a:schemeClr val="tx1"/>
                </a:solidFill>
                <a:latin typeface="Times New Roman" panose="02020603050405020304" pitchFamily="18" charset="0"/>
                <a:cs typeface="Times New Roman" panose="02020603050405020304" pitchFamily="18" charset="0"/>
              </a:rPr>
              <a:t> </a:t>
            </a:r>
            <a:r>
              <a:rPr lang="uk-UA" sz="2200" dirty="0">
                <a:solidFill>
                  <a:schemeClr val="tx1"/>
                </a:solidFill>
                <a:latin typeface="Times New Roman" panose="02020603050405020304" pitchFamily="18" charset="0"/>
                <a:cs typeface="Times New Roman" panose="02020603050405020304" pitchFamily="18" charset="0"/>
              </a:rPr>
              <a:t>30</a:t>
            </a:r>
            <a:r>
              <a:rPr lang="ru-RU" sz="2200" dirty="0">
                <a:solidFill>
                  <a:schemeClr val="tx1"/>
                </a:solidFill>
                <a:latin typeface="Times New Roman" panose="02020603050405020304" pitchFamily="18" charset="0"/>
                <a:cs typeface="Times New Roman" panose="02020603050405020304" pitchFamily="18" charset="0"/>
              </a:rPr>
              <a:t> посадов</a:t>
            </a:r>
            <a:r>
              <a:rPr lang="uk-UA" sz="2200" dirty="0" err="1">
                <a:solidFill>
                  <a:schemeClr val="tx1"/>
                </a:solidFill>
                <a:latin typeface="Times New Roman" panose="02020603050405020304" pitchFamily="18" charset="0"/>
                <a:cs typeface="Times New Roman" panose="02020603050405020304" pitchFamily="18" charset="0"/>
              </a:rPr>
              <a:t>их</a:t>
            </a:r>
            <a:r>
              <a:rPr lang="ru-RU" sz="2200" dirty="0">
                <a:solidFill>
                  <a:schemeClr val="tx1"/>
                </a:solidFill>
                <a:latin typeface="Times New Roman" panose="02020603050405020304" pitchFamily="18" charset="0"/>
                <a:cs typeface="Times New Roman" panose="02020603050405020304" pitchFamily="18" charset="0"/>
              </a:rPr>
              <a:t> ос</a:t>
            </a:r>
            <a:r>
              <a:rPr lang="uk-UA" sz="2200" dirty="0" err="1">
                <a:solidFill>
                  <a:schemeClr val="tx1"/>
                </a:solidFill>
                <a:latin typeface="Times New Roman" panose="02020603050405020304" pitchFamily="18" charset="0"/>
                <a:cs typeface="Times New Roman" panose="02020603050405020304" pitchFamily="18" charset="0"/>
              </a:rPr>
              <a:t>іб</a:t>
            </a:r>
            <a:r>
              <a:rPr lang="ru-RU" sz="2200" dirty="0">
                <a:solidFill>
                  <a:schemeClr val="tx1"/>
                </a:solidFill>
                <a:latin typeface="Times New Roman" panose="02020603050405020304" pitchFamily="18" charset="0"/>
                <a:cs typeface="Times New Roman" panose="02020603050405020304" pitchFamily="18" charset="0"/>
              </a:rPr>
              <a:t>, </a:t>
            </a:r>
            <a:r>
              <a:rPr lang="ru-RU" sz="2200" dirty="0" err="1">
                <a:solidFill>
                  <a:schemeClr val="tx1"/>
                </a:solidFill>
                <a:latin typeface="Times New Roman" panose="02020603050405020304" pitchFamily="18" charset="0"/>
                <a:cs typeface="Times New Roman" panose="02020603050405020304" pitchFamily="18" charset="0"/>
              </a:rPr>
              <a:t>що</a:t>
            </a:r>
            <a:r>
              <a:rPr lang="ru-RU" sz="2200" dirty="0">
                <a:solidFill>
                  <a:schemeClr val="tx1"/>
                </a:solidFill>
                <a:latin typeface="Times New Roman" panose="02020603050405020304" pitchFamily="18" charset="0"/>
                <a:cs typeface="Times New Roman" panose="02020603050405020304" pitchFamily="18" charset="0"/>
              </a:rPr>
              <a:t> становить  </a:t>
            </a:r>
            <a:r>
              <a:rPr lang="uk-UA" sz="2200" dirty="0">
                <a:solidFill>
                  <a:schemeClr val="tx1"/>
                </a:solidFill>
                <a:latin typeface="Times New Roman" panose="02020603050405020304" pitchFamily="18" charset="0"/>
                <a:cs typeface="Times New Roman" panose="02020603050405020304" pitchFamily="18" charset="0"/>
              </a:rPr>
              <a:t>75 %</a:t>
            </a:r>
            <a:r>
              <a:rPr lang="ru-RU" sz="2200" dirty="0">
                <a:solidFill>
                  <a:schemeClr val="tx1"/>
                </a:solidFill>
                <a:latin typeface="Times New Roman" panose="02020603050405020304" pitchFamily="18" charset="0"/>
                <a:cs typeface="Times New Roman" panose="02020603050405020304" pitchFamily="18" charset="0"/>
              </a:rPr>
              <a:t>;</a:t>
            </a:r>
          </a:p>
          <a:p>
            <a:r>
              <a:rPr lang="uk-UA" sz="2200" dirty="0">
                <a:solidFill>
                  <a:schemeClr val="tx1"/>
                </a:solidFill>
                <a:latin typeface="Times New Roman" panose="02020603050405020304" pitchFamily="18" charset="0"/>
                <a:cs typeface="Times New Roman" panose="02020603050405020304" pitchFamily="18" charset="0"/>
              </a:rPr>
              <a:t>підготовлено 210 проектів розпоряджень сільського голови з особового складу та 137 – з кадрових питань (відпустки, відрядження);</a:t>
            </a:r>
            <a:endParaRPr lang="ru-RU" sz="2200" dirty="0">
              <a:solidFill>
                <a:schemeClr val="tx1"/>
              </a:solidFill>
              <a:latin typeface="Times New Roman" panose="02020603050405020304" pitchFamily="18" charset="0"/>
              <a:cs typeface="Times New Roman" panose="02020603050405020304" pitchFamily="18" charset="0"/>
            </a:endParaRPr>
          </a:p>
          <a:p>
            <a:r>
              <a:rPr lang="ru-RU" sz="2200" dirty="0">
                <a:solidFill>
                  <a:schemeClr val="tx1"/>
                </a:solidFill>
                <a:latin typeface="Times New Roman" panose="02020603050405020304" pitchFamily="18" charset="0"/>
                <a:cs typeface="Times New Roman" panose="02020603050405020304" pitchFamily="18" charset="0"/>
              </a:rPr>
              <a:t> с</a:t>
            </a:r>
            <a:r>
              <a:rPr lang="uk-UA" sz="2200" dirty="0">
                <a:solidFill>
                  <a:schemeClr val="tx1"/>
                </a:solidFill>
                <a:latin typeface="Times New Roman" panose="02020603050405020304" pitchFamily="18" charset="0"/>
                <a:cs typeface="Times New Roman" panose="02020603050405020304" pitchFamily="18" charset="0"/>
              </a:rPr>
              <a:t>формовані особові справи працівників виконавчого комітету, керівників комунальних установ;</a:t>
            </a:r>
          </a:p>
          <a:p>
            <a:r>
              <a:rPr lang="uk-UA" sz="2200" dirty="0">
                <a:solidFill>
                  <a:schemeClr val="tx1"/>
                </a:solidFill>
                <a:latin typeface="Times New Roman" panose="02020603050405020304" pitchFamily="18" charset="0"/>
                <a:cs typeface="Times New Roman" panose="02020603050405020304" pitchFamily="18" charset="0"/>
              </a:rPr>
              <a:t>внесені записи в трудові книжки працівників виконавчого комітету сільської ради та начальників окремих відділів (відділ освіти, фінансовий відділ) та керівників комунальних установ;</a:t>
            </a:r>
            <a:endParaRPr lang="ru-RU" sz="2200" dirty="0">
              <a:solidFill>
                <a:schemeClr val="tx1"/>
              </a:solidFill>
              <a:latin typeface="Times New Roman" panose="02020603050405020304" pitchFamily="18" charset="0"/>
              <a:cs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D13E9BE0-8B5D-48B7-9364-F8BEB51E77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2" y="5089587"/>
            <a:ext cx="2027583" cy="1643269"/>
          </a:xfrm>
          <a:prstGeom prst="rect">
            <a:avLst/>
          </a:prstGeom>
        </p:spPr>
      </p:pic>
    </p:spTree>
    <p:extLst>
      <p:ext uri="{BB962C8B-B14F-4D97-AF65-F5344CB8AC3E}">
        <p14:creationId xmlns:p14="http://schemas.microsoft.com/office/powerpoint/2010/main" val="2706640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058A4C9-26CF-4415-9CDB-FBB0E5F5139B}"/>
              </a:ext>
            </a:extLst>
          </p:cNvPr>
          <p:cNvSpPr>
            <a:spLocks noGrp="1"/>
          </p:cNvSpPr>
          <p:nvPr>
            <p:ph idx="1"/>
          </p:nvPr>
        </p:nvSpPr>
        <p:spPr>
          <a:xfrm>
            <a:off x="1656522" y="675861"/>
            <a:ext cx="9848090" cy="5235361"/>
          </a:xfrm>
        </p:spPr>
        <p:txBody>
          <a:bodyPr>
            <a:normAutofit/>
          </a:bodyPr>
          <a:lstStyle/>
          <a:p>
            <a:pPr marL="0" indent="0">
              <a:buNone/>
            </a:pPr>
            <a:r>
              <a:rPr lang="uk-UA" sz="2000" dirty="0">
                <a:solidFill>
                  <a:schemeClr val="tx1"/>
                </a:solidFill>
                <a:latin typeface="Times New Roman" panose="02020603050405020304" pitchFamily="18" charset="0"/>
                <a:cs typeface="Times New Roman" panose="02020603050405020304" pitchFamily="18" charset="0"/>
              </a:rPr>
              <a:t>спеціаліст з кадрових питань:</a:t>
            </a:r>
          </a:p>
          <a:p>
            <a:r>
              <a:rPr lang="uk-UA" sz="2000" dirty="0">
                <a:solidFill>
                  <a:schemeClr val="tx1"/>
                </a:solidFill>
                <a:latin typeface="Times New Roman" panose="02020603050405020304" pitchFamily="18" charset="0"/>
                <a:cs typeface="Times New Roman" panose="02020603050405020304" pitchFamily="18" charset="0"/>
              </a:rPr>
              <a:t> підвищив кваліфікацію за спеціальною короткостроковою програмою «Здійснення кадрової політики в органах місцевого самоврядування» Черкаського регіонального центру підвищення кваліфікації та отримав свідоцтво (0,33 кредитів ЄКТС);</a:t>
            </a:r>
          </a:p>
          <a:p>
            <a:r>
              <a:rPr lang="uk-UA" sz="2000" dirty="0">
                <a:solidFill>
                  <a:schemeClr val="tx1"/>
                </a:solidFill>
                <a:latin typeface="Times New Roman" panose="02020603050405020304" pitchFamily="18" charset="0"/>
                <a:cs typeface="Times New Roman" panose="02020603050405020304" pitchFamily="18" charset="0"/>
              </a:rPr>
              <a:t>брав участь у </a:t>
            </a:r>
            <a:r>
              <a:rPr lang="uk-UA" sz="2000" dirty="0" err="1">
                <a:solidFill>
                  <a:schemeClr val="tx1"/>
                </a:solidFill>
                <a:latin typeface="Times New Roman" panose="02020603050405020304" pitchFamily="18" charset="0"/>
                <a:cs typeface="Times New Roman" panose="02020603050405020304" pitchFamily="18" charset="0"/>
              </a:rPr>
              <a:t>вебінарах</a:t>
            </a:r>
            <a:r>
              <a:rPr lang="uk-UA" sz="2000" dirty="0">
                <a:solidFill>
                  <a:schemeClr val="tx1"/>
                </a:solidFill>
                <a:latin typeface="Times New Roman" panose="02020603050405020304" pitchFamily="18" charset="0"/>
                <a:cs typeface="Times New Roman" panose="02020603050405020304" pitchFamily="18" charset="0"/>
              </a:rPr>
              <a:t> Асоціації об’єднаних територіальних громад і різних кадрових онлайн-семінарах;</a:t>
            </a:r>
          </a:p>
          <a:p>
            <a:r>
              <a:rPr lang="ru-RU" sz="2000" dirty="0">
                <a:solidFill>
                  <a:schemeClr val="tx1"/>
                </a:solidFill>
                <a:latin typeface="Times New Roman" panose="02020603050405020304" pitchFamily="18" charset="0"/>
                <a:cs typeface="Times New Roman" panose="02020603050405020304" pitchFamily="18" charset="0"/>
              </a:rPr>
              <a:t>проводив </a:t>
            </a:r>
            <a:r>
              <a:rPr lang="ru-RU" sz="2000" dirty="0" err="1">
                <a:solidFill>
                  <a:schemeClr val="tx1"/>
                </a:solidFill>
                <a:latin typeface="Times New Roman" panose="02020603050405020304" pitchFamily="18" charset="0"/>
                <a:cs typeface="Times New Roman" panose="02020603050405020304" pitchFamily="18" charset="0"/>
              </a:rPr>
              <a:t>моніторинг</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нових</a:t>
            </a:r>
            <a:r>
              <a:rPr lang="ru-RU" sz="2000" dirty="0">
                <a:solidFill>
                  <a:schemeClr val="tx1"/>
                </a:solidFill>
                <a:latin typeface="Times New Roman" panose="02020603050405020304" pitchFamily="18" charset="0"/>
                <a:cs typeface="Times New Roman" panose="02020603050405020304" pitchFamily="18" charset="0"/>
              </a:rPr>
              <a:t> нормативно-</a:t>
            </a:r>
            <a:r>
              <a:rPr lang="ru-RU" sz="2000" dirty="0" err="1">
                <a:solidFill>
                  <a:schemeClr val="tx1"/>
                </a:solidFill>
                <a:latin typeface="Times New Roman" panose="02020603050405020304" pitchFamily="18" charset="0"/>
                <a:cs typeface="Times New Roman" panose="02020603050405020304" pitchFamily="18" charset="0"/>
              </a:rPr>
              <a:t>правових</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актів</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що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стосуються</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кадрової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роботи</a:t>
            </a:r>
            <a:r>
              <a:rPr lang="ru-RU" sz="2000" dirty="0">
                <a:solidFill>
                  <a:schemeClr val="tx1"/>
                </a:solidFill>
                <a:latin typeface="Times New Roman" panose="02020603050405020304" pitchFamily="18" charset="0"/>
                <a:cs typeface="Times New Roman" panose="02020603050405020304" pitchFamily="18" charset="0"/>
              </a:rPr>
              <a:t> в органах </a:t>
            </a:r>
            <a:r>
              <a:rPr lang="ru-RU" sz="2000" dirty="0" err="1">
                <a:solidFill>
                  <a:schemeClr val="tx1"/>
                </a:solidFill>
                <a:latin typeface="Times New Roman" panose="02020603050405020304" pitchFamily="18" charset="0"/>
                <a:cs typeface="Times New Roman" panose="02020603050405020304" pitchFamily="18" charset="0"/>
              </a:rPr>
              <a:t>державної</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влади</a:t>
            </a:r>
            <a:r>
              <a:rPr lang="ru-RU" sz="2000" dirty="0">
                <a:solidFill>
                  <a:schemeClr val="tx1"/>
                </a:solidFill>
                <a:latin typeface="Times New Roman" panose="02020603050405020304" pitchFamily="18" charset="0"/>
                <a:cs typeface="Times New Roman" panose="02020603050405020304" pitchFamily="18" charset="0"/>
              </a:rPr>
              <a:t> та органах </a:t>
            </a:r>
            <a:r>
              <a:rPr lang="ru-RU" sz="2000" dirty="0" err="1">
                <a:solidFill>
                  <a:schemeClr val="tx1"/>
                </a:solidFill>
                <a:latin typeface="Times New Roman" panose="02020603050405020304" pitchFamily="18" charset="0"/>
                <a:cs typeface="Times New Roman" panose="02020603050405020304" pitchFamily="18" charset="0"/>
              </a:rPr>
              <a:t>місцевого</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самоврядування</a:t>
            </a:r>
            <a:r>
              <a:rPr lang="ru-RU" sz="2000" dirty="0">
                <a:solidFill>
                  <a:schemeClr val="tx1"/>
                </a:solidFill>
                <a:latin typeface="Times New Roman" panose="02020603050405020304" pitchFamily="18" charset="0"/>
                <a:cs typeface="Times New Roman" panose="02020603050405020304" pitchFamily="18" charset="0"/>
              </a:rPr>
              <a:t>;</a:t>
            </a:r>
          </a:p>
          <a:p>
            <a:r>
              <a:rPr lang="uk-UA" sz="2000" dirty="0">
                <a:solidFill>
                  <a:schemeClr val="tx1"/>
                </a:solidFill>
                <a:latin typeface="Times New Roman" panose="02020603050405020304" pitchFamily="18" charset="0"/>
                <a:cs typeface="Times New Roman" panose="02020603050405020304" pitchFamily="18" charset="0"/>
              </a:rPr>
              <a:t>проводив конкурси на заміщення вакантних посад, організовував та контролював облік кадрів, здійснював роботу, пов’язану із веденням, обліком та зберіганням особових справ та трудових книжок працівників виконавчого комітету сільської ради та керівників  комунальних установ,</a:t>
            </a:r>
            <a:endParaRPr lang="ru-RU" sz="2000" dirty="0">
              <a:solidFill>
                <a:schemeClr val="tx1"/>
              </a:solidFill>
              <a:latin typeface="Times New Roman" panose="02020603050405020304" pitchFamily="18" charset="0"/>
              <a:cs typeface="Times New Roman" panose="02020603050405020304" pitchFamily="18" charset="0"/>
            </a:endParaRPr>
          </a:p>
          <a:p>
            <a:pPr marL="0" indent="0">
              <a:buNone/>
            </a:pPr>
            <a:r>
              <a:rPr lang="uk-UA" sz="2000" dirty="0">
                <a:solidFill>
                  <a:schemeClr val="tx1"/>
                </a:solidFill>
                <a:latin typeface="Times New Roman" panose="02020603050405020304" pitchFamily="18" charset="0"/>
                <a:cs typeface="Times New Roman" panose="02020603050405020304" pitchFamily="18" charset="0"/>
              </a:rPr>
              <a:t> </a:t>
            </a:r>
          </a:p>
          <a:p>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D3B3358F-BA06-4631-A6AF-4D9EBFBFAC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791" y="5314121"/>
            <a:ext cx="2027583" cy="1643269"/>
          </a:xfrm>
          <a:prstGeom prst="rect">
            <a:avLst/>
          </a:prstGeom>
        </p:spPr>
      </p:pic>
    </p:spTree>
    <p:extLst>
      <p:ext uri="{BB962C8B-B14F-4D97-AF65-F5344CB8AC3E}">
        <p14:creationId xmlns:p14="http://schemas.microsoft.com/office/powerpoint/2010/main" val="4056243443"/>
      </p:ext>
    </p:extLst>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365</TotalTime>
  <Words>4053</Words>
  <Application>Microsoft Office PowerPoint</Application>
  <PresentationFormat>Широкоэкранный</PresentationFormat>
  <Paragraphs>393</Paragraphs>
  <Slides>78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78</vt:i4>
      </vt:variant>
    </vt:vector>
  </HeadingPairs>
  <TitlesOfParts>
    <vt:vector size="85" baseType="lpstr">
      <vt:lpstr>Arial</vt:lpstr>
      <vt:lpstr>Calibri</vt:lpstr>
      <vt:lpstr>Century Gothic</vt:lpstr>
      <vt:lpstr>Times New Roman</vt:lpstr>
      <vt:lpstr>Wingdings</vt:lpstr>
      <vt:lpstr>Wingdings 3</vt:lpstr>
      <vt:lpstr>Легкий дым</vt:lpstr>
      <vt:lpstr>Презентация PowerPoint</vt:lpstr>
      <vt:lpstr> Новодмитрівська територіальна громада утворена  розпорядженням Кабінету Міністрів України від 6 травня 2020 р. № 541-р «Про затвердження перспективного плану формування територій громад Черкаської області», згідно якого до складу громади з центром в с.Нова Дмитрівка увійшли: </vt:lpstr>
      <vt:lpstr>Загальний склад ради на сьогодні складає 22 депутати        </vt:lpstr>
      <vt:lpstr>Діяльність ради </vt:lpstr>
      <vt:lpstr>Відділи виконавчого комітету: </vt:lpstr>
      <vt:lpstr>                   Кадрова  робота виконавчого комітету Новодмитрівської сільської ради  </vt:lpstr>
      <vt:lpstr>Презентация PowerPoint</vt:lpstr>
      <vt:lpstr>Презентация PowerPoint</vt:lpstr>
      <vt:lpstr>Презентация PowerPoint</vt:lpstr>
      <vt:lpstr>Сесійна діяльність та діяльність виконавчого комітету </vt:lpstr>
      <vt:lpstr>Прийнято безоплатно у комунальну власність Новодмитрівської  територіальної громади</vt:lpstr>
      <vt:lpstr>Презентация PowerPoint</vt:lpstr>
      <vt:lpstr>Презентация PowerPoint</vt:lpstr>
      <vt:lpstr>Центр  надання адміністративних послуг</vt:lpstr>
      <vt:lpstr>Презентация PowerPoint</vt:lpstr>
      <vt:lpstr>Презентация PowerPoint</vt:lpstr>
      <vt:lpstr>Презентация PowerPoint</vt:lpstr>
      <vt:lpstr>   </vt:lpstr>
      <vt:lpstr>Відділ  земельних відносин виконавчого комітету Новодмитрівської  сільської ради</vt:lpstr>
      <vt:lpstr>Презентация PowerPoint</vt:lpstr>
      <vt:lpstr>Презентация PowerPoint</vt:lpstr>
      <vt:lpstr>Презентация PowerPoint</vt:lpstr>
      <vt:lpstr>Економічна діяльність    </vt:lpstr>
      <vt:lpstr>Відділ освіти  Робота з кадрами </vt:lpstr>
      <vt:lpstr> В 2021-2022  навчальному році  в Новодмитрівській сільській територіальній громаді функціонують  наступні заклади  освіти: </vt:lpstr>
      <vt:lpstr>КУ «Центр професійного розвитку педагогічних працівників»</vt:lpstr>
      <vt:lpstr>Центр працює на умовах співфінансування і обслуговує 4 громади:  Новодмитрівську, Піщанську, Вознесенську, Зорівську.</vt:lpstr>
      <vt:lpstr>Презентация PowerPoint</vt:lpstr>
      <vt:lpstr>               Інклюзивно-ресурсний центр   Напрямки роботи * проведення комплексної оцінки розвитку дитини на базі ІРЦ і з виїздом до дитини *корекційно-розвиткові заняття *співпраця з педагогічними працівниками *співпраця з батьківською громадою *співпраця з фахівцями відділу освіти, Центру педагогічного розвитку педагогічних працівників,  ССД, РЦСССДМ та іншими службами та відділами *участь у роботі мультидисциплінарої групи </vt:lpstr>
      <vt:lpstr>Відділ культури, молоді та спорту</vt:lpstr>
      <vt:lpstr>Культура і мистецтво </vt:lpstr>
      <vt:lpstr>Презентация PowerPoint</vt:lpstr>
      <vt:lpstr>Презентация PowerPoint</vt:lpstr>
      <vt:lpstr>Презентация PowerPoint</vt:lpstr>
      <vt:lpstr>Презентация PowerPoint</vt:lpstr>
      <vt:lpstr>Культура і спорт у  Дмитрівському старостинському окрузі</vt:lpstr>
      <vt:lpstr>Культура і спорт у  Драбівецькому старостинському  окрузі</vt:lpstr>
      <vt:lpstr>#яМер участь команди - Happy kids у соціальній грі Я-мер! </vt:lpstr>
      <vt:lpstr>Культура і спорт  у Скориківському старостинському окрузі</vt:lpstr>
      <vt:lpstr>Презентация PowerPoint</vt:lpstr>
      <vt:lpstr>Презентация PowerPoint</vt:lpstr>
      <vt:lpstr>Презентация PowerPoint</vt:lpstr>
      <vt:lpstr>Соціальний захист та соціальне забезпечення </vt:lpstr>
      <vt:lpstr>Презентация PowerPoint</vt:lpstr>
      <vt:lpstr>Комунальна установа  «Центр надання соціальних послуг»</vt:lpstr>
      <vt:lpstr>Презентация PowerPoint</vt:lpstr>
      <vt:lpstr>Презентация PowerPoint</vt:lpstr>
      <vt:lpstr>Презентация PowerPoint</vt:lpstr>
      <vt:lpstr>Презентация PowerPoint</vt:lpstr>
      <vt:lpstr>Презентация PowerPoint</vt:lpstr>
      <vt:lpstr>Відділення соціальної роботи з сім’ями, дітьми та молоддю  </vt:lpstr>
      <vt:lpstr>Презентация PowerPoint</vt:lpstr>
      <vt:lpstr>Презентация PowerPoint</vt:lpstr>
      <vt:lpstr>Охорона здоров’я </vt:lpstr>
      <vt:lpstr>Житлово- комунальне господарство </vt:lpstr>
      <vt:lpstr>Благоустрій території  Антипівського старостинського округу</vt:lpstr>
      <vt:lpstr>Благоустрій території  Вільхівського старостинського округу</vt:lpstr>
      <vt:lpstr>Благоустрій території  Дмитрівського старостинського округу</vt:lpstr>
      <vt:lpstr>Благоустрій території  Домантівського старостинського округу</vt:lpstr>
      <vt:lpstr>Благоустрій території  Драбівецького старостинського округу</vt:lpstr>
      <vt:lpstr>Благоустрій території  Ковтунівського старостинського округу</vt:lpstr>
      <vt:lpstr>Благоустрій території  Скориківського старостинського округу</vt:lpstr>
      <vt:lpstr>Публічні закупівлі</vt:lpstr>
      <vt:lpstr>Правопорядок і безпека </vt:lpstr>
      <vt:lpstr>Стратегічний розвиток  та інвестиції </vt:lpstr>
      <vt:lpstr>Презентация PowerPoint</vt:lpstr>
      <vt:lpstr>З 1 червня по 1 грудня 2021 року перед відділом були поставлені наступні завдання:</vt:lpstr>
      <vt:lpstr> Пріоритетними напрямками  відділу стратегічного розвитку та інвестицій Новодмитрівської сільської  ради у 2021 році були визначені:</vt:lpstr>
      <vt:lpstr>ЦИВІЛЬНИЙ ЗАХИСТ </vt:lpstr>
      <vt:lpstr>Презентация PowerPoint</vt:lpstr>
      <vt:lpstr>Презентация PowerPoint</vt:lpstr>
      <vt:lpstr>Проведено та розроблено:</vt:lpstr>
      <vt:lpstr>СЛУЖБА У СПРАВАХ  ДІТЕЙ </vt:lpstr>
      <vt:lpstr>Презентация PowerPoint</vt:lpstr>
      <vt:lpstr>Презентация PowerPoint</vt:lpstr>
      <vt:lpstr>Презентация PowerPoint</vt:lpstr>
      <vt:lpstr>Юридичний відділ</vt:lpstr>
      <vt:lpstr>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Кадрова  робота виконавчого комітету</dc:title>
  <dc:creator>User</dc:creator>
  <cp:lastModifiedBy>User</cp:lastModifiedBy>
  <cp:revision>42</cp:revision>
  <dcterms:created xsi:type="dcterms:W3CDTF">2021-12-22T11:51:35Z</dcterms:created>
  <dcterms:modified xsi:type="dcterms:W3CDTF">2021-12-23T15:27:44Z</dcterms:modified>
</cp:coreProperties>
</file>