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3"/>
  </p:notesMasterIdLst>
  <p:sldIdLst>
    <p:sldId id="280" r:id="rId2"/>
  </p:sldIdLst>
  <p:sldSz cx="7559675" cy="10691813"/>
  <p:notesSz cx="6797675" cy="9928225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61" userDrawn="1">
          <p15:clr>
            <a:srgbClr val="A4A3A4"/>
          </p15:clr>
        </p15:guide>
        <p15:guide id="2" pos="3005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Калігаєв Олександр" initials="КО" lastIdx="1" clrIdx="0">
    <p:extLst>
      <p:ext uri="{19B8F6BF-5375-455C-9EA6-DF929625EA0E}">
        <p15:presenceInfo xmlns:p15="http://schemas.microsoft.com/office/powerpoint/2012/main" userId="S-1-5-21-861567501-261478967-682003330-71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BAA"/>
    <a:srgbClr val="FFD947"/>
    <a:srgbClr val="BDD7EE"/>
    <a:srgbClr val="FF6D6D"/>
    <a:srgbClr val="103ED2"/>
    <a:srgbClr val="0D2779"/>
    <a:srgbClr val="FFDC6D"/>
    <a:srgbClr val="FDD7B1"/>
    <a:srgbClr val="0040C0"/>
    <a:srgbClr val="0D108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Светлый стиль 1 — акцент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FD0F851-EC5A-4D38-B0AD-8093EC10F338}" styleName="Светлый стиль 1 — акцент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74C1A8A3-306A-4EB7-A6B1-4F7E0EB9C5D6}" styleName="Средний стиль 3 — акцент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1EBBBCC-DAD2-459C-BE2E-F6DE35CF9A28}" styleName="Темный стиль 2 — акцент 3/акцент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327F97BB-C833-4FB7-BDE5-3F7075034690}" styleName="Стиль из темы 2 - акцент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7DF18680-E054-41AD-8BC1-D1AEF772440D}" styleName="Средний стиль 2 —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D27102A9-8310-4765-A935-A1911B00CA55}" styleName="Светлый стиль 1 — акцент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EB9631B5-78F2-41C9-869B-9F39066F8104}" styleName="Средний стиль 3 — акцент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775DCB02-9BB8-47FD-8907-85C794F793BA}" styleName="Стиль из темы 1 - акцент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—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A111915-BE36-4E01-A7E5-04B1672EAD32}" styleName="Светлый стиль 2 — акцент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35758FB7-9AC5-4552-8A53-C91805E547FA}" styleName="Стиль из темы 1 - акцент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FABFCF23-3B69-468F-B69F-88F6DE6A72F2}" styleName="Средний стиль 1 —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8FD4443E-F989-4FC4-A0C8-D5A2AF1F390B}" styleName="Темный стиль 1 — акцент 5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wholeTbl>
    <a:band1H>
      <a:tcStyle>
        <a:tcBdr/>
        <a:fill>
          <a:solidFill>
            <a:schemeClr val="accent5">
              <a:shade val="60000"/>
            </a:schemeClr>
          </a:solidFill>
        </a:fill>
      </a:tcStyle>
    </a:band1H>
    <a:band1V>
      <a:tcStyle>
        <a:tcBdr/>
        <a:fill>
          <a:solidFill>
            <a:schemeClr val="accent5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5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5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5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E929F9F4-4A8F-4326-A1B4-22849713DDAB}" styleName="Темный стиль 1 — акцент 4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wholeTbl>
    <a:band1H>
      <a:tcStyle>
        <a:tcBdr/>
        <a:fill>
          <a:solidFill>
            <a:schemeClr val="accent4">
              <a:shade val="60000"/>
            </a:schemeClr>
          </a:solidFill>
        </a:fill>
      </a:tcStyle>
    </a:band1H>
    <a:band1V>
      <a:tcStyle>
        <a:tcBdr/>
        <a:fill>
          <a:solidFill>
            <a:schemeClr val="accent4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4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4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4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17292A2E-F333-43FB-9621-5CBBE7FDCDCB}" styleName="Светлый стиль 2 — акцент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ED083AE6-46FA-4A59-8FB0-9F97EB10719F}" styleName="Светлый стиль 3 — акцент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C083E6E3-FA7D-4D7B-A595-EF9225AFEA82}" styleName="Светлый стиль 1 — акцент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72833802-FEF1-4C79-8D5D-14CF1EAF98D9}" styleName="Светлый стиль 2 — акцент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4839" autoAdjust="0"/>
    <p:restoredTop sz="94667" autoAdjust="0"/>
  </p:normalViewPr>
  <p:slideViewPr>
    <p:cSldViewPr snapToGrid="0" showGuides="1">
      <p:cViewPr>
        <p:scale>
          <a:sx n="200" d="100"/>
          <a:sy n="200" d="100"/>
        </p:scale>
        <p:origin x="570" y="-4464"/>
      </p:cViewPr>
      <p:guideLst>
        <p:guide orient="horz" pos="3461"/>
        <p:guide pos="3005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75" d="100"/>
          <a:sy n="75" d="100"/>
        </p:scale>
        <p:origin x="3306" y="6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96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96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B3219A2-4419-4149-B71C-FE8BDD2941F7}" type="datetimeFigureOut">
              <a:rPr lang="uk-UA" smtClean="0"/>
              <a:t>08.12.2021</a:t>
            </a:fld>
            <a:endParaRPr lang="uk-UA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2216150" y="1241425"/>
            <a:ext cx="236537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450" y="4777552"/>
            <a:ext cx="5438775" cy="39090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31259"/>
            <a:ext cx="2946400" cy="49696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688" y="9431259"/>
            <a:ext cx="2946400" cy="49696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AAC4FA6-77CA-485E-8EBA-EA7EF31A4FC1}" type="slidenum">
              <a:rPr lang="uk-UA" smtClean="0"/>
              <a:t>‹#›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13398582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575432" rtl="0" eaLnBrk="1" latinLnBrk="0" hangingPunct="1">
      <a:defRPr sz="755" kern="1200">
        <a:solidFill>
          <a:schemeClr val="tx1"/>
        </a:solidFill>
        <a:latin typeface="+mn-lt"/>
        <a:ea typeface="+mn-ea"/>
        <a:cs typeface="+mn-cs"/>
      </a:defRPr>
    </a:lvl1pPr>
    <a:lvl2pPr marL="287716" algn="l" defTabSz="575432" rtl="0" eaLnBrk="1" latinLnBrk="0" hangingPunct="1">
      <a:defRPr sz="755" kern="1200">
        <a:solidFill>
          <a:schemeClr val="tx1"/>
        </a:solidFill>
        <a:latin typeface="+mn-lt"/>
        <a:ea typeface="+mn-ea"/>
        <a:cs typeface="+mn-cs"/>
      </a:defRPr>
    </a:lvl2pPr>
    <a:lvl3pPr marL="575432" algn="l" defTabSz="575432" rtl="0" eaLnBrk="1" latinLnBrk="0" hangingPunct="1">
      <a:defRPr sz="755" kern="1200">
        <a:solidFill>
          <a:schemeClr val="tx1"/>
        </a:solidFill>
        <a:latin typeface="+mn-lt"/>
        <a:ea typeface="+mn-ea"/>
        <a:cs typeface="+mn-cs"/>
      </a:defRPr>
    </a:lvl3pPr>
    <a:lvl4pPr marL="863148" algn="l" defTabSz="575432" rtl="0" eaLnBrk="1" latinLnBrk="0" hangingPunct="1">
      <a:defRPr sz="755" kern="1200">
        <a:solidFill>
          <a:schemeClr val="tx1"/>
        </a:solidFill>
        <a:latin typeface="+mn-lt"/>
        <a:ea typeface="+mn-ea"/>
        <a:cs typeface="+mn-cs"/>
      </a:defRPr>
    </a:lvl4pPr>
    <a:lvl5pPr marL="1150864" algn="l" defTabSz="575432" rtl="0" eaLnBrk="1" latinLnBrk="0" hangingPunct="1">
      <a:defRPr sz="755" kern="1200">
        <a:solidFill>
          <a:schemeClr val="tx1"/>
        </a:solidFill>
        <a:latin typeface="+mn-lt"/>
        <a:ea typeface="+mn-ea"/>
        <a:cs typeface="+mn-cs"/>
      </a:defRPr>
    </a:lvl5pPr>
    <a:lvl6pPr marL="1438580" algn="l" defTabSz="575432" rtl="0" eaLnBrk="1" latinLnBrk="0" hangingPunct="1">
      <a:defRPr sz="755" kern="1200">
        <a:solidFill>
          <a:schemeClr val="tx1"/>
        </a:solidFill>
        <a:latin typeface="+mn-lt"/>
        <a:ea typeface="+mn-ea"/>
        <a:cs typeface="+mn-cs"/>
      </a:defRPr>
    </a:lvl6pPr>
    <a:lvl7pPr marL="1726296" algn="l" defTabSz="575432" rtl="0" eaLnBrk="1" latinLnBrk="0" hangingPunct="1">
      <a:defRPr sz="755" kern="1200">
        <a:solidFill>
          <a:schemeClr val="tx1"/>
        </a:solidFill>
        <a:latin typeface="+mn-lt"/>
        <a:ea typeface="+mn-ea"/>
        <a:cs typeface="+mn-cs"/>
      </a:defRPr>
    </a:lvl7pPr>
    <a:lvl8pPr marL="2014012" algn="l" defTabSz="575432" rtl="0" eaLnBrk="1" latinLnBrk="0" hangingPunct="1">
      <a:defRPr sz="755" kern="1200">
        <a:solidFill>
          <a:schemeClr val="tx1"/>
        </a:solidFill>
        <a:latin typeface="+mn-lt"/>
        <a:ea typeface="+mn-ea"/>
        <a:cs typeface="+mn-cs"/>
      </a:defRPr>
    </a:lvl8pPr>
    <a:lvl9pPr marL="2301728" algn="l" defTabSz="575432" rtl="0" eaLnBrk="1" latinLnBrk="0" hangingPunct="1">
      <a:defRPr sz="755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2216150" y="1241425"/>
            <a:ext cx="2365375" cy="3349625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AAC4FA6-77CA-485E-8EBA-EA7EF31A4FC1}" type="slidenum">
              <a:rPr lang="uk-UA" smtClean="0"/>
              <a:t>1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38281596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6976" y="1749795"/>
            <a:ext cx="6425724" cy="3722335"/>
          </a:xfrm>
        </p:spPr>
        <p:txBody>
          <a:bodyPr anchor="b"/>
          <a:lstStyle>
            <a:lvl1pPr algn="ctr">
              <a:defRPr sz="496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4960" y="5615678"/>
            <a:ext cx="5669756" cy="2581379"/>
          </a:xfrm>
        </p:spPr>
        <p:txBody>
          <a:bodyPr/>
          <a:lstStyle>
            <a:lvl1pPr marL="0" indent="0" algn="ctr">
              <a:buNone/>
              <a:defRPr sz="1984"/>
            </a:lvl1pPr>
            <a:lvl2pPr marL="377967" indent="0" algn="ctr">
              <a:buNone/>
              <a:defRPr sz="1653"/>
            </a:lvl2pPr>
            <a:lvl3pPr marL="755934" indent="0" algn="ctr">
              <a:buNone/>
              <a:defRPr sz="1488"/>
            </a:lvl3pPr>
            <a:lvl4pPr marL="1133902" indent="0" algn="ctr">
              <a:buNone/>
              <a:defRPr sz="1323"/>
            </a:lvl4pPr>
            <a:lvl5pPr marL="1511869" indent="0" algn="ctr">
              <a:buNone/>
              <a:defRPr sz="1323"/>
            </a:lvl5pPr>
            <a:lvl6pPr marL="1889836" indent="0" algn="ctr">
              <a:buNone/>
              <a:defRPr sz="1323"/>
            </a:lvl6pPr>
            <a:lvl7pPr marL="2267803" indent="0" algn="ctr">
              <a:buNone/>
              <a:defRPr sz="1323"/>
            </a:lvl7pPr>
            <a:lvl8pPr marL="2645771" indent="0" algn="ctr">
              <a:buNone/>
              <a:defRPr sz="1323"/>
            </a:lvl8pPr>
            <a:lvl9pPr marL="3023738" indent="0" algn="ctr">
              <a:buNone/>
              <a:defRPr sz="1323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8C4F1F-61D2-45D9-BA11-CB7E5336F42B}" type="datetimeFigureOut">
              <a:rPr lang="ru-RU" smtClean="0"/>
              <a:t>08.12.2021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EC590F-65D7-47FF-8DE2-F390EA6A4D8D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722932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8C4F1F-61D2-45D9-BA11-CB7E5336F42B}" type="datetimeFigureOut">
              <a:rPr lang="ru-RU" smtClean="0"/>
              <a:t>08.12.2021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EC590F-65D7-47FF-8DE2-F390EA6A4D8D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759301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569240"/>
            <a:ext cx="1630055" cy="9060817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569240"/>
            <a:ext cx="4795669" cy="9060817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8C4F1F-61D2-45D9-BA11-CB7E5336F42B}" type="datetimeFigureOut">
              <a:rPr lang="ru-RU" smtClean="0"/>
              <a:t>08.12.2021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EC590F-65D7-47FF-8DE2-F390EA6A4D8D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602200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8C4F1F-61D2-45D9-BA11-CB7E5336F42B}" type="datetimeFigureOut">
              <a:rPr lang="ru-RU" smtClean="0"/>
              <a:t>08.12.2021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EC590F-65D7-47FF-8DE2-F390EA6A4D8D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583393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791" y="2665532"/>
            <a:ext cx="6520220" cy="4447496"/>
          </a:xfrm>
        </p:spPr>
        <p:txBody>
          <a:bodyPr anchor="b"/>
          <a:lstStyle>
            <a:lvl1pPr>
              <a:defRPr sz="496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791" y="7155103"/>
            <a:ext cx="6520220" cy="2338833"/>
          </a:xfrm>
        </p:spPr>
        <p:txBody>
          <a:bodyPr/>
          <a:lstStyle>
            <a:lvl1pPr marL="0" indent="0">
              <a:buNone/>
              <a:defRPr sz="1984">
                <a:solidFill>
                  <a:schemeClr val="tx1"/>
                </a:solidFill>
              </a:defRPr>
            </a:lvl1pPr>
            <a:lvl2pPr marL="377967" indent="0">
              <a:buNone/>
              <a:defRPr sz="1653">
                <a:solidFill>
                  <a:schemeClr val="tx1">
                    <a:tint val="75000"/>
                  </a:schemeClr>
                </a:solidFill>
              </a:defRPr>
            </a:lvl2pPr>
            <a:lvl3pPr marL="755934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3pPr>
            <a:lvl4pPr marL="1133902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1869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89836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7803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577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3738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8C4F1F-61D2-45D9-BA11-CB7E5336F42B}" type="datetimeFigureOut">
              <a:rPr lang="ru-RU" smtClean="0"/>
              <a:t>08.12.2021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EC590F-65D7-47FF-8DE2-F390EA6A4D8D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011883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728" y="2846200"/>
            <a:ext cx="3212862" cy="678385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7085" y="2846200"/>
            <a:ext cx="3212862" cy="678385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8C4F1F-61D2-45D9-BA11-CB7E5336F42B}" type="datetimeFigureOut">
              <a:rPr lang="ru-RU" smtClean="0"/>
              <a:t>08.12.2021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EC590F-65D7-47FF-8DE2-F390EA6A4D8D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345406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569242"/>
            <a:ext cx="6520220" cy="206659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13" y="2620980"/>
            <a:ext cx="3198096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13" y="3905482"/>
            <a:ext cx="3198096" cy="574437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7086" y="2620980"/>
            <a:ext cx="3213847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7086" y="3905482"/>
            <a:ext cx="3213847" cy="574437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8C4F1F-61D2-45D9-BA11-CB7E5336F42B}" type="datetimeFigureOut">
              <a:rPr lang="ru-RU" smtClean="0"/>
              <a:t>08.12.2021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EC590F-65D7-47FF-8DE2-F390EA6A4D8D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51438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8C4F1F-61D2-45D9-BA11-CB7E5336F42B}" type="datetimeFigureOut">
              <a:rPr lang="ru-RU" smtClean="0"/>
              <a:t>08.12.2021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EC590F-65D7-47FF-8DE2-F390EA6A4D8D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632252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8C4F1F-61D2-45D9-BA11-CB7E5336F42B}" type="datetimeFigureOut">
              <a:rPr lang="ru-RU" smtClean="0"/>
              <a:t>08.12.2021</a:t>
            </a:fld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EC590F-65D7-47FF-8DE2-F390EA6A4D8D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041592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847" y="1539425"/>
            <a:ext cx="3827085" cy="7598117"/>
          </a:xfrm>
        </p:spPr>
        <p:txBody>
          <a:bodyPr/>
          <a:lstStyle>
            <a:lvl1pPr>
              <a:defRPr sz="2645"/>
            </a:lvl1pPr>
            <a:lvl2pPr>
              <a:defRPr sz="2315"/>
            </a:lvl2pPr>
            <a:lvl3pPr>
              <a:defRPr sz="1984"/>
            </a:lvl3pPr>
            <a:lvl4pPr>
              <a:defRPr sz="1653"/>
            </a:lvl4pPr>
            <a:lvl5pPr>
              <a:defRPr sz="1653"/>
            </a:lvl5pPr>
            <a:lvl6pPr>
              <a:defRPr sz="1653"/>
            </a:lvl6pPr>
            <a:lvl7pPr>
              <a:defRPr sz="1653"/>
            </a:lvl7pPr>
            <a:lvl8pPr>
              <a:defRPr sz="1653"/>
            </a:lvl8pPr>
            <a:lvl9pPr>
              <a:defRPr sz="1653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8C4F1F-61D2-45D9-BA11-CB7E5336F42B}" type="datetimeFigureOut">
              <a:rPr lang="ru-RU" smtClean="0"/>
              <a:t>08.12.2021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EC590F-65D7-47FF-8DE2-F390EA6A4D8D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166635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3847" y="1539425"/>
            <a:ext cx="3827085" cy="7598117"/>
          </a:xfrm>
        </p:spPr>
        <p:txBody>
          <a:bodyPr anchor="t"/>
          <a:lstStyle>
            <a:lvl1pPr marL="0" indent="0">
              <a:buNone/>
              <a:defRPr sz="2645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ru-RU" dirty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8C4F1F-61D2-45D9-BA11-CB7E5336F42B}" type="datetimeFigureOut">
              <a:rPr lang="ru-RU" smtClean="0"/>
              <a:t>08.12.2021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EC590F-65D7-47FF-8DE2-F390EA6A4D8D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157498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8C4F1F-61D2-45D9-BA11-CB7E5336F42B}" type="datetimeFigureOut">
              <a:rPr lang="ru-RU" smtClean="0"/>
              <a:t>08.12.2021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EC590F-65D7-47FF-8DE2-F390EA6A4D8D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249988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svg"/><Relationship Id="rId13" Type="http://schemas.openxmlformats.org/officeDocument/2006/relationships/image" Target="../media/image9.png"/><Relationship Id="rId18" Type="http://schemas.openxmlformats.org/officeDocument/2006/relationships/image" Target="../media/image14.svg"/><Relationship Id="rId3" Type="http://schemas.openxmlformats.org/officeDocument/2006/relationships/image" Target="../media/image1.png"/><Relationship Id="rId21" Type="http://schemas.openxmlformats.org/officeDocument/2006/relationships/hyperlink" Target="https://zakon.rada.gov.ua/laws/file/text/89/f505062n85.doc" TargetMode="External"/><Relationship Id="rId7" Type="http://schemas.openxmlformats.org/officeDocument/2006/relationships/image" Target="../media/image3.png"/><Relationship Id="rId12" Type="http://schemas.openxmlformats.org/officeDocument/2006/relationships/image" Target="../media/image8.svg"/><Relationship Id="rId17" Type="http://schemas.openxmlformats.org/officeDocument/2006/relationships/image" Target="../media/image13.png"/><Relationship Id="rId25" Type="http://schemas.openxmlformats.org/officeDocument/2006/relationships/image" Target="../media/image20.sv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2.svg"/><Relationship Id="rId20" Type="http://schemas.openxmlformats.org/officeDocument/2006/relationships/image" Target="../media/image16.svg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zakon.rada.gov.ua/laws/file/text/89/f505062n86.doc" TargetMode="External"/><Relationship Id="rId11" Type="http://schemas.openxmlformats.org/officeDocument/2006/relationships/image" Target="../media/image7.png"/><Relationship Id="rId24" Type="http://schemas.openxmlformats.org/officeDocument/2006/relationships/image" Target="../media/image19.png"/><Relationship Id="rId5" Type="http://schemas.openxmlformats.org/officeDocument/2006/relationships/hyperlink" Target="https://zakon.rada.gov.ua/laws/show/397-2021-%D0%BF#Text" TargetMode="External"/><Relationship Id="rId15" Type="http://schemas.openxmlformats.org/officeDocument/2006/relationships/image" Target="../media/image11.png"/><Relationship Id="rId23" Type="http://schemas.openxmlformats.org/officeDocument/2006/relationships/image" Target="../media/image18.svg"/><Relationship Id="rId10" Type="http://schemas.openxmlformats.org/officeDocument/2006/relationships/image" Target="../media/image6.svg"/><Relationship Id="rId19" Type="http://schemas.openxmlformats.org/officeDocument/2006/relationships/image" Target="../media/image15.png"/><Relationship Id="rId4" Type="http://schemas.openxmlformats.org/officeDocument/2006/relationships/image" Target="../media/image2.png"/><Relationship Id="rId9" Type="http://schemas.openxmlformats.org/officeDocument/2006/relationships/image" Target="../media/image5.png"/><Relationship Id="rId14" Type="http://schemas.openxmlformats.org/officeDocument/2006/relationships/image" Target="../media/image10.svg"/><Relationship Id="rId22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94886" y="322919"/>
            <a:ext cx="7188894" cy="262251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584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950295" y="300617"/>
            <a:ext cx="2958765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1400" dirty="0">
                <a:solidFill>
                  <a:schemeClr val="bg1"/>
                </a:solidFill>
                <a:latin typeface="BauhausC Medium" panose="04000800000000000000" pitchFamily="82" charset="-52"/>
              </a:rPr>
              <a:t>ДЕРЖАВНА СЛУЖБА ЗАЙНЯТОСТІ                    </a:t>
            </a:r>
          </a:p>
        </p:txBody>
      </p:sp>
      <p:pic>
        <p:nvPicPr>
          <p:cNvPr id="35" name="Рисунок 34">
            <a:extLst>
              <a:ext uri="{FF2B5EF4-FFF2-40B4-BE49-F238E27FC236}">
                <a16:creationId xmlns:a16="http://schemas.microsoft.com/office/drawing/2014/main" id="{1B6A2D6C-FE7B-4ED9-8F79-CE9B3317648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3812" y="318895"/>
            <a:ext cx="537557" cy="532550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1080501A-32D5-464E-8C81-1927087BAFAC}"/>
              </a:ext>
            </a:extLst>
          </p:cNvPr>
          <p:cNvSpPr/>
          <p:nvPr/>
        </p:nvSpPr>
        <p:spPr>
          <a:xfrm>
            <a:off x="878507" y="645005"/>
            <a:ext cx="6505273" cy="303995"/>
          </a:xfrm>
          <a:prstGeom prst="rect">
            <a:avLst/>
          </a:prstGeom>
          <a:solidFill>
            <a:srgbClr val="FFD94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1200" dirty="0">
                <a:solidFill>
                  <a:schemeClr val="tx1"/>
                </a:solidFill>
                <a:latin typeface="BauhausC Medium" panose="04000800000000000000" pitchFamily="82" charset="-52"/>
                <a:cs typeface="Times New Roman" panose="02020603050405020304" pitchFamily="18" charset="0"/>
              </a:rPr>
              <a:t>Допомога на здобуття економічної самостійності малозабезпеченої сім’ї</a:t>
            </a:r>
          </a:p>
        </p:txBody>
      </p:sp>
      <p:sp>
        <p:nvSpPr>
          <p:cNvPr id="24" name="Прямоугольник 23">
            <a:extLst>
              <a:ext uri="{FF2B5EF4-FFF2-40B4-BE49-F238E27FC236}">
                <a16:creationId xmlns:a16="http://schemas.microsoft.com/office/drawing/2014/main" id="{8802676E-4C25-4F6E-BF37-11B496491D59}"/>
              </a:ext>
            </a:extLst>
          </p:cNvPr>
          <p:cNvSpPr/>
          <p:nvPr/>
        </p:nvSpPr>
        <p:spPr>
          <a:xfrm>
            <a:off x="2066650" y="981966"/>
            <a:ext cx="4128986" cy="219990"/>
          </a:xfrm>
          <a:prstGeom prst="rect">
            <a:avLst/>
          </a:prstGeom>
          <a:noFill/>
          <a:ln>
            <a:solidFill>
              <a:schemeClr val="accent1">
                <a:shade val="50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600" dirty="0">
                <a:solidFill>
                  <a:schemeClr val="tx1"/>
                </a:solidFill>
                <a:latin typeface="BauhausC Medium" panose="04000800000000000000" pitchFamily="82" charset="-52"/>
                <a:cs typeface="Arial" panose="020B0604020202020204" pitchFamily="34" charset="0"/>
              </a:rPr>
              <a:t>Отримання допомоги</a:t>
            </a:r>
            <a:r>
              <a:rPr lang="ru-RU" sz="600" dirty="0">
                <a:solidFill>
                  <a:schemeClr val="tx1"/>
                </a:solidFill>
                <a:latin typeface="BauhausC Medium" panose="04000800000000000000" pitchFamily="82" charset="-52"/>
                <a:cs typeface="Arial" panose="020B0604020202020204" pitchFamily="34" charset="0"/>
              </a:rPr>
              <a:t> на </a:t>
            </a:r>
            <a:r>
              <a:rPr lang="uk-UA" sz="600" dirty="0">
                <a:solidFill>
                  <a:schemeClr val="tx1"/>
                </a:solidFill>
                <a:latin typeface="BauhausC Medium" panose="04000800000000000000" pitchFamily="82" charset="-52"/>
                <a:cs typeface="Arial" panose="020B0604020202020204" pitchFamily="34" charset="0"/>
              </a:rPr>
              <a:t>здобуття</a:t>
            </a:r>
            <a:r>
              <a:rPr lang="ru-RU" sz="600" dirty="0">
                <a:solidFill>
                  <a:schemeClr val="tx1"/>
                </a:solidFill>
                <a:latin typeface="BauhausC Medium" panose="04000800000000000000" pitchFamily="82" charset="-52"/>
                <a:cs typeface="Arial" panose="020B0604020202020204" pitchFamily="34" charset="0"/>
              </a:rPr>
              <a:t> </a:t>
            </a:r>
            <a:r>
              <a:rPr lang="uk-UA" sz="600" dirty="0">
                <a:solidFill>
                  <a:schemeClr val="tx1"/>
                </a:solidFill>
                <a:latin typeface="BauhausC Medium" panose="04000800000000000000" pitchFamily="82" charset="-52"/>
                <a:cs typeface="Arial" panose="020B0604020202020204" pitchFamily="34" charset="0"/>
              </a:rPr>
              <a:t>економічної</a:t>
            </a:r>
            <a:r>
              <a:rPr lang="ru-RU" sz="600" dirty="0">
                <a:solidFill>
                  <a:schemeClr val="tx1"/>
                </a:solidFill>
                <a:latin typeface="BauhausC Medium" panose="04000800000000000000" pitchFamily="82" charset="-52"/>
                <a:cs typeface="Arial" panose="020B0604020202020204" pitchFamily="34" charset="0"/>
              </a:rPr>
              <a:t> </a:t>
            </a:r>
            <a:r>
              <a:rPr lang="uk-UA" sz="600" dirty="0">
                <a:solidFill>
                  <a:schemeClr val="tx1"/>
                </a:solidFill>
                <a:latin typeface="BauhausC Medium" panose="04000800000000000000" pitchFamily="82" charset="-52"/>
                <a:cs typeface="Arial" panose="020B0604020202020204" pitchFamily="34" charset="0"/>
              </a:rPr>
              <a:t>самостійності</a:t>
            </a:r>
            <a:r>
              <a:rPr lang="ru-RU" sz="600" dirty="0">
                <a:solidFill>
                  <a:schemeClr val="tx1"/>
                </a:solidFill>
                <a:latin typeface="BauhausC Medium" panose="04000800000000000000" pitchFamily="82" charset="-52"/>
                <a:cs typeface="Arial" panose="020B0604020202020204" pitchFamily="34" charset="0"/>
              </a:rPr>
              <a:t> </a:t>
            </a:r>
            <a:r>
              <a:rPr lang="uk-UA" sz="600" dirty="0">
                <a:solidFill>
                  <a:schemeClr val="tx1"/>
                </a:solidFill>
                <a:latin typeface="BauhausC Medium" panose="04000800000000000000" pitchFamily="82" charset="-52"/>
                <a:cs typeface="Arial" panose="020B0604020202020204" pitchFamily="34" charset="0"/>
              </a:rPr>
              <a:t>малозабезпеченої</a:t>
            </a:r>
            <a:r>
              <a:rPr lang="ru-RU" sz="600" dirty="0">
                <a:solidFill>
                  <a:schemeClr val="tx1"/>
                </a:solidFill>
                <a:latin typeface="BauhausC Medium" panose="04000800000000000000" pitchFamily="82" charset="-52"/>
                <a:cs typeface="Arial" panose="020B0604020202020204" pitchFamily="34" charset="0"/>
              </a:rPr>
              <a:t> </a:t>
            </a:r>
            <a:r>
              <a:rPr lang="uk-UA" sz="600" dirty="0">
                <a:solidFill>
                  <a:schemeClr val="tx1"/>
                </a:solidFill>
                <a:latin typeface="BauhausC Medium" panose="04000800000000000000" pitchFamily="82" charset="-52"/>
                <a:cs typeface="Arial" panose="020B0604020202020204" pitchFamily="34" charset="0"/>
              </a:rPr>
              <a:t>сім’ї регламентується </a:t>
            </a:r>
            <a:r>
              <a:rPr lang="uk-UA" sz="600" dirty="0">
                <a:solidFill>
                  <a:srgbClr val="005BAA"/>
                </a:solidFill>
                <a:latin typeface="BauhausC Medium" panose="04000800000000000000" pitchFamily="82" charset="-52"/>
                <a:cs typeface="Arial" panose="020B0604020202020204" pitchFamily="34" charset="0"/>
                <a:hlinkClick r:id="rId5"/>
              </a:rPr>
              <a:t>Порядком</a:t>
            </a:r>
            <a:endParaRPr lang="uk-UA" sz="600" dirty="0">
              <a:solidFill>
                <a:srgbClr val="005BAA"/>
              </a:solidFill>
              <a:latin typeface="BauhausC Medium" panose="04000800000000000000" pitchFamily="82" charset="-52"/>
              <a:cs typeface="Arial" panose="020B0604020202020204" pitchFamily="34" charset="0"/>
            </a:endParaRPr>
          </a:p>
          <a:p>
            <a:pPr algn="ctr"/>
            <a:r>
              <a:rPr lang="uk-UA" sz="600" dirty="0">
                <a:solidFill>
                  <a:schemeClr val="tx1"/>
                </a:solidFill>
                <a:latin typeface="BauhausC Medium" panose="04000800000000000000" pitchFamily="82" charset="-52"/>
                <a:cs typeface="Arial" panose="020B0604020202020204" pitchFamily="34" charset="0"/>
              </a:rPr>
              <a:t>(</a:t>
            </a:r>
            <a:r>
              <a:rPr lang="ru-RU" sz="600" dirty="0">
                <a:solidFill>
                  <a:schemeClr val="tx1"/>
                </a:solidFill>
                <a:latin typeface="BauhausC Medium" panose="04000800000000000000" pitchFamily="82" charset="-52"/>
                <a:cs typeface="Arial" panose="020B0604020202020204" pitchFamily="34" charset="0"/>
                <a:hlinkClick r:id="rId5"/>
              </a:rPr>
              <a:t>Постанова </a:t>
            </a:r>
            <a:r>
              <a:rPr lang="ru-RU" sz="600" dirty="0" err="1">
                <a:solidFill>
                  <a:schemeClr val="tx1"/>
                </a:solidFill>
                <a:latin typeface="BauhausC Medium" panose="04000800000000000000" pitchFamily="82" charset="-52"/>
                <a:cs typeface="Arial" panose="020B0604020202020204" pitchFamily="34" charset="0"/>
                <a:hlinkClick r:id="rId5"/>
              </a:rPr>
              <a:t>Кабінету</a:t>
            </a:r>
            <a:r>
              <a:rPr lang="ru-RU" sz="600" dirty="0">
                <a:solidFill>
                  <a:schemeClr val="tx1"/>
                </a:solidFill>
                <a:latin typeface="BauhausC Medium" panose="04000800000000000000" pitchFamily="82" charset="-52"/>
                <a:cs typeface="Arial" panose="020B0604020202020204" pitchFamily="34" charset="0"/>
                <a:hlinkClick r:id="rId5"/>
              </a:rPr>
              <a:t> </a:t>
            </a:r>
            <a:r>
              <a:rPr lang="ru-RU" sz="600" dirty="0" err="1">
                <a:solidFill>
                  <a:schemeClr val="tx1"/>
                </a:solidFill>
                <a:latin typeface="BauhausC Medium" panose="04000800000000000000" pitchFamily="82" charset="-52"/>
                <a:cs typeface="Arial" panose="020B0604020202020204" pitchFamily="34" charset="0"/>
                <a:hlinkClick r:id="rId5"/>
              </a:rPr>
              <a:t>Міністрів</a:t>
            </a:r>
            <a:r>
              <a:rPr lang="ru-RU" sz="600" dirty="0">
                <a:solidFill>
                  <a:schemeClr val="tx1"/>
                </a:solidFill>
                <a:latin typeface="BauhausC Medium" panose="04000800000000000000" pitchFamily="82" charset="-52"/>
                <a:cs typeface="Arial" panose="020B0604020202020204" pitchFamily="34" charset="0"/>
                <a:hlinkClick r:id="rId5"/>
              </a:rPr>
              <a:t> </a:t>
            </a:r>
            <a:r>
              <a:rPr lang="ru-RU" sz="600" dirty="0" err="1">
                <a:solidFill>
                  <a:schemeClr val="tx1"/>
                </a:solidFill>
                <a:latin typeface="BauhausC Medium" panose="04000800000000000000" pitchFamily="82" charset="-52"/>
                <a:cs typeface="Arial" panose="020B0604020202020204" pitchFamily="34" charset="0"/>
                <a:hlinkClick r:id="rId5"/>
              </a:rPr>
              <a:t>України</a:t>
            </a:r>
            <a:r>
              <a:rPr lang="ru-RU" sz="600" dirty="0">
                <a:solidFill>
                  <a:schemeClr val="tx1"/>
                </a:solidFill>
                <a:latin typeface="BauhausC Medium" panose="04000800000000000000" pitchFamily="82" charset="-52"/>
                <a:cs typeface="Arial" panose="020B0604020202020204" pitchFamily="34" charset="0"/>
                <a:hlinkClick r:id="rId5"/>
              </a:rPr>
              <a:t> </a:t>
            </a:r>
            <a:r>
              <a:rPr lang="ru-RU" sz="600" dirty="0" err="1">
                <a:solidFill>
                  <a:schemeClr val="tx1"/>
                </a:solidFill>
                <a:latin typeface="BauhausC Medium" panose="04000800000000000000" pitchFamily="82" charset="-52"/>
                <a:cs typeface="Arial" panose="020B0604020202020204" pitchFamily="34" charset="0"/>
                <a:hlinkClick r:id="rId5"/>
              </a:rPr>
              <a:t>від</a:t>
            </a:r>
            <a:r>
              <a:rPr lang="ru-RU" sz="600" dirty="0">
                <a:solidFill>
                  <a:schemeClr val="tx1"/>
                </a:solidFill>
                <a:latin typeface="BauhausC Medium" panose="04000800000000000000" pitchFamily="82" charset="-52"/>
                <a:cs typeface="Arial" panose="020B0604020202020204" pitchFamily="34" charset="0"/>
                <a:hlinkClick r:id="rId5"/>
              </a:rPr>
              <a:t> 21.04.2021 № 397</a:t>
            </a:r>
            <a:r>
              <a:rPr lang="uk-UA" sz="600" dirty="0">
                <a:solidFill>
                  <a:schemeClr val="tx1"/>
                </a:solidFill>
                <a:latin typeface="BauhausC Medium" panose="04000800000000000000" pitchFamily="82" charset="-52"/>
                <a:cs typeface="Arial" panose="020B0604020202020204" pitchFamily="34" charset="0"/>
              </a:rPr>
              <a:t>)</a:t>
            </a:r>
          </a:p>
        </p:txBody>
      </p:sp>
      <p:sp>
        <p:nvSpPr>
          <p:cNvPr id="25" name="Прямоугольник 24">
            <a:extLst>
              <a:ext uri="{FF2B5EF4-FFF2-40B4-BE49-F238E27FC236}">
                <a16:creationId xmlns:a16="http://schemas.microsoft.com/office/drawing/2014/main" id="{A673E382-7DBF-4E2B-BBF2-D6C4CF4C67E0}"/>
              </a:ext>
            </a:extLst>
          </p:cNvPr>
          <p:cNvSpPr/>
          <p:nvPr/>
        </p:nvSpPr>
        <p:spPr>
          <a:xfrm>
            <a:off x="174159" y="3745774"/>
            <a:ext cx="7166829" cy="257374"/>
          </a:xfrm>
          <a:prstGeom prst="rect">
            <a:avLst/>
          </a:prstGeom>
          <a:noFill/>
          <a:ln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1600" dirty="0">
                <a:solidFill>
                  <a:schemeClr val="tx1"/>
                </a:solidFill>
                <a:latin typeface="BauhausC Medium" panose="04000800000000000000" pitchFamily="82" charset="-52"/>
                <a:cs typeface="Times New Roman" panose="02020603050405020304" pitchFamily="18" charset="0"/>
              </a:rPr>
              <a:t>Як отримати </a:t>
            </a:r>
            <a:r>
              <a:rPr lang="uk-UA" sz="1600" u="sng" dirty="0">
                <a:solidFill>
                  <a:srgbClr val="005BAA"/>
                </a:solidFill>
                <a:latin typeface="BauhausC Medium" panose="04000800000000000000" pitchFamily="82" charset="-52"/>
                <a:cs typeface="Times New Roman" panose="02020603050405020304" pitchFamily="18" charset="0"/>
              </a:rPr>
              <a:t>фінансову допомогу</a:t>
            </a:r>
          </a:p>
        </p:txBody>
      </p:sp>
      <p:sp>
        <p:nvSpPr>
          <p:cNvPr id="26" name="Прямоугольник 25">
            <a:extLst>
              <a:ext uri="{FF2B5EF4-FFF2-40B4-BE49-F238E27FC236}">
                <a16:creationId xmlns:a16="http://schemas.microsoft.com/office/drawing/2014/main" id="{CC51571B-A7BC-4BFA-9037-4093047BD9A1}"/>
              </a:ext>
            </a:extLst>
          </p:cNvPr>
          <p:cNvSpPr/>
          <p:nvPr/>
        </p:nvSpPr>
        <p:spPr>
          <a:xfrm>
            <a:off x="165920" y="1913692"/>
            <a:ext cx="7183308" cy="257374"/>
          </a:xfrm>
          <a:prstGeom prst="rect">
            <a:avLst/>
          </a:prstGeom>
          <a:noFill/>
          <a:ln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1600" dirty="0">
                <a:solidFill>
                  <a:schemeClr val="tx1"/>
                </a:solidFill>
                <a:latin typeface="BauhausC Medium" panose="04000800000000000000" pitchFamily="82" charset="-52"/>
                <a:cs typeface="Times New Roman" panose="02020603050405020304" pitchFamily="18" charset="0"/>
              </a:rPr>
              <a:t>Хто має право на отримання </a:t>
            </a:r>
            <a:r>
              <a:rPr lang="uk-UA" sz="1600" u="sng" dirty="0">
                <a:solidFill>
                  <a:srgbClr val="005BAA"/>
                </a:solidFill>
                <a:latin typeface="BauhausC Medium" panose="04000800000000000000" pitchFamily="82" charset="-52"/>
                <a:cs typeface="Times New Roman" panose="02020603050405020304" pitchFamily="18" charset="0"/>
              </a:rPr>
              <a:t>фінансової допомоги</a:t>
            </a:r>
          </a:p>
        </p:txBody>
      </p:sp>
      <p:sp>
        <p:nvSpPr>
          <p:cNvPr id="78" name="Прямоугольник 77">
            <a:extLst>
              <a:ext uri="{FF2B5EF4-FFF2-40B4-BE49-F238E27FC236}">
                <a16:creationId xmlns:a16="http://schemas.microsoft.com/office/drawing/2014/main" id="{90C913C1-B8D3-419E-AB7F-A25156FD11AA}"/>
              </a:ext>
            </a:extLst>
          </p:cNvPr>
          <p:cNvSpPr/>
          <p:nvPr/>
        </p:nvSpPr>
        <p:spPr>
          <a:xfrm>
            <a:off x="184149" y="1233206"/>
            <a:ext cx="7174931" cy="661122"/>
          </a:xfrm>
          <a:prstGeom prst="rect">
            <a:avLst/>
          </a:prstGeom>
          <a:noFill/>
          <a:ln>
            <a:solidFill>
              <a:schemeClr val="accent1">
                <a:shade val="50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n-US" sz="800" dirty="0">
                <a:solidFill>
                  <a:srgbClr val="005BAA"/>
                </a:solidFill>
                <a:latin typeface="BauhausC Medium" panose="04000800000000000000" pitchFamily="82" charset="-52"/>
                <a:cs typeface="Arial" panose="020B0604020202020204" pitchFamily="34" charset="0"/>
              </a:rPr>
              <a:t>	</a:t>
            </a:r>
            <a:r>
              <a:rPr lang="uk-UA" sz="800" u="sng" dirty="0">
                <a:solidFill>
                  <a:srgbClr val="005BAA"/>
                </a:solidFill>
                <a:latin typeface="BauhausC Medium" panose="04000800000000000000" pitchFamily="82" charset="-52"/>
                <a:cs typeface="Arial" panose="020B0604020202020204" pitchFamily="34" charset="0"/>
              </a:rPr>
              <a:t>Фінансова допомога</a:t>
            </a:r>
            <a:r>
              <a:rPr lang="uk-UA" sz="800" dirty="0">
                <a:solidFill>
                  <a:srgbClr val="005BAA"/>
                </a:solidFill>
                <a:latin typeface="BauhausC Medium" panose="04000800000000000000" pitchFamily="82" charset="-52"/>
                <a:cs typeface="Arial" panose="020B0604020202020204" pitchFamily="34" charset="0"/>
              </a:rPr>
              <a:t> </a:t>
            </a:r>
            <a:r>
              <a:rPr lang="uk-UA" sz="800" dirty="0">
                <a:solidFill>
                  <a:schemeClr val="tx1"/>
                </a:solidFill>
                <a:latin typeface="BauhausC Medium" panose="04000800000000000000" pitchFamily="82" charset="-52"/>
                <a:cs typeface="Arial" panose="020B0604020202020204" pitchFamily="34" charset="0"/>
              </a:rPr>
              <a:t>- це допомога на здобуття економічної самостійності малозабезпеченої сім’ї, яка є безвідсотковою поворотною фінансовою допомогою та надається одноразово у безготівковій формі за рахунок коштів державного бюджету </a:t>
            </a:r>
            <a:r>
              <a:rPr lang="uk-UA" sz="800" dirty="0">
                <a:solidFill>
                  <a:srgbClr val="005BAA"/>
                </a:solidFill>
                <a:latin typeface="BauhausC Medium" panose="04000800000000000000" pitchFamily="82" charset="-52"/>
                <a:cs typeface="Arial" panose="020B0604020202020204" pitchFamily="34" charset="0"/>
              </a:rPr>
              <a:t>непрацюючій працездатній особі із числа членів малозабезпеченої сім’ї</a:t>
            </a:r>
            <a:r>
              <a:rPr lang="uk-UA" sz="800" dirty="0">
                <a:solidFill>
                  <a:schemeClr val="tx1"/>
                </a:solidFill>
                <a:latin typeface="BauhausC Medium" panose="04000800000000000000" pitchFamily="82" charset="-52"/>
                <a:cs typeface="Arial" panose="020B0604020202020204" pitchFamily="34" charset="0"/>
              </a:rPr>
              <a:t> для організації підприємницької діяльності та сприяння її економічній самостійності</a:t>
            </a:r>
          </a:p>
        </p:txBody>
      </p:sp>
      <p:grpSp>
        <p:nvGrpSpPr>
          <p:cNvPr id="80" name="Группа 79">
            <a:extLst>
              <a:ext uri="{FF2B5EF4-FFF2-40B4-BE49-F238E27FC236}">
                <a16:creationId xmlns:a16="http://schemas.microsoft.com/office/drawing/2014/main" id="{29B8FB94-5CF4-43A9-A251-3A01626B62BD}"/>
              </a:ext>
            </a:extLst>
          </p:cNvPr>
          <p:cNvGrpSpPr/>
          <p:nvPr/>
        </p:nvGrpSpPr>
        <p:grpSpPr>
          <a:xfrm>
            <a:off x="3206322" y="5644303"/>
            <a:ext cx="4151144" cy="879090"/>
            <a:chOff x="572590" y="3694506"/>
            <a:chExt cx="2262050" cy="1685972"/>
          </a:xfrm>
        </p:grpSpPr>
        <p:sp>
          <p:nvSpPr>
            <p:cNvPr id="82" name="Прямоугольник 81">
              <a:extLst>
                <a:ext uri="{FF2B5EF4-FFF2-40B4-BE49-F238E27FC236}">
                  <a16:creationId xmlns:a16="http://schemas.microsoft.com/office/drawing/2014/main" id="{C3430588-BD99-49DB-BA10-C7055C74FD54}"/>
                </a:ext>
              </a:extLst>
            </p:cNvPr>
            <p:cNvSpPr/>
            <p:nvPr/>
          </p:nvSpPr>
          <p:spPr>
            <a:xfrm>
              <a:off x="572590" y="4067265"/>
              <a:ext cx="2262050" cy="1313213"/>
            </a:xfrm>
            <a:prstGeom prst="rect">
              <a:avLst/>
            </a:prstGeom>
            <a:noFill/>
            <a:ln>
              <a:solidFill>
                <a:schemeClr val="accent1">
                  <a:shade val="50000"/>
                </a:schemeClr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 anchorCtr="1"/>
            <a:lstStyle/>
            <a:p>
              <a:r>
                <a:rPr lang="ru-RU" sz="800" dirty="0" err="1">
                  <a:solidFill>
                    <a:srgbClr val="005BAA"/>
                  </a:solidFill>
                  <a:latin typeface="BauhausC Medium" panose="04000800000000000000" pitchFamily="82" charset="-52"/>
                  <a:cs typeface="Arial" panose="020B0604020202020204" pitchFamily="34" charset="0"/>
                </a:rPr>
                <a:t>Комісія</a:t>
              </a:r>
              <a:r>
                <a:rPr lang="ru-RU" sz="800" dirty="0">
                  <a:solidFill>
                    <a:schemeClr val="tx1"/>
                  </a:solidFill>
                  <a:latin typeface="BauhausC Medium" panose="04000800000000000000" pitchFamily="82" charset="-52"/>
                  <a:cs typeface="Arial" panose="020B0604020202020204" pitchFamily="34" charset="0"/>
                </a:rPr>
                <a:t> за результатами </a:t>
              </a:r>
              <a:r>
                <a:rPr lang="ru-RU" sz="800" dirty="0" err="1">
                  <a:solidFill>
                    <a:schemeClr val="tx1"/>
                  </a:solidFill>
                  <a:latin typeface="BauhausC Medium" panose="04000800000000000000" pitchFamily="82" charset="-52"/>
                  <a:cs typeface="Arial" panose="020B0604020202020204" pitchFamily="34" charset="0"/>
                </a:rPr>
                <a:t>розгляду</a:t>
              </a:r>
              <a:r>
                <a:rPr lang="ru-RU" sz="800" dirty="0">
                  <a:solidFill>
                    <a:schemeClr val="tx1"/>
                  </a:solidFill>
                  <a:latin typeface="BauhausC Medium" panose="04000800000000000000" pitchFamily="82" charset="-52"/>
                  <a:cs typeface="Arial" panose="020B0604020202020204" pitchFamily="34" charset="0"/>
                </a:rPr>
                <a:t> </a:t>
              </a:r>
              <a:r>
                <a:rPr lang="ru-RU" sz="800" dirty="0">
                  <a:solidFill>
                    <a:srgbClr val="005BAA"/>
                  </a:solidFill>
                  <a:latin typeface="BauhausC Medium" panose="04000800000000000000" pitchFamily="82" charset="-52"/>
                  <a:cs typeface="Arial" panose="020B0604020202020204" pitchFamily="34" charset="0"/>
                </a:rPr>
                <a:t>пакету </a:t>
              </a:r>
              <a:r>
                <a:rPr lang="ru-RU" sz="800" dirty="0" err="1">
                  <a:solidFill>
                    <a:srgbClr val="005BAA"/>
                  </a:solidFill>
                  <a:latin typeface="BauhausC Medium" panose="04000800000000000000" pitchFamily="82" charset="-52"/>
                  <a:cs typeface="Arial" panose="020B0604020202020204" pitchFamily="34" charset="0"/>
                </a:rPr>
                <a:t>документів</a:t>
              </a:r>
              <a:r>
                <a:rPr lang="ru-RU" sz="800" dirty="0">
                  <a:solidFill>
                    <a:schemeClr val="tx1"/>
                  </a:solidFill>
                  <a:latin typeface="BauhausC Medium" panose="04000800000000000000" pitchFamily="82" charset="-52"/>
                  <a:cs typeface="Arial" panose="020B0604020202020204" pitchFamily="34" charset="0"/>
                </a:rPr>
                <a:t>, </a:t>
              </a:r>
              <a:r>
                <a:rPr lang="ru-RU" sz="800" dirty="0" err="1">
                  <a:solidFill>
                    <a:schemeClr val="tx1"/>
                  </a:solidFill>
                  <a:latin typeface="BauhausC Medium" panose="04000800000000000000" pitchFamily="82" charset="-52"/>
                  <a:cs typeface="Arial" panose="020B0604020202020204" pitchFamily="34" charset="0"/>
                </a:rPr>
                <a:t>приймає</a:t>
              </a:r>
              <a:r>
                <a:rPr lang="ru-RU" sz="800" dirty="0">
                  <a:solidFill>
                    <a:schemeClr val="tx1"/>
                  </a:solidFill>
                  <a:latin typeface="BauhausC Medium" panose="04000800000000000000" pitchFamily="82" charset="-52"/>
                  <a:cs typeface="Arial" panose="020B0604020202020204" pitchFamily="34" charset="0"/>
                </a:rPr>
                <a:t> </a:t>
              </a:r>
              <a:r>
                <a:rPr lang="ru-RU" sz="800" dirty="0" err="1">
                  <a:solidFill>
                    <a:schemeClr val="tx1"/>
                  </a:solidFill>
                  <a:latin typeface="BauhausC Medium" panose="04000800000000000000" pitchFamily="82" charset="-52"/>
                  <a:cs typeface="Arial" panose="020B0604020202020204" pitchFamily="34" charset="0"/>
                </a:rPr>
                <a:t>рішення</a:t>
              </a:r>
              <a:r>
                <a:rPr lang="ru-RU" sz="800" dirty="0">
                  <a:solidFill>
                    <a:schemeClr val="tx1"/>
                  </a:solidFill>
                  <a:latin typeface="BauhausC Medium" panose="04000800000000000000" pitchFamily="82" charset="-52"/>
                  <a:cs typeface="Arial" panose="020B0604020202020204" pitchFamily="34" charset="0"/>
                </a:rPr>
                <a:t> про </a:t>
              </a:r>
              <a:r>
                <a:rPr lang="ru-RU" sz="800" dirty="0">
                  <a:solidFill>
                    <a:srgbClr val="005BAA"/>
                  </a:solidFill>
                  <a:latin typeface="BauhausC Medium" panose="04000800000000000000" pitchFamily="82" charset="-52"/>
                  <a:cs typeface="Arial" panose="020B0604020202020204" pitchFamily="34" charset="0"/>
                </a:rPr>
                <a:t>надання</a:t>
              </a:r>
              <a:r>
                <a:rPr lang="ru-RU" sz="800" dirty="0">
                  <a:solidFill>
                    <a:schemeClr val="tx1"/>
                  </a:solidFill>
                  <a:latin typeface="BauhausC Medium" panose="04000800000000000000" pitchFamily="82" charset="-52"/>
                  <a:cs typeface="Arial" panose="020B0604020202020204" pitchFamily="34" charset="0"/>
                </a:rPr>
                <a:t> </a:t>
              </a:r>
              <a:r>
                <a:rPr lang="ru-RU" sz="800" dirty="0" err="1">
                  <a:solidFill>
                    <a:schemeClr val="tx1"/>
                  </a:solidFill>
                  <a:latin typeface="BauhausC Medium" panose="04000800000000000000" pitchFamily="82" charset="-52"/>
                  <a:cs typeface="Arial" panose="020B0604020202020204" pitchFamily="34" charset="0"/>
                </a:rPr>
                <a:t>фінансової</a:t>
              </a:r>
              <a:r>
                <a:rPr lang="ru-RU" sz="800" dirty="0">
                  <a:solidFill>
                    <a:schemeClr val="tx1"/>
                  </a:solidFill>
                  <a:latin typeface="BauhausC Medium" panose="04000800000000000000" pitchFamily="82" charset="-52"/>
                  <a:cs typeface="Arial" panose="020B0604020202020204" pitchFamily="34" charset="0"/>
                </a:rPr>
                <a:t> </a:t>
              </a:r>
              <a:r>
                <a:rPr lang="ru-RU" sz="800" dirty="0" err="1">
                  <a:solidFill>
                    <a:schemeClr val="tx1"/>
                  </a:solidFill>
                  <a:latin typeface="BauhausC Medium" panose="04000800000000000000" pitchFamily="82" charset="-52"/>
                  <a:cs typeface="Arial" panose="020B0604020202020204" pitchFamily="34" charset="0"/>
                </a:rPr>
                <a:t>допомоги</a:t>
              </a:r>
              <a:r>
                <a:rPr lang="ru-RU" sz="800" dirty="0">
                  <a:solidFill>
                    <a:schemeClr val="tx1"/>
                  </a:solidFill>
                  <a:latin typeface="BauhausC Medium" panose="04000800000000000000" pitchFamily="82" charset="-52"/>
                  <a:cs typeface="Arial" panose="020B0604020202020204" pitchFamily="34" charset="0"/>
                </a:rPr>
                <a:t> </a:t>
              </a:r>
              <a:r>
                <a:rPr lang="ru-RU" sz="800" dirty="0" err="1">
                  <a:solidFill>
                    <a:schemeClr val="tx1"/>
                  </a:solidFill>
                  <a:latin typeface="BauhausC Medium" panose="04000800000000000000" pitchFamily="82" charset="-52"/>
                  <a:cs typeface="Arial" panose="020B0604020202020204" pitchFamily="34" charset="0"/>
                </a:rPr>
                <a:t>або</a:t>
              </a:r>
              <a:r>
                <a:rPr lang="ru-RU" sz="800" dirty="0">
                  <a:solidFill>
                    <a:schemeClr val="tx1"/>
                  </a:solidFill>
                  <a:latin typeface="BauhausC Medium" panose="04000800000000000000" pitchFamily="82" charset="-52"/>
                  <a:cs typeface="Arial" panose="020B0604020202020204" pitchFamily="34" charset="0"/>
                </a:rPr>
                <a:t> про </a:t>
              </a:r>
              <a:r>
                <a:rPr lang="ru-RU" sz="800" dirty="0" err="1">
                  <a:solidFill>
                    <a:srgbClr val="005BAA"/>
                  </a:solidFill>
                  <a:latin typeface="BauhausC Medium" panose="04000800000000000000" pitchFamily="82" charset="-52"/>
                  <a:cs typeface="Arial" panose="020B0604020202020204" pitchFamily="34" charset="0"/>
                </a:rPr>
                <a:t>відмову</a:t>
              </a:r>
              <a:r>
                <a:rPr lang="ru-RU" sz="800" dirty="0">
                  <a:solidFill>
                    <a:schemeClr val="tx1"/>
                  </a:solidFill>
                  <a:latin typeface="BauhausC Medium" panose="04000800000000000000" pitchFamily="82" charset="-52"/>
                  <a:cs typeface="Arial" panose="020B0604020202020204" pitchFamily="34" charset="0"/>
                </a:rPr>
                <a:t> в </a:t>
              </a:r>
              <a:r>
                <a:rPr lang="ru-RU" sz="800" dirty="0" err="1">
                  <a:solidFill>
                    <a:schemeClr val="tx1"/>
                  </a:solidFill>
                  <a:latin typeface="BauhausC Medium" panose="04000800000000000000" pitchFamily="82" charset="-52"/>
                  <a:cs typeface="Arial" panose="020B0604020202020204" pitchFamily="34" charset="0"/>
                </a:rPr>
                <a:t>її</a:t>
              </a:r>
              <a:r>
                <a:rPr lang="ru-RU" sz="800" dirty="0">
                  <a:solidFill>
                    <a:schemeClr val="tx1"/>
                  </a:solidFill>
                  <a:latin typeface="BauhausC Medium" panose="04000800000000000000" pitchFamily="82" charset="-52"/>
                  <a:cs typeface="Arial" panose="020B0604020202020204" pitchFamily="34" charset="0"/>
                </a:rPr>
                <a:t> </a:t>
              </a:r>
              <a:r>
                <a:rPr lang="ru-RU" sz="800" dirty="0" err="1">
                  <a:solidFill>
                    <a:schemeClr val="tx1"/>
                  </a:solidFill>
                  <a:latin typeface="BauhausC Medium" panose="04000800000000000000" pitchFamily="82" charset="-52"/>
                  <a:cs typeface="Arial" panose="020B0604020202020204" pitchFamily="34" charset="0"/>
                </a:rPr>
                <a:t>наданні</a:t>
              </a:r>
              <a:r>
                <a:rPr lang="ru-RU" sz="800" dirty="0">
                  <a:solidFill>
                    <a:schemeClr val="tx1"/>
                  </a:solidFill>
                  <a:latin typeface="BauhausC Medium" panose="04000800000000000000" pitchFamily="82" charset="-52"/>
                  <a:cs typeface="Arial" panose="020B0604020202020204" pitchFamily="34" charset="0"/>
                </a:rPr>
                <a:t>, та </a:t>
              </a:r>
              <a:r>
                <a:rPr lang="ru-RU" sz="800" dirty="0" err="1">
                  <a:solidFill>
                    <a:schemeClr val="tx1"/>
                  </a:solidFill>
                  <a:latin typeface="BauhausC Medium" panose="04000800000000000000" pitchFamily="82" charset="-52"/>
                  <a:cs typeface="Arial" panose="020B0604020202020204" pitchFamily="34" charset="0"/>
                </a:rPr>
                <a:t>оформляє</a:t>
              </a:r>
              <a:r>
                <a:rPr lang="ru-RU" sz="800" dirty="0">
                  <a:solidFill>
                    <a:schemeClr val="tx1"/>
                  </a:solidFill>
                  <a:latin typeface="BauhausC Medium" panose="04000800000000000000" pitchFamily="82" charset="-52"/>
                  <a:cs typeface="Arial" panose="020B0604020202020204" pitchFamily="34" charset="0"/>
                </a:rPr>
                <a:t> </a:t>
              </a:r>
              <a:r>
                <a:rPr lang="ru-RU" sz="800" dirty="0">
                  <a:solidFill>
                    <a:srgbClr val="005BAA"/>
                  </a:solidFill>
                  <a:latin typeface="BauhausC Medium" panose="04000800000000000000" pitchFamily="82" charset="-52"/>
                  <a:cs typeface="Arial" panose="020B0604020202020204" pitchFamily="34" charset="0"/>
                </a:rPr>
                <a:t>протокол</a:t>
              </a:r>
              <a:endParaRPr lang="uk-UA" sz="800" dirty="0">
                <a:solidFill>
                  <a:schemeClr val="tx1"/>
                </a:solidFill>
                <a:latin typeface="BauhausC Medium" panose="04000800000000000000" pitchFamily="82" charset="-52"/>
                <a:cs typeface="Arial" panose="020B0604020202020204" pitchFamily="34" charset="0"/>
              </a:endParaRPr>
            </a:p>
          </p:txBody>
        </p:sp>
        <p:sp>
          <p:nvSpPr>
            <p:cNvPr id="83" name="Прямоугольник 82">
              <a:extLst>
                <a:ext uri="{FF2B5EF4-FFF2-40B4-BE49-F238E27FC236}">
                  <a16:creationId xmlns:a16="http://schemas.microsoft.com/office/drawing/2014/main" id="{5577D18F-3984-424E-AE41-0C54DB6D24FC}"/>
                </a:ext>
              </a:extLst>
            </p:cNvPr>
            <p:cNvSpPr/>
            <p:nvPr/>
          </p:nvSpPr>
          <p:spPr>
            <a:xfrm>
              <a:off x="572590" y="3694506"/>
              <a:ext cx="2262050" cy="559250"/>
            </a:xfrm>
            <a:prstGeom prst="rect">
              <a:avLst/>
            </a:prstGeom>
            <a:solidFill>
              <a:srgbClr val="005BAA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 anchorCtr="1"/>
            <a:lstStyle/>
            <a:p>
              <a:pPr algn="r"/>
              <a:r>
                <a:rPr lang="uk-UA" sz="1400" dirty="0">
                  <a:latin typeface="BauhausC Medium" panose="04000800000000000000" pitchFamily="82" charset="-52"/>
                  <a:cs typeface="Times New Roman" panose="02020603050405020304" pitchFamily="18" charset="0"/>
                </a:rPr>
                <a:t>3. Ухвалення рішення центром зайнятості</a:t>
              </a:r>
            </a:p>
          </p:txBody>
        </p:sp>
      </p:grpSp>
      <p:grpSp>
        <p:nvGrpSpPr>
          <p:cNvPr id="13" name="Группа 12">
            <a:extLst>
              <a:ext uri="{FF2B5EF4-FFF2-40B4-BE49-F238E27FC236}">
                <a16:creationId xmlns:a16="http://schemas.microsoft.com/office/drawing/2014/main" id="{ED6DD89B-E75E-464C-AB4C-3BF8A9DFC060}"/>
              </a:ext>
            </a:extLst>
          </p:cNvPr>
          <p:cNvGrpSpPr/>
          <p:nvPr/>
        </p:nvGrpSpPr>
        <p:grpSpPr>
          <a:xfrm>
            <a:off x="180299" y="4003655"/>
            <a:ext cx="7172354" cy="1303424"/>
            <a:chOff x="174159" y="3952400"/>
            <a:chExt cx="7172354" cy="1303424"/>
          </a:xfrm>
        </p:grpSpPr>
        <p:grpSp>
          <p:nvGrpSpPr>
            <p:cNvPr id="34" name="Группа 33">
              <a:extLst>
                <a:ext uri="{FF2B5EF4-FFF2-40B4-BE49-F238E27FC236}">
                  <a16:creationId xmlns:a16="http://schemas.microsoft.com/office/drawing/2014/main" id="{50C7572C-D812-4EC2-B971-C70240A518A6}"/>
                </a:ext>
              </a:extLst>
            </p:cNvPr>
            <p:cNvGrpSpPr/>
            <p:nvPr/>
          </p:nvGrpSpPr>
          <p:grpSpPr>
            <a:xfrm>
              <a:off x="174159" y="3952400"/>
              <a:ext cx="7172354" cy="1303424"/>
              <a:chOff x="560655" y="5321804"/>
              <a:chExt cx="7422462" cy="1611058"/>
            </a:xfrm>
          </p:grpSpPr>
          <p:grpSp>
            <p:nvGrpSpPr>
              <p:cNvPr id="19" name="Группа 18">
                <a:extLst>
                  <a:ext uri="{FF2B5EF4-FFF2-40B4-BE49-F238E27FC236}">
                    <a16:creationId xmlns:a16="http://schemas.microsoft.com/office/drawing/2014/main" id="{589C10EA-748E-41D5-B94B-D71CF5BCDF8D}"/>
                  </a:ext>
                </a:extLst>
              </p:cNvPr>
              <p:cNvGrpSpPr/>
              <p:nvPr/>
            </p:nvGrpSpPr>
            <p:grpSpPr>
              <a:xfrm>
                <a:off x="560655" y="5339707"/>
                <a:ext cx="7422462" cy="1593155"/>
                <a:chOff x="560655" y="5884059"/>
                <a:chExt cx="7422462" cy="1593155"/>
              </a:xfrm>
            </p:grpSpPr>
            <p:grpSp>
              <p:nvGrpSpPr>
                <p:cNvPr id="55" name="Группа 54">
                  <a:extLst>
                    <a:ext uri="{FF2B5EF4-FFF2-40B4-BE49-F238E27FC236}">
                      <a16:creationId xmlns:a16="http://schemas.microsoft.com/office/drawing/2014/main" id="{FA8F6532-1C45-435B-B39D-43A23822D4A7}"/>
                    </a:ext>
                  </a:extLst>
                </p:cNvPr>
                <p:cNvGrpSpPr/>
                <p:nvPr/>
              </p:nvGrpSpPr>
              <p:grpSpPr>
                <a:xfrm>
                  <a:off x="573366" y="5884059"/>
                  <a:ext cx="7409751" cy="1396961"/>
                  <a:chOff x="583685" y="3706452"/>
                  <a:chExt cx="2454942" cy="1266457"/>
                </a:xfrm>
              </p:grpSpPr>
              <p:sp>
                <p:nvSpPr>
                  <p:cNvPr id="56" name="Прямоугольник 55">
                    <a:extLst>
                      <a:ext uri="{FF2B5EF4-FFF2-40B4-BE49-F238E27FC236}">
                        <a16:creationId xmlns:a16="http://schemas.microsoft.com/office/drawing/2014/main" id="{61EE6F0A-4E84-4C7C-BFC6-CAE4AE9427B6}"/>
                      </a:ext>
                    </a:extLst>
                  </p:cNvPr>
                  <p:cNvSpPr/>
                  <p:nvPr/>
                </p:nvSpPr>
                <p:spPr>
                  <a:xfrm>
                    <a:off x="583685" y="3963830"/>
                    <a:ext cx="2454942" cy="1009079"/>
                  </a:xfrm>
                  <a:prstGeom prst="rect">
                    <a:avLst/>
                  </a:prstGeom>
                  <a:noFill/>
                  <a:ln>
                    <a:solidFill>
                      <a:schemeClr val="accent1">
                        <a:shade val="50000"/>
                      </a:schemeClr>
                    </a:solidFill>
                    <a:prstDash val="sysDot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just"/>
                    <a:endParaRPr lang="ru-RU" sz="800" dirty="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57" name="Прямоугольник 56">
                    <a:extLst>
                      <a:ext uri="{FF2B5EF4-FFF2-40B4-BE49-F238E27FC236}">
                        <a16:creationId xmlns:a16="http://schemas.microsoft.com/office/drawing/2014/main" id="{B1159A50-6B82-4CAD-B6BA-5E2A167327BD}"/>
                      </a:ext>
                    </a:extLst>
                  </p:cNvPr>
                  <p:cNvSpPr/>
                  <p:nvPr/>
                </p:nvSpPr>
                <p:spPr>
                  <a:xfrm>
                    <a:off x="583685" y="3706452"/>
                    <a:ext cx="2454942" cy="264358"/>
                  </a:xfrm>
                  <a:prstGeom prst="rect">
                    <a:avLst/>
                  </a:prstGeom>
                  <a:solidFill>
                    <a:srgbClr val="005BAA"/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uk-UA" sz="1600" dirty="0">
                        <a:latin typeface="BauhausC Medium" panose="04000800000000000000" pitchFamily="82" charset="-52"/>
                        <a:cs typeface="Times New Roman" panose="02020603050405020304" pitchFamily="18" charset="0"/>
                      </a:rPr>
                      <a:t>1. Які документи необхідні</a:t>
                    </a:r>
                  </a:p>
                </p:txBody>
              </p:sp>
            </p:grpSp>
            <p:sp>
              <p:nvSpPr>
                <p:cNvPr id="58" name="Прямоугольник 57">
                  <a:extLst>
                    <a:ext uri="{FF2B5EF4-FFF2-40B4-BE49-F238E27FC236}">
                      <a16:creationId xmlns:a16="http://schemas.microsoft.com/office/drawing/2014/main" id="{70682111-8CCA-4EF7-8F16-7F64FA29A4FA}"/>
                    </a:ext>
                  </a:extLst>
                </p:cNvPr>
                <p:cNvSpPr/>
                <p:nvPr/>
              </p:nvSpPr>
              <p:spPr>
                <a:xfrm>
                  <a:off x="560655" y="6175585"/>
                  <a:ext cx="7416745" cy="1301629"/>
                </a:xfrm>
                <a:prstGeom prst="rect">
                  <a:avLst/>
                </a:prstGeom>
                <a:noFill/>
                <a:ln>
                  <a:noFill/>
                  <a:prstDash val="sysDot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numCol="1" rtlCol="0" anchor="t" anchorCtr="1"/>
                <a:lstStyle/>
                <a:p>
                  <a:pPr marL="177800" indent="-88900" algn="just">
                    <a:buFont typeface="+mj-lt"/>
                    <a:buAutoNum type="arabicPeriod"/>
                  </a:pPr>
                  <a:r>
                    <a:rPr lang="ru-RU" sz="800" dirty="0">
                      <a:solidFill>
                        <a:schemeClr val="tx1"/>
                      </a:solidFill>
                      <a:latin typeface="BauhausC Medium" panose="04000800000000000000" pitchFamily="82" charset="-52"/>
                      <a:cs typeface="Arial" panose="020B0604020202020204" pitchFamily="34" charset="0"/>
                    </a:rPr>
                    <a:t> </a:t>
                  </a:r>
                  <a:r>
                    <a:rPr lang="ru-RU" sz="800" dirty="0" err="1">
                      <a:solidFill>
                        <a:srgbClr val="005BAA"/>
                      </a:solidFill>
                      <a:latin typeface="BauhausC Medium" panose="04000800000000000000" pitchFamily="82" charset="-52"/>
                      <a:cs typeface="Arial" panose="020B0604020202020204" pitchFamily="34" charset="0"/>
                    </a:rPr>
                    <a:t>Заява</a:t>
                  </a:r>
                  <a:r>
                    <a:rPr lang="ru-RU" sz="800" dirty="0">
                      <a:solidFill>
                        <a:schemeClr val="tx1"/>
                      </a:solidFill>
                      <a:latin typeface="BauhausC Medium" panose="04000800000000000000" pitchFamily="82" charset="-52"/>
                      <a:cs typeface="Arial" panose="020B0604020202020204" pitchFamily="34" charset="0"/>
                    </a:rPr>
                    <a:t> про надання </a:t>
                  </a:r>
                  <a:r>
                    <a:rPr lang="ru-RU" sz="800" dirty="0" err="1">
                      <a:solidFill>
                        <a:schemeClr val="tx1"/>
                      </a:solidFill>
                      <a:latin typeface="BauhausC Medium" panose="04000800000000000000" pitchFamily="82" charset="-52"/>
                      <a:cs typeface="Arial" panose="020B0604020202020204" pitchFamily="34" charset="0"/>
                    </a:rPr>
                    <a:t>фінансової</a:t>
                  </a:r>
                  <a:r>
                    <a:rPr lang="ru-RU" sz="800" dirty="0">
                      <a:solidFill>
                        <a:schemeClr val="tx1"/>
                      </a:solidFill>
                      <a:latin typeface="BauhausC Medium" panose="04000800000000000000" pitchFamily="82" charset="-52"/>
                      <a:cs typeface="Arial" panose="020B0604020202020204" pitchFamily="34" charset="0"/>
                    </a:rPr>
                    <a:t> </a:t>
                  </a:r>
                  <a:r>
                    <a:rPr lang="ru-RU" sz="800" dirty="0" err="1">
                      <a:solidFill>
                        <a:schemeClr val="tx1"/>
                      </a:solidFill>
                      <a:latin typeface="BauhausC Medium" panose="04000800000000000000" pitchFamily="82" charset="-52"/>
                      <a:cs typeface="Arial" panose="020B0604020202020204" pitchFamily="34" charset="0"/>
                    </a:rPr>
                    <a:t>допомоги</a:t>
                  </a:r>
                  <a:r>
                    <a:rPr lang="ru-RU" sz="800" dirty="0">
                      <a:solidFill>
                        <a:schemeClr val="tx1"/>
                      </a:solidFill>
                      <a:latin typeface="BauhausC Medium" panose="04000800000000000000" pitchFamily="82" charset="-52"/>
                      <a:cs typeface="Arial" panose="020B0604020202020204" pitchFamily="34" charset="0"/>
                    </a:rPr>
                    <a:t> за формою </a:t>
                  </a:r>
                  <a:r>
                    <a:rPr lang="ru-RU" sz="800" dirty="0" err="1">
                      <a:solidFill>
                        <a:schemeClr val="tx1"/>
                      </a:solidFill>
                      <a:latin typeface="BauhausC Medium" panose="04000800000000000000" pitchFamily="82" charset="-52"/>
                      <a:cs typeface="Arial" panose="020B0604020202020204" pitchFamily="34" charset="0"/>
                    </a:rPr>
                    <a:t>згідно</a:t>
                  </a:r>
                  <a:r>
                    <a:rPr lang="ru-RU" sz="800" dirty="0">
                      <a:solidFill>
                        <a:schemeClr val="tx1"/>
                      </a:solidFill>
                      <a:latin typeface="BauhausC Medium" panose="04000800000000000000" pitchFamily="82" charset="-52"/>
                      <a:cs typeface="Arial" panose="020B0604020202020204" pitchFamily="34" charset="0"/>
                    </a:rPr>
                    <a:t> з </a:t>
                  </a:r>
                  <a:r>
                    <a:rPr lang="ru-RU" sz="800" dirty="0" err="1">
                      <a:solidFill>
                        <a:schemeClr val="tx1"/>
                      </a:solidFill>
                      <a:latin typeface="BauhausC Medium" panose="04000800000000000000" pitchFamily="82" charset="-52"/>
                      <a:cs typeface="Arial" panose="020B0604020202020204" pitchFamily="34" charset="0"/>
                      <a:hlinkClick r:id="rId6"/>
                    </a:rPr>
                    <a:t>додатком</a:t>
                  </a:r>
                  <a:r>
                    <a:rPr lang="ru-RU" sz="800" dirty="0">
                      <a:solidFill>
                        <a:schemeClr val="tx1"/>
                      </a:solidFill>
                      <a:latin typeface="BauhausC Medium" panose="04000800000000000000" pitchFamily="82" charset="-52"/>
                      <a:cs typeface="Arial" panose="020B0604020202020204" pitchFamily="34" charset="0"/>
                      <a:hlinkClick r:id="rId6"/>
                    </a:rPr>
                    <a:t> 1 </a:t>
                  </a:r>
                  <a:r>
                    <a:rPr lang="ru-RU" sz="800" dirty="0">
                      <a:solidFill>
                        <a:schemeClr val="tx1"/>
                      </a:solidFill>
                      <a:latin typeface="BauhausC Medium" panose="04000800000000000000" pitchFamily="82" charset="-52"/>
                      <a:cs typeface="Arial" panose="020B0604020202020204" pitchFamily="34" charset="0"/>
                    </a:rPr>
                    <a:t>до </a:t>
                  </a:r>
                  <a:r>
                    <a:rPr lang="ru-RU" sz="800" dirty="0">
                      <a:solidFill>
                        <a:schemeClr val="tx1"/>
                      </a:solidFill>
                      <a:latin typeface="BauhausC Medium" panose="04000800000000000000" pitchFamily="82" charset="-52"/>
                      <a:cs typeface="Arial" panose="020B0604020202020204" pitchFamily="34" charset="0"/>
                      <a:hlinkClick r:id="rId5"/>
                    </a:rPr>
                    <a:t>Порядку</a:t>
                  </a:r>
                  <a:r>
                    <a:rPr lang="uk-UA" sz="800" dirty="0">
                      <a:solidFill>
                        <a:schemeClr val="tx1"/>
                      </a:solidFill>
                      <a:latin typeface="BauhausC Medium" panose="04000800000000000000" pitchFamily="82" charset="-52"/>
                      <a:cs typeface="Arial" panose="020B0604020202020204" pitchFamily="34" charset="0"/>
                    </a:rPr>
                    <a:t>;</a:t>
                  </a:r>
                </a:p>
                <a:p>
                  <a:pPr marL="177800" indent="-88900" algn="just">
                    <a:buFont typeface="+mj-lt"/>
                    <a:buAutoNum type="arabicPeriod"/>
                  </a:pPr>
                  <a:r>
                    <a:rPr lang="uk-UA" sz="800" dirty="0">
                      <a:solidFill>
                        <a:schemeClr val="tx1"/>
                      </a:solidFill>
                      <a:latin typeface="BauhausC Medium" panose="04000800000000000000" pitchFamily="82" charset="-52"/>
                      <a:cs typeface="Arial" panose="020B0604020202020204" pitchFamily="34" charset="0"/>
                    </a:rPr>
                    <a:t> </a:t>
                  </a:r>
                  <a:r>
                    <a:rPr lang="uk-UA" sz="800" dirty="0">
                      <a:solidFill>
                        <a:srgbClr val="005BAA"/>
                      </a:solidFill>
                      <a:latin typeface="BauhausC Medium" panose="04000800000000000000" pitchFamily="82" charset="-52"/>
                      <a:cs typeface="Arial" panose="020B0604020202020204" pitchFamily="34" charset="0"/>
                    </a:rPr>
                    <a:t>Довідка</a:t>
                  </a:r>
                  <a:r>
                    <a:rPr lang="uk-UA" sz="800" dirty="0">
                      <a:solidFill>
                        <a:schemeClr val="tx1"/>
                      </a:solidFill>
                      <a:latin typeface="BauhausC Medium" panose="04000800000000000000" pitchFamily="82" charset="-52"/>
                      <a:cs typeface="Arial" panose="020B0604020202020204" pitchFamily="34" charset="0"/>
                    </a:rPr>
                    <a:t> для надання фізичним особам відомостей про притягнення до кримінальної відповідальності, відсутність (наявність) судимості або обмежень, передбачених кримінально-процесуальним законодавством; </a:t>
                  </a:r>
                </a:p>
                <a:p>
                  <a:pPr marL="177800" indent="-88900" algn="just">
                    <a:buFont typeface="+mj-lt"/>
                    <a:buAutoNum type="arabicPeriod"/>
                  </a:pPr>
                  <a:r>
                    <a:rPr lang="uk-UA" sz="800" dirty="0">
                      <a:solidFill>
                        <a:schemeClr val="tx1"/>
                      </a:solidFill>
                      <a:latin typeface="BauhausC Medium" panose="04000800000000000000" pitchFamily="82" charset="-52"/>
                      <a:cs typeface="Arial" panose="020B0604020202020204" pitchFamily="34" charset="0"/>
                    </a:rPr>
                    <a:t> </a:t>
                  </a:r>
                  <a:r>
                    <a:rPr lang="ru-RU" sz="800" dirty="0" err="1">
                      <a:solidFill>
                        <a:srgbClr val="005BAA"/>
                      </a:solidFill>
                      <a:latin typeface="BauhausC Medium" panose="04000800000000000000" pitchFamily="82" charset="-52"/>
                      <a:cs typeface="Arial" panose="020B0604020202020204" pitchFamily="34" charset="0"/>
                    </a:rPr>
                    <a:t>Бізнес</a:t>
                  </a:r>
                  <a:r>
                    <a:rPr lang="ru-RU" sz="800" dirty="0">
                      <a:solidFill>
                        <a:srgbClr val="005BAA"/>
                      </a:solidFill>
                      <a:latin typeface="BauhausC Medium" panose="04000800000000000000" pitchFamily="82" charset="-52"/>
                      <a:cs typeface="Arial" panose="020B0604020202020204" pitchFamily="34" charset="0"/>
                    </a:rPr>
                    <a:t>-план</a:t>
                  </a:r>
                  <a:r>
                    <a:rPr lang="ru-RU" sz="800" dirty="0">
                      <a:solidFill>
                        <a:schemeClr val="tx1"/>
                      </a:solidFill>
                      <a:latin typeface="BauhausC Medium" panose="04000800000000000000" pitchFamily="82" charset="-52"/>
                      <a:cs typeface="Arial" panose="020B0604020202020204" pitchFamily="34" charset="0"/>
                    </a:rPr>
                    <a:t>, </a:t>
                  </a:r>
                  <a:r>
                    <a:rPr lang="ru-RU" sz="800" dirty="0" err="1">
                      <a:solidFill>
                        <a:schemeClr val="tx1"/>
                      </a:solidFill>
                      <a:latin typeface="BauhausC Medium" panose="04000800000000000000" pitchFamily="82" charset="-52"/>
                      <a:cs typeface="Arial" panose="020B0604020202020204" pitchFamily="34" charset="0"/>
                    </a:rPr>
                    <a:t>який</a:t>
                  </a:r>
                  <a:r>
                    <a:rPr lang="ru-RU" sz="800" dirty="0">
                      <a:solidFill>
                        <a:schemeClr val="tx1"/>
                      </a:solidFill>
                      <a:latin typeface="BauhausC Medium" panose="04000800000000000000" pitchFamily="82" charset="-52"/>
                      <a:cs typeface="Arial" panose="020B0604020202020204" pitchFamily="34" charset="0"/>
                    </a:rPr>
                    <a:t> </a:t>
                  </a:r>
                  <a:r>
                    <a:rPr lang="ru-RU" sz="800" u="sng" dirty="0">
                      <a:solidFill>
                        <a:srgbClr val="005BAA"/>
                      </a:solidFill>
                      <a:latin typeface="BauhausC Medium" panose="04000800000000000000" pitchFamily="82" charset="-52"/>
                      <a:cs typeface="Arial" panose="020B0604020202020204" pitchFamily="34" charset="0"/>
                    </a:rPr>
                    <a:t>Особа</a:t>
                  </a:r>
                  <a:r>
                    <a:rPr lang="ru-RU" sz="800" dirty="0">
                      <a:solidFill>
                        <a:schemeClr val="tx1"/>
                      </a:solidFill>
                      <a:latin typeface="BauhausC Medium" panose="04000800000000000000" pitchFamily="82" charset="-52"/>
                      <a:cs typeface="Arial" panose="020B0604020202020204" pitchFamily="34" charset="0"/>
                    </a:rPr>
                    <a:t> </a:t>
                  </a:r>
                  <a:r>
                    <a:rPr lang="ru-RU" sz="800" dirty="0" err="1">
                      <a:solidFill>
                        <a:schemeClr val="tx1"/>
                      </a:solidFill>
                      <a:latin typeface="BauhausC Medium" panose="04000800000000000000" pitchFamily="82" charset="-52"/>
                      <a:cs typeface="Arial" panose="020B0604020202020204" pitchFamily="34" charset="0"/>
                    </a:rPr>
                    <a:t>розробляє</a:t>
                  </a:r>
                  <a:r>
                    <a:rPr lang="ru-RU" sz="800" dirty="0">
                      <a:solidFill>
                        <a:schemeClr val="tx1"/>
                      </a:solidFill>
                      <a:latin typeface="BauhausC Medium" panose="04000800000000000000" pitchFamily="82" charset="-52"/>
                      <a:cs typeface="Arial" panose="020B0604020202020204" pitchFamily="34" charset="0"/>
                    </a:rPr>
                    <a:t> </a:t>
                  </a:r>
                  <a:r>
                    <a:rPr lang="ru-RU" sz="800" dirty="0" err="1">
                      <a:solidFill>
                        <a:schemeClr val="tx1"/>
                      </a:solidFill>
                      <a:latin typeface="BauhausC Medium" panose="04000800000000000000" pitchFamily="82" charset="-52"/>
                      <a:cs typeface="Arial" panose="020B0604020202020204" pitchFamily="34" charset="0"/>
                    </a:rPr>
                    <a:t>самостійно</a:t>
                  </a:r>
                  <a:r>
                    <a:rPr lang="ru-RU" sz="800" dirty="0">
                      <a:solidFill>
                        <a:schemeClr val="tx1"/>
                      </a:solidFill>
                      <a:latin typeface="BauhausC Medium" panose="04000800000000000000" pitchFamily="82" charset="-52"/>
                      <a:cs typeface="Arial" panose="020B0604020202020204" pitchFamily="34" charset="0"/>
                    </a:rPr>
                    <a:t> </a:t>
                  </a:r>
                  <a:r>
                    <a:rPr lang="ru-RU" sz="800" dirty="0" err="1">
                      <a:solidFill>
                        <a:schemeClr val="tx1"/>
                      </a:solidFill>
                      <a:latin typeface="BauhausC Medium" panose="04000800000000000000" pitchFamily="82" charset="-52"/>
                      <a:cs typeface="Arial" panose="020B0604020202020204" pitchFamily="34" charset="0"/>
                    </a:rPr>
                    <a:t>або</a:t>
                  </a:r>
                  <a:r>
                    <a:rPr lang="ru-RU" sz="800" dirty="0">
                      <a:solidFill>
                        <a:schemeClr val="tx1"/>
                      </a:solidFill>
                      <a:latin typeface="BauhausC Medium" panose="04000800000000000000" pitchFamily="82" charset="-52"/>
                      <a:cs typeface="Arial" panose="020B0604020202020204" pitchFamily="34" charset="0"/>
                    </a:rPr>
                    <a:t> у </a:t>
                  </a:r>
                  <a:r>
                    <a:rPr lang="ru-RU" sz="800" dirty="0" err="1">
                      <a:solidFill>
                        <a:schemeClr val="tx1"/>
                      </a:solidFill>
                      <a:latin typeface="BauhausC Medium" panose="04000800000000000000" pitchFamily="82" charset="-52"/>
                      <a:cs typeface="Arial" panose="020B0604020202020204" pitchFamily="34" charset="0"/>
                    </a:rPr>
                    <a:t>процесі</a:t>
                  </a:r>
                  <a:r>
                    <a:rPr lang="ru-RU" sz="800" dirty="0">
                      <a:solidFill>
                        <a:schemeClr val="tx1"/>
                      </a:solidFill>
                      <a:latin typeface="BauhausC Medium" panose="04000800000000000000" pitchFamily="82" charset="-52"/>
                      <a:cs typeface="Arial" panose="020B0604020202020204" pitchFamily="34" charset="0"/>
                    </a:rPr>
                    <a:t> </a:t>
                  </a:r>
                  <a:r>
                    <a:rPr lang="ru-RU" sz="800" dirty="0" err="1">
                      <a:solidFill>
                        <a:schemeClr val="tx1"/>
                      </a:solidFill>
                      <a:latin typeface="BauhausC Medium" panose="04000800000000000000" pitchFamily="82" charset="-52"/>
                      <a:cs typeface="Arial" panose="020B0604020202020204" pitchFamily="34" charset="0"/>
                    </a:rPr>
                    <a:t>професійного</a:t>
                  </a:r>
                  <a:r>
                    <a:rPr lang="ru-RU" sz="800" dirty="0">
                      <a:solidFill>
                        <a:schemeClr val="tx1"/>
                      </a:solidFill>
                      <a:latin typeface="BauhausC Medium" panose="04000800000000000000" pitchFamily="82" charset="-52"/>
                      <a:cs typeface="Arial" panose="020B0604020202020204" pitchFamily="34" charset="0"/>
                    </a:rPr>
                    <a:t> </a:t>
                  </a:r>
                  <a:r>
                    <a:rPr lang="ru-RU" sz="800" dirty="0" err="1">
                      <a:solidFill>
                        <a:schemeClr val="tx1"/>
                      </a:solidFill>
                      <a:latin typeface="BauhausC Medium" panose="04000800000000000000" pitchFamily="82" charset="-52"/>
                      <a:cs typeface="Arial" panose="020B0604020202020204" pitchFamily="34" charset="0"/>
                    </a:rPr>
                    <a:t>навчання</a:t>
                  </a:r>
                  <a:endParaRPr lang="uk-UA" sz="800" dirty="0">
                    <a:solidFill>
                      <a:schemeClr val="tx1"/>
                    </a:solidFill>
                    <a:latin typeface="BauhausC Medium" panose="04000800000000000000" pitchFamily="82" charset="-52"/>
                    <a:cs typeface="Arial" panose="020B0604020202020204" pitchFamily="34" charset="0"/>
                  </a:endParaRPr>
                </a:p>
              </p:txBody>
            </p:sp>
          </p:grpSp>
          <p:pic>
            <p:nvPicPr>
              <p:cNvPr id="33" name="Рисунок 32" descr="Контрольный список">
                <a:extLst>
                  <a:ext uri="{FF2B5EF4-FFF2-40B4-BE49-F238E27FC236}">
                    <a16:creationId xmlns:a16="http://schemas.microsoft.com/office/drawing/2014/main" id="{BED961DB-0ADA-442E-8AEF-B959770FA08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8"/>
                  </a:ext>
                </a:extLst>
              </a:blip>
              <a:stretch>
                <a:fillRect/>
              </a:stretch>
            </p:blipFill>
            <p:spPr>
              <a:xfrm>
                <a:off x="2063157" y="5321804"/>
                <a:ext cx="334695" cy="338400"/>
              </a:xfrm>
              <a:prstGeom prst="rect">
                <a:avLst/>
              </a:prstGeom>
            </p:spPr>
          </p:pic>
        </p:grpSp>
        <p:sp>
          <p:nvSpPr>
            <p:cNvPr id="51" name="Прямоугольник 50">
              <a:extLst>
                <a:ext uri="{FF2B5EF4-FFF2-40B4-BE49-F238E27FC236}">
                  <a16:creationId xmlns:a16="http://schemas.microsoft.com/office/drawing/2014/main" id="{7FFD6A14-AC84-4622-9CB8-7551AE2D0173}"/>
                </a:ext>
              </a:extLst>
            </p:cNvPr>
            <p:cNvSpPr/>
            <p:nvPr/>
          </p:nvSpPr>
          <p:spPr>
            <a:xfrm>
              <a:off x="254692" y="4755717"/>
              <a:ext cx="7023570" cy="291847"/>
            </a:xfrm>
            <a:prstGeom prst="rect">
              <a:avLst/>
            </a:prstGeom>
            <a:noFill/>
            <a:ln>
              <a:solidFill>
                <a:schemeClr val="accent1">
                  <a:shade val="50000"/>
                </a:schemeClr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 anchorCtr="1"/>
            <a:lstStyle/>
            <a:p>
              <a:pPr marL="361950" algn="just"/>
              <a:r>
                <a:rPr lang="uk-UA" sz="800" dirty="0">
                  <a:solidFill>
                    <a:schemeClr val="tx1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Довідка передбачена </a:t>
              </a:r>
              <a:r>
                <a:rPr lang="uk-UA" sz="800" dirty="0">
                  <a:solidFill>
                    <a:srgbClr val="005BAA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пунктом 2 </a:t>
              </a:r>
              <a:r>
                <a:rPr lang="uk-UA" sz="800" dirty="0">
                  <a:solidFill>
                    <a:schemeClr val="tx1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не подається, якщо центром зайнятості за наявності технічної можливості відомості про </a:t>
              </a:r>
              <a:r>
                <a:rPr lang="uk-UA" sz="800" u="sng" dirty="0">
                  <a:solidFill>
                    <a:srgbClr val="005BAA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Особу</a:t>
              </a:r>
              <a:r>
                <a:rPr lang="uk-UA" sz="800" dirty="0">
                  <a:solidFill>
                    <a:schemeClr val="tx1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 отримано шляхом інформаційної взаємодії з єдиною інформаційною системою МВС </a:t>
              </a:r>
            </a:p>
          </p:txBody>
        </p:sp>
      </p:grpSp>
      <p:grpSp>
        <p:nvGrpSpPr>
          <p:cNvPr id="8" name="Группа 7">
            <a:extLst>
              <a:ext uri="{FF2B5EF4-FFF2-40B4-BE49-F238E27FC236}">
                <a16:creationId xmlns:a16="http://schemas.microsoft.com/office/drawing/2014/main" id="{B7F0984C-8A06-4BAA-9A9E-CBBBC6FFB46C}"/>
              </a:ext>
            </a:extLst>
          </p:cNvPr>
          <p:cNvGrpSpPr/>
          <p:nvPr/>
        </p:nvGrpSpPr>
        <p:grpSpPr>
          <a:xfrm>
            <a:off x="182459" y="10186147"/>
            <a:ext cx="7184879" cy="355980"/>
            <a:chOff x="151085" y="10154635"/>
            <a:chExt cx="7184879" cy="355980"/>
          </a:xfrm>
        </p:grpSpPr>
        <p:pic>
          <p:nvPicPr>
            <p:cNvPr id="31" name="Рисунок 30" descr="Космонавт">
              <a:extLst>
                <a:ext uri="{FF2B5EF4-FFF2-40B4-BE49-F238E27FC236}">
                  <a16:creationId xmlns:a16="http://schemas.microsoft.com/office/drawing/2014/main" id="{146D9F84-180E-4A63-8BB3-2D3EEA0B06A0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/>
            </a:stretch>
          </p:blipFill>
          <p:spPr>
            <a:xfrm>
              <a:off x="284590" y="10189048"/>
              <a:ext cx="288000" cy="288000"/>
            </a:xfrm>
            <a:prstGeom prst="rect">
              <a:avLst/>
            </a:prstGeom>
          </p:spPr>
        </p:pic>
        <p:sp>
          <p:nvSpPr>
            <p:cNvPr id="72" name="Прямоугольник 71">
              <a:extLst>
                <a:ext uri="{FF2B5EF4-FFF2-40B4-BE49-F238E27FC236}">
                  <a16:creationId xmlns:a16="http://schemas.microsoft.com/office/drawing/2014/main" id="{35C341E2-2659-443D-BE86-025C4B120B1B}"/>
                </a:ext>
              </a:extLst>
            </p:cNvPr>
            <p:cNvSpPr/>
            <p:nvPr/>
          </p:nvSpPr>
          <p:spPr>
            <a:xfrm>
              <a:off x="151085" y="10154635"/>
              <a:ext cx="7184879" cy="355980"/>
            </a:xfrm>
            <a:prstGeom prst="rect">
              <a:avLst/>
            </a:prstGeom>
            <a:noFill/>
            <a:ln>
              <a:solidFill>
                <a:schemeClr val="accent1">
                  <a:shade val="50000"/>
                </a:schemeClr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 anchorCtr="1"/>
            <a:lstStyle/>
            <a:p>
              <a:pPr algn="just"/>
              <a:r>
                <a:rPr lang="uk-UA" sz="700" dirty="0">
                  <a:solidFill>
                    <a:schemeClr val="tx1"/>
                  </a:solidFill>
                  <a:latin typeface="BauhausC Medium" panose="04000800000000000000" pitchFamily="82" charset="-52"/>
                  <a:cs typeface="Arial" panose="020B0604020202020204" pitchFamily="34" charset="0"/>
                </a:rPr>
                <a:t>За більш детальною інформацією звертайтеся на </a:t>
              </a:r>
              <a:r>
                <a:rPr lang="uk-UA" sz="700" dirty="0">
                  <a:solidFill>
                    <a:srgbClr val="005BAA"/>
                  </a:solidFill>
                  <a:latin typeface="BauhausC Medium" panose="04000800000000000000" pitchFamily="82" charset="-52"/>
                  <a:cs typeface="Arial" panose="020B0604020202020204" pitchFamily="34" charset="0"/>
                </a:rPr>
                <a:t>"гарячу лінію" Державної служби зайнятості</a:t>
              </a:r>
              <a:r>
                <a:rPr lang="uk-UA" sz="700" dirty="0">
                  <a:solidFill>
                    <a:schemeClr val="tx1"/>
                  </a:solidFill>
                  <a:latin typeface="BauhausC Medium" panose="04000800000000000000" pitchFamily="82" charset="-52"/>
                  <a:cs typeface="Arial" panose="020B0604020202020204" pitchFamily="34" charset="0"/>
                </a:rPr>
                <a:t> за номером 0 800 50 99 66 (дзвінки безкоштовні) </a:t>
              </a:r>
            </a:p>
            <a:p>
              <a:pPr algn="ctr"/>
              <a:r>
                <a:rPr lang="uk-UA" sz="700" dirty="0">
                  <a:solidFill>
                    <a:schemeClr val="tx1"/>
                  </a:solidFill>
                  <a:latin typeface="BauhausC Medium" panose="04000800000000000000" pitchFamily="82" charset="-52"/>
                  <a:cs typeface="Arial" panose="020B0604020202020204" pitchFamily="34" charset="0"/>
                </a:rPr>
                <a:t>або</a:t>
              </a:r>
            </a:p>
            <a:p>
              <a:pPr algn="ctr"/>
              <a:r>
                <a:rPr lang="uk-UA" sz="700" dirty="0">
                  <a:solidFill>
                    <a:schemeClr val="tx1"/>
                  </a:solidFill>
                  <a:latin typeface="BauhausC Medium" panose="04000800000000000000" pitchFamily="82" charset="-52"/>
                  <a:cs typeface="Arial" panose="020B0604020202020204" pitchFamily="34" charset="0"/>
                </a:rPr>
                <a:t>до будь-якого </a:t>
              </a:r>
              <a:r>
                <a:rPr lang="uk-UA" sz="700" dirty="0">
                  <a:solidFill>
                    <a:srgbClr val="005BAA"/>
                  </a:solidFill>
                  <a:latin typeface="BauhausC Medium" panose="04000800000000000000" pitchFamily="82" charset="-52"/>
                  <a:cs typeface="Arial" panose="020B0604020202020204" pitchFamily="34" charset="0"/>
                </a:rPr>
                <a:t>центру зайнятості, </a:t>
              </a:r>
              <a:r>
                <a:rPr lang="uk-UA" sz="700" dirty="0">
                  <a:solidFill>
                    <a:schemeClr val="tx1"/>
                  </a:solidFill>
                  <a:latin typeface="BauhausC Medium" panose="04000800000000000000" pitchFamily="82" charset="-52"/>
                  <a:cs typeface="Arial" panose="020B0604020202020204" pitchFamily="34" charset="0"/>
                </a:rPr>
                <a:t>зручного для Вашого відвідування</a:t>
              </a:r>
              <a:endParaRPr lang="uk-UA" sz="700" dirty="0">
                <a:solidFill>
                  <a:schemeClr val="tx1"/>
                </a:solidFill>
                <a:latin typeface="BauhausC Medium" panose="04000800000000000000" pitchFamily="82" charset="-52"/>
                <a:cs typeface="Times New Roman" panose="02020603050405020304" pitchFamily="18" charset="0"/>
              </a:endParaRPr>
            </a:p>
          </p:txBody>
        </p:sp>
        <p:pic>
          <p:nvPicPr>
            <p:cNvPr id="11" name="Рисунок 10" descr="Информация">
              <a:extLst>
                <a:ext uri="{FF2B5EF4-FFF2-40B4-BE49-F238E27FC236}">
                  <a16:creationId xmlns:a16="http://schemas.microsoft.com/office/drawing/2014/main" id="{8501C9A2-2699-4E42-A66F-ECE2ADF63683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2"/>
                </a:ext>
              </a:extLst>
            </a:blip>
            <a:stretch>
              <a:fillRect/>
            </a:stretch>
          </p:blipFill>
          <p:spPr>
            <a:xfrm>
              <a:off x="7032350" y="10224625"/>
              <a:ext cx="216000" cy="216000"/>
            </a:xfrm>
            <a:prstGeom prst="rect">
              <a:avLst/>
            </a:prstGeom>
          </p:spPr>
        </p:pic>
      </p:grpSp>
      <p:grpSp>
        <p:nvGrpSpPr>
          <p:cNvPr id="12" name="Группа 11">
            <a:extLst>
              <a:ext uri="{FF2B5EF4-FFF2-40B4-BE49-F238E27FC236}">
                <a16:creationId xmlns:a16="http://schemas.microsoft.com/office/drawing/2014/main" id="{F8DC4750-F13D-4CC1-8704-B4F2C6984E08}"/>
              </a:ext>
            </a:extLst>
          </p:cNvPr>
          <p:cNvGrpSpPr>
            <a:grpSpLocks/>
          </p:cNvGrpSpPr>
          <p:nvPr/>
        </p:nvGrpSpPr>
        <p:grpSpPr>
          <a:xfrm>
            <a:off x="192333" y="5636638"/>
            <a:ext cx="2909973" cy="886753"/>
            <a:chOff x="-3772061" y="5530742"/>
            <a:chExt cx="2909973" cy="886753"/>
          </a:xfrm>
        </p:grpSpPr>
        <p:grpSp>
          <p:nvGrpSpPr>
            <p:cNvPr id="7" name="Группа 6">
              <a:extLst>
                <a:ext uri="{FF2B5EF4-FFF2-40B4-BE49-F238E27FC236}">
                  <a16:creationId xmlns:a16="http://schemas.microsoft.com/office/drawing/2014/main" id="{249A7ED6-18B3-455A-BD83-E798D497DB37}"/>
                </a:ext>
              </a:extLst>
            </p:cNvPr>
            <p:cNvGrpSpPr/>
            <p:nvPr/>
          </p:nvGrpSpPr>
          <p:grpSpPr>
            <a:xfrm>
              <a:off x="-3772061" y="5538406"/>
              <a:ext cx="2909973" cy="879089"/>
              <a:chOff x="590463" y="3706456"/>
              <a:chExt cx="2031637" cy="1090033"/>
            </a:xfrm>
          </p:grpSpPr>
          <p:sp>
            <p:nvSpPr>
              <p:cNvPr id="30" name="Прямоугольник 29">
                <a:extLst>
                  <a:ext uri="{FF2B5EF4-FFF2-40B4-BE49-F238E27FC236}">
                    <a16:creationId xmlns:a16="http://schemas.microsoft.com/office/drawing/2014/main" id="{CA5908E2-85B1-4ED5-94CE-E86229BCEEEC}"/>
                  </a:ext>
                </a:extLst>
              </p:cNvPr>
              <p:cNvSpPr/>
              <p:nvPr/>
            </p:nvSpPr>
            <p:spPr>
              <a:xfrm>
                <a:off x="590463" y="4068025"/>
                <a:ext cx="2031637" cy="728464"/>
              </a:xfrm>
              <a:prstGeom prst="rect">
                <a:avLst/>
              </a:prstGeom>
              <a:noFill/>
              <a:ln>
                <a:solidFill>
                  <a:schemeClr val="accent1">
                    <a:shade val="50000"/>
                  </a:schemeClr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/>
              <a:lstStyle/>
              <a:p>
                <a:pPr algn="just"/>
                <a:r>
                  <a:rPr lang="ru-RU" sz="800" u="sng" dirty="0">
                    <a:solidFill>
                      <a:srgbClr val="005BAA"/>
                    </a:solidFill>
                    <a:latin typeface="BauhausC Medium" panose="04000800000000000000" pitchFamily="82" charset="-52"/>
                    <a:cs typeface="Arial" panose="020B0604020202020204" pitchFamily="34" charset="0"/>
                  </a:rPr>
                  <a:t>Особа</a:t>
                </a:r>
                <a:r>
                  <a:rPr lang="ru-RU" sz="800" dirty="0">
                    <a:solidFill>
                      <a:schemeClr val="tx1"/>
                    </a:solidFill>
                    <a:latin typeface="BauhausC Medium" panose="04000800000000000000" pitchFamily="82" charset="-52"/>
                    <a:cs typeface="Arial" panose="020B0604020202020204" pitchFamily="34" charset="0"/>
                  </a:rPr>
                  <a:t>, </a:t>
                </a:r>
                <a:r>
                  <a:rPr lang="uk-UA" sz="800" dirty="0">
                    <a:solidFill>
                      <a:schemeClr val="tx1"/>
                    </a:solidFill>
                    <a:latin typeface="BauhausC Medium" panose="04000800000000000000" pitchFamily="82" charset="-52"/>
                    <a:cs typeface="Arial" panose="020B0604020202020204" pitchFamily="34" charset="0"/>
                  </a:rPr>
                  <a:t>подає</a:t>
                </a:r>
                <a:r>
                  <a:rPr lang="ru-RU" sz="800" dirty="0">
                    <a:solidFill>
                      <a:schemeClr val="tx1"/>
                    </a:solidFill>
                    <a:latin typeface="BauhausC Medium" panose="04000800000000000000" pitchFamily="82" charset="-52"/>
                    <a:cs typeface="Arial" panose="020B0604020202020204" pitchFamily="34" charset="0"/>
                  </a:rPr>
                  <a:t> пакет </a:t>
                </a:r>
                <a:r>
                  <a:rPr lang="uk-UA" sz="800" dirty="0">
                    <a:solidFill>
                      <a:schemeClr val="tx1"/>
                    </a:solidFill>
                    <a:latin typeface="BauhausC Medium" panose="04000800000000000000" pitchFamily="82" charset="-52"/>
                    <a:cs typeface="Arial" panose="020B0604020202020204" pitchFamily="34" charset="0"/>
                  </a:rPr>
                  <a:t>документів</a:t>
                </a:r>
                <a:r>
                  <a:rPr lang="ru-RU" sz="800" dirty="0">
                    <a:solidFill>
                      <a:schemeClr val="tx1"/>
                    </a:solidFill>
                    <a:latin typeface="BauhausC Medium" panose="04000800000000000000" pitchFamily="82" charset="-52"/>
                    <a:cs typeface="Arial" panose="020B0604020202020204" pitchFamily="34" charset="0"/>
                  </a:rPr>
                  <a:t> </a:t>
                </a:r>
                <a:r>
                  <a:rPr lang="ru-RU" sz="800" dirty="0">
                    <a:solidFill>
                      <a:srgbClr val="005BAA"/>
                    </a:solidFill>
                    <a:latin typeface="BauhausC Medium" panose="04000800000000000000" pitchFamily="82" charset="-52"/>
                    <a:cs typeface="Times New Roman" panose="02020603050405020304" pitchFamily="18" charset="0"/>
                  </a:rPr>
                  <a:t>до центру зайнятості</a:t>
                </a:r>
                <a:r>
                  <a:rPr lang="ru-RU" sz="800" dirty="0">
                    <a:solidFill>
                      <a:schemeClr val="tx1"/>
                    </a:solidFill>
                    <a:latin typeface="BauhausC Medium" panose="04000800000000000000" pitchFamily="82" charset="-52"/>
                    <a:cs typeface="Times New Roman" panose="02020603050405020304" pitchFamily="18" charset="0"/>
                  </a:rPr>
                  <a:t> в </a:t>
                </a:r>
                <a:r>
                  <a:rPr lang="ru-RU" sz="800" dirty="0" err="1">
                    <a:solidFill>
                      <a:schemeClr val="tx1"/>
                    </a:solidFill>
                    <a:latin typeface="BauhausC Medium" panose="04000800000000000000" pitchFamily="82" charset="-52"/>
                    <a:cs typeface="Times New Roman" panose="02020603050405020304" pitchFamily="18" charset="0"/>
                  </a:rPr>
                  <a:t>паперовому</a:t>
                </a:r>
                <a:r>
                  <a:rPr lang="ru-RU" sz="800" dirty="0">
                    <a:solidFill>
                      <a:schemeClr val="tx1"/>
                    </a:solidFill>
                    <a:latin typeface="BauhausC Medium" panose="04000800000000000000" pitchFamily="82" charset="-52"/>
                    <a:cs typeface="Times New Roman" panose="02020603050405020304" pitchFamily="18" charset="0"/>
                  </a:rPr>
                  <a:t> </a:t>
                </a:r>
                <a:r>
                  <a:rPr lang="ru-RU" sz="800" dirty="0" err="1">
                    <a:solidFill>
                      <a:schemeClr val="tx1"/>
                    </a:solidFill>
                    <a:latin typeface="BauhausC Medium" panose="04000800000000000000" pitchFamily="82" charset="-52"/>
                    <a:cs typeface="Times New Roman" panose="02020603050405020304" pitchFamily="18" charset="0"/>
                  </a:rPr>
                  <a:t>вигляді</a:t>
                </a:r>
                <a:r>
                  <a:rPr lang="ru-RU" sz="800" dirty="0">
                    <a:solidFill>
                      <a:schemeClr val="tx1"/>
                    </a:solidFill>
                    <a:latin typeface="BauhausC Medium" panose="04000800000000000000" pitchFamily="82" charset="-52"/>
                    <a:cs typeface="Times New Roman" panose="02020603050405020304" pitchFamily="18" charset="0"/>
                  </a:rPr>
                  <a:t> </a:t>
                </a:r>
                <a:r>
                  <a:rPr lang="ru-RU" sz="800" dirty="0" err="1">
                    <a:solidFill>
                      <a:schemeClr val="tx1"/>
                    </a:solidFill>
                    <a:latin typeface="BauhausC Medium" panose="04000800000000000000" pitchFamily="82" charset="-52"/>
                    <a:cs typeface="Times New Roman" panose="02020603050405020304" pitchFamily="18" charset="0"/>
                  </a:rPr>
                  <a:t>або</a:t>
                </a:r>
                <a:r>
                  <a:rPr lang="ru-RU" sz="800" dirty="0">
                    <a:solidFill>
                      <a:schemeClr val="tx1"/>
                    </a:solidFill>
                    <a:latin typeface="BauhausC Medium" panose="04000800000000000000" pitchFamily="82" charset="-52"/>
                    <a:cs typeface="Times New Roman" panose="02020603050405020304" pitchFamily="18" charset="0"/>
                  </a:rPr>
                  <a:t> </a:t>
                </a:r>
                <a:r>
                  <a:rPr lang="ru-RU" sz="800" dirty="0">
                    <a:solidFill>
                      <a:srgbClr val="005BAA"/>
                    </a:solidFill>
                    <a:latin typeface="BauhausC Medium" panose="04000800000000000000" pitchFamily="82" charset="-52"/>
                    <a:cs typeface="Times New Roman" panose="02020603050405020304" pitchFamily="18" charset="0"/>
                  </a:rPr>
                  <a:t>за </a:t>
                </a:r>
                <a:r>
                  <a:rPr lang="ru-RU" sz="800" dirty="0" err="1">
                    <a:solidFill>
                      <a:srgbClr val="005BAA"/>
                    </a:solidFill>
                    <a:latin typeface="BauhausC Medium" panose="04000800000000000000" pitchFamily="82" charset="-52"/>
                    <a:cs typeface="Times New Roman" panose="02020603050405020304" pitchFamily="18" charset="0"/>
                  </a:rPr>
                  <a:t>наявності</a:t>
                </a:r>
                <a:r>
                  <a:rPr lang="ru-RU" sz="800" dirty="0">
                    <a:solidFill>
                      <a:srgbClr val="005BAA"/>
                    </a:solidFill>
                    <a:latin typeface="BauhausC Medium" panose="04000800000000000000" pitchFamily="82" charset="-52"/>
                    <a:cs typeface="Times New Roman" panose="02020603050405020304" pitchFamily="18" charset="0"/>
                  </a:rPr>
                  <a:t> </a:t>
                </a:r>
                <a:r>
                  <a:rPr lang="ru-RU" sz="800" dirty="0" err="1">
                    <a:solidFill>
                      <a:srgbClr val="005BAA"/>
                    </a:solidFill>
                    <a:latin typeface="BauhausC Medium" panose="04000800000000000000" pitchFamily="82" charset="-52"/>
                    <a:cs typeface="Times New Roman" panose="02020603050405020304" pitchFamily="18" charset="0"/>
                  </a:rPr>
                  <a:t>технічної</a:t>
                </a:r>
                <a:r>
                  <a:rPr lang="ru-RU" sz="800" dirty="0">
                    <a:solidFill>
                      <a:srgbClr val="005BAA"/>
                    </a:solidFill>
                    <a:latin typeface="BauhausC Medium" panose="04000800000000000000" pitchFamily="82" charset="-52"/>
                    <a:cs typeface="Times New Roman" panose="02020603050405020304" pitchFamily="18" charset="0"/>
                  </a:rPr>
                  <a:t> </a:t>
                </a:r>
                <a:r>
                  <a:rPr lang="ru-RU" sz="800" dirty="0" err="1">
                    <a:solidFill>
                      <a:srgbClr val="005BAA"/>
                    </a:solidFill>
                    <a:latin typeface="BauhausC Medium" panose="04000800000000000000" pitchFamily="82" charset="-52"/>
                    <a:cs typeface="Times New Roman" panose="02020603050405020304" pitchFamily="18" charset="0"/>
                  </a:rPr>
                  <a:t>можливості</a:t>
                </a:r>
                <a:r>
                  <a:rPr lang="ru-RU" sz="800" dirty="0">
                    <a:solidFill>
                      <a:schemeClr val="tx1"/>
                    </a:solidFill>
                    <a:latin typeface="BauhausC Medium" panose="04000800000000000000" pitchFamily="82" charset="-52"/>
                    <a:cs typeface="Times New Roman" panose="02020603050405020304" pitchFamily="18" charset="0"/>
                  </a:rPr>
                  <a:t> в </a:t>
                </a:r>
                <a:r>
                  <a:rPr lang="ru-RU" sz="800" dirty="0" err="1">
                    <a:solidFill>
                      <a:schemeClr val="tx1"/>
                    </a:solidFill>
                    <a:latin typeface="BauhausC Medium" panose="04000800000000000000" pitchFamily="82" charset="-52"/>
                    <a:cs typeface="Times New Roman" panose="02020603050405020304" pitchFamily="18" charset="0"/>
                  </a:rPr>
                  <a:t>електронному</a:t>
                </a:r>
                <a:r>
                  <a:rPr lang="ru-RU" sz="800" dirty="0">
                    <a:solidFill>
                      <a:schemeClr val="tx1"/>
                    </a:solidFill>
                    <a:latin typeface="BauhausC Medium" panose="04000800000000000000" pitchFamily="82" charset="-52"/>
                    <a:cs typeface="Times New Roman" panose="02020603050405020304" pitchFamily="18" charset="0"/>
                  </a:rPr>
                  <a:t> </a:t>
                </a:r>
                <a:r>
                  <a:rPr lang="ru-RU" sz="800" dirty="0" err="1">
                    <a:solidFill>
                      <a:schemeClr val="tx1"/>
                    </a:solidFill>
                    <a:latin typeface="BauhausC Medium" panose="04000800000000000000" pitchFamily="82" charset="-52"/>
                    <a:cs typeface="Times New Roman" panose="02020603050405020304" pitchFamily="18" charset="0"/>
                  </a:rPr>
                  <a:t>вигляді</a:t>
                </a:r>
                <a:r>
                  <a:rPr lang="ru-RU" sz="800" dirty="0">
                    <a:solidFill>
                      <a:schemeClr val="tx1"/>
                    </a:solidFill>
                    <a:latin typeface="BauhausC Medium" panose="04000800000000000000" pitchFamily="82" charset="-52"/>
                    <a:cs typeface="Times New Roman" panose="02020603050405020304" pitchFamily="18" charset="0"/>
                  </a:rPr>
                  <a:t>  через </a:t>
                </a:r>
                <a:r>
                  <a:rPr lang="ru-RU" sz="800" dirty="0" err="1">
                    <a:solidFill>
                      <a:srgbClr val="005BAA"/>
                    </a:solidFill>
                    <a:latin typeface="BauhausC Medium" panose="04000800000000000000" pitchFamily="82" charset="-52"/>
                    <a:cs typeface="Times New Roman" panose="02020603050405020304" pitchFamily="18" charset="0"/>
                  </a:rPr>
                  <a:t>Єдиний</a:t>
                </a:r>
                <a:r>
                  <a:rPr lang="ru-RU" sz="800" dirty="0">
                    <a:solidFill>
                      <a:srgbClr val="005BAA"/>
                    </a:solidFill>
                    <a:latin typeface="BauhausC Medium" panose="04000800000000000000" pitchFamily="82" charset="-52"/>
                    <a:cs typeface="Times New Roman" panose="02020603050405020304" pitchFamily="18" charset="0"/>
                  </a:rPr>
                  <a:t> </a:t>
                </a:r>
                <a:r>
                  <a:rPr lang="ru-RU" sz="800" dirty="0" err="1">
                    <a:solidFill>
                      <a:srgbClr val="005BAA"/>
                    </a:solidFill>
                    <a:latin typeface="BauhausC Medium" panose="04000800000000000000" pitchFamily="82" charset="-52"/>
                    <a:cs typeface="Times New Roman" panose="02020603050405020304" pitchFamily="18" charset="0"/>
                  </a:rPr>
                  <a:t>державний</a:t>
                </a:r>
                <a:r>
                  <a:rPr lang="ru-RU" sz="800" dirty="0">
                    <a:solidFill>
                      <a:srgbClr val="005BAA"/>
                    </a:solidFill>
                    <a:latin typeface="BauhausC Medium" panose="04000800000000000000" pitchFamily="82" charset="-52"/>
                    <a:cs typeface="Times New Roman" panose="02020603050405020304" pitchFamily="18" charset="0"/>
                  </a:rPr>
                  <a:t> веб-портал </a:t>
                </a:r>
                <a:r>
                  <a:rPr lang="ru-RU" sz="800" dirty="0" err="1">
                    <a:solidFill>
                      <a:srgbClr val="005BAA"/>
                    </a:solidFill>
                    <a:latin typeface="BauhausC Medium" panose="04000800000000000000" pitchFamily="82" charset="-52"/>
                    <a:cs typeface="Times New Roman" panose="02020603050405020304" pitchFamily="18" charset="0"/>
                  </a:rPr>
                  <a:t>електронних</a:t>
                </a:r>
                <a:r>
                  <a:rPr lang="ru-RU" sz="800" dirty="0">
                    <a:solidFill>
                      <a:srgbClr val="005BAA"/>
                    </a:solidFill>
                    <a:latin typeface="BauhausC Medium" panose="04000800000000000000" pitchFamily="82" charset="-52"/>
                    <a:cs typeface="Times New Roman" panose="02020603050405020304" pitchFamily="18" charset="0"/>
                  </a:rPr>
                  <a:t> послуг «</a:t>
                </a:r>
                <a:r>
                  <a:rPr lang="ru-RU" sz="800" dirty="0" err="1">
                    <a:solidFill>
                      <a:srgbClr val="005BAA"/>
                    </a:solidFill>
                    <a:latin typeface="BauhausC Medium" panose="04000800000000000000" pitchFamily="82" charset="-52"/>
                    <a:cs typeface="Times New Roman" panose="02020603050405020304" pitchFamily="18" charset="0"/>
                  </a:rPr>
                  <a:t>Дія</a:t>
                </a:r>
                <a:r>
                  <a:rPr lang="ru-RU" sz="800" dirty="0">
                    <a:solidFill>
                      <a:srgbClr val="005BAA"/>
                    </a:solidFill>
                    <a:latin typeface="BauhausC Medium" panose="04000800000000000000" pitchFamily="82" charset="-52"/>
                    <a:cs typeface="Times New Roman" panose="02020603050405020304" pitchFamily="18" charset="0"/>
                  </a:rPr>
                  <a:t>»</a:t>
                </a:r>
                <a:endParaRPr lang="en-US" sz="800" dirty="0">
                  <a:solidFill>
                    <a:schemeClr val="tx1"/>
                  </a:solidFill>
                  <a:latin typeface="BauhausC Medium" panose="04000800000000000000" pitchFamily="82" charset="-52"/>
                  <a:cs typeface="Arial" panose="020B0604020202020204" pitchFamily="34" charset="0"/>
                </a:endParaRPr>
              </a:p>
              <a:p>
                <a:pPr algn="just"/>
                <a:endParaRPr lang="en-US" sz="800" dirty="0">
                  <a:solidFill>
                    <a:schemeClr val="tx1"/>
                  </a:solidFill>
                  <a:latin typeface="BauhausC Medium" panose="04000800000000000000" pitchFamily="82" charset="-52"/>
                  <a:cs typeface="Arial" panose="020B0604020202020204" pitchFamily="34" charset="0"/>
                </a:endParaRPr>
              </a:p>
              <a:p>
                <a:pPr algn="just"/>
                <a:endParaRPr lang="uk-UA" sz="800" dirty="0">
                  <a:solidFill>
                    <a:schemeClr val="tx1"/>
                  </a:solidFill>
                  <a:latin typeface="BauhausC Medium" panose="04000800000000000000" pitchFamily="82" charset="-52"/>
                  <a:cs typeface="Arial" panose="020B0604020202020204" pitchFamily="34" charset="0"/>
                </a:endParaRPr>
              </a:p>
            </p:txBody>
          </p:sp>
          <p:sp>
            <p:nvSpPr>
              <p:cNvPr id="6" name="Прямоугольник 5">
                <a:extLst>
                  <a:ext uri="{FF2B5EF4-FFF2-40B4-BE49-F238E27FC236}">
                    <a16:creationId xmlns:a16="http://schemas.microsoft.com/office/drawing/2014/main" id="{9B638700-C887-49ED-A057-5F5AE8B75E71}"/>
                  </a:ext>
                </a:extLst>
              </p:cNvPr>
              <p:cNvSpPr/>
              <p:nvPr/>
            </p:nvSpPr>
            <p:spPr>
              <a:xfrm>
                <a:off x="590463" y="3706456"/>
                <a:ext cx="2031637" cy="361572"/>
              </a:xfrm>
              <a:prstGeom prst="rect">
                <a:avLst/>
              </a:prstGeom>
              <a:solidFill>
                <a:srgbClr val="005BAA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uk-UA" sz="1600" dirty="0">
                    <a:latin typeface="BauhausC Medium" panose="04000800000000000000" pitchFamily="82" charset="-52"/>
                    <a:cs typeface="Times New Roman" panose="02020603050405020304" pitchFamily="18" charset="0"/>
                  </a:rPr>
                  <a:t>         2. Подання документів</a:t>
                </a:r>
              </a:p>
            </p:txBody>
          </p:sp>
        </p:grpSp>
        <p:pic>
          <p:nvPicPr>
            <p:cNvPr id="71" name="Рисунок 70" descr="Угловые стрелки">
              <a:extLst>
                <a:ext uri="{FF2B5EF4-FFF2-40B4-BE49-F238E27FC236}">
                  <a16:creationId xmlns:a16="http://schemas.microsoft.com/office/drawing/2014/main" id="{78121939-0609-495C-9FDE-7D09E53CE9EE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4"/>
                </a:ext>
              </a:extLst>
            </a:blip>
            <a:stretch>
              <a:fillRect/>
            </a:stretch>
          </p:blipFill>
          <p:spPr>
            <a:xfrm>
              <a:off x="-3740602" y="5545426"/>
              <a:ext cx="277555" cy="277555"/>
            </a:xfrm>
            <a:prstGeom prst="rect">
              <a:avLst/>
            </a:prstGeom>
          </p:spPr>
        </p:pic>
        <p:pic>
          <p:nvPicPr>
            <p:cNvPr id="73" name="Рисунок 72" descr="Банк">
              <a:extLst>
                <a:ext uri="{FF2B5EF4-FFF2-40B4-BE49-F238E27FC236}">
                  <a16:creationId xmlns:a16="http://schemas.microsoft.com/office/drawing/2014/main" id="{231D4290-D563-4410-8EF5-C8376CF3FF38}"/>
                </a:ext>
              </a:extLst>
            </p:cNvPr>
            <p:cNvPicPr>
              <a:picLocks noChangeAspect="1"/>
            </p:cNvPicPr>
            <p:nvPr/>
          </p:nvPicPr>
          <p:blipFill>
            <a:blip r:embed="rId15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6"/>
                </a:ext>
              </a:extLst>
            </a:blip>
            <a:stretch>
              <a:fillRect/>
            </a:stretch>
          </p:blipFill>
          <p:spPr>
            <a:xfrm>
              <a:off x="-3501535" y="5530742"/>
              <a:ext cx="277555" cy="277555"/>
            </a:xfrm>
            <a:prstGeom prst="rect">
              <a:avLst/>
            </a:prstGeom>
          </p:spPr>
        </p:pic>
      </p:grpSp>
      <p:sp>
        <p:nvSpPr>
          <p:cNvPr id="61" name="Прямоугольник 60">
            <a:extLst>
              <a:ext uri="{FF2B5EF4-FFF2-40B4-BE49-F238E27FC236}">
                <a16:creationId xmlns:a16="http://schemas.microsoft.com/office/drawing/2014/main" id="{0A38055D-8DA6-4F72-B379-39606267088E}"/>
              </a:ext>
            </a:extLst>
          </p:cNvPr>
          <p:cNvSpPr/>
          <p:nvPr/>
        </p:nvSpPr>
        <p:spPr>
          <a:xfrm>
            <a:off x="175773" y="2185678"/>
            <a:ext cx="7183308" cy="337792"/>
          </a:xfrm>
          <a:prstGeom prst="rect">
            <a:avLst/>
          </a:prstGeom>
          <a:noFill/>
          <a:ln>
            <a:solidFill>
              <a:schemeClr val="accent1">
                <a:shade val="50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n-US" sz="800" dirty="0">
                <a:solidFill>
                  <a:schemeClr val="tx1"/>
                </a:solidFill>
                <a:latin typeface="BauhausC Medium" panose="04000800000000000000" pitchFamily="82" charset="-52"/>
                <a:cs typeface="Arial" panose="020B0604020202020204" pitchFamily="34" charset="0"/>
              </a:rPr>
              <a:t>	</a:t>
            </a:r>
            <a:r>
              <a:rPr lang="ru-RU" sz="800" dirty="0" err="1">
                <a:solidFill>
                  <a:schemeClr val="tx1"/>
                </a:solidFill>
                <a:latin typeface="BauhausC Medium" panose="04000800000000000000" pitchFamily="82" charset="-52"/>
                <a:cs typeface="Arial" panose="020B0604020202020204" pitchFamily="34" charset="0"/>
              </a:rPr>
              <a:t>Непрацююча</a:t>
            </a:r>
            <a:r>
              <a:rPr lang="ru-RU" sz="800" dirty="0">
                <a:solidFill>
                  <a:schemeClr val="tx1"/>
                </a:solidFill>
                <a:latin typeface="BauhausC Medium" panose="04000800000000000000" pitchFamily="82" charset="-52"/>
                <a:cs typeface="Arial" panose="020B0604020202020204" pitchFamily="34" charset="0"/>
              </a:rPr>
              <a:t> </a:t>
            </a:r>
            <a:r>
              <a:rPr lang="uk-UA" sz="800" dirty="0">
                <a:solidFill>
                  <a:schemeClr val="tx1"/>
                </a:solidFill>
                <a:latin typeface="BauhausC Medium" panose="04000800000000000000" pitchFamily="82" charset="-52"/>
                <a:cs typeface="Arial" panose="020B0604020202020204" pitchFamily="34" charset="0"/>
              </a:rPr>
              <a:t>працездатна</a:t>
            </a:r>
            <a:r>
              <a:rPr lang="ru-RU" sz="800" dirty="0">
                <a:solidFill>
                  <a:schemeClr val="tx1"/>
                </a:solidFill>
                <a:latin typeface="BauhausC Medium" panose="04000800000000000000" pitchFamily="82" charset="-52"/>
                <a:cs typeface="Arial" panose="020B0604020202020204" pitchFamily="34" charset="0"/>
              </a:rPr>
              <a:t> </a:t>
            </a:r>
            <a:r>
              <a:rPr lang="ru-RU" sz="800" u="sng" dirty="0">
                <a:solidFill>
                  <a:srgbClr val="005BAA"/>
                </a:solidFill>
                <a:latin typeface="BauhausC Medium" panose="04000800000000000000" pitchFamily="82" charset="-52"/>
                <a:cs typeface="Arial" panose="020B0604020202020204" pitchFamily="34" charset="0"/>
              </a:rPr>
              <a:t>Особа</a:t>
            </a:r>
            <a:r>
              <a:rPr lang="ru-RU" sz="800" dirty="0">
                <a:solidFill>
                  <a:srgbClr val="005BAA"/>
                </a:solidFill>
                <a:latin typeface="BauhausC Medium" panose="04000800000000000000" pitchFamily="82" charset="-52"/>
                <a:cs typeface="Arial" panose="020B0604020202020204" pitchFamily="34" charset="0"/>
              </a:rPr>
              <a:t> </a:t>
            </a:r>
            <a:r>
              <a:rPr lang="ru-RU" sz="800" dirty="0">
                <a:solidFill>
                  <a:schemeClr val="tx1"/>
                </a:solidFill>
                <a:latin typeface="BauhausC Medium" panose="04000800000000000000" pitchFamily="82" charset="-52"/>
                <a:cs typeface="Arial" panose="020B0604020202020204" pitchFamily="34" charset="0"/>
              </a:rPr>
              <a:t>з числа членів малозабезпеченої сім’ї у разі її реєстрації як безробітної в установленому порядку, та яка виявила бажання отримати фінансову допомогу для організації </a:t>
            </a:r>
            <a:r>
              <a:rPr lang="ru-RU" sz="800" dirty="0" err="1">
                <a:solidFill>
                  <a:schemeClr val="tx1"/>
                </a:solidFill>
                <a:latin typeface="BauhausC Medium" panose="04000800000000000000" pitchFamily="82" charset="-52"/>
                <a:cs typeface="Arial" panose="020B0604020202020204" pitchFamily="34" charset="0"/>
              </a:rPr>
              <a:t>підприємницької</a:t>
            </a:r>
            <a:r>
              <a:rPr lang="ru-RU" sz="800" dirty="0">
                <a:solidFill>
                  <a:schemeClr val="tx1"/>
                </a:solidFill>
                <a:latin typeface="BauhausC Medium" panose="04000800000000000000" pitchFamily="82" charset="-52"/>
                <a:cs typeface="Arial" panose="020B0604020202020204" pitchFamily="34" charset="0"/>
              </a:rPr>
              <a:t> </a:t>
            </a:r>
            <a:r>
              <a:rPr lang="ru-RU" sz="800" dirty="0" err="1">
                <a:solidFill>
                  <a:schemeClr val="tx1"/>
                </a:solidFill>
                <a:latin typeface="BauhausC Medium" panose="04000800000000000000" pitchFamily="82" charset="-52"/>
                <a:cs typeface="Arial" panose="020B0604020202020204" pitchFamily="34" charset="0"/>
              </a:rPr>
              <a:t>діяльності</a:t>
            </a:r>
            <a:r>
              <a:rPr lang="ru-RU" sz="800" dirty="0">
                <a:solidFill>
                  <a:schemeClr val="tx1"/>
                </a:solidFill>
                <a:latin typeface="BauhausC Medium" panose="04000800000000000000" pitchFamily="82" charset="-52"/>
                <a:cs typeface="Arial" panose="020B0604020202020204" pitchFamily="34" charset="0"/>
              </a:rPr>
              <a:t> та </a:t>
            </a:r>
            <a:endParaRPr lang="en-US" sz="800" dirty="0">
              <a:solidFill>
                <a:schemeClr val="tx1"/>
              </a:solidFill>
              <a:latin typeface="BauhausC Medium" panose="04000800000000000000" pitchFamily="82" charset="-52"/>
              <a:cs typeface="Arial" panose="020B0604020202020204" pitchFamily="34" charset="0"/>
            </a:endParaRPr>
          </a:p>
        </p:txBody>
      </p:sp>
      <p:sp>
        <p:nvSpPr>
          <p:cNvPr id="69" name="Прямоугольник 68">
            <a:extLst>
              <a:ext uri="{FF2B5EF4-FFF2-40B4-BE49-F238E27FC236}">
                <a16:creationId xmlns:a16="http://schemas.microsoft.com/office/drawing/2014/main" id="{0F2AB27A-9C17-429C-9341-6AD7D390B5F1}"/>
              </a:ext>
            </a:extLst>
          </p:cNvPr>
          <p:cNvSpPr/>
          <p:nvPr/>
        </p:nvSpPr>
        <p:spPr>
          <a:xfrm>
            <a:off x="150975" y="2525796"/>
            <a:ext cx="7183308" cy="257374"/>
          </a:xfrm>
          <a:prstGeom prst="rect">
            <a:avLst/>
          </a:prstGeom>
          <a:noFill/>
          <a:ln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1600" dirty="0">
                <a:solidFill>
                  <a:schemeClr val="tx1"/>
                </a:solidFill>
                <a:latin typeface="BauhausC Medium" panose="04000800000000000000" pitchFamily="82" charset="-52"/>
                <a:cs typeface="Times New Roman" panose="02020603050405020304" pitchFamily="18" charset="0"/>
              </a:rPr>
              <a:t>Розмір допомоги</a:t>
            </a:r>
          </a:p>
        </p:txBody>
      </p:sp>
      <p:sp>
        <p:nvSpPr>
          <p:cNvPr id="76" name="Прямоугольник 75">
            <a:extLst>
              <a:ext uri="{FF2B5EF4-FFF2-40B4-BE49-F238E27FC236}">
                <a16:creationId xmlns:a16="http://schemas.microsoft.com/office/drawing/2014/main" id="{E430E92A-A314-4F58-8EB7-FE981BCF384E}"/>
              </a:ext>
            </a:extLst>
          </p:cNvPr>
          <p:cNvSpPr/>
          <p:nvPr/>
        </p:nvSpPr>
        <p:spPr>
          <a:xfrm>
            <a:off x="175773" y="2783170"/>
            <a:ext cx="7183308" cy="337792"/>
          </a:xfrm>
          <a:prstGeom prst="rect">
            <a:avLst/>
          </a:prstGeom>
          <a:noFill/>
          <a:ln>
            <a:solidFill>
              <a:schemeClr val="accent1">
                <a:shade val="50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n-US" sz="800" dirty="0">
                <a:solidFill>
                  <a:schemeClr val="tx1"/>
                </a:solidFill>
                <a:latin typeface="BauhausC Medium" panose="04000800000000000000" pitchFamily="82" charset="-52"/>
                <a:cs typeface="Arial" panose="020B0604020202020204" pitchFamily="34" charset="0"/>
              </a:rPr>
              <a:t>	</a:t>
            </a:r>
            <a:r>
              <a:rPr lang="ru-RU" sz="800" dirty="0" err="1">
                <a:solidFill>
                  <a:schemeClr val="tx1"/>
                </a:solidFill>
                <a:latin typeface="BauhausC Medium" panose="04000800000000000000" pitchFamily="82" charset="-52"/>
                <a:cs typeface="Arial" panose="020B0604020202020204" pitchFamily="34" charset="0"/>
              </a:rPr>
              <a:t>Розмір</a:t>
            </a:r>
            <a:r>
              <a:rPr lang="ru-RU" sz="800" dirty="0">
                <a:solidFill>
                  <a:schemeClr val="tx1"/>
                </a:solidFill>
                <a:latin typeface="BauhausC Medium" panose="04000800000000000000" pitchFamily="82" charset="-52"/>
                <a:cs typeface="Arial" panose="020B0604020202020204" pitchFamily="34" charset="0"/>
              </a:rPr>
              <a:t> </a:t>
            </a:r>
            <a:r>
              <a:rPr lang="ru-RU" sz="800" u="sng" dirty="0" err="1">
                <a:solidFill>
                  <a:srgbClr val="005BAA"/>
                </a:solidFill>
                <a:latin typeface="BauhausC Medium" panose="04000800000000000000" pitchFamily="82" charset="-52"/>
                <a:cs typeface="Arial" panose="020B0604020202020204" pitchFamily="34" charset="0"/>
              </a:rPr>
              <a:t>фінансової</a:t>
            </a:r>
            <a:r>
              <a:rPr lang="ru-RU" sz="800" u="sng" dirty="0">
                <a:solidFill>
                  <a:srgbClr val="005BAA"/>
                </a:solidFill>
                <a:latin typeface="BauhausC Medium" panose="04000800000000000000" pitchFamily="82" charset="-52"/>
                <a:cs typeface="Arial" panose="020B0604020202020204" pitchFamily="34" charset="0"/>
              </a:rPr>
              <a:t> </a:t>
            </a:r>
            <a:r>
              <a:rPr lang="ru-RU" sz="800" u="sng" dirty="0" err="1">
                <a:solidFill>
                  <a:srgbClr val="005BAA"/>
                </a:solidFill>
                <a:latin typeface="BauhausC Medium" panose="04000800000000000000" pitchFamily="82" charset="-52"/>
                <a:cs typeface="Arial" panose="020B0604020202020204" pitchFamily="34" charset="0"/>
              </a:rPr>
              <a:t>допомоги</a:t>
            </a:r>
            <a:r>
              <a:rPr lang="ru-RU" sz="800" dirty="0">
                <a:solidFill>
                  <a:schemeClr val="tx1"/>
                </a:solidFill>
                <a:latin typeface="BauhausC Medium" panose="04000800000000000000" pitchFamily="82" charset="-52"/>
                <a:cs typeface="Arial" panose="020B0604020202020204" pitchFamily="34" charset="0"/>
              </a:rPr>
              <a:t> не </a:t>
            </a:r>
            <a:r>
              <a:rPr lang="ru-RU" sz="800" dirty="0" err="1">
                <a:solidFill>
                  <a:schemeClr val="tx1"/>
                </a:solidFill>
                <a:latin typeface="BauhausC Medium" panose="04000800000000000000" pitchFamily="82" charset="-52"/>
                <a:cs typeface="Arial" panose="020B0604020202020204" pitchFamily="34" charset="0"/>
              </a:rPr>
              <a:t>може</a:t>
            </a:r>
            <a:r>
              <a:rPr lang="ru-RU" sz="800" dirty="0">
                <a:solidFill>
                  <a:schemeClr val="tx1"/>
                </a:solidFill>
                <a:latin typeface="BauhausC Medium" panose="04000800000000000000" pitchFamily="82" charset="-52"/>
                <a:cs typeface="Arial" panose="020B0604020202020204" pitchFamily="34" charset="0"/>
              </a:rPr>
              <a:t> </a:t>
            </a:r>
            <a:r>
              <a:rPr lang="ru-RU" sz="800" dirty="0" err="1">
                <a:solidFill>
                  <a:schemeClr val="tx1"/>
                </a:solidFill>
                <a:latin typeface="BauhausC Medium" panose="04000800000000000000" pitchFamily="82" charset="-52"/>
                <a:cs typeface="Arial" panose="020B0604020202020204" pitchFamily="34" charset="0"/>
              </a:rPr>
              <a:t>перевищувати</a:t>
            </a:r>
            <a:r>
              <a:rPr lang="ru-RU" sz="800" dirty="0">
                <a:solidFill>
                  <a:schemeClr val="tx1"/>
                </a:solidFill>
                <a:latin typeface="BauhausC Medium" panose="04000800000000000000" pitchFamily="82" charset="-52"/>
                <a:cs typeface="Arial" panose="020B0604020202020204" pitchFamily="34" charset="0"/>
              </a:rPr>
              <a:t> </a:t>
            </a:r>
            <a:r>
              <a:rPr lang="ru-RU" sz="800" dirty="0">
                <a:solidFill>
                  <a:srgbClr val="005BAA"/>
                </a:solidFill>
                <a:latin typeface="BauhausC Medium" panose="04000800000000000000" pitchFamily="82" charset="-52"/>
                <a:cs typeface="Arial" panose="020B0604020202020204" pitchFamily="34" charset="0"/>
              </a:rPr>
              <a:t>15 </a:t>
            </a:r>
            <a:r>
              <a:rPr lang="ru-RU" sz="800" dirty="0" err="1">
                <a:solidFill>
                  <a:srgbClr val="005BAA"/>
                </a:solidFill>
                <a:latin typeface="BauhausC Medium" panose="04000800000000000000" pitchFamily="82" charset="-52"/>
                <a:cs typeface="Arial" panose="020B0604020202020204" pitchFamily="34" charset="0"/>
              </a:rPr>
              <a:t>розмірів</a:t>
            </a:r>
            <a:r>
              <a:rPr lang="ru-RU" sz="800" dirty="0">
                <a:solidFill>
                  <a:srgbClr val="005BAA"/>
                </a:solidFill>
                <a:latin typeface="BauhausC Medium" panose="04000800000000000000" pitchFamily="82" charset="-52"/>
                <a:cs typeface="Arial" panose="020B0604020202020204" pitchFamily="34" charset="0"/>
              </a:rPr>
              <a:t> </a:t>
            </a:r>
            <a:r>
              <a:rPr lang="ru-RU" sz="800" dirty="0" err="1">
                <a:solidFill>
                  <a:srgbClr val="005BAA"/>
                </a:solidFill>
                <a:latin typeface="BauhausC Medium" panose="04000800000000000000" pitchFamily="82" charset="-52"/>
                <a:cs typeface="Arial" panose="020B0604020202020204" pitchFamily="34" charset="0"/>
              </a:rPr>
              <a:t>мінімальної</a:t>
            </a:r>
            <a:r>
              <a:rPr lang="ru-RU" sz="800" dirty="0">
                <a:solidFill>
                  <a:srgbClr val="005BAA"/>
                </a:solidFill>
                <a:latin typeface="BauhausC Medium" panose="04000800000000000000" pitchFamily="82" charset="-52"/>
                <a:cs typeface="Arial" panose="020B0604020202020204" pitchFamily="34" charset="0"/>
              </a:rPr>
              <a:t> </a:t>
            </a:r>
            <a:r>
              <a:rPr lang="ru-RU" sz="800" dirty="0" err="1">
                <a:solidFill>
                  <a:srgbClr val="005BAA"/>
                </a:solidFill>
                <a:latin typeface="BauhausC Medium" panose="04000800000000000000" pitchFamily="82" charset="-52"/>
                <a:cs typeface="Arial" panose="020B0604020202020204" pitchFamily="34" charset="0"/>
              </a:rPr>
              <a:t>заробітної</a:t>
            </a:r>
            <a:r>
              <a:rPr lang="ru-RU" sz="800" dirty="0">
                <a:solidFill>
                  <a:srgbClr val="005BAA"/>
                </a:solidFill>
                <a:latin typeface="BauhausC Medium" panose="04000800000000000000" pitchFamily="82" charset="-52"/>
                <a:cs typeface="Arial" panose="020B0604020202020204" pitchFamily="34" charset="0"/>
              </a:rPr>
              <a:t> плати</a:t>
            </a:r>
            <a:r>
              <a:rPr lang="ru-RU" sz="800" dirty="0">
                <a:solidFill>
                  <a:schemeClr val="tx1"/>
                </a:solidFill>
                <a:latin typeface="BauhausC Medium" panose="04000800000000000000" pitchFamily="82" charset="-52"/>
                <a:cs typeface="Arial" panose="020B0604020202020204" pitchFamily="34" charset="0"/>
              </a:rPr>
              <a:t>, </a:t>
            </a:r>
            <a:r>
              <a:rPr lang="ru-RU" sz="800" dirty="0" err="1">
                <a:solidFill>
                  <a:schemeClr val="tx1"/>
                </a:solidFill>
                <a:latin typeface="BauhausC Medium" panose="04000800000000000000" pitchFamily="82" charset="-52"/>
                <a:cs typeface="Arial" panose="020B0604020202020204" pitchFamily="34" charset="0"/>
              </a:rPr>
              <a:t>встановленої</a:t>
            </a:r>
            <a:r>
              <a:rPr lang="ru-RU" sz="800" dirty="0">
                <a:solidFill>
                  <a:schemeClr val="tx1"/>
                </a:solidFill>
                <a:latin typeface="BauhausC Medium" panose="04000800000000000000" pitchFamily="82" charset="-52"/>
                <a:cs typeface="Arial" panose="020B0604020202020204" pitchFamily="34" charset="0"/>
              </a:rPr>
              <a:t> законом на </a:t>
            </a:r>
            <a:r>
              <a:rPr lang="ru-RU" sz="800" dirty="0">
                <a:solidFill>
                  <a:srgbClr val="005BAA"/>
                </a:solidFill>
                <a:latin typeface="BauhausC Medium" panose="04000800000000000000" pitchFamily="82" charset="-52"/>
                <a:cs typeface="Arial" panose="020B0604020202020204" pitchFamily="34" charset="0"/>
              </a:rPr>
              <a:t>1 </a:t>
            </a:r>
            <a:r>
              <a:rPr lang="ru-RU" sz="800" dirty="0" err="1">
                <a:solidFill>
                  <a:srgbClr val="005BAA"/>
                </a:solidFill>
                <a:latin typeface="BauhausC Medium" panose="04000800000000000000" pitchFamily="82" charset="-52"/>
                <a:cs typeface="Arial" panose="020B0604020202020204" pitchFamily="34" charset="0"/>
              </a:rPr>
              <a:t>січня</a:t>
            </a:r>
            <a:r>
              <a:rPr lang="ru-RU" sz="800" dirty="0">
                <a:solidFill>
                  <a:srgbClr val="005BAA"/>
                </a:solidFill>
                <a:latin typeface="BauhausC Medium" panose="04000800000000000000" pitchFamily="82" charset="-52"/>
                <a:cs typeface="Arial" panose="020B0604020202020204" pitchFamily="34" charset="0"/>
              </a:rPr>
              <a:t> календарного року</a:t>
            </a:r>
            <a:r>
              <a:rPr lang="ru-RU" sz="800" dirty="0">
                <a:solidFill>
                  <a:schemeClr val="tx1"/>
                </a:solidFill>
                <a:latin typeface="BauhausC Medium" panose="04000800000000000000" pitchFamily="82" charset="-52"/>
                <a:cs typeface="Arial" panose="020B0604020202020204" pitchFamily="34" charset="0"/>
              </a:rPr>
              <a:t>, в </a:t>
            </a:r>
            <a:r>
              <a:rPr lang="ru-RU" sz="800" dirty="0" err="1">
                <a:solidFill>
                  <a:schemeClr val="tx1"/>
                </a:solidFill>
                <a:latin typeface="BauhausC Medium" panose="04000800000000000000" pitchFamily="82" charset="-52"/>
                <a:cs typeface="Arial" panose="020B0604020202020204" pitchFamily="34" charset="0"/>
              </a:rPr>
              <a:t>якому</a:t>
            </a:r>
            <a:r>
              <a:rPr lang="ru-RU" sz="800" dirty="0">
                <a:solidFill>
                  <a:schemeClr val="tx1"/>
                </a:solidFill>
                <a:latin typeface="BauhausC Medium" panose="04000800000000000000" pitchFamily="82" charset="-52"/>
                <a:cs typeface="Arial" panose="020B0604020202020204" pitchFamily="34" charset="0"/>
              </a:rPr>
              <a:t> </a:t>
            </a:r>
            <a:r>
              <a:rPr lang="ru-RU" sz="800" dirty="0" err="1">
                <a:solidFill>
                  <a:schemeClr val="tx1"/>
                </a:solidFill>
                <a:latin typeface="BauhausC Medium" panose="04000800000000000000" pitchFamily="82" charset="-52"/>
                <a:cs typeface="Arial" panose="020B0604020202020204" pitchFamily="34" charset="0"/>
              </a:rPr>
              <a:t>приймається</a:t>
            </a:r>
            <a:r>
              <a:rPr lang="ru-RU" sz="800" dirty="0">
                <a:solidFill>
                  <a:schemeClr val="tx1"/>
                </a:solidFill>
                <a:latin typeface="BauhausC Medium" panose="04000800000000000000" pitchFamily="82" charset="-52"/>
                <a:cs typeface="Arial" panose="020B0604020202020204" pitchFamily="34" charset="0"/>
              </a:rPr>
              <a:t> </a:t>
            </a:r>
            <a:r>
              <a:rPr lang="ru-RU" sz="800" dirty="0" err="1">
                <a:solidFill>
                  <a:schemeClr val="tx1"/>
                </a:solidFill>
                <a:latin typeface="BauhausC Medium" panose="04000800000000000000" pitchFamily="82" charset="-52"/>
                <a:cs typeface="Arial" panose="020B0604020202020204" pitchFamily="34" charset="0"/>
              </a:rPr>
              <a:t>рішення</a:t>
            </a:r>
            <a:r>
              <a:rPr lang="ru-RU" sz="800" dirty="0">
                <a:solidFill>
                  <a:schemeClr val="tx1"/>
                </a:solidFill>
                <a:latin typeface="BauhausC Medium" panose="04000800000000000000" pitchFamily="82" charset="-52"/>
                <a:cs typeface="Arial" panose="020B0604020202020204" pitchFamily="34" charset="0"/>
              </a:rPr>
              <a:t> про </a:t>
            </a:r>
            <a:r>
              <a:rPr lang="ru-RU" sz="800" dirty="0" err="1">
                <a:solidFill>
                  <a:schemeClr val="tx1"/>
                </a:solidFill>
                <a:latin typeface="BauhausC Medium" panose="04000800000000000000" pitchFamily="82" charset="-52"/>
                <a:cs typeface="Arial" panose="020B0604020202020204" pitchFamily="34" charset="0"/>
              </a:rPr>
              <a:t>її</a:t>
            </a:r>
            <a:r>
              <a:rPr lang="ru-RU" sz="800" dirty="0">
                <a:solidFill>
                  <a:schemeClr val="tx1"/>
                </a:solidFill>
                <a:latin typeface="BauhausC Medium" panose="04000800000000000000" pitchFamily="82" charset="-52"/>
                <a:cs typeface="Arial" panose="020B0604020202020204" pitchFamily="34" charset="0"/>
              </a:rPr>
              <a:t> надання</a:t>
            </a:r>
            <a:endParaRPr lang="en-US" sz="800" dirty="0">
              <a:solidFill>
                <a:schemeClr val="tx1"/>
              </a:solidFill>
              <a:latin typeface="BauhausC Medium" panose="04000800000000000000" pitchFamily="82" charset="-52"/>
              <a:cs typeface="Arial" panose="020B0604020202020204" pitchFamily="34" charset="0"/>
            </a:endParaRPr>
          </a:p>
        </p:txBody>
      </p:sp>
      <p:sp>
        <p:nvSpPr>
          <p:cNvPr id="77" name="Прямоугольник 76">
            <a:extLst>
              <a:ext uri="{FF2B5EF4-FFF2-40B4-BE49-F238E27FC236}">
                <a16:creationId xmlns:a16="http://schemas.microsoft.com/office/drawing/2014/main" id="{C2EB8924-43D8-46BD-8396-DC4CD8DF87F3}"/>
              </a:ext>
            </a:extLst>
          </p:cNvPr>
          <p:cNvSpPr/>
          <p:nvPr/>
        </p:nvSpPr>
        <p:spPr>
          <a:xfrm>
            <a:off x="175773" y="3125439"/>
            <a:ext cx="7183308" cy="257374"/>
          </a:xfrm>
          <a:prstGeom prst="rect">
            <a:avLst/>
          </a:prstGeom>
          <a:noFill/>
          <a:ln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1600" dirty="0">
                <a:solidFill>
                  <a:schemeClr val="tx1"/>
                </a:solidFill>
                <a:latin typeface="BauhausC Medium" panose="04000800000000000000" pitchFamily="82" charset="-52"/>
                <a:cs typeface="Times New Roman" panose="02020603050405020304" pitchFamily="18" charset="0"/>
              </a:rPr>
              <a:t>Де отримати консультацію щодо отримання </a:t>
            </a:r>
            <a:r>
              <a:rPr lang="uk-UA" sz="1600" u="sng" dirty="0">
                <a:solidFill>
                  <a:srgbClr val="005BAA"/>
                </a:solidFill>
                <a:latin typeface="BauhausC Medium" panose="04000800000000000000" pitchFamily="82" charset="-52"/>
                <a:cs typeface="Times New Roman" panose="02020603050405020304" pitchFamily="18" charset="0"/>
              </a:rPr>
              <a:t>фінансової допомоги</a:t>
            </a:r>
          </a:p>
        </p:txBody>
      </p:sp>
      <p:sp>
        <p:nvSpPr>
          <p:cNvPr id="79" name="Прямоугольник 78">
            <a:extLst>
              <a:ext uri="{FF2B5EF4-FFF2-40B4-BE49-F238E27FC236}">
                <a16:creationId xmlns:a16="http://schemas.microsoft.com/office/drawing/2014/main" id="{8AA5306B-B736-4CF7-B149-F3486D49AD7C}"/>
              </a:ext>
            </a:extLst>
          </p:cNvPr>
          <p:cNvSpPr/>
          <p:nvPr/>
        </p:nvSpPr>
        <p:spPr>
          <a:xfrm>
            <a:off x="182459" y="3380662"/>
            <a:ext cx="7175007" cy="365112"/>
          </a:xfrm>
          <a:prstGeom prst="rect">
            <a:avLst/>
          </a:prstGeom>
          <a:noFill/>
          <a:ln>
            <a:solidFill>
              <a:schemeClr val="accent1">
                <a:shade val="50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n-US" sz="800" dirty="0">
                <a:solidFill>
                  <a:schemeClr val="tx1"/>
                </a:solidFill>
                <a:latin typeface="BauhausC Medium" panose="04000800000000000000" pitchFamily="82" charset="-52"/>
                <a:cs typeface="Arial" panose="020B0604020202020204" pitchFamily="34" charset="0"/>
              </a:rPr>
              <a:t>	</a:t>
            </a:r>
            <a:r>
              <a:rPr lang="ru-RU" sz="800" u="sng" dirty="0">
                <a:solidFill>
                  <a:srgbClr val="005BAA"/>
                </a:solidFill>
                <a:latin typeface="BauhausC Medium" panose="04000800000000000000" pitchFamily="82" charset="-52"/>
                <a:cs typeface="Arial" panose="020B0604020202020204" pitchFamily="34" charset="0"/>
              </a:rPr>
              <a:t>Особа</a:t>
            </a:r>
            <a:r>
              <a:rPr lang="ru-RU" sz="800" dirty="0">
                <a:solidFill>
                  <a:schemeClr val="tx1"/>
                </a:solidFill>
                <a:latin typeface="BauhausC Medium" panose="04000800000000000000" pitchFamily="82" charset="-52"/>
                <a:cs typeface="Arial" panose="020B0604020202020204" pitchFamily="34" charset="0"/>
              </a:rPr>
              <a:t>, </a:t>
            </a:r>
            <a:r>
              <a:rPr lang="ru-RU" sz="800" dirty="0">
                <a:solidFill>
                  <a:srgbClr val="005BAA"/>
                </a:solidFill>
                <a:latin typeface="BauhausC Medium" panose="04000800000000000000" pitchFamily="82" charset="-52"/>
                <a:cs typeface="Arial" panose="020B0604020202020204" pitchFamily="34" charset="0"/>
              </a:rPr>
              <a:t>яка </a:t>
            </a:r>
            <a:r>
              <a:rPr lang="ru-RU" sz="800" dirty="0" err="1">
                <a:solidFill>
                  <a:srgbClr val="005BAA"/>
                </a:solidFill>
                <a:latin typeface="BauhausC Medium" panose="04000800000000000000" pitchFamily="82" charset="-52"/>
                <a:cs typeface="Arial" panose="020B0604020202020204" pitchFamily="34" charset="0"/>
              </a:rPr>
              <a:t>виявила</a:t>
            </a:r>
            <a:r>
              <a:rPr lang="ru-RU" sz="800" dirty="0">
                <a:solidFill>
                  <a:srgbClr val="005BAA"/>
                </a:solidFill>
                <a:latin typeface="BauhausC Medium" panose="04000800000000000000" pitchFamily="82" charset="-52"/>
                <a:cs typeface="Arial" panose="020B0604020202020204" pitchFamily="34" charset="0"/>
              </a:rPr>
              <a:t> бажання </a:t>
            </a:r>
            <a:r>
              <a:rPr lang="ru-RU" sz="800" dirty="0">
                <a:solidFill>
                  <a:schemeClr val="tx1"/>
                </a:solidFill>
                <a:latin typeface="BauhausC Medium" panose="04000800000000000000" pitchFamily="82" charset="-52"/>
                <a:cs typeface="Arial" panose="020B0604020202020204" pitchFamily="34" charset="0"/>
              </a:rPr>
              <a:t>отримати </a:t>
            </a:r>
            <a:r>
              <a:rPr lang="ru-RU" sz="800" u="sng" dirty="0">
                <a:solidFill>
                  <a:srgbClr val="005BAA"/>
                </a:solidFill>
                <a:latin typeface="BauhausC Medium" panose="04000800000000000000" pitchFamily="82" charset="-52"/>
                <a:cs typeface="Arial" panose="020B0604020202020204" pitchFamily="34" charset="0"/>
              </a:rPr>
              <a:t>фінансову допомогу </a:t>
            </a:r>
            <a:r>
              <a:rPr lang="ru-RU" sz="800" dirty="0">
                <a:solidFill>
                  <a:srgbClr val="005BAA"/>
                </a:solidFill>
                <a:latin typeface="BauhausC Medium" panose="04000800000000000000" pitchFamily="82" charset="-52"/>
                <a:cs typeface="Arial" panose="020B0604020202020204" pitchFamily="34" charset="0"/>
              </a:rPr>
              <a:t>та </a:t>
            </a:r>
            <a:r>
              <a:rPr lang="ru-RU" sz="800" dirty="0" err="1">
                <a:solidFill>
                  <a:srgbClr val="005BAA"/>
                </a:solidFill>
                <a:latin typeface="BauhausC Medium" panose="04000800000000000000" pitchFamily="82" charset="-52"/>
                <a:cs typeface="Arial" panose="020B0604020202020204" pitchFamily="34" charset="0"/>
              </a:rPr>
              <a:t>зареєстрована</a:t>
            </a:r>
            <a:r>
              <a:rPr lang="ru-RU" sz="800" dirty="0">
                <a:solidFill>
                  <a:srgbClr val="005BAA"/>
                </a:solidFill>
                <a:latin typeface="BauhausC Medium" panose="04000800000000000000" pitchFamily="82" charset="-52"/>
                <a:cs typeface="Arial" panose="020B0604020202020204" pitchFamily="34" charset="0"/>
              </a:rPr>
              <a:t> як </a:t>
            </a:r>
            <a:r>
              <a:rPr lang="ru-RU" sz="800" dirty="0" err="1">
                <a:solidFill>
                  <a:srgbClr val="005BAA"/>
                </a:solidFill>
                <a:latin typeface="BauhausC Medium" panose="04000800000000000000" pitchFamily="82" charset="-52"/>
                <a:cs typeface="Arial" panose="020B0604020202020204" pitchFamily="34" charset="0"/>
              </a:rPr>
              <a:t>безробітна</a:t>
            </a:r>
            <a:r>
              <a:rPr lang="ru-RU" sz="800" dirty="0">
                <a:solidFill>
                  <a:schemeClr val="tx1"/>
                </a:solidFill>
                <a:latin typeface="BauhausC Medium" panose="04000800000000000000" pitchFamily="82" charset="-52"/>
                <a:cs typeface="Arial" panose="020B0604020202020204" pitchFamily="34" charset="0"/>
              </a:rPr>
              <a:t>, за </a:t>
            </a:r>
            <a:r>
              <a:rPr lang="ru-RU" sz="800" dirty="0" err="1">
                <a:solidFill>
                  <a:schemeClr val="tx1"/>
                </a:solidFill>
                <a:latin typeface="BauhausC Medium" panose="04000800000000000000" pitchFamily="82" charset="-52"/>
                <a:cs typeface="Arial" panose="020B0604020202020204" pitchFamily="34" charset="0"/>
              </a:rPr>
              <a:t>її</a:t>
            </a:r>
            <a:r>
              <a:rPr lang="ru-RU" sz="800" dirty="0">
                <a:solidFill>
                  <a:schemeClr val="tx1"/>
                </a:solidFill>
                <a:latin typeface="BauhausC Medium" panose="04000800000000000000" pitchFamily="82" charset="-52"/>
                <a:cs typeface="Arial" panose="020B0604020202020204" pitchFamily="34" charset="0"/>
              </a:rPr>
              <a:t> </a:t>
            </a:r>
            <a:r>
              <a:rPr lang="ru-RU" sz="800" dirty="0" err="1">
                <a:solidFill>
                  <a:schemeClr val="tx1"/>
                </a:solidFill>
                <a:latin typeface="BauhausC Medium" panose="04000800000000000000" pitchFamily="82" charset="-52"/>
                <a:cs typeface="Arial" panose="020B0604020202020204" pitchFamily="34" charset="0"/>
              </a:rPr>
              <a:t>згодою</a:t>
            </a:r>
            <a:r>
              <a:rPr lang="ru-RU" sz="800" dirty="0">
                <a:solidFill>
                  <a:schemeClr val="tx1"/>
                </a:solidFill>
                <a:latin typeface="BauhausC Medium" panose="04000800000000000000" pitchFamily="82" charset="-52"/>
                <a:cs typeface="Arial" panose="020B0604020202020204" pitchFamily="34" charset="0"/>
              </a:rPr>
              <a:t>, центр зайнятості </a:t>
            </a:r>
            <a:r>
              <a:rPr lang="ru-RU" sz="800" dirty="0" err="1">
                <a:solidFill>
                  <a:schemeClr val="tx1"/>
                </a:solidFill>
                <a:latin typeface="BauhausC Medium" panose="04000800000000000000" pitchFamily="82" charset="-52"/>
                <a:cs typeface="Arial" panose="020B0604020202020204" pitchFamily="34" charset="0"/>
              </a:rPr>
              <a:t>може</a:t>
            </a:r>
            <a:r>
              <a:rPr lang="ru-RU" sz="800" dirty="0">
                <a:solidFill>
                  <a:schemeClr val="tx1"/>
                </a:solidFill>
                <a:latin typeface="BauhausC Medium" panose="04000800000000000000" pitchFamily="82" charset="-52"/>
                <a:cs typeface="Arial" panose="020B0604020202020204" pitchFamily="34" charset="0"/>
              </a:rPr>
              <a:t> </a:t>
            </a:r>
            <a:r>
              <a:rPr lang="ru-RU" sz="800" dirty="0" err="1">
                <a:solidFill>
                  <a:schemeClr val="tx1"/>
                </a:solidFill>
                <a:latin typeface="BauhausC Medium" panose="04000800000000000000" pitchFamily="82" charset="-52"/>
                <a:cs typeface="Arial" panose="020B0604020202020204" pitchFamily="34" charset="0"/>
              </a:rPr>
              <a:t>надти</a:t>
            </a:r>
            <a:r>
              <a:rPr lang="ru-RU" sz="800" dirty="0">
                <a:solidFill>
                  <a:schemeClr val="tx1"/>
                </a:solidFill>
                <a:latin typeface="BauhausC Medium" panose="04000800000000000000" pitchFamily="82" charset="-52"/>
                <a:cs typeface="Arial" panose="020B0604020202020204" pitchFamily="34" charset="0"/>
              </a:rPr>
              <a:t> </a:t>
            </a:r>
            <a:r>
              <a:rPr lang="ru-RU" sz="800" dirty="0" err="1">
                <a:solidFill>
                  <a:schemeClr val="tx1"/>
                </a:solidFill>
                <a:latin typeface="BauhausC Medium" panose="04000800000000000000" pitchFamily="82" charset="-52"/>
                <a:cs typeface="Arial" panose="020B0604020202020204" pitchFamily="34" charset="0"/>
              </a:rPr>
              <a:t>профорієнтаційні</a:t>
            </a:r>
            <a:r>
              <a:rPr lang="ru-RU" sz="800" dirty="0">
                <a:solidFill>
                  <a:schemeClr val="tx1"/>
                </a:solidFill>
                <a:latin typeface="BauhausC Medium" panose="04000800000000000000" pitchFamily="82" charset="-52"/>
                <a:cs typeface="Arial" panose="020B0604020202020204" pitchFamily="34" charset="0"/>
              </a:rPr>
              <a:t> </a:t>
            </a:r>
            <a:r>
              <a:rPr lang="ru-RU" sz="800" dirty="0" err="1">
                <a:solidFill>
                  <a:schemeClr val="tx1"/>
                </a:solidFill>
                <a:latin typeface="BauhausC Medium" panose="04000800000000000000" pitchFamily="82" charset="-52"/>
                <a:cs typeface="Arial" panose="020B0604020202020204" pitchFamily="34" charset="0"/>
              </a:rPr>
              <a:t>послуги</a:t>
            </a:r>
            <a:r>
              <a:rPr lang="ru-RU" sz="800" dirty="0">
                <a:solidFill>
                  <a:schemeClr val="tx1"/>
                </a:solidFill>
                <a:latin typeface="BauhausC Medium" panose="04000800000000000000" pitchFamily="82" charset="-52"/>
                <a:cs typeface="Arial" panose="020B0604020202020204" pitchFamily="34" charset="0"/>
              </a:rPr>
              <a:t>, </a:t>
            </a:r>
            <a:r>
              <a:rPr lang="ru-RU" sz="800" dirty="0" err="1">
                <a:solidFill>
                  <a:schemeClr val="tx1"/>
                </a:solidFill>
                <a:latin typeface="BauhausC Medium" panose="04000800000000000000" pitchFamily="82" charset="-52"/>
                <a:cs typeface="Arial" panose="020B0604020202020204" pitchFamily="34" charset="0"/>
              </a:rPr>
              <a:t>консультації</a:t>
            </a:r>
            <a:r>
              <a:rPr lang="ru-RU" sz="800" dirty="0">
                <a:solidFill>
                  <a:schemeClr val="tx1"/>
                </a:solidFill>
                <a:latin typeface="BauhausC Medium" panose="04000800000000000000" pitchFamily="82" charset="-52"/>
                <a:cs typeface="Arial" panose="020B0604020202020204" pitchFamily="34" charset="0"/>
              </a:rPr>
              <a:t> з </a:t>
            </a:r>
            <a:r>
              <a:rPr lang="ru-RU" sz="800" dirty="0" err="1">
                <a:solidFill>
                  <a:schemeClr val="tx1"/>
                </a:solidFill>
                <a:latin typeface="BauhausC Medium" panose="04000800000000000000" pitchFamily="82" charset="-52"/>
                <a:cs typeface="Arial" panose="020B0604020202020204" pitchFamily="34" charset="0"/>
              </a:rPr>
              <a:t>питань</a:t>
            </a:r>
            <a:r>
              <a:rPr lang="ru-RU" sz="800" dirty="0">
                <a:solidFill>
                  <a:schemeClr val="tx1"/>
                </a:solidFill>
                <a:latin typeface="BauhausC Medium" panose="04000800000000000000" pitchFamily="82" charset="-52"/>
                <a:cs typeface="Arial" panose="020B0604020202020204" pitchFamily="34" charset="0"/>
              </a:rPr>
              <a:t> </a:t>
            </a:r>
            <a:r>
              <a:rPr lang="ru-RU" sz="800" dirty="0" err="1">
                <a:solidFill>
                  <a:schemeClr val="tx1"/>
                </a:solidFill>
                <a:latin typeface="BauhausC Medium" panose="04000800000000000000" pitchFamily="82" charset="-52"/>
                <a:cs typeface="Arial" panose="020B0604020202020204" pitchFamily="34" charset="0"/>
              </a:rPr>
              <a:t>провадження</a:t>
            </a:r>
            <a:r>
              <a:rPr lang="ru-RU" sz="800" dirty="0">
                <a:solidFill>
                  <a:schemeClr val="tx1"/>
                </a:solidFill>
                <a:latin typeface="BauhausC Medium" panose="04000800000000000000" pitchFamily="82" charset="-52"/>
                <a:cs typeface="Arial" panose="020B0604020202020204" pitchFamily="34" charset="0"/>
              </a:rPr>
              <a:t> підприємницької діяльності та </a:t>
            </a:r>
            <a:r>
              <a:rPr lang="ru-RU" sz="800" dirty="0" err="1">
                <a:solidFill>
                  <a:schemeClr val="tx1"/>
                </a:solidFill>
                <a:latin typeface="BauhausC Medium" panose="04000800000000000000" pitchFamily="82" charset="-52"/>
                <a:cs typeface="Arial" panose="020B0604020202020204" pitchFamily="34" charset="0"/>
              </a:rPr>
              <a:t>організувати</a:t>
            </a:r>
            <a:r>
              <a:rPr lang="ru-RU" sz="800" dirty="0">
                <a:solidFill>
                  <a:schemeClr val="tx1"/>
                </a:solidFill>
                <a:latin typeface="BauhausC Medium" panose="04000800000000000000" pitchFamily="82" charset="-52"/>
                <a:cs typeface="Arial" panose="020B0604020202020204" pitchFamily="34" charset="0"/>
              </a:rPr>
              <a:t> для </a:t>
            </a:r>
            <a:r>
              <a:rPr lang="ru-RU" sz="800" dirty="0" err="1">
                <a:solidFill>
                  <a:schemeClr val="tx1"/>
                </a:solidFill>
                <a:latin typeface="BauhausC Medium" panose="04000800000000000000" pitchFamily="82" charset="-52"/>
                <a:cs typeface="Arial" panose="020B0604020202020204" pitchFamily="34" charset="0"/>
              </a:rPr>
              <a:t>такої</a:t>
            </a:r>
            <a:r>
              <a:rPr lang="ru-RU" sz="800" dirty="0">
                <a:solidFill>
                  <a:schemeClr val="tx1"/>
                </a:solidFill>
                <a:latin typeface="BauhausC Medium" panose="04000800000000000000" pitchFamily="82" charset="-52"/>
                <a:cs typeface="Arial" panose="020B0604020202020204" pitchFamily="34" charset="0"/>
              </a:rPr>
              <a:t> </a:t>
            </a:r>
            <a:r>
              <a:rPr lang="ru-RU" sz="800" u="sng" dirty="0">
                <a:solidFill>
                  <a:srgbClr val="005BAA"/>
                </a:solidFill>
                <a:latin typeface="BauhausC Medium" panose="04000800000000000000" pitchFamily="82" charset="-52"/>
                <a:cs typeface="Arial" panose="020B0604020202020204" pitchFamily="34" charset="0"/>
              </a:rPr>
              <a:t>Особи</a:t>
            </a:r>
            <a:r>
              <a:rPr lang="ru-RU" sz="800" dirty="0">
                <a:solidFill>
                  <a:schemeClr val="tx1"/>
                </a:solidFill>
                <a:latin typeface="BauhausC Medium" panose="04000800000000000000" pitchFamily="82" charset="-52"/>
                <a:cs typeface="Arial" panose="020B0604020202020204" pitchFamily="34" charset="0"/>
              </a:rPr>
              <a:t> </a:t>
            </a:r>
            <a:r>
              <a:rPr lang="ru-RU" sz="800" dirty="0" err="1">
                <a:solidFill>
                  <a:schemeClr val="tx1"/>
                </a:solidFill>
                <a:latin typeface="BauhausC Medium" panose="04000800000000000000" pitchFamily="82" charset="-52"/>
                <a:cs typeface="Arial" panose="020B0604020202020204" pitchFamily="34" charset="0"/>
              </a:rPr>
              <a:t>професійне</a:t>
            </a:r>
            <a:r>
              <a:rPr lang="ru-RU" sz="800" dirty="0">
                <a:solidFill>
                  <a:schemeClr val="tx1"/>
                </a:solidFill>
                <a:latin typeface="BauhausC Medium" panose="04000800000000000000" pitchFamily="82" charset="-52"/>
                <a:cs typeface="Arial" panose="020B0604020202020204" pitchFamily="34" charset="0"/>
              </a:rPr>
              <a:t> </a:t>
            </a:r>
            <a:r>
              <a:rPr lang="ru-RU" sz="800" dirty="0" err="1">
                <a:solidFill>
                  <a:schemeClr val="tx1"/>
                </a:solidFill>
                <a:latin typeface="BauhausC Medium" panose="04000800000000000000" pitchFamily="82" charset="-52"/>
                <a:cs typeface="Arial" panose="020B0604020202020204" pitchFamily="34" charset="0"/>
              </a:rPr>
              <a:t>навчання</a:t>
            </a:r>
            <a:r>
              <a:rPr lang="ru-RU" sz="800" dirty="0">
                <a:solidFill>
                  <a:schemeClr val="tx1"/>
                </a:solidFill>
                <a:latin typeface="BauhausC Medium" panose="04000800000000000000" pitchFamily="82" charset="-52"/>
                <a:cs typeface="Arial" panose="020B0604020202020204" pitchFamily="34" charset="0"/>
              </a:rPr>
              <a:t> </a:t>
            </a:r>
            <a:r>
              <a:rPr lang="ru-RU" sz="800" dirty="0" err="1">
                <a:solidFill>
                  <a:schemeClr val="tx1"/>
                </a:solidFill>
                <a:latin typeface="BauhausC Medium" panose="04000800000000000000" pitchFamily="82" charset="-52"/>
                <a:cs typeface="Arial" panose="020B0604020202020204" pitchFamily="34" charset="0"/>
              </a:rPr>
              <a:t>відповідно</a:t>
            </a:r>
            <a:r>
              <a:rPr lang="ru-RU" sz="800" dirty="0">
                <a:solidFill>
                  <a:schemeClr val="tx1"/>
                </a:solidFill>
                <a:latin typeface="BauhausC Medium" panose="04000800000000000000" pitchFamily="82" charset="-52"/>
                <a:cs typeface="Arial" panose="020B0604020202020204" pitchFamily="34" charset="0"/>
              </a:rPr>
              <a:t> до </a:t>
            </a:r>
            <a:r>
              <a:rPr lang="ru-RU" sz="800" dirty="0" err="1">
                <a:solidFill>
                  <a:schemeClr val="tx1"/>
                </a:solidFill>
                <a:latin typeface="BauhausC Medium" panose="04000800000000000000" pitchFamily="82" charset="-52"/>
                <a:cs typeface="Arial" panose="020B0604020202020204" pitchFamily="34" charset="0"/>
              </a:rPr>
              <a:t>законодавства</a:t>
            </a:r>
            <a:r>
              <a:rPr lang="ru-RU" sz="800" dirty="0">
                <a:solidFill>
                  <a:schemeClr val="tx1"/>
                </a:solidFill>
                <a:latin typeface="BauhausC Medium" panose="04000800000000000000" pitchFamily="82" charset="-52"/>
                <a:cs typeface="Arial" panose="020B0604020202020204" pitchFamily="34" charset="0"/>
              </a:rPr>
              <a:t>, а </a:t>
            </a:r>
            <a:r>
              <a:rPr lang="ru-RU" sz="800" dirty="0" err="1">
                <a:solidFill>
                  <a:schemeClr val="tx1"/>
                </a:solidFill>
                <a:latin typeface="BauhausC Medium" panose="04000800000000000000" pitchFamily="82" charset="-52"/>
                <a:cs typeface="Arial" panose="020B0604020202020204" pitchFamily="34" charset="0"/>
              </a:rPr>
              <a:t>також</a:t>
            </a:r>
            <a:r>
              <a:rPr lang="ru-RU" sz="800" dirty="0">
                <a:solidFill>
                  <a:schemeClr val="tx1"/>
                </a:solidFill>
                <a:latin typeface="BauhausC Medium" panose="04000800000000000000" pitchFamily="82" charset="-52"/>
                <a:cs typeface="Arial" panose="020B0604020202020204" pitchFamily="34" charset="0"/>
              </a:rPr>
              <a:t> </a:t>
            </a:r>
            <a:r>
              <a:rPr lang="ru-RU" sz="800" dirty="0" err="1">
                <a:solidFill>
                  <a:schemeClr val="tx1"/>
                </a:solidFill>
                <a:latin typeface="BauhausC Medium" panose="04000800000000000000" pitchFamily="82" charset="-52"/>
                <a:cs typeface="Arial" panose="020B0604020202020204" pitchFamily="34" charset="0"/>
              </a:rPr>
              <a:t>надати</a:t>
            </a:r>
            <a:r>
              <a:rPr lang="ru-RU" sz="800" dirty="0">
                <a:solidFill>
                  <a:schemeClr val="tx1"/>
                </a:solidFill>
                <a:latin typeface="BauhausC Medium" panose="04000800000000000000" pitchFamily="82" charset="-52"/>
                <a:cs typeface="Arial" panose="020B0604020202020204" pitchFamily="34" charset="0"/>
              </a:rPr>
              <a:t> допомогу у </a:t>
            </a:r>
            <a:r>
              <a:rPr lang="ru-RU" sz="800" dirty="0" err="1">
                <a:solidFill>
                  <a:schemeClr val="tx1"/>
                </a:solidFill>
                <a:latin typeface="BauhausC Medium" panose="04000800000000000000" pitchFamily="82" charset="-52"/>
                <a:cs typeface="Arial" panose="020B0604020202020204" pitchFamily="34" charset="0"/>
              </a:rPr>
              <a:t>розробці</a:t>
            </a:r>
            <a:r>
              <a:rPr lang="ru-RU" sz="800" dirty="0">
                <a:solidFill>
                  <a:schemeClr val="tx1"/>
                </a:solidFill>
                <a:latin typeface="BauhausC Medium" panose="04000800000000000000" pitchFamily="82" charset="-52"/>
                <a:cs typeface="Arial" panose="020B0604020202020204" pitchFamily="34" charset="0"/>
              </a:rPr>
              <a:t> </a:t>
            </a:r>
            <a:r>
              <a:rPr lang="ru-RU" sz="800" dirty="0" err="1">
                <a:solidFill>
                  <a:schemeClr val="tx1"/>
                </a:solidFill>
                <a:latin typeface="BauhausC Medium" panose="04000800000000000000" pitchFamily="82" charset="-52"/>
                <a:cs typeface="Arial" panose="020B0604020202020204" pitchFamily="34" charset="0"/>
              </a:rPr>
              <a:t>бізнес</a:t>
            </a:r>
            <a:r>
              <a:rPr lang="ru-RU" sz="800" dirty="0">
                <a:solidFill>
                  <a:schemeClr val="tx1"/>
                </a:solidFill>
                <a:latin typeface="BauhausC Medium" panose="04000800000000000000" pitchFamily="82" charset="-52"/>
                <a:cs typeface="Arial" panose="020B0604020202020204" pitchFamily="34" charset="0"/>
              </a:rPr>
              <a:t>-плану </a:t>
            </a:r>
            <a:r>
              <a:rPr lang="ru-RU" sz="800" dirty="0" err="1">
                <a:solidFill>
                  <a:schemeClr val="tx1"/>
                </a:solidFill>
                <a:latin typeface="BauhausC Medium" panose="04000800000000000000" pitchFamily="82" charset="-52"/>
                <a:cs typeface="Arial" panose="020B0604020202020204" pitchFamily="34" charset="0"/>
              </a:rPr>
              <a:t>самостійно</a:t>
            </a:r>
            <a:r>
              <a:rPr lang="ru-RU" sz="800" dirty="0">
                <a:solidFill>
                  <a:schemeClr val="tx1"/>
                </a:solidFill>
                <a:latin typeface="BauhausC Medium" panose="04000800000000000000" pitchFamily="82" charset="-52"/>
                <a:cs typeface="Arial" panose="020B0604020202020204" pitchFamily="34" charset="0"/>
              </a:rPr>
              <a:t> </a:t>
            </a:r>
            <a:r>
              <a:rPr lang="ru-RU" sz="800" dirty="0" err="1">
                <a:solidFill>
                  <a:schemeClr val="tx1"/>
                </a:solidFill>
                <a:latin typeface="BauhausC Medium" panose="04000800000000000000" pitchFamily="82" charset="-52"/>
                <a:cs typeface="Arial" panose="020B0604020202020204" pitchFamily="34" charset="0"/>
              </a:rPr>
              <a:t>або</a:t>
            </a:r>
            <a:r>
              <a:rPr lang="ru-RU" sz="800" dirty="0">
                <a:solidFill>
                  <a:schemeClr val="tx1"/>
                </a:solidFill>
                <a:latin typeface="BauhausC Medium" panose="04000800000000000000" pitchFamily="82" charset="-52"/>
                <a:cs typeface="Arial" panose="020B0604020202020204" pitchFamily="34" charset="0"/>
              </a:rPr>
              <a:t> у </a:t>
            </a:r>
            <a:r>
              <a:rPr lang="ru-RU" sz="800" dirty="0" err="1">
                <a:solidFill>
                  <a:schemeClr val="tx1"/>
                </a:solidFill>
                <a:latin typeface="BauhausC Medium" panose="04000800000000000000" pitchFamily="82" charset="-52"/>
                <a:cs typeface="Arial" panose="020B0604020202020204" pitchFamily="34" charset="0"/>
              </a:rPr>
              <a:t>процесі</a:t>
            </a:r>
            <a:r>
              <a:rPr lang="ru-RU" sz="800" dirty="0">
                <a:solidFill>
                  <a:schemeClr val="tx1"/>
                </a:solidFill>
                <a:latin typeface="BauhausC Medium" panose="04000800000000000000" pitchFamily="82" charset="-52"/>
                <a:cs typeface="Arial" panose="020B0604020202020204" pitchFamily="34" charset="0"/>
              </a:rPr>
              <a:t> </a:t>
            </a:r>
            <a:r>
              <a:rPr lang="ru-RU" sz="800" dirty="0" err="1">
                <a:solidFill>
                  <a:schemeClr val="tx1"/>
                </a:solidFill>
                <a:latin typeface="BauhausC Medium" panose="04000800000000000000" pitchFamily="82" charset="-52"/>
                <a:cs typeface="Arial" panose="020B0604020202020204" pitchFamily="34" charset="0"/>
              </a:rPr>
              <a:t>професійного</a:t>
            </a:r>
            <a:r>
              <a:rPr lang="ru-RU" sz="800" dirty="0">
                <a:solidFill>
                  <a:schemeClr val="tx1"/>
                </a:solidFill>
                <a:latin typeface="BauhausC Medium" panose="04000800000000000000" pitchFamily="82" charset="-52"/>
                <a:cs typeface="Arial" panose="020B0604020202020204" pitchFamily="34" charset="0"/>
              </a:rPr>
              <a:t> </a:t>
            </a:r>
            <a:r>
              <a:rPr lang="ru-RU" sz="800" dirty="0" err="1">
                <a:solidFill>
                  <a:schemeClr val="tx1"/>
                </a:solidFill>
                <a:latin typeface="BauhausC Medium" panose="04000800000000000000" pitchFamily="82" charset="-52"/>
                <a:cs typeface="Arial" panose="020B0604020202020204" pitchFamily="34" charset="0"/>
              </a:rPr>
              <a:t>навчання</a:t>
            </a:r>
            <a:endParaRPr lang="en-US" sz="800" dirty="0">
              <a:solidFill>
                <a:schemeClr val="tx1"/>
              </a:solidFill>
              <a:latin typeface="BauhausC Medium" panose="04000800000000000000" pitchFamily="82" charset="-52"/>
              <a:cs typeface="Arial" panose="020B0604020202020204" pitchFamily="34" charset="0"/>
            </a:endParaRPr>
          </a:p>
        </p:txBody>
      </p:sp>
      <p:grpSp>
        <p:nvGrpSpPr>
          <p:cNvPr id="18" name="Группа 17">
            <a:extLst>
              <a:ext uri="{FF2B5EF4-FFF2-40B4-BE49-F238E27FC236}">
                <a16:creationId xmlns:a16="http://schemas.microsoft.com/office/drawing/2014/main" id="{A577BA33-A0B5-4704-A430-E28B94934457}"/>
              </a:ext>
            </a:extLst>
          </p:cNvPr>
          <p:cNvGrpSpPr/>
          <p:nvPr/>
        </p:nvGrpSpPr>
        <p:grpSpPr>
          <a:xfrm>
            <a:off x="178973" y="5200439"/>
            <a:ext cx="7175007" cy="390842"/>
            <a:chOff x="170187" y="5314975"/>
            <a:chExt cx="7175007" cy="390842"/>
          </a:xfrm>
        </p:grpSpPr>
        <p:sp>
          <p:nvSpPr>
            <p:cNvPr id="92" name="Прямоугольник 91">
              <a:extLst>
                <a:ext uri="{FF2B5EF4-FFF2-40B4-BE49-F238E27FC236}">
                  <a16:creationId xmlns:a16="http://schemas.microsoft.com/office/drawing/2014/main" id="{99FA08E9-358C-48D7-A196-E4A40907F1A4}"/>
                </a:ext>
              </a:extLst>
            </p:cNvPr>
            <p:cNvSpPr/>
            <p:nvPr/>
          </p:nvSpPr>
          <p:spPr>
            <a:xfrm>
              <a:off x="170187" y="5314975"/>
              <a:ext cx="7175007" cy="390842"/>
            </a:xfrm>
            <a:prstGeom prst="rect">
              <a:avLst/>
            </a:prstGeom>
            <a:noFill/>
            <a:ln>
              <a:solidFill>
                <a:schemeClr val="accent1">
                  <a:shade val="50000"/>
                </a:schemeClr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 anchorCtr="1"/>
            <a:lstStyle/>
            <a:p>
              <a:pPr marL="361950" algn="just"/>
              <a:r>
                <a:rPr lang="ru-RU" sz="800" dirty="0" err="1">
                  <a:solidFill>
                    <a:srgbClr val="FF0000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Відповідальність</a:t>
              </a:r>
              <a:r>
                <a:rPr lang="ru-RU" sz="800" dirty="0">
                  <a:solidFill>
                    <a:schemeClr val="tx1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 </a:t>
              </a:r>
              <a:r>
                <a:rPr lang="ru-RU" sz="800" dirty="0">
                  <a:solidFill>
                    <a:srgbClr val="005BAA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за </a:t>
              </a:r>
              <a:r>
                <a:rPr lang="ru-RU" sz="800" dirty="0" err="1">
                  <a:solidFill>
                    <a:srgbClr val="005BAA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достовірність</a:t>
              </a:r>
              <a:r>
                <a:rPr lang="ru-RU" sz="800" dirty="0">
                  <a:solidFill>
                    <a:srgbClr val="005BAA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 </a:t>
              </a:r>
              <a:r>
                <a:rPr lang="ru-RU" sz="800" dirty="0" err="1">
                  <a:solidFill>
                    <a:srgbClr val="005BAA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зазначених</a:t>
              </a:r>
              <a:r>
                <a:rPr lang="ru-RU" sz="800" dirty="0">
                  <a:solidFill>
                    <a:srgbClr val="005BAA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 у </a:t>
              </a:r>
              <a:r>
                <a:rPr lang="ru-RU" sz="800" dirty="0" err="1">
                  <a:solidFill>
                    <a:srgbClr val="005BAA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заяві</a:t>
              </a:r>
              <a:r>
                <a:rPr lang="ru-RU" sz="800" dirty="0">
                  <a:solidFill>
                    <a:srgbClr val="005BAA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 </a:t>
              </a:r>
              <a:r>
                <a:rPr lang="ru-RU" sz="800" dirty="0" err="1">
                  <a:solidFill>
                    <a:srgbClr val="005BAA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відомостей</a:t>
              </a:r>
              <a:r>
                <a:rPr lang="ru-RU" sz="800" dirty="0">
                  <a:solidFill>
                    <a:srgbClr val="005BAA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 </a:t>
              </a:r>
              <a:r>
                <a:rPr lang="ru-RU" sz="800" dirty="0">
                  <a:solidFill>
                    <a:schemeClr val="tx1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про </a:t>
              </a:r>
              <a:r>
                <a:rPr lang="ru-RU" sz="800" dirty="0" err="1">
                  <a:solidFill>
                    <a:schemeClr val="tx1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відсутність</a:t>
              </a:r>
              <a:r>
                <a:rPr lang="ru-RU" sz="800" dirty="0">
                  <a:solidFill>
                    <a:schemeClr val="tx1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/</a:t>
              </a:r>
              <a:r>
                <a:rPr lang="ru-RU" sz="800" dirty="0" err="1">
                  <a:solidFill>
                    <a:schemeClr val="tx1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наявність</a:t>
              </a:r>
              <a:r>
                <a:rPr lang="ru-RU" sz="800" dirty="0">
                  <a:solidFill>
                    <a:schemeClr val="tx1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 </a:t>
              </a:r>
              <a:r>
                <a:rPr lang="ru-RU" sz="800" dirty="0" err="1">
                  <a:solidFill>
                    <a:schemeClr val="tx1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фінансових</a:t>
              </a:r>
              <a:r>
                <a:rPr lang="ru-RU" sz="800" dirty="0">
                  <a:solidFill>
                    <a:schemeClr val="tx1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 </a:t>
              </a:r>
              <a:r>
                <a:rPr lang="ru-RU" sz="800" dirty="0" err="1">
                  <a:solidFill>
                    <a:schemeClr val="tx1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зобов’язань</a:t>
              </a:r>
              <a:r>
                <a:rPr lang="ru-RU" sz="800" dirty="0">
                  <a:solidFill>
                    <a:schemeClr val="tx1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, </a:t>
              </a:r>
              <a:r>
                <a:rPr lang="ru-RU" sz="800" dirty="0" err="1">
                  <a:solidFill>
                    <a:schemeClr val="tx1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що</a:t>
              </a:r>
              <a:r>
                <a:rPr lang="ru-RU" sz="800" dirty="0">
                  <a:solidFill>
                    <a:schemeClr val="tx1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 </a:t>
              </a:r>
              <a:r>
                <a:rPr lang="ru-RU" sz="800" dirty="0" err="1">
                  <a:solidFill>
                    <a:schemeClr val="tx1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перевищують</a:t>
              </a:r>
              <a:r>
                <a:rPr lang="ru-RU" sz="800" dirty="0">
                  <a:solidFill>
                    <a:schemeClr val="tx1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 суму граничного </a:t>
              </a:r>
              <a:r>
                <a:rPr lang="ru-RU" sz="800" dirty="0" err="1">
                  <a:solidFill>
                    <a:schemeClr val="tx1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розміру</a:t>
              </a:r>
              <a:r>
                <a:rPr lang="ru-RU" sz="800" dirty="0">
                  <a:solidFill>
                    <a:schemeClr val="tx1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 </a:t>
              </a:r>
              <a:r>
                <a:rPr lang="ru-RU" sz="800" dirty="0" err="1">
                  <a:solidFill>
                    <a:schemeClr val="tx1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фінансової</a:t>
              </a:r>
              <a:r>
                <a:rPr lang="ru-RU" sz="800" dirty="0">
                  <a:solidFill>
                    <a:schemeClr val="tx1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 </a:t>
              </a:r>
              <a:r>
                <a:rPr lang="ru-RU" sz="800" dirty="0" err="1">
                  <a:solidFill>
                    <a:schemeClr val="tx1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допомоги</a:t>
              </a:r>
              <a:r>
                <a:rPr lang="ru-RU" sz="800" dirty="0">
                  <a:solidFill>
                    <a:schemeClr val="tx1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, та </a:t>
              </a:r>
              <a:r>
                <a:rPr lang="ru-RU" sz="800" dirty="0" err="1">
                  <a:solidFill>
                    <a:schemeClr val="tx1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заборгованості</a:t>
              </a:r>
              <a:r>
                <a:rPr lang="ru-RU" sz="800" dirty="0">
                  <a:solidFill>
                    <a:schemeClr val="tx1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 з </a:t>
              </a:r>
              <a:r>
                <a:rPr lang="ru-RU" sz="800" dirty="0" err="1">
                  <a:solidFill>
                    <a:schemeClr val="tx1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погашення</a:t>
              </a:r>
              <a:r>
                <a:rPr lang="ru-RU" sz="800" dirty="0">
                  <a:solidFill>
                    <a:schemeClr val="tx1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 </a:t>
              </a:r>
              <a:r>
                <a:rPr lang="ru-RU" sz="800" dirty="0" err="1">
                  <a:solidFill>
                    <a:schemeClr val="tx1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фінансових</a:t>
              </a:r>
              <a:r>
                <a:rPr lang="ru-RU" sz="800" dirty="0">
                  <a:solidFill>
                    <a:schemeClr val="tx1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 </a:t>
              </a:r>
              <a:r>
                <a:rPr lang="ru-RU" sz="800" dirty="0" err="1">
                  <a:solidFill>
                    <a:schemeClr val="tx1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зобов’язань</a:t>
              </a:r>
              <a:r>
                <a:rPr lang="ru-RU" sz="800" dirty="0">
                  <a:solidFill>
                    <a:schemeClr val="tx1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 </a:t>
              </a:r>
              <a:r>
                <a:rPr lang="ru-RU" sz="800" dirty="0" err="1">
                  <a:solidFill>
                    <a:srgbClr val="005BAA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покладається</a:t>
              </a:r>
              <a:r>
                <a:rPr lang="ru-RU" sz="800" dirty="0">
                  <a:solidFill>
                    <a:srgbClr val="005BAA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 на </a:t>
              </a:r>
              <a:r>
                <a:rPr lang="ru-RU" sz="800" u="sng" dirty="0">
                  <a:solidFill>
                    <a:srgbClr val="FF0000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Особу</a:t>
              </a:r>
              <a:r>
                <a:rPr lang="ru-RU" sz="800" dirty="0">
                  <a:solidFill>
                    <a:schemeClr val="tx1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, яка виявила бажання </a:t>
              </a:r>
              <a:r>
                <a:rPr lang="ru-RU" sz="800" dirty="0" err="1">
                  <a:solidFill>
                    <a:schemeClr val="tx1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провадити</a:t>
              </a:r>
              <a:r>
                <a:rPr lang="ru-RU" sz="800" dirty="0">
                  <a:solidFill>
                    <a:schemeClr val="tx1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 </a:t>
              </a:r>
              <a:r>
                <a:rPr lang="ru-RU" sz="800" dirty="0" err="1">
                  <a:solidFill>
                    <a:schemeClr val="tx1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підприємницьку</a:t>
              </a:r>
              <a:r>
                <a:rPr lang="ru-RU" sz="800" dirty="0">
                  <a:solidFill>
                    <a:schemeClr val="tx1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 </a:t>
              </a:r>
              <a:r>
                <a:rPr lang="ru-RU" sz="800" dirty="0" err="1">
                  <a:solidFill>
                    <a:schemeClr val="tx1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діяльність</a:t>
              </a:r>
              <a:endParaRPr lang="uk-UA" sz="800" dirty="0">
                <a:solidFill>
                  <a:schemeClr val="tx1"/>
                </a:solidFill>
                <a:latin typeface="BauhausC Medium" panose="04000800000000000000" pitchFamily="82" charset="-52"/>
                <a:cs typeface="Times New Roman" panose="02020603050405020304" pitchFamily="18" charset="0"/>
              </a:endParaRPr>
            </a:p>
          </p:txBody>
        </p:sp>
        <p:pic>
          <p:nvPicPr>
            <p:cNvPr id="98" name="Рисунок 97" descr="Предупреждение">
              <a:extLst>
                <a:ext uri="{FF2B5EF4-FFF2-40B4-BE49-F238E27FC236}">
                  <a16:creationId xmlns:a16="http://schemas.microsoft.com/office/drawing/2014/main" id="{27C22633-48AE-44F9-BB87-7508584EEC37}"/>
                </a:ext>
              </a:extLst>
            </p:cNvPr>
            <p:cNvPicPr>
              <a:picLocks noChangeAspect="1"/>
            </p:cNvPicPr>
            <p:nvPr/>
          </p:nvPicPr>
          <p:blipFill>
            <a:blip r:embed="rId17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8"/>
                </a:ext>
              </a:extLst>
            </a:blip>
            <a:stretch>
              <a:fillRect/>
            </a:stretch>
          </p:blipFill>
          <p:spPr>
            <a:xfrm>
              <a:off x="227574" y="5317956"/>
              <a:ext cx="360000" cy="360001"/>
            </a:xfrm>
            <a:prstGeom prst="rect">
              <a:avLst/>
            </a:prstGeom>
          </p:spPr>
        </p:pic>
      </p:grpSp>
      <p:pic>
        <p:nvPicPr>
          <p:cNvPr id="81" name="Рисунок 80" descr="Предупреждение">
            <a:extLst>
              <a:ext uri="{FF2B5EF4-FFF2-40B4-BE49-F238E27FC236}">
                <a16:creationId xmlns:a16="http://schemas.microsoft.com/office/drawing/2014/main" id="{B03BA088-2A2D-4B64-987F-2963974AE043}"/>
              </a:ext>
            </a:extLst>
          </p:cNvPr>
          <p:cNvPicPr>
            <a:picLocks noChangeAspect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0"/>
              </a:ext>
            </a:extLst>
          </a:blip>
          <a:stretch>
            <a:fillRect/>
          </a:stretch>
        </p:blipFill>
        <p:spPr>
          <a:xfrm>
            <a:off x="357848" y="4786573"/>
            <a:ext cx="230132" cy="230133"/>
          </a:xfrm>
          <a:prstGeom prst="rect">
            <a:avLst/>
          </a:prstGeom>
        </p:spPr>
      </p:pic>
      <p:pic>
        <p:nvPicPr>
          <p:cNvPr id="90" name="Рисунок 89" descr="Банк">
            <a:extLst>
              <a:ext uri="{FF2B5EF4-FFF2-40B4-BE49-F238E27FC236}">
                <a16:creationId xmlns:a16="http://schemas.microsoft.com/office/drawing/2014/main" id="{F471D5EA-F330-478F-AC46-BA47FB6BDFCD}"/>
              </a:ext>
            </a:extLst>
          </p:cNvPr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6"/>
              </a:ext>
            </a:extLst>
          </a:blip>
          <a:stretch>
            <a:fillRect/>
          </a:stretch>
        </p:blipFill>
        <p:spPr>
          <a:xfrm>
            <a:off x="3280963" y="5643716"/>
            <a:ext cx="279085" cy="279085"/>
          </a:xfrm>
          <a:prstGeom prst="rect">
            <a:avLst/>
          </a:prstGeom>
        </p:spPr>
      </p:pic>
      <p:grpSp>
        <p:nvGrpSpPr>
          <p:cNvPr id="96" name="Группа 95">
            <a:extLst>
              <a:ext uri="{FF2B5EF4-FFF2-40B4-BE49-F238E27FC236}">
                <a16:creationId xmlns:a16="http://schemas.microsoft.com/office/drawing/2014/main" id="{CFEB82F8-5DA7-4D81-B8B4-CD866AE2D73F}"/>
              </a:ext>
            </a:extLst>
          </p:cNvPr>
          <p:cNvGrpSpPr/>
          <p:nvPr/>
        </p:nvGrpSpPr>
        <p:grpSpPr>
          <a:xfrm>
            <a:off x="192333" y="6601574"/>
            <a:ext cx="4151144" cy="889136"/>
            <a:chOff x="572590" y="3694506"/>
            <a:chExt cx="2262050" cy="1705239"/>
          </a:xfrm>
        </p:grpSpPr>
        <p:sp>
          <p:nvSpPr>
            <p:cNvPr id="100" name="Прямоугольник 99">
              <a:extLst>
                <a:ext uri="{FF2B5EF4-FFF2-40B4-BE49-F238E27FC236}">
                  <a16:creationId xmlns:a16="http://schemas.microsoft.com/office/drawing/2014/main" id="{79D69730-59CB-4BFA-B904-6495087F8606}"/>
                </a:ext>
              </a:extLst>
            </p:cNvPr>
            <p:cNvSpPr/>
            <p:nvPr/>
          </p:nvSpPr>
          <p:spPr>
            <a:xfrm>
              <a:off x="572590" y="4067265"/>
              <a:ext cx="2262050" cy="1332480"/>
            </a:xfrm>
            <a:prstGeom prst="rect">
              <a:avLst/>
            </a:prstGeom>
            <a:noFill/>
            <a:ln>
              <a:solidFill>
                <a:schemeClr val="accent1">
                  <a:shade val="50000"/>
                </a:schemeClr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r>
                <a:rPr lang="ru-RU" sz="800" u="sng" dirty="0">
                  <a:solidFill>
                    <a:srgbClr val="005BAA"/>
                  </a:solidFill>
                  <a:latin typeface="BauhausC Medium" panose="04000800000000000000" pitchFamily="82" charset="-52"/>
                  <a:cs typeface="Arial" panose="020B0604020202020204" pitchFamily="34" charset="0"/>
                </a:rPr>
                <a:t>Особа</a:t>
              </a:r>
              <a:r>
                <a:rPr lang="ru-RU" sz="800" dirty="0">
                  <a:solidFill>
                    <a:schemeClr val="tx1"/>
                  </a:solidFill>
                  <a:latin typeface="BauhausC Medium" panose="04000800000000000000" pitchFamily="82" charset="-52"/>
                  <a:cs typeface="Arial" panose="020B0604020202020204" pitchFamily="34" charset="0"/>
                </a:rPr>
                <a:t> </a:t>
              </a:r>
              <a:r>
                <a:rPr lang="ru-RU" sz="800" dirty="0" err="1">
                  <a:solidFill>
                    <a:schemeClr val="tx1"/>
                  </a:solidFill>
                  <a:latin typeface="BauhausC Medium" panose="04000800000000000000" pitchFamily="82" charset="-52"/>
                  <a:cs typeface="Arial" panose="020B0604020202020204" pitchFamily="34" charset="0"/>
                </a:rPr>
                <a:t>щодо</a:t>
              </a:r>
              <a:r>
                <a:rPr lang="ru-RU" sz="800" dirty="0">
                  <a:solidFill>
                    <a:schemeClr val="tx1"/>
                  </a:solidFill>
                  <a:latin typeface="BauhausC Medium" panose="04000800000000000000" pitchFamily="82" charset="-52"/>
                  <a:cs typeface="Arial" panose="020B0604020202020204" pitchFamily="34" charset="0"/>
                </a:rPr>
                <a:t> </a:t>
              </a:r>
              <a:r>
                <a:rPr lang="ru-RU" sz="800" dirty="0" err="1">
                  <a:solidFill>
                    <a:schemeClr val="tx1"/>
                  </a:solidFill>
                  <a:latin typeface="BauhausC Medium" panose="04000800000000000000" pitchFamily="82" charset="-52"/>
                  <a:cs typeface="Arial" panose="020B0604020202020204" pitchFamily="34" charset="0"/>
                </a:rPr>
                <a:t>якої</a:t>
              </a:r>
              <a:r>
                <a:rPr lang="ru-RU" sz="800" dirty="0">
                  <a:solidFill>
                    <a:schemeClr val="tx1"/>
                  </a:solidFill>
                  <a:latin typeface="BauhausC Medium" panose="04000800000000000000" pitchFamily="82" charset="-52"/>
                  <a:cs typeface="Arial" panose="020B0604020202020204" pitchFamily="34" charset="0"/>
                </a:rPr>
                <a:t> </a:t>
              </a:r>
              <a:r>
                <a:rPr lang="ru-RU" sz="800" dirty="0" err="1">
                  <a:solidFill>
                    <a:schemeClr val="tx1"/>
                  </a:solidFill>
                  <a:latin typeface="BauhausC Medium" panose="04000800000000000000" pitchFamily="82" charset="-52"/>
                  <a:cs typeface="Arial" panose="020B0604020202020204" pitchFamily="34" charset="0"/>
                </a:rPr>
                <a:t>комісією</a:t>
              </a:r>
              <a:r>
                <a:rPr lang="ru-RU" sz="800" dirty="0">
                  <a:solidFill>
                    <a:schemeClr val="tx1"/>
                  </a:solidFill>
                  <a:latin typeface="BauhausC Medium" panose="04000800000000000000" pitchFamily="82" charset="-52"/>
                  <a:cs typeface="Arial" panose="020B0604020202020204" pitchFamily="34" charset="0"/>
                </a:rPr>
                <a:t> </a:t>
              </a:r>
              <a:r>
                <a:rPr lang="ru-RU" sz="800" dirty="0" err="1">
                  <a:solidFill>
                    <a:schemeClr val="tx1"/>
                  </a:solidFill>
                  <a:latin typeface="BauhausC Medium" panose="04000800000000000000" pitchFamily="82" charset="-52"/>
                  <a:cs typeface="Arial" panose="020B0604020202020204" pitchFamily="34" charset="0"/>
                </a:rPr>
                <a:t>прийнято</a:t>
              </a:r>
              <a:r>
                <a:rPr lang="ru-RU" sz="800" dirty="0">
                  <a:solidFill>
                    <a:schemeClr val="tx1"/>
                  </a:solidFill>
                  <a:latin typeface="BauhausC Medium" panose="04000800000000000000" pitchFamily="82" charset="-52"/>
                  <a:cs typeface="Arial" panose="020B0604020202020204" pitchFamily="34" charset="0"/>
                </a:rPr>
                <a:t> </a:t>
              </a:r>
              <a:r>
                <a:rPr lang="ru-RU" sz="800" dirty="0" err="1">
                  <a:solidFill>
                    <a:srgbClr val="005BAA"/>
                  </a:solidFill>
                  <a:latin typeface="BauhausC Medium" panose="04000800000000000000" pitchFamily="82" charset="-52"/>
                  <a:cs typeface="Arial" panose="020B0604020202020204" pitchFamily="34" charset="0"/>
                </a:rPr>
                <a:t>рішення</a:t>
              </a:r>
              <a:r>
                <a:rPr lang="ru-RU" sz="800" dirty="0">
                  <a:solidFill>
                    <a:srgbClr val="005BAA"/>
                  </a:solidFill>
                  <a:latin typeface="BauhausC Medium" panose="04000800000000000000" pitchFamily="82" charset="-52"/>
                  <a:cs typeface="Arial" panose="020B0604020202020204" pitchFamily="34" charset="0"/>
                </a:rPr>
                <a:t> про надання </a:t>
              </a:r>
              <a:r>
                <a:rPr lang="ru-RU" sz="800" dirty="0" err="1">
                  <a:solidFill>
                    <a:schemeClr val="tx1"/>
                  </a:solidFill>
                  <a:latin typeface="BauhausC Medium" panose="04000800000000000000" pitchFamily="82" charset="-52"/>
                  <a:cs typeface="Arial" panose="020B0604020202020204" pitchFamily="34" charset="0"/>
                </a:rPr>
                <a:t>їй</a:t>
              </a:r>
              <a:r>
                <a:rPr lang="ru-RU" sz="800" dirty="0">
                  <a:solidFill>
                    <a:schemeClr val="tx1"/>
                  </a:solidFill>
                  <a:latin typeface="BauhausC Medium" panose="04000800000000000000" pitchFamily="82" charset="-52"/>
                  <a:cs typeface="Arial" panose="020B0604020202020204" pitchFamily="34" charset="0"/>
                </a:rPr>
                <a:t> </a:t>
              </a:r>
              <a:r>
                <a:rPr lang="ru-RU" sz="800" dirty="0" err="1">
                  <a:solidFill>
                    <a:schemeClr val="tx1"/>
                  </a:solidFill>
                  <a:latin typeface="BauhausC Medium" panose="04000800000000000000" pitchFamily="82" charset="-52"/>
                  <a:cs typeface="Arial" panose="020B0604020202020204" pitchFamily="34" charset="0"/>
                </a:rPr>
                <a:t>фінансової</a:t>
              </a:r>
              <a:r>
                <a:rPr lang="ru-RU" sz="800" dirty="0">
                  <a:solidFill>
                    <a:schemeClr val="tx1"/>
                  </a:solidFill>
                  <a:latin typeface="BauhausC Medium" panose="04000800000000000000" pitchFamily="82" charset="-52"/>
                  <a:cs typeface="Arial" panose="020B0604020202020204" pitchFamily="34" charset="0"/>
                </a:rPr>
                <a:t> </a:t>
              </a:r>
              <a:r>
                <a:rPr lang="ru-RU" sz="800" dirty="0" err="1">
                  <a:solidFill>
                    <a:schemeClr val="tx1"/>
                  </a:solidFill>
                  <a:latin typeface="BauhausC Medium" panose="04000800000000000000" pitchFamily="82" charset="-52"/>
                  <a:cs typeface="Arial" panose="020B0604020202020204" pitchFamily="34" charset="0"/>
                </a:rPr>
                <a:t>допомоги</a:t>
              </a:r>
              <a:r>
                <a:rPr lang="ru-RU" sz="800" dirty="0">
                  <a:solidFill>
                    <a:schemeClr val="tx1"/>
                  </a:solidFill>
                  <a:latin typeface="BauhausC Medium" panose="04000800000000000000" pitchFamily="82" charset="-52"/>
                  <a:cs typeface="Arial" panose="020B0604020202020204" pitchFamily="34" charset="0"/>
                </a:rPr>
                <a:t>, </a:t>
              </a:r>
              <a:r>
                <a:rPr lang="ru-RU" sz="800" dirty="0" err="1">
                  <a:solidFill>
                    <a:srgbClr val="005BAA"/>
                  </a:solidFill>
                  <a:latin typeface="BauhausC Medium" panose="04000800000000000000" pitchFamily="82" charset="-52"/>
                  <a:cs typeface="Arial" panose="020B0604020202020204" pitchFamily="34" charset="0"/>
                </a:rPr>
                <a:t>протягом</a:t>
              </a:r>
              <a:r>
                <a:rPr lang="ru-RU" sz="800" dirty="0">
                  <a:solidFill>
                    <a:srgbClr val="005BAA"/>
                  </a:solidFill>
                  <a:latin typeface="BauhausC Medium" panose="04000800000000000000" pitchFamily="82" charset="-52"/>
                  <a:cs typeface="Arial" panose="020B0604020202020204" pitchFamily="34" charset="0"/>
                </a:rPr>
                <a:t> 30 </a:t>
              </a:r>
              <a:r>
                <a:rPr lang="ru-RU" sz="800" dirty="0" err="1">
                  <a:solidFill>
                    <a:srgbClr val="005BAA"/>
                  </a:solidFill>
                  <a:latin typeface="BauhausC Medium" panose="04000800000000000000" pitchFamily="82" charset="-52"/>
                  <a:cs typeface="Arial" panose="020B0604020202020204" pitchFamily="34" charset="0"/>
                </a:rPr>
                <a:t>календарних</a:t>
              </a:r>
              <a:r>
                <a:rPr lang="ru-RU" sz="800" dirty="0">
                  <a:solidFill>
                    <a:srgbClr val="005BAA"/>
                  </a:solidFill>
                  <a:latin typeface="BauhausC Medium" panose="04000800000000000000" pitchFamily="82" charset="-52"/>
                  <a:cs typeface="Arial" panose="020B0604020202020204" pitchFamily="34" charset="0"/>
                </a:rPr>
                <a:t> </a:t>
              </a:r>
              <a:r>
                <a:rPr lang="ru-RU" sz="800" dirty="0" err="1">
                  <a:solidFill>
                    <a:srgbClr val="005BAA"/>
                  </a:solidFill>
                  <a:latin typeface="BauhausC Medium" panose="04000800000000000000" pitchFamily="82" charset="-52"/>
                  <a:cs typeface="Arial" panose="020B0604020202020204" pitchFamily="34" charset="0"/>
                </a:rPr>
                <a:t>днів</a:t>
              </a:r>
              <a:r>
                <a:rPr lang="ru-RU" sz="800" dirty="0">
                  <a:solidFill>
                    <a:schemeClr val="tx1"/>
                  </a:solidFill>
                  <a:latin typeface="BauhausC Medium" panose="04000800000000000000" pitchFamily="82" charset="-52"/>
                  <a:cs typeface="Arial" panose="020B0604020202020204" pitchFamily="34" charset="0"/>
                </a:rPr>
                <a:t> з </a:t>
              </a:r>
              <a:r>
                <a:rPr lang="ru-RU" sz="800" dirty="0" err="1">
                  <a:solidFill>
                    <a:schemeClr val="tx1"/>
                  </a:solidFill>
                  <a:latin typeface="BauhausC Medium" panose="04000800000000000000" pitchFamily="82" charset="-52"/>
                  <a:cs typeface="Arial" panose="020B0604020202020204" pitchFamily="34" charset="0"/>
                </a:rPr>
                <a:t>дати</a:t>
              </a:r>
              <a:r>
                <a:rPr lang="ru-RU" sz="800" dirty="0">
                  <a:solidFill>
                    <a:schemeClr val="tx1"/>
                  </a:solidFill>
                  <a:latin typeface="BauhausC Medium" panose="04000800000000000000" pitchFamily="82" charset="-52"/>
                  <a:cs typeface="Arial" panose="020B0604020202020204" pitchFamily="34" charset="0"/>
                </a:rPr>
                <a:t> </a:t>
              </a:r>
              <a:r>
                <a:rPr lang="ru-RU" sz="800" dirty="0" err="1">
                  <a:solidFill>
                    <a:schemeClr val="tx1"/>
                  </a:solidFill>
                  <a:latin typeface="BauhausC Medium" panose="04000800000000000000" pitchFamily="82" charset="-52"/>
                  <a:cs typeface="Arial" panose="020B0604020202020204" pitchFamily="34" charset="0"/>
                </a:rPr>
                <a:t>отримання</a:t>
              </a:r>
              <a:r>
                <a:rPr lang="ru-RU" sz="800" dirty="0">
                  <a:solidFill>
                    <a:schemeClr val="tx1"/>
                  </a:solidFill>
                  <a:latin typeface="BauhausC Medium" panose="04000800000000000000" pitchFamily="82" charset="-52"/>
                  <a:cs typeface="Arial" panose="020B0604020202020204" pitchFamily="34" charset="0"/>
                </a:rPr>
                <a:t> </a:t>
              </a:r>
              <a:r>
                <a:rPr lang="ru-RU" sz="800" dirty="0" err="1">
                  <a:solidFill>
                    <a:schemeClr val="tx1"/>
                  </a:solidFill>
                  <a:latin typeface="BauhausC Medium" panose="04000800000000000000" pitchFamily="82" charset="-52"/>
                  <a:cs typeface="Arial" panose="020B0604020202020204" pitchFamily="34" charset="0"/>
                </a:rPr>
                <a:t>повідомлення</a:t>
              </a:r>
              <a:r>
                <a:rPr lang="ru-RU" sz="800" dirty="0">
                  <a:solidFill>
                    <a:schemeClr val="tx1"/>
                  </a:solidFill>
                  <a:latin typeface="BauhausC Medium" panose="04000800000000000000" pitchFamily="82" charset="-52"/>
                  <a:cs typeface="Arial" panose="020B0604020202020204" pitchFamily="34" charset="0"/>
                </a:rPr>
                <a:t> про </a:t>
              </a:r>
              <a:r>
                <a:rPr lang="ru-RU" sz="800" dirty="0" err="1">
                  <a:solidFill>
                    <a:schemeClr val="tx1"/>
                  </a:solidFill>
                  <a:latin typeface="BauhausC Medium" panose="04000800000000000000" pitchFamily="82" charset="-52"/>
                  <a:cs typeface="Arial" panose="020B0604020202020204" pitchFamily="34" charset="0"/>
                </a:rPr>
                <a:t>прийняте</a:t>
              </a:r>
              <a:r>
                <a:rPr lang="ru-RU" sz="800" dirty="0">
                  <a:solidFill>
                    <a:schemeClr val="tx1"/>
                  </a:solidFill>
                  <a:latin typeface="BauhausC Medium" panose="04000800000000000000" pitchFamily="82" charset="-52"/>
                  <a:cs typeface="Arial" panose="020B0604020202020204" pitchFamily="34" charset="0"/>
                </a:rPr>
                <a:t> </a:t>
              </a:r>
              <a:r>
                <a:rPr lang="ru-RU" sz="800" dirty="0" err="1">
                  <a:solidFill>
                    <a:schemeClr val="tx1"/>
                  </a:solidFill>
                  <a:latin typeface="BauhausC Medium" panose="04000800000000000000" pitchFamily="82" charset="-52"/>
                  <a:cs typeface="Arial" panose="020B0604020202020204" pitchFamily="34" charset="0"/>
                </a:rPr>
                <a:t>комісією</a:t>
              </a:r>
              <a:r>
                <a:rPr lang="ru-RU" sz="800" dirty="0">
                  <a:solidFill>
                    <a:schemeClr val="tx1"/>
                  </a:solidFill>
                  <a:latin typeface="BauhausC Medium" panose="04000800000000000000" pitchFamily="82" charset="-52"/>
                  <a:cs typeface="Arial" panose="020B0604020202020204" pitchFamily="34" charset="0"/>
                </a:rPr>
                <a:t> </a:t>
              </a:r>
              <a:r>
                <a:rPr lang="ru-RU" sz="800" dirty="0" err="1">
                  <a:solidFill>
                    <a:schemeClr val="tx1"/>
                  </a:solidFill>
                  <a:latin typeface="BauhausC Medium" panose="04000800000000000000" pitchFamily="82" charset="-52"/>
                  <a:cs typeface="Arial" panose="020B0604020202020204" pitchFamily="34" charset="0"/>
                </a:rPr>
                <a:t>рішення</a:t>
              </a:r>
              <a:r>
                <a:rPr lang="ru-RU" sz="800" dirty="0">
                  <a:solidFill>
                    <a:schemeClr val="tx1"/>
                  </a:solidFill>
                  <a:latin typeface="BauhausC Medium" panose="04000800000000000000" pitchFamily="82" charset="-52"/>
                  <a:cs typeface="Arial" panose="020B0604020202020204" pitchFamily="34" charset="0"/>
                </a:rPr>
                <a:t>, повинна </a:t>
              </a:r>
              <a:r>
                <a:rPr lang="ru-RU" sz="800" dirty="0" err="1">
                  <a:solidFill>
                    <a:schemeClr val="tx1"/>
                  </a:solidFill>
                  <a:latin typeface="BauhausC Medium" panose="04000800000000000000" pitchFamily="82" charset="-52"/>
                  <a:cs typeface="Arial" panose="020B0604020202020204" pitchFamily="34" charset="0"/>
                </a:rPr>
                <a:t>створити</a:t>
              </a:r>
              <a:r>
                <a:rPr lang="ru-RU" sz="800" dirty="0">
                  <a:solidFill>
                    <a:schemeClr val="tx1"/>
                  </a:solidFill>
                  <a:latin typeface="BauhausC Medium" panose="04000800000000000000" pitchFamily="82" charset="-52"/>
                  <a:cs typeface="Arial" panose="020B0604020202020204" pitchFamily="34" charset="0"/>
                </a:rPr>
                <a:t> </a:t>
              </a:r>
              <a:r>
                <a:rPr lang="ru-RU" sz="800" dirty="0" err="1">
                  <a:solidFill>
                    <a:srgbClr val="005BAA"/>
                  </a:solidFill>
                  <a:latin typeface="BauhausC Medium" panose="04000800000000000000" pitchFamily="82" charset="-52"/>
                  <a:cs typeface="Arial" panose="020B0604020202020204" pitchFamily="34" charset="0"/>
                </a:rPr>
                <a:t>юридичну</a:t>
              </a:r>
              <a:r>
                <a:rPr lang="ru-RU" sz="800" dirty="0">
                  <a:solidFill>
                    <a:srgbClr val="005BAA"/>
                  </a:solidFill>
                  <a:latin typeface="BauhausC Medium" panose="04000800000000000000" pitchFamily="82" charset="-52"/>
                  <a:cs typeface="Arial" panose="020B0604020202020204" pitchFamily="34" charset="0"/>
                </a:rPr>
                <a:t> особу </a:t>
              </a:r>
              <a:r>
                <a:rPr lang="ru-RU" sz="800" dirty="0" err="1">
                  <a:solidFill>
                    <a:schemeClr val="tx1"/>
                  </a:solidFill>
                  <a:latin typeface="BauhausC Medium" panose="04000800000000000000" pitchFamily="82" charset="-52"/>
                  <a:cs typeface="Arial" panose="020B0604020202020204" pitchFamily="34" charset="0"/>
                </a:rPr>
                <a:t>чи</a:t>
              </a:r>
              <a:r>
                <a:rPr lang="ru-RU" sz="800" dirty="0">
                  <a:solidFill>
                    <a:schemeClr val="tx1"/>
                  </a:solidFill>
                  <a:latin typeface="BauhausC Medium" panose="04000800000000000000" pitchFamily="82" charset="-52"/>
                  <a:cs typeface="Arial" panose="020B0604020202020204" pitchFamily="34" charset="0"/>
                </a:rPr>
                <a:t> </a:t>
              </a:r>
              <a:r>
                <a:rPr lang="ru-RU" sz="800" dirty="0" err="1">
                  <a:solidFill>
                    <a:schemeClr val="tx1"/>
                  </a:solidFill>
                  <a:latin typeface="BauhausC Medium" panose="04000800000000000000" pitchFamily="82" charset="-52"/>
                  <a:cs typeface="Arial" panose="020B0604020202020204" pitchFamily="34" charset="0"/>
                </a:rPr>
                <a:t>зареєструватися</a:t>
              </a:r>
              <a:r>
                <a:rPr lang="ru-RU" sz="800" dirty="0">
                  <a:solidFill>
                    <a:schemeClr val="tx1"/>
                  </a:solidFill>
                  <a:latin typeface="BauhausC Medium" panose="04000800000000000000" pitchFamily="82" charset="-52"/>
                  <a:cs typeface="Arial" panose="020B0604020202020204" pitchFamily="34" charset="0"/>
                </a:rPr>
                <a:t> як </a:t>
              </a:r>
              <a:r>
                <a:rPr lang="ru-RU" sz="800" dirty="0" err="1">
                  <a:solidFill>
                    <a:srgbClr val="005BAA"/>
                  </a:solidFill>
                  <a:latin typeface="BauhausC Medium" panose="04000800000000000000" pitchFamily="82" charset="-52"/>
                  <a:cs typeface="Arial" panose="020B0604020202020204" pitchFamily="34" charset="0"/>
                </a:rPr>
                <a:t>фізична</a:t>
              </a:r>
              <a:r>
                <a:rPr lang="ru-RU" sz="800" dirty="0">
                  <a:solidFill>
                    <a:srgbClr val="005BAA"/>
                  </a:solidFill>
                  <a:latin typeface="BauhausC Medium" panose="04000800000000000000" pitchFamily="82" charset="-52"/>
                  <a:cs typeface="Arial" panose="020B0604020202020204" pitchFamily="34" charset="0"/>
                </a:rPr>
                <a:t> особа ― </a:t>
              </a:r>
              <a:r>
                <a:rPr lang="ru-RU" sz="800" dirty="0" err="1">
                  <a:solidFill>
                    <a:srgbClr val="005BAA"/>
                  </a:solidFill>
                  <a:latin typeface="BauhausC Medium" panose="04000800000000000000" pitchFamily="82" charset="-52"/>
                  <a:cs typeface="Arial" panose="020B0604020202020204" pitchFamily="34" charset="0"/>
                </a:rPr>
                <a:t>підприємець</a:t>
              </a:r>
              <a:endParaRPr lang="uk-UA" sz="800" dirty="0">
                <a:solidFill>
                  <a:schemeClr val="tx1"/>
                </a:solidFill>
                <a:latin typeface="BauhausC Medium" panose="04000800000000000000" pitchFamily="82" charset="-52"/>
                <a:cs typeface="Arial" panose="020B0604020202020204" pitchFamily="34" charset="0"/>
              </a:endParaRPr>
            </a:p>
          </p:txBody>
        </p:sp>
        <p:sp>
          <p:nvSpPr>
            <p:cNvPr id="101" name="Прямоугольник 100">
              <a:extLst>
                <a:ext uri="{FF2B5EF4-FFF2-40B4-BE49-F238E27FC236}">
                  <a16:creationId xmlns:a16="http://schemas.microsoft.com/office/drawing/2014/main" id="{62B7BB89-9043-481F-B696-53E0A4E08DF8}"/>
                </a:ext>
              </a:extLst>
            </p:cNvPr>
            <p:cNvSpPr/>
            <p:nvPr/>
          </p:nvSpPr>
          <p:spPr>
            <a:xfrm>
              <a:off x="572590" y="3694506"/>
              <a:ext cx="2262050" cy="559250"/>
            </a:xfrm>
            <a:prstGeom prst="rect">
              <a:avLst/>
            </a:prstGeom>
            <a:solidFill>
              <a:srgbClr val="005BAA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 anchorCtr="1"/>
            <a:lstStyle/>
            <a:p>
              <a:pPr algn="r"/>
              <a:r>
                <a:rPr lang="uk-UA" sz="1600" dirty="0">
                  <a:latin typeface="BauhausC Medium" panose="04000800000000000000" pitchFamily="82" charset="-52"/>
                  <a:cs typeface="Times New Roman" panose="02020603050405020304" pitchFamily="18" charset="0"/>
                </a:rPr>
                <a:t>4. Реєстрація </a:t>
              </a:r>
            </a:p>
          </p:txBody>
        </p:sp>
      </p:grpSp>
      <p:grpSp>
        <p:nvGrpSpPr>
          <p:cNvPr id="103" name="Группа 102">
            <a:extLst>
              <a:ext uri="{FF2B5EF4-FFF2-40B4-BE49-F238E27FC236}">
                <a16:creationId xmlns:a16="http://schemas.microsoft.com/office/drawing/2014/main" id="{89D59399-719D-45C1-8945-876FEB9B1EE0}"/>
              </a:ext>
            </a:extLst>
          </p:cNvPr>
          <p:cNvGrpSpPr/>
          <p:nvPr/>
        </p:nvGrpSpPr>
        <p:grpSpPr>
          <a:xfrm>
            <a:off x="4457367" y="6601300"/>
            <a:ext cx="2909973" cy="898870"/>
            <a:chOff x="590463" y="3706456"/>
            <a:chExt cx="2031637" cy="1114560"/>
          </a:xfrm>
        </p:grpSpPr>
        <p:sp>
          <p:nvSpPr>
            <p:cNvPr id="106" name="Прямоугольник 105">
              <a:extLst>
                <a:ext uri="{FF2B5EF4-FFF2-40B4-BE49-F238E27FC236}">
                  <a16:creationId xmlns:a16="http://schemas.microsoft.com/office/drawing/2014/main" id="{E029A971-5148-4E8F-ACDB-E3D9BAF29DFF}"/>
                </a:ext>
              </a:extLst>
            </p:cNvPr>
            <p:cNvSpPr/>
            <p:nvPr/>
          </p:nvSpPr>
          <p:spPr>
            <a:xfrm>
              <a:off x="590463" y="4068025"/>
              <a:ext cx="2031637" cy="752991"/>
            </a:xfrm>
            <a:prstGeom prst="rect">
              <a:avLst/>
            </a:prstGeom>
            <a:noFill/>
            <a:ln>
              <a:solidFill>
                <a:schemeClr val="accent1">
                  <a:shade val="50000"/>
                </a:schemeClr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just"/>
              <a:r>
                <a:rPr lang="ru-RU" sz="800" dirty="0">
                  <a:solidFill>
                    <a:schemeClr val="tx1"/>
                  </a:solidFill>
                  <a:latin typeface="BauhausC Medium" panose="04000800000000000000" pitchFamily="82" charset="-52"/>
                  <a:cs typeface="Arial" panose="020B0604020202020204" pitchFamily="34" charset="0"/>
                </a:rPr>
                <a:t>Угода є </a:t>
              </a:r>
              <a:r>
                <a:rPr lang="ru-RU" sz="800" dirty="0" err="1">
                  <a:solidFill>
                    <a:schemeClr val="tx1"/>
                  </a:solidFill>
                  <a:latin typeface="BauhausC Medium" panose="04000800000000000000" pitchFamily="82" charset="-52"/>
                  <a:cs typeface="Arial" panose="020B0604020202020204" pitchFamily="34" charset="0"/>
                </a:rPr>
                <a:t>тристоронньою</a:t>
              </a:r>
              <a:r>
                <a:rPr lang="ru-RU" sz="800" dirty="0">
                  <a:solidFill>
                    <a:schemeClr val="tx1"/>
                  </a:solidFill>
                  <a:latin typeface="BauhausC Medium" panose="04000800000000000000" pitchFamily="82" charset="-52"/>
                  <a:cs typeface="Arial" panose="020B0604020202020204" pitchFamily="34" charset="0"/>
                </a:rPr>
                <a:t>. Угода </a:t>
              </a:r>
              <a:r>
                <a:rPr lang="ru-RU" sz="800" dirty="0" err="1">
                  <a:solidFill>
                    <a:schemeClr val="tx1"/>
                  </a:solidFill>
                  <a:latin typeface="BauhausC Medium" panose="04000800000000000000" pitchFamily="82" charset="-52"/>
                  <a:cs typeface="Arial" panose="020B0604020202020204" pitchFamily="34" charset="0"/>
                </a:rPr>
                <a:t>укладається</a:t>
              </a:r>
              <a:r>
                <a:rPr lang="ru-RU" sz="800" dirty="0">
                  <a:solidFill>
                    <a:schemeClr val="tx1"/>
                  </a:solidFill>
                  <a:latin typeface="BauhausC Medium" panose="04000800000000000000" pitchFamily="82" charset="-52"/>
                  <a:cs typeface="Arial" panose="020B0604020202020204" pitchFamily="34" charset="0"/>
                </a:rPr>
                <a:t> </a:t>
              </a:r>
              <a:r>
                <a:rPr lang="ru-RU" sz="800" dirty="0" err="1">
                  <a:solidFill>
                    <a:schemeClr val="tx1"/>
                  </a:solidFill>
                  <a:latin typeface="BauhausC Medium" panose="04000800000000000000" pitchFamily="82" charset="-52"/>
                  <a:cs typeface="Arial" panose="020B0604020202020204" pitchFamily="34" charset="0"/>
                </a:rPr>
                <a:t>між</a:t>
              </a:r>
              <a:r>
                <a:rPr lang="ru-RU" sz="800" dirty="0">
                  <a:solidFill>
                    <a:schemeClr val="tx1"/>
                  </a:solidFill>
                  <a:latin typeface="BauhausC Medium" panose="04000800000000000000" pitchFamily="82" charset="-52"/>
                  <a:cs typeface="Arial" panose="020B0604020202020204" pitchFamily="34" charset="0"/>
                </a:rPr>
                <a:t> </a:t>
              </a:r>
              <a:r>
                <a:rPr lang="ru-RU" sz="800" dirty="0">
                  <a:solidFill>
                    <a:srgbClr val="005BAA"/>
                  </a:solidFill>
                  <a:latin typeface="BauhausC Medium" panose="04000800000000000000" pitchFamily="82" charset="-52"/>
                  <a:cs typeface="Arial" panose="020B0604020202020204" pitchFamily="34" charset="0"/>
                </a:rPr>
                <a:t>центром зайнятості,</a:t>
              </a:r>
              <a:r>
                <a:rPr lang="ru-RU" sz="800" dirty="0">
                  <a:solidFill>
                    <a:schemeClr val="tx1"/>
                  </a:solidFill>
                  <a:latin typeface="BauhausC Medium" panose="04000800000000000000" pitchFamily="82" charset="-52"/>
                  <a:cs typeface="Arial" panose="020B0604020202020204" pitchFamily="34" charset="0"/>
                </a:rPr>
                <a:t> </a:t>
              </a:r>
              <a:r>
                <a:rPr lang="ru-RU" sz="800" u="sng" dirty="0">
                  <a:solidFill>
                    <a:srgbClr val="005BAA"/>
                  </a:solidFill>
                  <a:latin typeface="BauhausC Medium" panose="04000800000000000000" pitchFamily="82" charset="-52"/>
                  <a:cs typeface="Arial" panose="020B0604020202020204" pitchFamily="34" charset="0"/>
                </a:rPr>
                <a:t>Особою </a:t>
              </a:r>
              <a:r>
                <a:rPr lang="ru-RU" sz="800" u="sng" dirty="0">
                  <a:solidFill>
                    <a:schemeClr val="tx1"/>
                  </a:solidFill>
                  <a:latin typeface="BauhausC Medium" panose="04000800000000000000" pitchFamily="82" charset="-52"/>
                  <a:cs typeface="Arial" panose="020B0604020202020204" pitchFamily="34" charset="0"/>
                </a:rPr>
                <a:t>та</a:t>
              </a:r>
              <a:r>
                <a:rPr lang="ru-RU" sz="800" u="sng" dirty="0">
                  <a:solidFill>
                    <a:srgbClr val="005BAA"/>
                  </a:solidFill>
                  <a:latin typeface="BauhausC Medium" panose="04000800000000000000" pitchFamily="82" charset="-52"/>
                  <a:cs typeface="Arial" panose="020B0604020202020204" pitchFamily="34" charset="0"/>
                </a:rPr>
                <a:t> </a:t>
              </a:r>
              <a:r>
                <a:rPr lang="ru-RU" sz="800" u="sng" dirty="0" err="1">
                  <a:solidFill>
                    <a:srgbClr val="005BAA"/>
                  </a:solidFill>
                  <a:latin typeface="BauhausC Medium" panose="04000800000000000000" pitchFamily="82" charset="-52"/>
                  <a:cs typeface="Arial" panose="020B0604020202020204" pitchFamily="34" charset="0"/>
                </a:rPr>
                <a:t>Регіональним</a:t>
              </a:r>
              <a:r>
                <a:rPr lang="ru-RU" sz="800" u="sng" dirty="0">
                  <a:solidFill>
                    <a:srgbClr val="005BAA"/>
                  </a:solidFill>
                  <a:latin typeface="BauhausC Medium" panose="04000800000000000000" pitchFamily="82" charset="-52"/>
                  <a:cs typeface="Arial" panose="020B0604020202020204" pitchFamily="34" charset="0"/>
                </a:rPr>
                <a:t> центром </a:t>
              </a:r>
              <a:r>
                <a:rPr lang="ru-RU" sz="800" u="sng" dirty="0" err="1">
                  <a:solidFill>
                    <a:srgbClr val="005BAA"/>
                  </a:solidFill>
                  <a:latin typeface="BauhausC Medium" panose="04000800000000000000" pitchFamily="82" charset="-52"/>
                  <a:cs typeface="Arial" panose="020B0604020202020204" pitchFamily="34" charset="0"/>
                </a:rPr>
                <a:t>зайнтятості</a:t>
              </a:r>
              <a:r>
                <a:rPr lang="ru-RU" sz="800" dirty="0">
                  <a:solidFill>
                    <a:schemeClr val="tx1"/>
                  </a:solidFill>
                  <a:latin typeface="BauhausC Medium" panose="04000800000000000000" pitchFamily="82" charset="-52"/>
                  <a:cs typeface="Arial" panose="020B0604020202020204" pitchFamily="34" charset="0"/>
                </a:rPr>
                <a:t>, за </a:t>
              </a:r>
              <a:r>
                <a:rPr lang="ru-RU" sz="800" dirty="0">
                  <a:solidFill>
                    <a:srgbClr val="005BAA"/>
                  </a:solidFill>
                  <a:latin typeface="BauhausC Medium" panose="04000800000000000000" pitchFamily="82" charset="-52"/>
                  <a:cs typeface="Arial" panose="020B0604020202020204" pitchFamily="34" charset="0"/>
                </a:rPr>
                <a:t>формою</a:t>
              </a:r>
              <a:r>
                <a:rPr lang="ru-RU" sz="800" dirty="0">
                  <a:solidFill>
                    <a:schemeClr val="tx1"/>
                  </a:solidFill>
                  <a:latin typeface="BauhausC Medium" panose="04000800000000000000" pitchFamily="82" charset="-52"/>
                  <a:cs typeface="Arial" panose="020B0604020202020204" pitchFamily="34" charset="0"/>
                </a:rPr>
                <a:t> </a:t>
              </a:r>
              <a:r>
                <a:rPr lang="ru-RU" sz="800" dirty="0" err="1">
                  <a:solidFill>
                    <a:schemeClr val="tx1"/>
                  </a:solidFill>
                  <a:latin typeface="BauhausC Medium" panose="04000800000000000000" pitchFamily="82" charset="-52"/>
                  <a:cs typeface="Arial" panose="020B0604020202020204" pitchFamily="34" charset="0"/>
                </a:rPr>
                <a:t>згідно</a:t>
              </a:r>
              <a:r>
                <a:rPr lang="ru-RU" sz="800" dirty="0">
                  <a:solidFill>
                    <a:schemeClr val="tx1"/>
                  </a:solidFill>
                  <a:latin typeface="BauhausC Medium" panose="04000800000000000000" pitchFamily="82" charset="-52"/>
                  <a:cs typeface="Arial" panose="020B0604020202020204" pitchFamily="34" charset="0"/>
                </a:rPr>
                <a:t> з </a:t>
              </a:r>
              <a:r>
                <a:rPr lang="ru-RU" sz="800" dirty="0" err="1">
                  <a:solidFill>
                    <a:schemeClr val="tx1"/>
                  </a:solidFill>
                  <a:latin typeface="BauhausC Medium" panose="04000800000000000000" pitchFamily="82" charset="-52"/>
                  <a:cs typeface="Arial" panose="020B0604020202020204" pitchFamily="34" charset="0"/>
                  <a:hlinkClick r:id="rId21"/>
                </a:rPr>
                <a:t>додатком</a:t>
              </a:r>
              <a:r>
                <a:rPr lang="ru-RU" sz="800" dirty="0">
                  <a:solidFill>
                    <a:schemeClr val="tx1"/>
                  </a:solidFill>
                  <a:latin typeface="BauhausC Medium" panose="04000800000000000000" pitchFamily="82" charset="-52"/>
                  <a:cs typeface="Arial" panose="020B0604020202020204" pitchFamily="34" charset="0"/>
                  <a:hlinkClick r:id="rId21"/>
                </a:rPr>
                <a:t> 2 до Порядку</a:t>
              </a:r>
              <a:r>
                <a:rPr lang="ru-RU" sz="800" dirty="0">
                  <a:solidFill>
                    <a:schemeClr val="tx1"/>
                  </a:solidFill>
                  <a:latin typeface="BauhausC Medium" panose="04000800000000000000" pitchFamily="82" charset="-52"/>
                  <a:cs typeface="Arial" panose="020B0604020202020204" pitchFamily="34" charset="0"/>
                </a:rPr>
                <a:t>, </a:t>
              </a:r>
              <a:r>
                <a:rPr lang="ru-RU" sz="800" dirty="0" err="1">
                  <a:solidFill>
                    <a:schemeClr val="tx1"/>
                  </a:solidFill>
                  <a:latin typeface="BauhausC Medium" panose="04000800000000000000" pitchFamily="82" charset="-52"/>
                  <a:cs typeface="Arial" panose="020B0604020202020204" pitchFamily="34" charset="0"/>
                </a:rPr>
                <a:t>терміном</a:t>
              </a:r>
              <a:r>
                <a:rPr lang="ru-RU" sz="800" dirty="0">
                  <a:solidFill>
                    <a:schemeClr val="tx1"/>
                  </a:solidFill>
                  <a:latin typeface="BauhausC Medium" panose="04000800000000000000" pitchFamily="82" charset="-52"/>
                  <a:cs typeface="Arial" panose="020B0604020202020204" pitchFamily="34" charset="0"/>
                </a:rPr>
                <a:t> </a:t>
              </a:r>
              <a:r>
                <a:rPr lang="ru-RU" sz="800" dirty="0">
                  <a:solidFill>
                    <a:srgbClr val="005BAA"/>
                  </a:solidFill>
                  <a:latin typeface="BauhausC Medium" panose="04000800000000000000" pitchFamily="82" charset="-52"/>
                  <a:cs typeface="Arial" panose="020B0604020202020204" pitchFamily="34" charset="0"/>
                </a:rPr>
                <a:t>на 3 роки</a:t>
              </a:r>
              <a:endParaRPr lang="en-US" sz="800" dirty="0">
                <a:solidFill>
                  <a:schemeClr val="tx1"/>
                </a:solidFill>
                <a:latin typeface="BauhausC Medium" panose="04000800000000000000" pitchFamily="82" charset="-52"/>
                <a:cs typeface="Arial" panose="020B0604020202020204" pitchFamily="34" charset="0"/>
              </a:endParaRPr>
            </a:p>
            <a:p>
              <a:pPr algn="just"/>
              <a:endParaRPr lang="uk-UA" sz="800" dirty="0">
                <a:solidFill>
                  <a:schemeClr val="tx1"/>
                </a:solidFill>
                <a:latin typeface="BauhausC Medium" panose="04000800000000000000" pitchFamily="82" charset="-52"/>
                <a:cs typeface="Arial" panose="020B0604020202020204" pitchFamily="34" charset="0"/>
              </a:endParaRPr>
            </a:p>
          </p:txBody>
        </p:sp>
        <p:sp>
          <p:nvSpPr>
            <p:cNvPr id="107" name="Прямоугольник 106">
              <a:extLst>
                <a:ext uri="{FF2B5EF4-FFF2-40B4-BE49-F238E27FC236}">
                  <a16:creationId xmlns:a16="http://schemas.microsoft.com/office/drawing/2014/main" id="{5CA15854-A5EB-4322-95E3-65BDA9D95281}"/>
                </a:ext>
              </a:extLst>
            </p:cNvPr>
            <p:cNvSpPr/>
            <p:nvPr/>
          </p:nvSpPr>
          <p:spPr>
            <a:xfrm>
              <a:off x="590463" y="3706456"/>
              <a:ext cx="2031637" cy="361572"/>
            </a:xfrm>
            <a:prstGeom prst="rect">
              <a:avLst/>
            </a:prstGeom>
            <a:solidFill>
              <a:srgbClr val="005BAA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uk-UA" sz="1600" dirty="0">
                  <a:latin typeface="BauhausC Medium" panose="04000800000000000000" pitchFamily="82" charset="-52"/>
                  <a:cs typeface="Times New Roman" panose="02020603050405020304" pitchFamily="18" charset="0"/>
                </a:rPr>
                <a:t>5. Укладення угоди</a:t>
              </a:r>
            </a:p>
          </p:txBody>
        </p:sp>
      </p:grpSp>
      <p:pic>
        <p:nvPicPr>
          <p:cNvPr id="15" name="Рисунок 14" descr="Документ">
            <a:extLst>
              <a:ext uri="{FF2B5EF4-FFF2-40B4-BE49-F238E27FC236}">
                <a16:creationId xmlns:a16="http://schemas.microsoft.com/office/drawing/2014/main" id="{1CB125E6-82A1-4446-A286-D2A299AA5749}"/>
              </a:ext>
            </a:extLst>
          </p:cNvPr>
          <p:cNvPicPr>
            <a:picLocks noChangeAspect="1"/>
          </p:cNvPicPr>
          <p:nvPr/>
        </p:nvPicPr>
        <p:blipFill>
          <a:blip r:embed="rId2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3"/>
              </a:ext>
            </a:extLst>
          </a:blip>
          <a:stretch>
            <a:fillRect/>
          </a:stretch>
        </p:blipFill>
        <p:spPr>
          <a:xfrm>
            <a:off x="878507" y="6624772"/>
            <a:ext cx="291600" cy="291600"/>
          </a:xfrm>
          <a:prstGeom prst="rect">
            <a:avLst/>
          </a:prstGeom>
        </p:spPr>
      </p:pic>
      <p:sp>
        <p:nvSpPr>
          <p:cNvPr id="17" name="Рисунок 9" descr="Диплом">
            <a:extLst>
              <a:ext uri="{FF2B5EF4-FFF2-40B4-BE49-F238E27FC236}">
                <a16:creationId xmlns:a16="http://schemas.microsoft.com/office/drawing/2014/main" id="{9CC11C58-2AEA-4810-B1CD-7F882C898863}"/>
              </a:ext>
            </a:extLst>
          </p:cNvPr>
          <p:cNvSpPr/>
          <p:nvPr/>
        </p:nvSpPr>
        <p:spPr>
          <a:xfrm>
            <a:off x="4547433" y="6655853"/>
            <a:ext cx="367892" cy="229723"/>
          </a:xfrm>
          <a:custGeom>
            <a:avLst/>
            <a:gdLst>
              <a:gd name="connsiteX0" fmla="*/ 367892 w 367892"/>
              <a:gd name="connsiteY0" fmla="*/ 89612 h 229723"/>
              <a:gd name="connsiteX1" fmla="*/ 313419 w 367892"/>
              <a:gd name="connsiteY1" fmla="*/ 13420 h 229723"/>
              <a:gd name="connsiteX2" fmla="*/ 233961 w 367892"/>
              <a:gd name="connsiteY2" fmla="*/ 13420 h 229723"/>
              <a:gd name="connsiteX3" fmla="*/ 224426 w 367892"/>
              <a:gd name="connsiteY3" fmla="*/ 4856 h 229723"/>
              <a:gd name="connsiteX4" fmla="*/ 211183 w 367892"/>
              <a:gd name="connsiteY4" fmla="*/ 4856 h 229723"/>
              <a:gd name="connsiteX5" fmla="*/ 198823 w 367892"/>
              <a:gd name="connsiteY5" fmla="*/ 1 h 229723"/>
              <a:gd name="connsiteX6" fmla="*/ 185226 w 367892"/>
              <a:gd name="connsiteY6" fmla="*/ 5828 h 229723"/>
              <a:gd name="connsiteX7" fmla="*/ 170394 w 367892"/>
              <a:gd name="connsiteY7" fmla="*/ 5828 h 229723"/>
              <a:gd name="connsiteX8" fmla="*/ 162051 w 367892"/>
              <a:gd name="connsiteY8" fmla="*/ 13420 h 229723"/>
              <a:gd name="connsiteX9" fmla="*/ 44806 w 367892"/>
              <a:gd name="connsiteY9" fmla="*/ 13685 h 229723"/>
              <a:gd name="connsiteX10" fmla="*/ 0 w 367892"/>
              <a:gd name="connsiteY10" fmla="*/ 88464 h 229723"/>
              <a:gd name="connsiteX11" fmla="*/ 48558 w 367892"/>
              <a:gd name="connsiteY11" fmla="*/ 163508 h 229723"/>
              <a:gd name="connsiteX12" fmla="*/ 152295 w 367892"/>
              <a:gd name="connsiteY12" fmla="*/ 163508 h 229723"/>
              <a:gd name="connsiteX13" fmla="*/ 152295 w 367892"/>
              <a:gd name="connsiteY13" fmla="*/ 229724 h 229723"/>
              <a:gd name="connsiteX14" fmla="*/ 196439 w 367892"/>
              <a:gd name="connsiteY14" fmla="*/ 195512 h 229723"/>
              <a:gd name="connsiteX15" fmla="*/ 240582 w 367892"/>
              <a:gd name="connsiteY15" fmla="*/ 229724 h 229723"/>
              <a:gd name="connsiteX16" fmla="*/ 240582 w 367892"/>
              <a:gd name="connsiteY16" fmla="*/ 163508 h 229723"/>
              <a:gd name="connsiteX17" fmla="*/ 344320 w 367892"/>
              <a:gd name="connsiteY17" fmla="*/ 163508 h 229723"/>
              <a:gd name="connsiteX18" fmla="*/ 353148 w 367892"/>
              <a:gd name="connsiteY18" fmla="*/ 154680 h 229723"/>
              <a:gd name="connsiteX19" fmla="*/ 344320 w 367892"/>
              <a:gd name="connsiteY19" fmla="*/ 145851 h 229723"/>
              <a:gd name="connsiteX20" fmla="*/ 320041 w 367892"/>
              <a:gd name="connsiteY20" fmla="*/ 123779 h 229723"/>
              <a:gd name="connsiteX21" fmla="*/ 346527 w 367892"/>
              <a:gd name="connsiteY21" fmla="*/ 123779 h 229723"/>
              <a:gd name="connsiteX22" fmla="*/ 367892 w 367892"/>
              <a:gd name="connsiteY22" fmla="*/ 89612 h 229723"/>
              <a:gd name="connsiteX23" fmla="*/ 197940 w 367892"/>
              <a:gd name="connsiteY23" fmla="*/ 31872 h 229723"/>
              <a:gd name="connsiteX24" fmla="*/ 236697 w 367892"/>
              <a:gd name="connsiteY24" fmla="*/ 70631 h 229723"/>
              <a:gd name="connsiteX25" fmla="*/ 197939 w 367892"/>
              <a:gd name="connsiteY25" fmla="*/ 109388 h 229723"/>
              <a:gd name="connsiteX26" fmla="*/ 159182 w 367892"/>
              <a:gd name="connsiteY26" fmla="*/ 70807 h 229723"/>
              <a:gd name="connsiteX27" fmla="*/ 197763 w 367892"/>
              <a:gd name="connsiteY27" fmla="*/ 31873 h 229723"/>
              <a:gd name="connsiteX28" fmla="*/ 197940 w 367892"/>
              <a:gd name="connsiteY28" fmla="*/ 31872 h 229723"/>
              <a:gd name="connsiteX29" fmla="*/ 143731 w 367892"/>
              <a:gd name="connsiteY29" fmla="*/ 31078 h 229723"/>
              <a:gd name="connsiteX30" fmla="*/ 143731 w 367892"/>
              <a:gd name="connsiteY30" fmla="*/ 34433 h 229723"/>
              <a:gd name="connsiteX31" fmla="*/ 133314 w 367892"/>
              <a:gd name="connsiteY31" fmla="*/ 58226 h 229723"/>
              <a:gd name="connsiteX32" fmla="*/ 128281 w 367892"/>
              <a:gd name="connsiteY32" fmla="*/ 70807 h 229723"/>
              <a:gd name="connsiteX33" fmla="*/ 134108 w 367892"/>
              <a:gd name="connsiteY33" fmla="*/ 84050 h 229723"/>
              <a:gd name="connsiteX34" fmla="*/ 134108 w 367892"/>
              <a:gd name="connsiteY34" fmla="*/ 98838 h 229723"/>
              <a:gd name="connsiteX35" fmla="*/ 139670 w 367892"/>
              <a:gd name="connsiteY35" fmla="*/ 106122 h 229723"/>
              <a:gd name="connsiteX36" fmla="*/ 90141 w 367892"/>
              <a:gd name="connsiteY36" fmla="*/ 106122 h 229723"/>
              <a:gd name="connsiteX37" fmla="*/ 94909 w 367892"/>
              <a:gd name="connsiteY37" fmla="*/ 84050 h 229723"/>
              <a:gd name="connsiteX38" fmla="*/ 80474 w 367892"/>
              <a:gd name="connsiteY38" fmla="*/ 31078 h 229723"/>
              <a:gd name="connsiteX39" fmla="*/ 48558 w 367892"/>
              <a:gd name="connsiteY39" fmla="*/ 145851 h 229723"/>
              <a:gd name="connsiteX40" fmla="*/ 17657 w 367892"/>
              <a:gd name="connsiteY40" fmla="*/ 88464 h 229723"/>
              <a:gd name="connsiteX41" fmla="*/ 48558 w 367892"/>
              <a:gd name="connsiteY41" fmla="*/ 31078 h 229723"/>
              <a:gd name="connsiteX42" fmla="*/ 77251 w 367892"/>
              <a:gd name="connsiteY42" fmla="*/ 84050 h 229723"/>
              <a:gd name="connsiteX43" fmla="*/ 64008 w 367892"/>
              <a:gd name="connsiteY43" fmla="*/ 106122 h 229723"/>
              <a:gd name="connsiteX44" fmla="*/ 50765 w 367892"/>
              <a:gd name="connsiteY44" fmla="*/ 81843 h 229723"/>
              <a:gd name="connsiteX45" fmla="*/ 51692 w 367892"/>
              <a:gd name="connsiteY45" fmla="*/ 73014 h 229723"/>
              <a:gd name="connsiteX46" fmla="*/ 44982 w 367892"/>
              <a:gd name="connsiteY46" fmla="*/ 62464 h 229723"/>
              <a:gd name="connsiteX47" fmla="*/ 34432 w 367892"/>
              <a:gd name="connsiteY47" fmla="*/ 69174 h 229723"/>
              <a:gd name="connsiteX48" fmla="*/ 33108 w 367892"/>
              <a:gd name="connsiteY48" fmla="*/ 81843 h 229723"/>
              <a:gd name="connsiteX49" fmla="*/ 64008 w 367892"/>
              <a:gd name="connsiteY49" fmla="*/ 123779 h 229723"/>
              <a:gd name="connsiteX50" fmla="*/ 152295 w 367892"/>
              <a:gd name="connsiteY50" fmla="*/ 123779 h 229723"/>
              <a:gd name="connsiteX51" fmla="*/ 152295 w 367892"/>
              <a:gd name="connsiteY51" fmla="*/ 145851 h 229723"/>
              <a:gd name="connsiteX52" fmla="*/ 196439 w 367892"/>
              <a:gd name="connsiteY52" fmla="*/ 173176 h 229723"/>
              <a:gd name="connsiteX53" fmla="*/ 169953 w 367892"/>
              <a:gd name="connsiteY53" fmla="*/ 193703 h 229723"/>
              <a:gd name="connsiteX54" fmla="*/ 169953 w 367892"/>
              <a:gd name="connsiteY54" fmla="*/ 134771 h 229723"/>
              <a:gd name="connsiteX55" fmla="*/ 173175 w 367892"/>
              <a:gd name="connsiteY55" fmla="*/ 136404 h 229723"/>
              <a:gd name="connsiteX56" fmla="*/ 186418 w 367892"/>
              <a:gd name="connsiteY56" fmla="*/ 136404 h 229723"/>
              <a:gd name="connsiteX57" fmla="*/ 198911 w 367892"/>
              <a:gd name="connsiteY57" fmla="*/ 141437 h 229723"/>
              <a:gd name="connsiteX58" fmla="*/ 212507 w 367892"/>
              <a:gd name="connsiteY58" fmla="*/ 135610 h 229723"/>
              <a:gd name="connsiteX59" fmla="*/ 222925 w 367892"/>
              <a:gd name="connsiteY59" fmla="*/ 136846 h 229723"/>
              <a:gd name="connsiteX60" fmla="*/ 222925 w 367892"/>
              <a:gd name="connsiteY60" fmla="*/ 193703 h 229723"/>
              <a:gd name="connsiteX61" fmla="*/ 240582 w 367892"/>
              <a:gd name="connsiteY61" fmla="*/ 145851 h 229723"/>
              <a:gd name="connsiteX62" fmla="*/ 240582 w 367892"/>
              <a:gd name="connsiteY62" fmla="*/ 125324 h 229723"/>
              <a:gd name="connsiteX63" fmla="*/ 244467 w 367892"/>
              <a:gd name="connsiteY63" fmla="*/ 123779 h 229723"/>
              <a:gd name="connsiteX64" fmla="*/ 302383 w 367892"/>
              <a:gd name="connsiteY64" fmla="*/ 123779 h 229723"/>
              <a:gd name="connsiteX65" fmla="*/ 309490 w 367892"/>
              <a:gd name="connsiteY65" fmla="*/ 145851 h 229723"/>
              <a:gd name="connsiteX66" fmla="*/ 255591 w 367892"/>
              <a:gd name="connsiteY66" fmla="*/ 106122 h 229723"/>
              <a:gd name="connsiteX67" fmla="*/ 264685 w 367892"/>
              <a:gd name="connsiteY67" fmla="*/ 96366 h 229723"/>
              <a:gd name="connsiteX68" fmla="*/ 264685 w 367892"/>
              <a:gd name="connsiteY68" fmla="*/ 83123 h 229723"/>
              <a:gd name="connsiteX69" fmla="*/ 269540 w 367892"/>
              <a:gd name="connsiteY69" fmla="*/ 70763 h 229723"/>
              <a:gd name="connsiteX70" fmla="*/ 263714 w 367892"/>
              <a:gd name="connsiteY70" fmla="*/ 57167 h 229723"/>
              <a:gd name="connsiteX71" fmla="*/ 263714 w 367892"/>
              <a:gd name="connsiteY71" fmla="*/ 42334 h 229723"/>
              <a:gd name="connsiteX72" fmla="*/ 254223 w 367892"/>
              <a:gd name="connsiteY72" fmla="*/ 32888 h 229723"/>
              <a:gd name="connsiteX73" fmla="*/ 253825 w 367892"/>
              <a:gd name="connsiteY73" fmla="*/ 31078 h 229723"/>
              <a:gd name="connsiteX74" fmla="*/ 313419 w 367892"/>
              <a:gd name="connsiteY74" fmla="*/ 31078 h 229723"/>
              <a:gd name="connsiteX75" fmla="*/ 347277 w 367892"/>
              <a:gd name="connsiteY75" fmla="*/ 68247 h 229723"/>
              <a:gd name="connsiteX76" fmla="*/ 346527 w 367892"/>
              <a:gd name="connsiteY76" fmla="*/ 106122 h 2297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</a:cxnLst>
            <a:rect l="l" t="t" r="r" b="b"/>
            <a:pathLst>
              <a:path w="367892" h="229723">
                <a:moveTo>
                  <a:pt x="367892" y="89612"/>
                </a:moveTo>
                <a:cubicBezTo>
                  <a:pt x="367892" y="58712"/>
                  <a:pt x="350588" y="13420"/>
                  <a:pt x="313419" y="13420"/>
                </a:cubicBezTo>
                <a:lnTo>
                  <a:pt x="233961" y="13420"/>
                </a:lnTo>
                <a:cubicBezTo>
                  <a:pt x="231988" y="9456"/>
                  <a:pt x="228578" y="6393"/>
                  <a:pt x="224426" y="4856"/>
                </a:cubicBezTo>
                <a:cubicBezTo>
                  <a:pt x="220179" y="3138"/>
                  <a:pt x="215430" y="3138"/>
                  <a:pt x="211183" y="4856"/>
                </a:cubicBezTo>
                <a:cubicBezTo>
                  <a:pt x="207795" y="1781"/>
                  <a:pt x="203398" y="54"/>
                  <a:pt x="198823" y="1"/>
                </a:cubicBezTo>
                <a:cubicBezTo>
                  <a:pt x="193675" y="-43"/>
                  <a:pt x="188744" y="2070"/>
                  <a:pt x="185226" y="5828"/>
                </a:cubicBezTo>
                <a:cubicBezTo>
                  <a:pt x="180500" y="3753"/>
                  <a:pt x="175121" y="3753"/>
                  <a:pt x="170394" y="5828"/>
                </a:cubicBezTo>
                <a:cubicBezTo>
                  <a:pt x="166877" y="7408"/>
                  <a:pt x="163954" y="10067"/>
                  <a:pt x="162051" y="13420"/>
                </a:cubicBezTo>
                <a:cubicBezTo>
                  <a:pt x="162051" y="13420"/>
                  <a:pt x="45159" y="13420"/>
                  <a:pt x="44806" y="13685"/>
                </a:cubicBezTo>
                <a:cubicBezTo>
                  <a:pt x="19423" y="16555"/>
                  <a:pt x="0" y="48338"/>
                  <a:pt x="0" y="88464"/>
                </a:cubicBezTo>
                <a:cubicBezTo>
                  <a:pt x="0" y="130533"/>
                  <a:pt x="21321" y="163508"/>
                  <a:pt x="48558" y="163508"/>
                </a:cubicBezTo>
                <a:lnTo>
                  <a:pt x="152295" y="163508"/>
                </a:lnTo>
                <a:lnTo>
                  <a:pt x="152295" y="229724"/>
                </a:lnTo>
                <a:lnTo>
                  <a:pt x="196439" y="195512"/>
                </a:lnTo>
                <a:lnTo>
                  <a:pt x="240582" y="229724"/>
                </a:lnTo>
                <a:lnTo>
                  <a:pt x="240582" y="163508"/>
                </a:lnTo>
                <a:lnTo>
                  <a:pt x="344320" y="163508"/>
                </a:lnTo>
                <a:cubicBezTo>
                  <a:pt x="349196" y="163508"/>
                  <a:pt x="353148" y="159556"/>
                  <a:pt x="353148" y="154680"/>
                </a:cubicBezTo>
                <a:cubicBezTo>
                  <a:pt x="353148" y="149804"/>
                  <a:pt x="349196" y="145851"/>
                  <a:pt x="344320" y="145851"/>
                </a:cubicBezTo>
                <a:cubicBezTo>
                  <a:pt x="331533" y="146426"/>
                  <a:pt x="320683" y="136563"/>
                  <a:pt x="320041" y="123779"/>
                </a:cubicBezTo>
                <a:lnTo>
                  <a:pt x="346527" y="123779"/>
                </a:lnTo>
                <a:cubicBezTo>
                  <a:pt x="356856" y="123779"/>
                  <a:pt x="367892" y="114950"/>
                  <a:pt x="367892" y="89612"/>
                </a:cubicBezTo>
                <a:close/>
                <a:moveTo>
                  <a:pt x="197940" y="31872"/>
                </a:moveTo>
                <a:cubicBezTo>
                  <a:pt x="219345" y="31872"/>
                  <a:pt x="236698" y="49225"/>
                  <a:pt x="236697" y="70631"/>
                </a:cubicBezTo>
                <a:cubicBezTo>
                  <a:pt x="236697" y="92036"/>
                  <a:pt x="219344" y="109389"/>
                  <a:pt x="197939" y="109388"/>
                </a:cubicBezTo>
                <a:cubicBezTo>
                  <a:pt x="176602" y="109388"/>
                  <a:pt x="159279" y="92143"/>
                  <a:pt x="159182" y="70807"/>
                </a:cubicBezTo>
                <a:cubicBezTo>
                  <a:pt x="159084" y="49402"/>
                  <a:pt x="176357" y="31970"/>
                  <a:pt x="197763" y="31873"/>
                </a:cubicBezTo>
                <a:cubicBezTo>
                  <a:pt x="197822" y="31872"/>
                  <a:pt x="197880" y="31872"/>
                  <a:pt x="197940" y="31872"/>
                </a:cubicBezTo>
                <a:close/>
                <a:moveTo>
                  <a:pt x="143731" y="31078"/>
                </a:moveTo>
                <a:cubicBezTo>
                  <a:pt x="143644" y="32194"/>
                  <a:pt x="143644" y="33316"/>
                  <a:pt x="143731" y="34433"/>
                </a:cubicBezTo>
                <a:cubicBezTo>
                  <a:pt x="134301" y="38144"/>
                  <a:pt x="129645" y="48779"/>
                  <a:pt x="133314" y="58226"/>
                </a:cubicBezTo>
                <a:cubicBezTo>
                  <a:pt x="130135" y="61651"/>
                  <a:pt x="128341" y="66134"/>
                  <a:pt x="128281" y="70807"/>
                </a:cubicBezTo>
                <a:cubicBezTo>
                  <a:pt x="128335" y="75831"/>
                  <a:pt x="130440" y="80616"/>
                  <a:pt x="134108" y="84050"/>
                </a:cubicBezTo>
                <a:cubicBezTo>
                  <a:pt x="132036" y="88761"/>
                  <a:pt x="132036" y="94127"/>
                  <a:pt x="134108" y="98838"/>
                </a:cubicBezTo>
                <a:cubicBezTo>
                  <a:pt x="135323" y="101693"/>
                  <a:pt x="137236" y="104198"/>
                  <a:pt x="139670" y="106122"/>
                </a:cubicBezTo>
                <a:lnTo>
                  <a:pt x="90141" y="106122"/>
                </a:lnTo>
                <a:cubicBezTo>
                  <a:pt x="93232" y="99171"/>
                  <a:pt x="94855" y="91657"/>
                  <a:pt x="94909" y="84050"/>
                </a:cubicBezTo>
                <a:cubicBezTo>
                  <a:pt x="94909" y="61978"/>
                  <a:pt x="89523" y="43615"/>
                  <a:pt x="80474" y="31078"/>
                </a:cubicBezTo>
                <a:close/>
                <a:moveTo>
                  <a:pt x="48558" y="145851"/>
                </a:moveTo>
                <a:cubicBezTo>
                  <a:pt x="33637" y="145851"/>
                  <a:pt x="17657" y="122808"/>
                  <a:pt x="17657" y="88464"/>
                </a:cubicBezTo>
                <a:cubicBezTo>
                  <a:pt x="17657" y="54121"/>
                  <a:pt x="33637" y="31078"/>
                  <a:pt x="48558" y="31078"/>
                </a:cubicBezTo>
                <a:cubicBezTo>
                  <a:pt x="65200" y="31078"/>
                  <a:pt x="77251" y="53150"/>
                  <a:pt x="77251" y="84050"/>
                </a:cubicBezTo>
                <a:cubicBezTo>
                  <a:pt x="77251" y="84050"/>
                  <a:pt x="76942" y="106122"/>
                  <a:pt x="64008" y="106122"/>
                </a:cubicBezTo>
                <a:cubicBezTo>
                  <a:pt x="57740" y="106122"/>
                  <a:pt x="50765" y="95748"/>
                  <a:pt x="50765" y="81843"/>
                </a:cubicBezTo>
                <a:cubicBezTo>
                  <a:pt x="50743" y="78875"/>
                  <a:pt x="51054" y="75913"/>
                  <a:pt x="51692" y="73014"/>
                </a:cubicBezTo>
                <a:cubicBezTo>
                  <a:pt x="52752" y="68248"/>
                  <a:pt x="49748" y="63524"/>
                  <a:pt x="44982" y="62464"/>
                </a:cubicBezTo>
                <a:cubicBezTo>
                  <a:pt x="40216" y="61403"/>
                  <a:pt x="35492" y="64407"/>
                  <a:pt x="34432" y="69174"/>
                </a:cubicBezTo>
                <a:cubicBezTo>
                  <a:pt x="33528" y="73335"/>
                  <a:pt x="33084" y="77584"/>
                  <a:pt x="33108" y="81843"/>
                </a:cubicBezTo>
                <a:cubicBezTo>
                  <a:pt x="33108" y="105371"/>
                  <a:pt x="46704" y="123779"/>
                  <a:pt x="64008" y="123779"/>
                </a:cubicBezTo>
                <a:lnTo>
                  <a:pt x="152295" y="123779"/>
                </a:lnTo>
                <a:lnTo>
                  <a:pt x="152295" y="145851"/>
                </a:lnTo>
                <a:close/>
                <a:moveTo>
                  <a:pt x="196439" y="173176"/>
                </a:moveTo>
                <a:lnTo>
                  <a:pt x="169953" y="193703"/>
                </a:lnTo>
                <a:lnTo>
                  <a:pt x="169953" y="134771"/>
                </a:lnTo>
                <a:cubicBezTo>
                  <a:pt x="170975" y="135411"/>
                  <a:pt x="172054" y="135958"/>
                  <a:pt x="173175" y="136404"/>
                </a:cubicBezTo>
                <a:cubicBezTo>
                  <a:pt x="177434" y="138060"/>
                  <a:pt x="182159" y="138060"/>
                  <a:pt x="186418" y="136404"/>
                </a:cubicBezTo>
                <a:cubicBezTo>
                  <a:pt x="189821" y="139563"/>
                  <a:pt x="194269" y="141355"/>
                  <a:pt x="198911" y="141437"/>
                </a:cubicBezTo>
                <a:cubicBezTo>
                  <a:pt x="204054" y="141459"/>
                  <a:pt x="208976" y="139349"/>
                  <a:pt x="212507" y="135610"/>
                </a:cubicBezTo>
                <a:cubicBezTo>
                  <a:pt x="215794" y="136992"/>
                  <a:pt x="219405" y="137420"/>
                  <a:pt x="222925" y="136846"/>
                </a:cubicBezTo>
                <a:lnTo>
                  <a:pt x="222925" y="193703"/>
                </a:lnTo>
                <a:close/>
                <a:moveTo>
                  <a:pt x="240582" y="145851"/>
                </a:moveTo>
                <a:lnTo>
                  <a:pt x="240582" y="125324"/>
                </a:lnTo>
                <a:cubicBezTo>
                  <a:pt x="241926" y="124940"/>
                  <a:pt x="243227" y="124422"/>
                  <a:pt x="244467" y="123779"/>
                </a:cubicBezTo>
                <a:lnTo>
                  <a:pt x="302383" y="123779"/>
                </a:lnTo>
                <a:cubicBezTo>
                  <a:pt x="302384" y="131699"/>
                  <a:pt x="304869" y="139419"/>
                  <a:pt x="309490" y="145851"/>
                </a:cubicBezTo>
                <a:close/>
                <a:moveTo>
                  <a:pt x="255591" y="106122"/>
                </a:moveTo>
                <a:cubicBezTo>
                  <a:pt x="259781" y="104183"/>
                  <a:pt x="263045" y="100682"/>
                  <a:pt x="264685" y="96366"/>
                </a:cubicBezTo>
                <a:cubicBezTo>
                  <a:pt x="266328" y="92104"/>
                  <a:pt x="266328" y="87385"/>
                  <a:pt x="264685" y="83123"/>
                </a:cubicBezTo>
                <a:cubicBezTo>
                  <a:pt x="267803" y="79762"/>
                  <a:pt x="269538" y="75348"/>
                  <a:pt x="269540" y="70763"/>
                </a:cubicBezTo>
                <a:cubicBezTo>
                  <a:pt x="269563" y="65620"/>
                  <a:pt x="267453" y="60697"/>
                  <a:pt x="263714" y="57167"/>
                </a:cubicBezTo>
                <a:cubicBezTo>
                  <a:pt x="265767" y="52436"/>
                  <a:pt x="265767" y="47065"/>
                  <a:pt x="263714" y="42334"/>
                </a:cubicBezTo>
                <a:cubicBezTo>
                  <a:pt x="261893" y="38075"/>
                  <a:pt x="258490" y="34688"/>
                  <a:pt x="254223" y="32888"/>
                </a:cubicBezTo>
                <a:cubicBezTo>
                  <a:pt x="254142" y="32274"/>
                  <a:pt x="254009" y="31669"/>
                  <a:pt x="253825" y="31078"/>
                </a:cubicBezTo>
                <a:lnTo>
                  <a:pt x="313419" y="31078"/>
                </a:lnTo>
                <a:cubicBezTo>
                  <a:pt x="331077" y="31078"/>
                  <a:pt x="342466" y="50280"/>
                  <a:pt x="347277" y="68247"/>
                </a:cubicBezTo>
                <a:cubicBezTo>
                  <a:pt x="352883" y="89347"/>
                  <a:pt x="349175" y="104577"/>
                  <a:pt x="346527" y="106122"/>
                </a:cubicBezTo>
                <a:close/>
              </a:path>
            </a:pathLst>
          </a:custGeom>
          <a:solidFill>
            <a:schemeClr val="bg1"/>
          </a:solidFill>
          <a:ln w="4366" cap="flat">
            <a:noFill/>
            <a:prstDash val="solid"/>
            <a:miter/>
          </a:ln>
        </p:spPr>
        <p:txBody>
          <a:bodyPr rtlCol="0" anchor="ctr"/>
          <a:lstStyle/>
          <a:p>
            <a:endParaRPr lang="uk-UA"/>
          </a:p>
        </p:txBody>
      </p:sp>
      <p:grpSp>
        <p:nvGrpSpPr>
          <p:cNvPr id="4" name="Группа 3">
            <a:extLst>
              <a:ext uri="{FF2B5EF4-FFF2-40B4-BE49-F238E27FC236}">
                <a16:creationId xmlns:a16="http://schemas.microsoft.com/office/drawing/2014/main" id="{1C9F7E39-F450-42A5-90EB-1F9EA72A9EA5}"/>
              </a:ext>
            </a:extLst>
          </p:cNvPr>
          <p:cNvGrpSpPr/>
          <p:nvPr/>
        </p:nvGrpSpPr>
        <p:grpSpPr>
          <a:xfrm>
            <a:off x="192331" y="9627440"/>
            <a:ext cx="7184878" cy="214787"/>
            <a:chOff x="149406" y="9851256"/>
            <a:chExt cx="7184878" cy="214787"/>
          </a:xfrm>
        </p:grpSpPr>
        <p:sp>
          <p:nvSpPr>
            <p:cNvPr id="108" name="Прямоугольник 107">
              <a:extLst>
                <a:ext uri="{FF2B5EF4-FFF2-40B4-BE49-F238E27FC236}">
                  <a16:creationId xmlns:a16="http://schemas.microsoft.com/office/drawing/2014/main" id="{D31DEE9B-C291-48F7-AD46-A1C405F771E8}"/>
                </a:ext>
              </a:extLst>
            </p:cNvPr>
            <p:cNvSpPr/>
            <p:nvPr/>
          </p:nvSpPr>
          <p:spPr>
            <a:xfrm>
              <a:off x="149406" y="9851256"/>
              <a:ext cx="7184878" cy="214787"/>
            </a:xfrm>
            <a:prstGeom prst="rect">
              <a:avLst/>
            </a:prstGeom>
            <a:noFill/>
            <a:ln>
              <a:solidFill>
                <a:schemeClr val="accent1">
                  <a:shade val="50000"/>
                </a:schemeClr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 anchorCtr="1"/>
            <a:lstStyle/>
            <a:p>
              <a:pPr marL="361950" algn="just"/>
              <a:r>
                <a:rPr lang="ru-RU" sz="800" dirty="0" err="1">
                  <a:solidFill>
                    <a:schemeClr val="tx1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Фінансова</a:t>
              </a:r>
              <a:r>
                <a:rPr lang="ru-RU" sz="800" dirty="0">
                  <a:solidFill>
                    <a:schemeClr val="tx1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 </a:t>
              </a:r>
              <a:r>
                <a:rPr lang="ru-RU" sz="800" dirty="0" err="1">
                  <a:solidFill>
                    <a:schemeClr val="tx1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допомога</a:t>
              </a:r>
              <a:r>
                <a:rPr lang="ru-RU" sz="800" dirty="0">
                  <a:solidFill>
                    <a:schemeClr val="tx1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 </a:t>
              </a:r>
              <a:r>
                <a:rPr lang="ru-RU" sz="800" dirty="0">
                  <a:solidFill>
                    <a:srgbClr val="005BAA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не </a:t>
              </a:r>
              <a:r>
                <a:rPr lang="ru-RU" sz="800" dirty="0" err="1">
                  <a:solidFill>
                    <a:srgbClr val="005BAA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повертається</a:t>
              </a:r>
              <a:r>
                <a:rPr lang="ru-RU" sz="800" dirty="0">
                  <a:solidFill>
                    <a:schemeClr val="tx1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 в </a:t>
              </a:r>
              <a:r>
                <a:rPr lang="ru-RU" sz="800" dirty="0" err="1">
                  <a:solidFill>
                    <a:schemeClr val="tx1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разі</a:t>
              </a:r>
              <a:r>
                <a:rPr lang="ru-RU" sz="800" dirty="0">
                  <a:solidFill>
                    <a:schemeClr val="tx1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 </a:t>
              </a:r>
              <a:r>
                <a:rPr lang="ru-RU" sz="800" dirty="0" err="1">
                  <a:solidFill>
                    <a:schemeClr val="tx1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смерті</a:t>
              </a:r>
              <a:r>
                <a:rPr lang="ru-RU" sz="800" dirty="0">
                  <a:solidFill>
                    <a:schemeClr val="tx1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 </a:t>
              </a:r>
              <a:r>
                <a:rPr lang="ru-RU" sz="800" u="sng" dirty="0">
                  <a:solidFill>
                    <a:schemeClr val="tx1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Особи</a:t>
              </a:r>
              <a:endParaRPr lang="uk-UA" sz="800" dirty="0">
                <a:solidFill>
                  <a:schemeClr val="tx1"/>
                </a:solidFill>
                <a:latin typeface="BauhausC Medium" panose="04000800000000000000" pitchFamily="82" charset="-52"/>
                <a:cs typeface="Times New Roman" panose="02020603050405020304" pitchFamily="18" charset="0"/>
              </a:endParaRPr>
            </a:p>
          </p:txBody>
        </p:sp>
        <p:pic>
          <p:nvPicPr>
            <p:cNvPr id="109" name="Рисунок 108" descr="Предупреждение">
              <a:extLst>
                <a:ext uri="{FF2B5EF4-FFF2-40B4-BE49-F238E27FC236}">
                  <a16:creationId xmlns:a16="http://schemas.microsoft.com/office/drawing/2014/main" id="{3816FE19-4B62-4FEA-9E82-0969CFE6F940}"/>
                </a:ext>
              </a:extLst>
            </p:cNvPr>
            <p:cNvPicPr>
              <a:picLocks noChangeAspect="1"/>
            </p:cNvPicPr>
            <p:nvPr/>
          </p:nvPicPr>
          <p:blipFill>
            <a:blip r:embed="rId17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8"/>
                </a:ext>
              </a:extLst>
            </a:blip>
            <a:stretch>
              <a:fillRect/>
            </a:stretch>
          </p:blipFill>
          <p:spPr>
            <a:xfrm>
              <a:off x="7046740" y="9871436"/>
              <a:ext cx="187220" cy="187221"/>
            </a:xfrm>
            <a:prstGeom prst="rect">
              <a:avLst/>
            </a:prstGeom>
          </p:spPr>
        </p:pic>
        <p:pic>
          <p:nvPicPr>
            <p:cNvPr id="110" name="Рисунок 109" descr="Предупреждение">
              <a:extLst>
                <a:ext uri="{FF2B5EF4-FFF2-40B4-BE49-F238E27FC236}">
                  <a16:creationId xmlns:a16="http://schemas.microsoft.com/office/drawing/2014/main" id="{DC2E822C-6178-4443-876F-63A3389CDF7E}"/>
                </a:ext>
              </a:extLst>
            </p:cNvPr>
            <p:cNvPicPr>
              <a:picLocks noChangeAspect="1"/>
            </p:cNvPicPr>
            <p:nvPr/>
          </p:nvPicPr>
          <p:blipFill>
            <a:blip r:embed="rId17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8"/>
                </a:ext>
              </a:extLst>
            </a:blip>
            <a:stretch>
              <a:fillRect/>
            </a:stretch>
          </p:blipFill>
          <p:spPr>
            <a:xfrm>
              <a:off x="326345" y="9869359"/>
              <a:ext cx="187220" cy="187221"/>
            </a:xfrm>
            <a:prstGeom prst="rect">
              <a:avLst/>
            </a:prstGeom>
          </p:spPr>
        </p:pic>
      </p:grpSp>
      <p:grpSp>
        <p:nvGrpSpPr>
          <p:cNvPr id="10" name="Группа 9">
            <a:extLst>
              <a:ext uri="{FF2B5EF4-FFF2-40B4-BE49-F238E27FC236}">
                <a16:creationId xmlns:a16="http://schemas.microsoft.com/office/drawing/2014/main" id="{07DD9E8C-254C-46D1-8F23-460B5B8A2B02}"/>
              </a:ext>
            </a:extLst>
          </p:cNvPr>
          <p:cNvGrpSpPr/>
          <p:nvPr/>
        </p:nvGrpSpPr>
        <p:grpSpPr>
          <a:xfrm>
            <a:off x="192332" y="7581386"/>
            <a:ext cx="7175007" cy="1100272"/>
            <a:chOff x="192332" y="7581386"/>
            <a:chExt cx="7175007" cy="1100272"/>
          </a:xfrm>
        </p:grpSpPr>
        <p:sp>
          <p:nvSpPr>
            <p:cNvPr id="112" name="Прямоугольник 111">
              <a:extLst>
                <a:ext uri="{FF2B5EF4-FFF2-40B4-BE49-F238E27FC236}">
                  <a16:creationId xmlns:a16="http://schemas.microsoft.com/office/drawing/2014/main" id="{ED7D1EF6-067C-42EA-9682-943F896EC50C}"/>
                </a:ext>
              </a:extLst>
            </p:cNvPr>
            <p:cNvSpPr/>
            <p:nvPr/>
          </p:nvSpPr>
          <p:spPr>
            <a:xfrm>
              <a:off x="192332" y="7581386"/>
              <a:ext cx="7175007" cy="1100272"/>
            </a:xfrm>
            <a:prstGeom prst="rect">
              <a:avLst/>
            </a:prstGeom>
            <a:noFill/>
            <a:ln>
              <a:solidFill>
                <a:schemeClr val="accent1">
                  <a:shade val="50000"/>
                </a:schemeClr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 anchorCtr="1"/>
            <a:lstStyle/>
            <a:p>
              <a:pPr marL="361950" algn="just"/>
              <a:r>
                <a:rPr lang="ru-RU" sz="800" dirty="0">
                  <a:solidFill>
                    <a:schemeClr val="tx1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	</a:t>
              </a:r>
              <a:r>
                <a:rPr lang="ru-RU" sz="800" dirty="0">
                  <a:solidFill>
                    <a:srgbClr val="005BAA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Угода</a:t>
              </a:r>
              <a:r>
                <a:rPr lang="ru-RU" sz="800" dirty="0">
                  <a:solidFill>
                    <a:schemeClr val="tx1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 </a:t>
              </a:r>
              <a:r>
                <a:rPr lang="ru-RU" sz="800" dirty="0" err="1">
                  <a:solidFill>
                    <a:schemeClr val="tx1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готується</a:t>
              </a:r>
              <a:r>
                <a:rPr lang="ru-RU" sz="800" dirty="0">
                  <a:solidFill>
                    <a:schemeClr val="tx1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 центром зайнятості, в </a:t>
              </a:r>
              <a:r>
                <a:rPr lang="ru-RU" sz="800" dirty="0" err="1">
                  <a:solidFill>
                    <a:schemeClr val="tx1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якому</a:t>
              </a:r>
              <a:r>
                <a:rPr lang="ru-RU" sz="800" dirty="0">
                  <a:solidFill>
                    <a:schemeClr val="tx1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 </a:t>
              </a:r>
              <a:r>
                <a:rPr lang="ru-RU" sz="800" u="sng" dirty="0">
                  <a:solidFill>
                    <a:srgbClr val="005BAA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Особа</a:t>
              </a:r>
              <a:r>
                <a:rPr lang="ru-RU" sz="800" dirty="0">
                  <a:solidFill>
                    <a:schemeClr val="tx1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 </a:t>
              </a:r>
              <a:r>
                <a:rPr lang="ru-RU" sz="800" dirty="0" err="1">
                  <a:solidFill>
                    <a:schemeClr val="tx1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зареєстрована</a:t>
              </a:r>
              <a:r>
                <a:rPr lang="ru-RU" sz="800" dirty="0">
                  <a:solidFill>
                    <a:schemeClr val="tx1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 як </a:t>
              </a:r>
              <a:r>
                <a:rPr lang="ru-RU" sz="800" dirty="0" err="1">
                  <a:solidFill>
                    <a:schemeClr val="tx1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безробітна</a:t>
              </a:r>
              <a:r>
                <a:rPr lang="ru-RU" sz="800" dirty="0">
                  <a:solidFill>
                    <a:schemeClr val="tx1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. </a:t>
              </a:r>
              <a:r>
                <a:rPr lang="ru-RU" sz="800" dirty="0" err="1">
                  <a:solidFill>
                    <a:schemeClr val="tx1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Підписується</a:t>
              </a:r>
              <a:r>
                <a:rPr lang="ru-RU" sz="800" dirty="0">
                  <a:solidFill>
                    <a:schemeClr val="tx1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 </a:t>
              </a:r>
              <a:r>
                <a:rPr lang="ru-RU" sz="800" u="sng" dirty="0">
                  <a:solidFill>
                    <a:srgbClr val="005BAA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Особою</a:t>
              </a:r>
              <a:r>
                <a:rPr lang="ru-RU" sz="800" u="sng" dirty="0">
                  <a:solidFill>
                    <a:schemeClr val="tx1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 </a:t>
              </a:r>
              <a:r>
                <a:rPr lang="ru-RU" sz="800" dirty="0">
                  <a:solidFill>
                    <a:schemeClr val="tx1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та </a:t>
              </a:r>
              <a:r>
                <a:rPr lang="ru-RU" sz="800" dirty="0" err="1">
                  <a:solidFill>
                    <a:schemeClr val="tx1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відповідним</a:t>
              </a:r>
              <a:r>
                <a:rPr lang="ru-RU" sz="800" dirty="0">
                  <a:solidFill>
                    <a:schemeClr val="tx1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 </a:t>
              </a:r>
              <a:r>
                <a:rPr lang="ru-RU" sz="800" dirty="0">
                  <a:solidFill>
                    <a:srgbClr val="005BAA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центром зайнятості.</a:t>
              </a:r>
              <a:r>
                <a:rPr lang="ru-RU" sz="800" dirty="0">
                  <a:solidFill>
                    <a:schemeClr val="tx1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 </a:t>
              </a:r>
              <a:r>
                <a:rPr lang="ru-RU" sz="800" dirty="0" err="1">
                  <a:solidFill>
                    <a:schemeClr val="tx1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Підписана</a:t>
              </a:r>
              <a:r>
                <a:rPr lang="ru-RU" sz="800" dirty="0">
                  <a:solidFill>
                    <a:schemeClr val="tx1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 </a:t>
              </a:r>
              <a:r>
                <a:rPr lang="ru-RU" sz="800" dirty="0" err="1">
                  <a:solidFill>
                    <a:schemeClr val="tx1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двома</a:t>
              </a:r>
              <a:r>
                <a:rPr lang="ru-RU" sz="800" dirty="0">
                  <a:solidFill>
                    <a:schemeClr val="tx1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 сторонами </a:t>
              </a:r>
              <a:r>
                <a:rPr lang="ru-RU" sz="800" dirty="0">
                  <a:solidFill>
                    <a:srgbClr val="005BAA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Угода</a:t>
              </a:r>
              <a:r>
                <a:rPr lang="ru-RU" sz="800" dirty="0">
                  <a:solidFill>
                    <a:schemeClr val="tx1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 </a:t>
              </a:r>
              <a:r>
                <a:rPr lang="ru-RU" sz="800" dirty="0" err="1">
                  <a:solidFill>
                    <a:schemeClr val="tx1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подається</a:t>
              </a:r>
              <a:r>
                <a:rPr lang="ru-RU" sz="800" dirty="0">
                  <a:solidFill>
                    <a:schemeClr val="tx1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 на </a:t>
              </a:r>
              <a:r>
                <a:rPr lang="ru-RU" sz="800" dirty="0" err="1">
                  <a:solidFill>
                    <a:schemeClr val="tx1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підпис</a:t>
              </a:r>
              <a:r>
                <a:rPr lang="ru-RU" sz="800" dirty="0">
                  <a:solidFill>
                    <a:schemeClr val="tx1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 </a:t>
              </a:r>
              <a:r>
                <a:rPr lang="ru-RU" sz="800" dirty="0" err="1">
                  <a:solidFill>
                    <a:srgbClr val="005BAA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регіональному</a:t>
              </a:r>
              <a:r>
                <a:rPr lang="ru-RU" sz="800" dirty="0">
                  <a:solidFill>
                    <a:srgbClr val="005BAA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 центру</a:t>
              </a:r>
              <a:endParaRPr lang="ru-RU" sz="800" dirty="0">
                <a:solidFill>
                  <a:schemeClr val="tx1"/>
                </a:solidFill>
                <a:latin typeface="BauhausC Medium" panose="04000800000000000000" pitchFamily="82" charset="-52"/>
                <a:cs typeface="Times New Roman" panose="02020603050405020304" pitchFamily="18" charset="0"/>
              </a:endParaRPr>
            </a:p>
            <a:p>
              <a:pPr marL="361950" algn="just"/>
              <a:endParaRPr lang="ru-RU" sz="800" dirty="0">
                <a:solidFill>
                  <a:schemeClr val="tx1"/>
                </a:solidFill>
                <a:latin typeface="BauhausC Medium" panose="04000800000000000000" pitchFamily="82" charset="-52"/>
                <a:cs typeface="Times New Roman" panose="02020603050405020304" pitchFamily="18" charset="0"/>
              </a:endParaRPr>
            </a:p>
            <a:p>
              <a:pPr marL="361950" algn="just"/>
              <a:r>
                <a:rPr lang="ru-RU" sz="800" dirty="0">
                  <a:solidFill>
                    <a:schemeClr val="tx1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	На дату </a:t>
              </a:r>
              <a:r>
                <a:rPr lang="ru-RU" sz="800" dirty="0" err="1">
                  <a:solidFill>
                    <a:schemeClr val="tx1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укладення</a:t>
              </a:r>
              <a:r>
                <a:rPr lang="ru-RU" sz="800" dirty="0">
                  <a:solidFill>
                    <a:schemeClr val="tx1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 </a:t>
              </a:r>
              <a:r>
                <a:rPr lang="ru-RU" sz="800" dirty="0">
                  <a:solidFill>
                    <a:srgbClr val="005BAA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Угоди</a:t>
              </a:r>
              <a:r>
                <a:rPr lang="ru-RU" sz="800" dirty="0">
                  <a:solidFill>
                    <a:schemeClr val="tx1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 повинен бути </a:t>
              </a:r>
              <a:r>
                <a:rPr lang="ru-RU" sz="800" dirty="0" err="1">
                  <a:solidFill>
                    <a:schemeClr val="tx1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чинним</a:t>
              </a:r>
              <a:r>
                <a:rPr lang="ru-RU" sz="800" dirty="0">
                  <a:solidFill>
                    <a:schemeClr val="tx1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 </a:t>
              </a:r>
              <a:r>
                <a:rPr lang="ru-RU" sz="800" dirty="0" err="1">
                  <a:solidFill>
                    <a:schemeClr val="tx1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правовий</a:t>
              </a:r>
              <a:r>
                <a:rPr lang="ru-RU" sz="800" dirty="0">
                  <a:solidFill>
                    <a:schemeClr val="tx1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 статус </a:t>
              </a:r>
              <a:r>
                <a:rPr lang="ru-RU" sz="800" u="sng" dirty="0">
                  <a:solidFill>
                    <a:srgbClr val="005BAA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Особи</a:t>
              </a:r>
              <a:r>
                <a:rPr lang="ru-RU" sz="800" dirty="0">
                  <a:solidFill>
                    <a:schemeClr val="tx1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, як члена </a:t>
              </a:r>
              <a:r>
                <a:rPr lang="ru-RU" sz="800" dirty="0" err="1">
                  <a:solidFill>
                    <a:schemeClr val="tx1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малозабезпеченої</a:t>
              </a:r>
              <a:r>
                <a:rPr lang="ru-RU" sz="800" dirty="0">
                  <a:solidFill>
                    <a:schemeClr val="tx1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 </a:t>
              </a:r>
              <a:r>
                <a:rPr lang="ru-RU" sz="800" dirty="0" err="1">
                  <a:solidFill>
                    <a:schemeClr val="tx1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сім’ї</a:t>
              </a:r>
              <a:r>
                <a:rPr lang="ru-RU" sz="800" dirty="0">
                  <a:solidFill>
                    <a:schemeClr val="tx1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. В </a:t>
              </a:r>
              <a:r>
                <a:rPr lang="ru-RU" sz="800" dirty="0" err="1">
                  <a:solidFill>
                    <a:srgbClr val="FF0000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іншому</a:t>
              </a:r>
              <a:r>
                <a:rPr lang="ru-RU" sz="800" dirty="0">
                  <a:solidFill>
                    <a:srgbClr val="FF0000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 </a:t>
              </a:r>
              <a:r>
                <a:rPr lang="ru-RU" sz="800" dirty="0" err="1">
                  <a:solidFill>
                    <a:srgbClr val="FF0000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випадку</a:t>
              </a:r>
              <a:r>
                <a:rPr lang="ru-RU" sz="800" dirty="0">
                  <a:solidFill>
                    <a:schemeClr val="tx1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 </a:t>
              </a:r>
              <a:r>
                <a:rPr lang="ru-RU" sz="800" dirty="0" err="1">
                  <a:solidFill>
                    <a:schemeClr val="tx1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попередньо</a:t>
              </a:r>
              <a:r>
                <a:rPr lang="ru-RU" sz="800" dirty="0">
                  <a:solidFill>
                    <a:schemeClr val="tx1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 </a:t>
              </a:r>
              <a:r>
                <a:rPr lang="ru-RU" sz="800" dirty="0" err="1">
                  <a:solidFill>
                    <a:schemeClr val="tx1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прийняте</a:t>
              </a:r>
              <a:r>
                <a:rPr lang="ru-RU" sz="800" dirty="0">
                  <a:solidFill>
                    <a:schemeClr val="tx1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 </a:t>
              </a:r>
              <a:r>
                <a:rPr lang="ru-RU" sz="800" dirty="0" err="1">
                  <a:solidFill>
                    <a:schemeClr val="tx1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рішення</a:t>
              </a:r>
              <a:r>
                <a:rPr lang="ru-RU" sz="800" dirty="0">
                  <a:solidFill>
                    <a:schemeClr val="tx1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 про надання </a:t>
              </a:r>
              <a:r>
                <a:rPr lang="ru-RU" sz="800" dirty="0" err="1">
                  <a:solidFill>
                    <a:schemeClr val="tx1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фінансової</a:t>
              </a:r>
              <a:r>
                <a:rPr lang="ru-RU" sz="800" dirty="0">
                  <a:solidFill>
                    <a:schemeClr val="tx1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 </a:t>
              </a:r>
              <a:r>
                <a:rPr lang="ru-RU" sz="800" dirty="0" err="1">
                  <a:solidFill>
                    <a:schemeClr val="tx1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допомоги</a:t>
              </a:r>
              <a:r>
                <a:rPr lang="ru-RU" sz="800" dirty="0">
                  <a:solidFill>
                    <a:schemeClr val="tx1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 </a:t>
              </a:r>
              <a:r>
                <a:rPr lang="ru-RU" sz="800" dirty="0" err="1">
                  <a:solidFill>
                    <a:srgbClr val="FF0000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скасовується</a:t>
              </a:r>
              <a:endParaRPr lang="ru-RU" sz="800" dirty="0">
                <a:solidFill>
                  <a:schemeClr val="tx1"/>
                </a:solidFill>
                <a:latin typeface="BauhausC Medium" panose="04000800000000000000" pitchFamily="82" charset="-52"/>
                <a:cs typeface="Times New Roman" panose="02020603050405020304" pitchFamily="18" charset="0"/>
              </a:endParaRPr>
            </a:p>
            <a:p>
              <a:pPr marL="361950" algn="just"/>
              <a:endParaRPr lang="ru-RU" sz="800" dirty="0">
                <a:solidFill>
                  <a:schemeClr val="tx1"/>
                </a:solidFill>
                <a:latin typeface="BauhausC Medium" panose="04000800000000000000" pitchFamily="82" charset="-52"/>
                <a:cs typeface="Times New Roman" panose="02020603050405020304" pitchFamily="18" charset="0"/>
              </a:endParaRPr>
            </a:p>
            <a:p>
              <a:pPr marL="361950" algn="just"/>
              <a:r>
                <a:rPr lang="ru-RU" sz="800" dirty="0">
                  <a:solidFill>
                    <a:schemeClr val="tx1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	В </a:t>
              </a:r>
              <a:r>
                <a:rPr lang="ru-RU" sz="800" dirty="0" err="1">
                  <a:solidFill>
                    <a:srgbClr val="005BAA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Угоді</a:t>
              </a:r>
              <a:r>
                <a:rPr lang="ru-RU" sz="800" dirty="0">
                  <a:solidFill>
                    <a:schemeClr val="tx1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 </a:t>
              </a:r>
              <a:r>
                <a:rPr lang="ru-RU" sz="800" dirty="0" err="1">
                  <a:solidFill>
                    <a:schemeClr val="tx1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обов’язково</a:t>
              </a:r>
              <a:r>
                <a:rPr lang="ru-RU" sz="800" dirty="0">
                  <a:solidFill>
                    <a:schemeClr val="tx1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 </a:t>
              </a:r>
              <a:r>
                <a:rPr lang="ru-RU" sz="800" dirty="0" err="1">
                  <a:solidFill>
                    <a:schemeClr val="tx1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зазначаються</a:t>
              </a:r>
              <a:r>
                <a:rPr lang="ru-RU" sz="800" dirty="0">
                  <a:solidFill>
                    <a:schemeClr val="tx1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 </a:t>
              </a:r>
              <a:r>
                <a:rPr lang="ru-RU" sz="800" dirty="0" err="1">
                  <a:solidFill>
                    <a:schemeClr val="tx1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умови</a:t>
              </a:r>
              <a:r>
                <a:rPr lang="ru-RU" sz="800" dirty="0">
                  <a:solidFill>
                    <a:schemeClr val="tx1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, </a:t>
              </a:r>
              <a:r>
                <a:rPr lang="ru-RU" sz="800" dirty="0" err="1">
                  <a:solidFill>
                    <a:schemeClr val="tx1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невиконання</a:t>
              </a:r>
              <a:r>
                <a:rPr lang="ru-RU" sz="800" dirty="0">
                  <a:solidFill>
                    <a:schemeClr val="tx1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 </a:t>
              </a:r>
              <a:r>
                <a:rPr lang="ru-RU" sz="800" dirty="0" err="1">
                  <a:solidFill>
                    <a:schemeClr val="tx1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або</a:t>
              </a:r>
              <a:r>
                <a:rPr lang="ru-RU" sz="800" dirty="0">
                  <a:solidFill>
                    <a:schemeClr val="tx1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 </a:t>
              </a:r>
              <a:r>
                <a:rPr lang="ru-RU" sz="800" dirty="0" err="1">
                  <a:solidFill>
                    <a:schemeClr val="tx1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неналежне</a:t>
              </a:r>
              <a:r>
                <a:rPr lang="ru-RU" sz="800" dirty="0">
                  <a:solidFill>
                    <a:schemeClr val="tx1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 </a:t>
              </a:r>
              <a:r>
                <a:rPr lang="ru-RU" sz="800" dirty="0" err="1">
                  <a:solidFill>
                    <a:schemeClr val="tx1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виконання</a:t>
              </a:r>
              <a:r>
                <a:rPr lang="ru-RU" sz="800" dirty="0">
                  <a:solidFill>
                    <a:schemeClr val="tx1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 </a:t>
              </a:r>
              <a:r>
                <a:rPr lang="ru-RU" sz="800" dirty="0" err="1">
                  <a:solidFill>
                    <a:schemeClr val="tx1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яких</a:t>
              </a:r>
              <a:r>
                <a:rPr lang="ru-RU" sz="800" dirty="0">
                  <a:solidFill>
                    <a:schemeClr val="tx1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, </a:t>
              </a:r>
              <a:r>
                <a:rPr lang="ru-RU" sz="800" dirty="0" err="1">
                  <a:solidFill>
                    <a:schemeClr val="tx1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може</a:t>
              </a:r>
              <a:r>
                <a:rPr lang="ru-RU" sz="800" dirty="0">
                  <a:solidFill>
                    <a:schemeClr val="tx1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 </a:t>
              </a:r>
              <a:r>
                <a:rPr lang="ru-RU" sz="800" dirty="0" err="1">
                  <a:solidFill>
                    <a:schemeClr val="tx1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призвести</a:t>
              </a:r>
              <a:r>
                <a:rPr lang="ru-RU" sz="800" dirty="0">
                  <a:solidFill>
                    <a:schemeClr val="tx1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 до </a:t>
              </a:r>
              <a:r>
                <a:rPr lang="ru-RU" sz="800" dirty="0" err="1">
                  <a:solidFill>
                    <a:schemeClr val="tx1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розірвання</a:t>
              </a:r>
              <a:r>
                <a:rPr lang="ru-RU" sz="800" dirty="0">
                  <a:solidFill>
                    <a:schemeClr val="tx1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 угоди та </a:t>
              </a:r>
              <a:r>
                <a:rPr lang="ru-RU" sz="800" dirty="0" err="1">
                  <a:solidFill>
                    <a:schemeClr val="tx1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повернення</a:t>
              </a:r>
              <a:r>
                <a:rPr lang="ru-RU" sz="800" dirty="0">
                  <a:solidFill>
                    <a:schemeClr val="tx1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 </a:t>
              </a:r>
              <a:r>
                <a:rPr lang="ru-RU" sz="800" u="sng" dirty="0">
                  <a:solidFill>
                    <a:srgbClr val="005BAA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Особою</a:t>
              </a:r>
              <a:r>
                <a:rPr lang="ru-RU" sz="800" dirty="0">
                  <a:solidFill>
                    <a:schemeClr val="tx1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 </a:t>
              </a:r>
              <a:r>
                <a:rPr lang="ru-RU" sz="800" dirty="0" err="1">
                  <a:solidFill>
                    <a:schemeClr val="tx1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отриманих</a:t>
              </a:r>
              <a:r>
                <a:rPr lang="ru-RU" sz="800" dirty="0">
                  <a:solidFill>
                    <a:schemeClr val="tx1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 </a:t>
              </a:r>
              <a:r>
                <a:rPr lang="ru-RU" sz="800" dirty="0" err="1">
                  <a:solidFill>
                    <a:schemeClr val="tx1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коштів</a:t>
              </a:r>
              <a:r>
                <a:rPr lang="ru-RU" sz="800" dirty="0">
                  <a:solidFill>
                    <a:schemeClr val="tx1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 </a:t>
              </a:r>
              <a:r>
                <a:rPr lang="ru-RU" sz="800" dirty="0" err="1">
                  <a:solidFill>
                    <a:schemeClr val="tx1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фінансової</a:t>
              </a:r>
              <a:r>
                <a:rPr lang="ru-RU" sz="800" dirty="0">
                  <a:solidFill>
                    <a:schemeClr val="tx1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 </a:t>
              </a:r>
              <a:r>
                <a:rPr lang="ru-RU" sz="800">
                  <a:solidFill>
                    <a:schemeClr val="tx1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допомоги</a:t>
              </a:r>
              <a:endParaRPr lang="ru-RU" sz="800" dirty="0">
                <a:solidFill>
                  <a:schemeClr val="tx1"/>
                </a:solidFill>
                <a:latin typeface="BauhausC Medium" panose="04000800000000000000" pitchFamily="82" charset="-52"/>
                <a:cs typeface="Times New Roman" panose="02020603050405020304" pitchFamily="18" charset="0"/>
              </a:endParaRPr>
            </a:p>
          </p:txBody>
        </p:sp>
        <p:pic>
          <p:nvPicPr>
            <p:cNvPr id="114" name="Рисунок 113" descr="Информация">
              <a:extLst>
                <a:ext uri="{FF2B5EF4-FFF2-40B4-BE49-F238E27FC236}">
                  <a16:creationId xmlns:a16="http://schemas.microsoft.com/office/drawing/2014/main" id="{D2A6CF3F-0DAD-4E9F-B1DF-EBFCA6675318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2"/>
                </a:ext>
              </a:extLst>
            </a:blip>
            <a:stretch>
              <a:fillRect/>
            </a:stretch>
          </p:blipFill>
          <p:spPr>
            <a:xfrm>
              <a:off x="256859" y="7964402"/>
              <a:ext cx="323359" cy="323359"/>
            </a:xfrm>
            <a:prstGeom prst="rect">
              <a:avLst/>
            </a:prstGeom>
          </p:spPr>
        </p:pic>
      </p:grpSp>
      <p:sp>
        <p:nvSpPr>
          <p:cNvPr id="86" name="Прямоугольник 85">
            <a:extLst>
              <a:ext uri="{FF2B5EF4-FFF2-40B4-BE49-F238E27FC236}">
                <a16:creationId xmlns:a16="http://schemas.microsoft.com/office/drawing/2014/main" id="{D93F32E6-5BBE-43CC-966B-5BA52CA4A943}"/>
              </a:ext>
            </a:extLst>
          </p:cNvPr>
          <p:cNvSpPr/>
          <p:nvPr/>
        </p:nvSpPr>
        <p:spPr>
          <a:xfrm>
            <a:off x="3779836" y="6329337"/>
            <a:ext cx="3230563" cy="162806"/>
          </a:xfrm>
          <a:prstGeom prst="rect">
            <a:avLst/>
          </a:prstGeom>
          <a:noFill/>
          <a:ln>
            <a:solidFill>
              <a:schemeClr val="accent1">
                <a:shade val="50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/>
          <a:p>
            <a:pPr algn="just"/>
            <a:r>
              <a:rPr lang="uk-UA" sz="800" dirty="0">
                <a:solidFill>
                  <a:schemeClr val="tx1"/>
                </a:solidFill>
                <a:latin typeface="BauhausC Medium" panose="04000800000000000000" pitchFamily="82" charset="-52"/>
                <a:cs typeface="Times New Roman" panose="02020603050405020304" pitchFamily="18" charset="0"/>
              </a:rPr>
              <a:t>Засідання комісії відбувається в присутності </a:t>
            </a:r>
            <a:r>
              <a:rPr lang="uk-UA" sz="800" u="sng" dirty="0">
                <a:solidFill>
                  <a:srgbClr val="005BAA"/>
                </a:solidFill>
                <a:latin typeface="BauhausC Medium" panose="04000800000000000000" pitchFamily="82" charset="-52"/>
                <a:cs typeface="Times New Roman" panose="02020603050405020304" pitchFamily="18" charset="0"/>
              </a:rPr>
              <a:t>Особи (за її бажанням)</a:t>
            </a:r>
          </a:p>
        </p:txBody>
      </p:sp>
      <p:sp>
        <p:nvSpPr>
          <p:cNvPr id="113" name="Прямоугольник 112">
            <a:extLst>
              <a:ext uri="{FF2B5EF4-FFF2-40B4-BE49-F238E27FC236}">
                <a16:creationId xmlns:a16="http://schemas.microsoft.com/office/drawing/2014/main" id="{069A4600-A36D-4691-A466-B02D0CC11C3F}"/>
              </a:ext>
            </a:extLst>
          </p:cNvPr>
          <p:cNvSpPr/>
          <p:nvPr/>
        </p:nvSpPr>
        <p:spPr>
          <a:xfrm>
            <a:off x="192331" y="8778364"/>
            <a:ext cx="7175007" cy="780576"/>
          </a:xfrm>
          <a:prstGeom prst="rect">
            <a:avLst/>
          </a:prstGeom>
          <a:noFill/>
          <a:ln>
            <a:solidFill>
              <a:schemeClr val="accent1">
                <a:shade val="50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/>
          <a:p>
            <a:pPr marL="361950" algn="just"/>
            <a:r>
              <a:rPr lang="ru-RU" sz="800" dirty="0">
                <a:solidFill>
                  <a:schemeClr val="tx1"/>
                </a:solidFill>
                <a:latin typeface="BauhausC Medium" panose="04000800000000000000" pitchFamily="82" charset="-52"/>
                <a:cs typeface="Times New Roman" panose="02020603050405020304" pitchFamily="18" charset="0"/>
              </a:rPr>
              <a:t>	</a:t>
            </a:r>
            <a:r>
              <a:rPr lang="ru-RU" sz="800" dirty="0" err="1">
                <a:solidFill>
                  <a:schemeClr val="tx1"/>
                </a:solidFill>
                <a:latin typeface="BauhausC Medium" panose="04000800000000000000" pitchFamily="82" charset="-52"/>
                <a:cs typeface="Times New Roman" panose="02020603050405020304" pitchFamily="18" charset="0"/>
              </a:rPr>
              <a:t>Фінансова</a:t>
            </a:r>
            <a:r>
              <a:rPr lang="ru-RU" sz="800" dirty="0">
                <a:solidFill>
                  <a:schemeClr val="tx1"/>
                </a:solidFill>
                <a:latin typeface="BauhausC Medium" panose="04000800000000000000" pitchFamily="82" charset="-52"/>
                <a:cs typeface="Times New Roman" panose="02020603050405020304" pitchFamily="18" charset="0"/>
              </a:rPr>
              <a:t> </a:t>
            </a:r>
            <a:r>
              <a:rPr lang="ru-RU" sz="800" dirty="0" err="1">
                <a:solidFill>
                  <a:schemeClr val="tx1"/>
                </a:solidFill>
                <a:latin typeface="BauhausC Medium" panose="04000800000000000000" pitchFamily="82" charset="-52"/>
                <a:cs typeface="Times New Roman" panose="02020603050405020304" pitchFamily="18" charset="0"/>
              </a:rPr>
              <a:t>допомога</a:t>
            </a:r>
            <a:r>
              <a:rPr lang="ru-RU" sz="800" dirty="0">
                <a:solidFill>
                  <a:schemeClr val="tx1"/>
                </a:solidFill>
                <a:latin typeface="BauhausC Medium" panose="04000800000000000000" pitchFamily="82" charset="-52"/>
                <a:cs typeface="Times New Roman" panose="02020603050405020304" pitchFamily="18" charset="0"/>
              </a:rPr>
              <a:t> не </a:t>
            </a:r>
            <a:r>
              <a:rPr lang="ru-RU" sz="800" dirty="0" err="1">
                <a:solidFill>
                  <a:schemeClr val="tx1"/>
                </a:solidFill>
                <a:latin typeface="BauhausC Medium" panose="04000800000000000000" pitchFamily="82" charset="-52"/>
                <a:cs typeface="Times New Roman" panose="02020603050405020304" pitchFamily="18" charset="0"/>
              </a:rPr>
              <a:t>повертається</a:t>
            </a:r>
            <a:r>
              <a:rPr lang="ru-RU" sz="800" dirty="0">
                <a:solidFill>
                  <a:schemeClr val="tx1"/>
                </a:solidFill>
                <a:latin typeface="BauhausC Medium" panose="04000800000000000000" pitchFamily="82" charset="-52"/>
                <a:cs typeface="Times New Roman" panose="02020603050405020304" pitchFamily="18" charset="0"/>
              </a:rPr>
              <a:t>, </a:t>
            </a:r>
            <a:r>
              <a:rPr lang="ru-RU" sz="800" dirty="0" err="1">
                <a:solidFill>
                  <a:schemeClr val="tx1"/>
                </a:solidFill>
                <a:latin typeface="BauhausC Medium" panose="04000800000000000000" pitchFamily="82" charset="-52"/>
                <a:cs typeface="Times New Roman" panose="02020603050405020304" pitchFamily="18" charset="0"/>
              </a:rPr>
              <a:t>якщо</a:t>
            </a:r>
            <a:r>
              <a:rPr lang="ru-RU" sz="800" dirty="0">
                <a:solidFill>
                  <a:schemeClr val="tx1"/>
                </a:solidFill>
                <a:latin typeface="BauhausC Medium" panose="04000800000000000000" pitchFamily="82" charset="-52"/>
                <a:cs typeface="Times New Roman" panose="02020603050405020304" pitchFamily="18" charset="0"/>
              </a:rPr>
              <a:t> </a:t>
            </a:r>
            <a:r>
              <a:rPr lang="ru-RU" sz="800" u="sng" dirty="0">
                <a:solidFill>
                  <a:srgbClr val="005BAA"/>
                </a:solidFill>
                <a:latin typeface="BauhausC Medium" panose="04000800000000000000" pitchFamily="82" charset="-52"/>
                <a:cs typeface="Times New Roman" panose="02020603050405020304" pitchFamily="18" charset="0"/>
              </a:rPr>
              <a:t>Особою</a:t>
            </a:r>
            <a:r>
              <a:rPr lang="ru-RU" sz="800" dirty="0">
                <a:solidFill>
                  <a:srgbClr val="005BAA"/>
                </a:solidFill>
                <a:latin typeface="BauhausC Medium" panose="04000800000000000000" pitchFamily="82" charset="-52"/>
                <a:cs typeface="Times New Roman" panose="02020603050405020304" pitchFamily="18" charset="0"/>
              </a:rPr>
              <a:t>:</a:t>
            </a:r>
          </a:p>
          <a:p>
            <a:pPr marL="533400" indent="-171450" algn="just">
              <a:buFont typeface="Arial" panose="020B0604020202020204" pitchFamily="34" charset="0"/>
              <a:buChar char="•"/>
            </a:pPr>
            <a:r>
              <a:rPr lang="ru-RU" sz="800" dirty="0">
                <a:solidFill>
                  <a:schemeClr val="tx1"/>
                </a:solidFill>
                <a:latin typeface="BauhausC Medium" panose="04000800000000000000" pitchFamily="82" charset="-52"/>
                <a:cs typeface="Times New Roman" panose="02020603050405020304" pitchFamily="18" charset="0"/>
              </a:rPr>
              <a:t>за </a:t>
            </a:r>
            <a:r>
              <a:rPr lang="ru-RU" sz="800" dirty="0" err="1">
                <a:solidFill>
                  <a:srgbClr val="005BAA"/>
                </a:solidFill>
                <a:latin typeface="BauhausC Medium" panose="04000800000000000000" pitchFamily="82" charset="-52"/>
                <a:cs typeface="Times New Roman" panose="02020603050405020304" pitchFamily="18" charset="0"/>
              </a:rPr>
              <a:t>трирічний</a:t>
            </a:r>
            <a:r>
              <a:rPr lang="ru-RU" sz="800" dirty="0">
                <a:solidFill>
                  <a:srgbClr val="005BAA"/>
                </a:solidFill>
                <a:latin typeface="BauhausC Medium" panose="04000800000000000000" pitchFamily="82" charset="-52"/>
                <a:cs typeface="Times New Roman" panose="02020603050405020304" pitchFamily="18" charset="0"/>
              </a:rPr>
              <a:t> </a:t>
            </a:r>
            <a:r>
              <a:rPr lang="ru-RU" sz="800" dirty="0" err="1">
                <a:solidFill>
                  <a:srgbClr val="005BAA"/>
                </a:solidFill>
                <a:latin typeface="BauhausC Medium" panose="04000800000000000000" pitchFamily="82" charset="-52"/>
                <a:cs typeface="Times New Roman" panose="02020603050405020304" pitchFamily="18" charset="0"/>
              </a:rPr>
              <a:t>період</a:t>
            </a:r>
            <a:r>
              <a:rPr lang="ru-RU" sz="800" dirty="0">
                <a:solidFill>
                  <a:srgbClr val="005BAA"/>
                </a:solidFill>
                <a:latin typeface="BauhausC Medium" panose="04000800000000000000" pitchFamily="82" charset="-52"/>
                <a:cs typeface="Times New Roman" panose="02020603050405020304" pitchFamily="18" charset="0"/>
              </a:rPr>
              <a:t> </a:t>
            </a:r>
            <a:r>
              <a:rPr lang="ru-RU" sz="800" dirty="0">
                <a:solidFill>
                  <a:schemeClr val="tx1"/>
                </a:solidFill>
                <a:latin typeface="BauhausC Medium" panose="04000800000000000000" pitchFamily="82" charset="-52"/>
                <a:cs typeface="Times New Roman" panose="02020603050405020304" pitchFamily="18" charset="0"/>
              </a:rPr>
              <a:t>з </a:t>
            </a:r>
            <a:r>
              <a:rPr lang="ru-RU" sz="800" dirty="0" err="1">
                <a:solidFill>
                  <a:schemeClr val="tx1"/>
                </a:solidFill>
                <a:latin typeface="BauhausC Medium" panose="04000800000000000000" pitchFamily="82" charset="-52"/>
                <a:cs typeface="Times New Roman" panose="02020603050405020304" pitchFamily="18" charset="0"/>
              </a:rPr>
              <a:t>дати</a:t>
            </a:r>
            <a:r>
              <a:rPr lang="ru-RU" sz="800" dirty="0">
                <a:solidFill>
                  <a:schemeClr val="tx1"/>
                </a:solidFill>
                <a:latin typeface="BauhausC Medium" panose="04000800000000000000" pitchFamily="82" charset="-52"/>
                <a:cs typeface="Times New Roman" panose="02020603050405020304" pitchFamily="18" charset="0"/>
              </a:rPr>
              <a:t> </a:t>
            </a:r>
            <a:r>
              <a:rPr lang="ru-RU" sz="800" dirty="0" err="1">
                <a:solidFill>
                  <a:schemeClr val="tx1"/>
                </a:solidFill>
                <a:latin typeface="BauhausC Medium" panose="04000800000000000000" pitchFamily="82" charset="-52"/>
                <a:cs typeface="Times New Roman" panose="02020603050405020304" pitchFamily="18" charset="0"/>
              </a:rPr>
              <a:t>отримання</a:t>
            </a:r>
            <a:r>
              <a:rPr lang="ru-RU" sz="800" dirty="0">
                <a:solidFill>
                  <a:schemeClr val="tx1"/>
                </a:solidFill>
                <a:latin typeface="BauhausC Medium" panose="04000800000000000000" pitchFamily="82" charset="-52"/>
                <a:cs typeface="Times New Roman" panose="02020603050405020304" pitchFamily="18" charset="0"/>
              </a:rPr>
              <a:t> </a:t>
            </a:r>
            <a:r>
              <a:rPr lang="ru-RU" sz="800" dirty="0" err="1">
                <a:solidFill>
                  <a:schemeClr val="tx1"/>
                </a:solidFill>
                <a:latin typeface="BauhausC Medium" panose="04000800000000000000" pitchFamily="82" charset="-52"/>
                <a:cs typeface="Times New Roman" panose="02020603050405020304" pitchFamily="18" charset="0"/>
              </a:rPr>
              <a:t>фінансової</a:t>
            </a:r>
            <a:r>
              <a:rPr lang="ru-RU" sz="800" dirty="0">
                <a:solidFill>
                  <a:schemeClr val="tx1"/>
                </a:solidFill>
                <a:latin typeface="BauhausC Medium" panose="04000800000000000000" pitchFamily="82" charset="-52"/>
                <a:cs typeface="Times New Roman" panose="02020603050405020304" pitchFamily="18" charset="0"/>
              </a:rPr>
              <a:t> </a:t>
            </a:r>
            <a:r>
              <a:rPr lang="ru-RU" sz="800" dirty="0" err="1">
                <a:solidFill>
                  <a:schemeClr val="tx1"/>
                </a:solidFill>
                <a:latin typeface="BauhausC Medium" panose="04000800000000000000" pitchFamily="82" charset="-52"/>
                <a:cs typeface="Times New Roman" panose="02020603050405020304" pitchFamily="18" charset="0"/>
              </a:rPr>
              <a:t>допомоги</a:t>
            </a:r>
            <a:r>
              <a:rPr lang="ru-RU" sz="800" dirty="0">
                <a:solidFill>
                  <a:schemeClr val="tx1"/>
                </a:solidFill>
                <a:latin typeface="BauhausC Medium" panose="04000800000000000000" pitchFamily="82" charset="-52"/>
                <a:cs typeface="Times New Roman" panose="02020603050405020304" pitchFamily="18" charset="0"/>
              </a:rPr>
              <a:t> </a:t>
            </a:r>
            <a:r>
              <a:rPr lang="ru-RU" sz="800" dirty="0" err="1">
                <a:solidFill>
                  <a:schemeClr val="tx1"/>
                </a:solidFill>
                <a:latin typeface="BauhausC Medium" panose="04000800000000000000" pitchFamily="82" charset="-52"/>
                <a:cs typeface="Times New Roman" panose="02020603050405020304" pitchFamily="18" charset="0"/>
              </a:rPr>
              <a:t>або</a:t>
            </a:r>
            <a:r>
              <a:rPr lang="ru-RU" sz="800" dirty="0">
                <a:solidFill>
                  <a:schemeClr val="tx1"/>
                </a:solidFill>
                <a:latin typeface="BauhausC Medium" panose="04000800000000000000" pitchFamily="82" charset="-52"/>
                <a:cs typeface="Times New Roman" panose="02020603050405020304" pitchFamily="18" charset="0"/>
              </a:rPr>
              <a:t> за </a:t>
            </a:r>
            <a:r>
              <a:rPr lang="ru-RU" sz="800" dirty="0" err="1">
                <a:solidFill>
                  <a:schemeClr val="tx1"/>
                </a:solidFill>
                <a:latin typeface="BauhausC Medium" panose="04000800000000000000" pitchFamily="82" charset="-52"/>
                <a:cs typeface="Times New Roman" panose="02020603050405020304" pitchFamily="18" charset="0"/>
              </a:rPr>
              <a:t>період</a:t>
            </a:r>
            <a:r>
              <a:rPr lang="ru-RU" sz="800" dirty="0">
                <a:solidFill>
                  <a:schemeClr val="tx1"/>
                </a:solidFill>
                <a:latin typeface="BauhausC Medium" panose="04000800000000000000" pitchFamily="82" charset="-52"/>
                <a:cs typeface="Times New Roman" panose="02020603050405020304" pitchFamily="18" charset="0"/>
              </a:rPr>
              <a:t> до </a:t>
            </a:r>
            <a:r>
              <a:rPr lang="ru-RU" sz="800" dirty="0" err="1">
                <a:solidFill>
                  <a:schemeClr val="tx1"/>
                </a:solidFill>
                <a:latin typeface="BauhausC Medium" panose="04000800000000000000" pitchFamily="82" charset="-52"/>
                <a:cs typeface="Times New Roman" panose="02020603050405020304" pitchFamily="18" charset="0"/>
              </a:rPr>
              <a:t>дати</a:t>
            </a:r>
            <a:r>
              <a:rPr lang="ru-RU" sz="800" dirty="0">
                <a:solidFill>
                  <a:schemeClr val="tx1"/>
                </a:solidFill>
                <a:latin typeface="BauhausC Medium" panose="04000800000000000000" pitchFamily="82" charset="-52"/>
                <a:cs typeface="Times New Roman" panose="02020603050405020304" pitchFamily="18" charset="0"/>
              </a:rPr>
              <a:t> </a:t>
            </a:r>
            <a:r>
              <a:rPr lang="ru-RU" sz="800" dirty="0" err="1">
                <a:solidFill>
                  <a:schemeClr val="tx1"/>
                </a:solidFill>
                <a:latin typeface="BauhausC Medium" panose="04000800000000000000" pitchFamily="82" charset="-52"/>
                <a:cs typeface="Times New Roman" panose="02020603050405020304" pitchFamily="18" charset="0"/>
              </a:rPr>
              <a:t>її</a:t>
            </a:r>
            <a:r>
              <a:rPr lang="ru-RU" sz="800" dirty="0">
                <a:solidFill>
                  <a:schemeClr val="tx1"/>
                </a:solidFill>
                <a:latin typeface="BauhausC Medium" panose="04000800000000000000" pitchFamily="82" charset="-52"/>
                <a:cs typeface="Times New Roman" panose="02020603050405020304" pitchFamily="18" charset="0"/>
              </a:rPr>
              <a:t> </a:t>
            </a:r>
            <a:r>
              <a:rPr lang="ru-RU" sz="800" dirty="0" err="1">
                <a:solidFill>
                  <a:schemeClr val="tx1"/>
                </a:solidFill>
                <a:latin typeface="BauhausC Medium" panose="04000800000000000000" pitchFamily="82" charset="-52"/>
                <a:cs typeface="Times New Roman" panose="02020603050405020304" pitchFamily="18" charset="0"/>
              </a:rPr>
              <a:t>дострокового</a:t>
            </a:r>
            <a:r>
              <a:rPr lang="ru-RU" sz="800" dirty="0">
                <a:solidFill>
                  <a:schemeClr val="tx1"/>
                </a:solidFill>
                <a:latin typeface="BauhausC Medium" panose="04000800000000000000" pitchFamily="82" charset="-52"/>
                <a:cs typeface="Times New Roman" panose="02020603050405020304" pitchFamily="18" charset="0"/>
              </a:rPr>
              <a:t> </a:t>
            </a:r>
            <a:r>
              <a:rPr lang="ru-RU" sz="800" dirty="0" err="1">
                <a:solidFill>
                  <a:schemeClr val="tx1"/>
                </a:solidFill>
                <a:latin typeface="BauhausC Medium" panose="04000800000000000000" pitchFamily="82" charset="-52"/>
                <a:cs typeface="Times New Roman" panose="02020603050405020304" pitchFamily="18" charset="0"/>
              </a:rPr>
              <a:t>повернення</a:t>
            </a:r>
            <a:r>
              <a:rPr lang="ru-RU" sz="800" dirty="0">
                <a:solidFill>
                  <a:schemeClr val="tx1"/>
                </a:solidFill>
                <a:latin typeface="BauhausC Medium" panose="04000800000000000000" pitchFamily="82" charset="-52"/>
                <a:cs typeface="Times New Roman" panose="02020603050405020304" pitchFamily="18" charset="0"/>
              </a:rPr>
              <a:t>, в тому </a:t>
            </a:r>
            <a:r>
              <a:rPr lang="ru-RU" sz="800" dirty="0" err="1">
                <a:solidFill>
                  <a:schemeClr val="tx1"/>
                </a:solidFill>
                <a:latin typeface="BauhausC Medium" panose="04000800000000000000" pitchFamily="82" charset="-52"/>
                <a:cs typeface="Times New Roman" panose="02020603050405020304" pitchFamily="18" charset="0"/>
              </a:rPr>
              <a:t>числі</a:t>
            </a:r>
            <a:r>
              <a:rPr lang="ru-RU" sz="800" dirty="0">
                <a:solidFill>
                  <a:schemeClr val="tx1"/>
                </a:solidFill>
                <a:latin typeface="BauhausC Medium" panose="04000800000000000000" pitchFamily="82" charset="-52"/>
                <a:cs typeface="Times New Roman" panose="02020603050405020304" pitchFamily="18" charset="0"/>
              </a:rPr>
              <a:t> у </a:t>
            </a:r>
            <a:r>
              <a:rPr lang="ru-RU" sz="800" dirty="0" err="1">
                <a:solidFill>
                  <a:schemeClr val="tx1"/>
                </a:solidFill>
                <a:latin typeface="BauhausC Medium" panose="04000800000000000000" pitchFamily="82" charset="-52"/>
                <a:cs typeface="Times New Roman" panose="02020603050405020304" pitchFamily="18" charset="0"/>
              </a:rPr>
              <a:t>випадку</a:t>
            </a:r>
            <a:r>
              <a:rPr lang="ru-RU" sz="800" dirty="0">
                <a:solidFill>
                  <a:schemeClr val="tx1"/>
                </a:solidFill>
                <a:latin typeface="BauhausC Medium" panose="04000800000000000000" pitchFamily="82" charset="-52"/>
                <a:cs typeface="Times New Roman" panose="02020603050405020304" pitchFamily="18" charset="0"/>
              </a:rPr>
              <a:t> </a:t>
            </a:r>
            <a:r>
              <a:rPr lang="ru-RU" sz="800" dirty="0" err="1">
                <a:solidFill>
                  <a:schemeClr val="tx1"/>
                </a:solidFill>
                <a:latin typeface="BauhausC Medium" panose="04000800000000000000" pitchFamily="82" charset="-52"/>
                <a:cs typeface="Times New Roman" panose="02020603050405020304" pitchFamily="18" charset="0"/>
              </a:rPr>
              <a:t>розірвання</a:t>
            </a:r>
            <a:r>
              <a:rPr lang="ru-RU" sz="800" dirty="0">
                <a:solidFill>
                  <a:schemeClr val="tx1"/>
                </a:solidFill>
                <a:latin typeface="BauhausC Medium" panose="04000800000000000000" pitchFamily="82" charset="-52"/>
                <a:cs typeface="Times New Roman" panose="02020603050405020304" pitchFamily="18" charset="0"/>
              </a:rPr>
              <a:t> угоди, </a:t>
            </a:r>
            <a:r>
              <a:rPr lang="ru-RU" sz="800" dirty="0" err="1">
                <a:solidFill>
                  <a:schemeClr val="tx1"/>
                </a:solidFill>
                <a:latin typeface="BauhausC Medium" panose="04000800000000000000" pitchFamily="82" charset="-52"/>
                <a:cs typeface="Times New Roman" panose="02020603050405020304" pitchFamily="18" charset="0"/>
              </a:rPr>
              <a:t>сплачено</a:t>
            </a:r>
            <a:r>
              <a:rPr lang="ru-RU" sz="800" dirty="0">
                <a:solidFill>
                  <a:schemeClr val="tx1"/>
                </a:solidFill>
                <a:latin typeface="BauhausC Medium" panose="04000800000000000000" pitchFamily="82" charset="-52"/>
                <a:cs typeface="Times New Roman" panose="02020603050405020304" pitchFamily="18" charset="0"/>
              </a:rPr>
              <a:t> </a:t>
            </a:r>
            <a:r>
              <a:rPr lang="ru-RU" sz="800" dirty="0" err="1">
                <a:solidFill>
                  <a:srgbClr val="005BAA"/>
                </a:solidFill>
                <a:latin typeface="BauhausC Medium" panose="04000800000000000000" pitchFamily="82" charset="-52"/>
                <a:cs typeface="Times New Roman" panose="02020603050405020304" pitchFamily="18" charset="0"/>
              </a:rPr>
              <a:t>податки</a:t>
            </a:r>
            <a:r>
              <a:rPr lang="ru-RU" sz="800" dirty="0">
                <a:solidFill>
                  <a:srgbClr val="005BAA"/>
                </a:solidFill>
                <a:latin typeface="BauhausC Medium" panose="04000800000000000000" pitchFamily="82" charset="-52"/>
                <a:cs typeface="Times New Roman" panose="02020603050405020304" pitchFamily="18" charset="0"/>
              </a:rPr>
              <a:t>, </a:t>
            </a:r>
            <a:r>
              <a:rPr lang="ru-RU" sz="800" dirty="0" err="1">
                <a:solidFill>
                  <a:srgbClr val="005BAA"/>
                </a:solidFill>
                <a:latin typeface="BauhausC Medium" panose="04000800000000000000" pitchFamily="82" charset="-52"/>
                <a:cs typeface="Times New Roman" panose="02020603050405020304" pitchFamily="18" charset="0"/>
              </a:rPr>
              <a:t>збори</a:t>
            </a:r>
            <a:r>
              <a:rPr lang="ru-RU" sz="800" dirty="0">
                <a:solidFill>
                  <a:srgbClr val="005BAA"/>
                </a:solidFill>
                <a:latin typeface="BauhausC Medium" panose="04000800000000000000" pitchFamily="82" charset="-52"/>
                <a:cs typeface="Times New Roman" panose="02020603050405020304" pitchFamily="18" charset="0"/>
              </a:rPr>
              <a:t> і </a:t>
            </a:r>
            <a:r>
              <a:rPr lang="ru-RU" sz="800" dirty="0" err="1">
                <a:solidFill>
                  <a:srgbClr val="005BAA"/>
                </a:solidFill>
                <a:latin typeface="BauhausC Medium" panose="04000800000000000000" pitchFamily="82" charset="-52"/>
                <a:cs typeface="Times New Roman" panose="02020603050405020304" pitchFamily="18" charset="0"/>
              </a:rPr>
              <a:t>єдиний</a:t>
            </a:r>
            <a:r>
              <a:rPr lang="ru-RU" sz="800" dirty="0">
                <a:solidFill>
                  <a:srgbClr val="005BAA"/>
                </a:solidFill>
                <a:latin typeface="BauhausC Medium" panose="04000800000000000000" pitchFamily="82" charset="-52"/>
                <a:cs typeface="Times New Roman" panose="02020603050405020304" pitchFamily="18" charset="0"/>
              </a:rPr>
              <a:t> </a:t>
            </a:r>
            <a:r>
              <a:rPr lang="ru-RU" sz="800" dirty="0" err="1">
                <a:solidFill>
                  <a:srgbClr val="005BAA"/>
                </a:solidFill>
                <a:latin typeface="BauhausC Medium" panose="04000800000000000000" pitchFamily="82" charset="-52"/>
                <a:cs typeface="Times New Roman" panose="02020603050405020304" pitchFamily="18" charset="0"/>
              </a:rPr>
              <a:t>внесок</a:t>
            </a:r>
            <a:r>
              <a:rPr lang="ru-RU" sz="800" dirty="0">
                <a:solidFill>
                  <a:srgbClr val="005BAA"/>
                </a:solidFill>
                <a:latin typeface="BauhausC Medium" panose="04000800000000000000" pitchFamily="82" charset="-52"/>
                <a:cs typeface="Times New Roman" panose="02020603050405020304" pitchFamily="18" charset="0"/>
              </a:rPr>
              <a:t> на </a:t>
            </a:r>
            <a:r>
              <a:rPr lang="ru-RU" sz="800" dirty="0" err="1">
                <a:solidFill>
                  <a:srgbClr val="005BAA"/>
                </a:solidFill>
                <a:latin typeface="BauhausC Medium" panose="04000800000000000000" pitchFamily="82" charset="-52"/>
                <a:cs typeface="Times New Roman" panose="02020603050405020304" pitchFamily="18" charset="0"/>
              </a:rPr>
              <a:t>загальнообов’язкове</a:t>
            </a:r>
            <a:r>
              <a:rPr lang="ru-RU" sz="800" dirty="0">
                <a:solidFill>
                  <a:srgbClr val="005BAA"/>
                </a:solidFill>
                <a:latin typeface="BauhausC Medium" panose="04000800000000000000" pitchFamily="82" charset="-52"/>
                <a:cs typeface="Times New Roman" panose="02020603050405020304" pitchFamily="18" charset="0"/>
              </a:rPr>
              <a:t> </a:t>
            </a:r>
            <a:r>
              <a:rPr lang="ru-RU" sz="800" dirty="0" err="1">
                <a:solidFill>
                  <a:srgbClr val="005BAA"/>
                </a:solidFill>
                <a:latin typeface="BauhausC Medium" panose="04000800000000000000" pitchFamily="82" charset="-52"/>
                <a:cs typeface="Times New Roman" panose="02020603050405020304" pitchFamily="18" charset="0"/>
              </a:rPr>
              <a:t>державне</a:t>
            </a:r>
            <a:r>
              <a:rPr lang="ru-RU" sz="800" dirty="0">
                <a:solidFill>
                  <a:srgbClr val="005BAA"/>
                </a:solidFill>
                <a:latin typeface="BauhausC Medium" panose="04000800000000000000" pitchFamily="82" charset="-52"/>
                <a:cs typeface="Times New Roman" panose="02020603050405020304" pitchFamily="18" charset="0"/>
              </a:rPr>
              <a:t> </a:t>
            </a:r>
            <a:r>
              <a:rPr lang="ru-RU" sz="800" dirty="0" err="1">
                <a:solidFill>
                  <a:srgbClr val="005BAA"/>
                </a:solidFill>
                <a:latin typeface="BauhausC Medium" panose="04000800000000000000" pitchFamily="82" charset="-52"/>
                <a:cs typeface="Times New Roman" panose="02020603050405020304" pitchFamily="18" charset="0"/>
              </a:rPr>
              <a:t>соціальне</a:t>
            </a:r>
            <a:r>
              <a:rPr lang="ru-RU" sz="800" dirty="0">
                <a:solidFill>
                  <a:srgbClr val="005BAA"/>
                </a:solidFill>
                <a:latin typeface="BauhausC Medium" panose="04000800000000000000" pitchFamily="82" charset="-52"/>
                <a:cs typeface="Times New Roman" panose="02020603050405020304" pitchFamily="18" charset="0"/>
              </a:rPr>
              <a:t> </a:t>
            </a:r>
            <a:r>
              <a:rPr lang="ru-RU" sz="800" dirty="0" err="1">
                <a:solidFill>
                  <a:srgbClr val="005BAA"/>
                </a:solidFill>
                <a:latin typeface="BauhausC Medium" panose="04000800000000000000" pitchFamily="82" charset="-52"/>
                <a:cs typeface="Times New Roman" panose="02020603050405020304" pitchFamily="18" charset="0"/>
              </a:rPr>
              <a:t>страхування</a:t>
            </a:r>
            <a:r>
              <a:rPr lang="ru-RU" sz="800" dirty="0">
                <a:solidFill>
                  <a:srgbClr val="005BAA"/>
                </a:solidFill>
                <a:latin typeface="BauhausC Medium" panose="04000800000000000000" pitchFamily="82" charset="-52"/>
                <a:cs typeface="Times New Roman" panose="02020603050405020304" pitchFamily="18" charset="0"/>
              </a:rPr>
              <a:t> </a:t>
            </a:r>
            <a:r>
              <a:rPr lang="ru-RU" sz="800" dirty="0">
                <a:solidFill>
                  <a:schemeClr val="tx1"/>
                </a:solidFill>
                <a:latin typeface="BauhausC Medium" panose="04000800000000000000" pitchFamily="82" charset="-52"/>
                <a:cs typeface="Times New Roman" panose="02020603050405020304" pitchFamily="18" charset="0"/>
              </a:rPr>
              <a:t>в </a:t>
            </a:r>
            <a:r>
              <a:rPr lang="ru-RU" sz="800" dirty="0" err="1">
                <a:solidFill>
                  <a:schemeClr val="tx1"/>
                </a:solidFill>
                <a:latin typeface="BauhausC Medium" panose="04000800000000000000" pitchFamily="82" charset="-52"/>
                <a:cs typeface="Times New Roman" panose="02020603050405020304" pitchFamily="18" charset="0"/>
              </a:rPr>
              <a:t>сумі</a:t>
            </a:r>
            <a:r>
              <a:rPr lang="ru-RU" sz="800" dirty="0">
                <a:solidFill>
                  <a:schemeClr val="tx1"/>
                </a:solidFill>
                <a:latin typeface="BauhausC Medium" panose="04000800000000000000" pitchFamily="82" charset="-52"/>
                <a:cs typeface="Times New Roman" panose="02020603050405020304" pitchFamily="18" charset="0"/>
              </a:rPr>
              <a:t>, </a:t>
            </a:r>
            <a:r>
              <a:rPr lang="ru-RU" sz="800" dirty="0" err="1">
                <a:solidFill>
                  <a:schemeClr val="tx1"/>
                </a:solidFill>
                <a:latin typeface="BauhausC Medium" panose="04000800000000000000" pitchFamily="82" charset="-52"/>
                <a:cs typeface="Times New Roman" panose="02020603050405020304" pitchFamily="18" charset="0"/>
              </a:rPr>
              <a:t>що</a:t>
            </a:r>
            <a:r>
              <a:rPr lang="ru-RU" sz="800" dirty="0">
                <a:solidFill>
                  <a:schemeClr val="tx1"/>
                </a:solidFill>
                <a:latin typeface="BauhausC Medium" panose="04000800000000000000" pitchFamily="82" charset="-52"/>
                <a:cs typeface="Times New Roman" panose="02020603050405020304" pitchFamily="18" charset="0"/>
              </a:rPr>
              <a:t> </a:t>
            </a:r>
            <a:r>
              <a:rPr lang="ru-RU" sz="800" dirty="0" err="1">
                <a:solidFill>
                  <a:srgbClr val="005BAA"/>
                </a:solidFill>
                <a:latin typeface="BauhausC Medium" panose="04000800000000000000" pitchFamily="82" charset="-52"/>
                <a:cs typeface="Times New Roman" panose="02020603050405020304" pitchFamily="18" charset="0"/>
              </a:rPr>
              <a:t>перевищує</a:t>
            </a:r>
            <a:r>
              <a:rPr lang="ru-RU" sz="800" dirty="0">
                <a:solidFill>
                  <a:schemeClr val="tx1"/>
                </a:solidFill>
                <a:latin typeface="BauhausC Medium" panose="04000800000000000000" pitchFamily="82" charset="-52"/>
                <a:cs typeface="Times New Roman" panose="02020603050405020304" pitchFamily="18" charset="0"/>
              </a:rPr>
              <a:t> суму </a:t>
            </a:r>
            <a:r>
              <a:rPr lang="ru-RU" sz="800" dirty="0" err="1">
                <a:solidFill>
                  <a:schemeClr val="tx1"/>
                </a:solidFill>
                <a:latin typeface="BauhausC Medium" panose="04000800000000000000" pitchFamily="82" charset="-52"/>
                <a:cs typeface="Times New Roman" panose="02020603050405020304" pitchFamily="18" charset="0"/>
              </a:rPr>
              <a:t>наданої</a:t>
            </a:r>
            <a:r>
              <a:rPr lang="ru-RU" sz="800" dirty="0">
                <a:solidFill>
                  <a:schemeClr val="tx1"/>
                </a:solidFill>
                <a:latin typeface="BauhausC Medium" panose="04000800000000000000" pitchFamily="82" charset="-52"/>
                <a:cs typeface="Times New Roman" panose="02020603050405020304" pitchFamily="18" charset="0"/>
              </a:rPr>
              <a:t> </a:t>
            </a:r>
            <a:r>
              <a:rPr lang="ru-RU" sz="800" u="sng" dirty="0" err="1">
                <a:solidFill>
                  <a:srgbClr val="005BAA"/>
                </a:solidFill>
                <a:latin typeface="BauhausC Medium" panose="04000800000000000000" pitchFamily="82" charset="-52"/>
                <a:cs typeface="Times New Roman" panose="02020603050405020304" pitchFamily="18" charset="0"/>
              </a:rPr>
              <a:t>допомоги</a:t>
            </a:r>
            <a:r>
              <a:rPr lang="ru-RU" sz="800" dirty="0">
                <a:solidFill>
                  <a:schemeClr val="tx1"/>
                </a:solidFill>
                <a:latin typeface="BauhausC Medium" panose="04000800000000000000" pitchFamily="82" charset="-52"/>
                <a:cs typeface="Times New Roman" panose="02020603050405020304" pitchFamily="18" charset="0"/>
              </a:rPr>
              <a:t>;</a:t>
            </a:r>
          </a:p>
          <a:p>
            <a:pPr marL="533400" indent="-171450" algn="just">
              <a:buFont typeface="Arial" panose="020B0604020202020204" pitchFamily="34" charset="0"/>
              <a:buChar char="•"/>
            </a:pPr>
            <a:r>
              <a:rPr lang="ru-RU" sz="800" dirty="0">
                <a:solidFill>
                  <a:schemeClr val="tx1"/>
                </a:solidFill>
                <a:latin typeface="BauhausC Medium" panose="04000800000000000000" pitchFamily="82" charset="-52"/>
                <a:cs typeface="Times New Roman" panose="02020603050405020304" pitchFamily="18" charset="0"/>
              </a:rPr>
              <a:t>у </a:t>
            </a:r>
            <a:r>
              <a:rPr lang="ru-RU" sz="800" dirty="0">
                <a:solidFill>
                  <a:srgbClr val="005BAA"/>
                </a:solidFill>
                <a:latin typeface="BauhausC Medium" panose="04000800000000000000" pitchFamily="82" charset="-52"/>
                <a:cs typeface="Times New Roman" panose="02020603050405020304" pitchFamily="18" charset="0"/>
              </a:rPr>
              <a:t>перший </a:t>
            </a:r>
            <a:r>
              <a:rPr lang="ru-RU" sz="800" dirty="0" err="1">
                <a:solidFill>
                  <a:srgbClr val="005BAA"/>
                </a:solidFill>
                <a:latin typeface="BauhausC Medium" panose="04000800000000000000" pitchFamily="82" charset="-52"/>
                <a:cs typeface="Times New Roman" panose="02020603050405020304" pitchFamily="18" charset="0"/>
              </a:rPr>
              <a:t>рік</a:t>
            </a:r>
            <a:r>
              <a:rPr lang="ru-RU" sz="800" dirty="0">
                <a:solidFill>
                  <a:schemeClr val="tx1"/>
                </a:solidFill>
                <a:latin typeface="BauhausC Medium" panose="04000800000000000000" pitchFamily="82" charset="-52"/>
                <a:cs typeface="Times New Roman" panose="02020603050405020304" pitchFamily="18" charset="0"/>
              </a:rPr>
              <a:t> з </a:t>
            </a:r>
            <a:r>
              <a:rPr lang="ru-RU" sz="800" dirty="0" err="1">
                <a:solidFill>
                  <a:schemeClr val="tx1"/>
                </a:solidFill>
                <a:latin typeface="BauhausC Medium" panose="04000800000000000000" pitchFamily="82" charset="-52"/>
                <a:cs typeface="Times New Roman" panose="02020603050405020304" pitchFamily="18" charset="0"/>
              </a:rPr>
              <a:t>дати</a:t>
            </a:r>
            <a:r>
              <a:rPr lang="ru-RU" sz="800" dirty="0">
                <a:solidFill>
                  <a:schemeClr val="tx1"/>
                </a:solidFill>
                <a:latin typeface="BauhausC Medium" panose="04000800000000000000" pitchFamily="82" charset="-52"/>
                <a:cs typeface="Times New Roman" panose="02020603050405020304" pitchFamily="18" charset="0"/>
              </a:rPr>
              <a:t> </a:t>
            </a:r>
            <a:r>
              <a:rPr lang="ru-RU" sz="800" dirty="0" err="1">
                <a:solidFill>
                  <a:schemeClr val="tx1"/>
                </a:solidFill>
                <a:latin typeface="BauhausC Medium" panose="04000800000000000000" pitchFamily="82" charset="-52"/>
                <a:cs typeface="Times New Roman" panose="02020603050405020304" pitchFamily="18" charset="0"/>
              </a:rPr>
              <a:t>отримання</a:t>
            </a:r>
            <a:r>
              <a:rPr lang="ru-RU" sz="800" dirty="0">
                <a:solidFill>
                  <a:schemeClr val="tx1"/>
                </a:solidFill>
                <a:latin typeface="BauhausC Medium" panose="04000800000000000000" pitchFamily="82" charset="-52"/>
                <a:cs typeface="Times New Roman" panose="02020603050405020304" pitchFamily="18" charset="0"/>
              </a:rPr>
              <a:t> </a:t>
            </a:r>
            <a:r>
              <a:rPr lang="ru-RU" sz="800" u="sng" dirty="0" err="1">
                <a:solidFill>
                  <a:srgbClr val="005BAA"/>
                </a:solidFill>
                <a:latin typeface="BauhausC Medium" panose="04000800000000000000" pitchFamily="82" charset="-52"/>
                <a:cs typeface="Times New Roman" panose="02020603050405020304" pitchFamily="18" charset="0"/>
              </a:rPr>
              <a:t>допомоги</a:t>
            </a:r>
            <a:r>
              <a:rPr lang="ru-RU" sz="800" dirty="0">
                <a:solidFill>
                  <a:schemeClr val="tx1"/>
                </a:solidFill>
                <a:latin typeface="BauhausC Medium" panose="04000800000000000000" pitchFamily="82" charset="-52"/>
                <a:cs typeface="Times New Roman" panose="02020603050405020304" pitchFamily="18" charset="0"/>
              </a:rPr>
              <a:t> </a:t>
            </a:r>
            <a:r>
              <a:rPr lang="ru-RU" sz="800" dirty="0" err="1">
                <a:solidFill>
                  <a:schemeClr val="tx1"/>
                </a:solidFill>
                <a:latin typeface="BauhausC Medium" panose="04000800000000000000" pitchFamily="82" charset="-52"/>
                <a:cs typeface="Times New Roman" panose="02020603050405020304" pitchFamily="18" charset="0"/>
              </a:rPr>
              <a:t>працевлаштовано</a:t>
            </a:r>
            <a:r>
              <a:rPr lang="ru-RU" sz="800" dirty="0">
                <a:solidFill>
                  <a:schemeClr val="tx1"/>
                </a:solidFill>
                <a:latin typeface="BauhausC Medium" panose="04000800000000000000" pitchFamily="82" charset="-52"/>
                <a:cs typeface="Times New Roman" panose="02020603050405020304" pitchFamily="18" charset="0"/>
              </a:rPr>
              <a:t> за </a:t>
            </a:r>
            <a:r>
              <a:rPr lang="ru-RU" sz="800" dirty="0" err="1">
                <a:solidFill>
                  <a:schemeClr val="tx1"/>
                </a:solidFill>
                <a:latin typeface="BauhausC Medium" panose="04000800000000000000" pitchFamily="82" charset="-52"/>
                <a:cs typeface="Times New Roman" panose="02020603050405020304" pitchFamily="18" charset="0"/>
              </a:rPr>
              <a:t>направленням</a:t>
            </a:r>
            <a:r>
              <a:rPr lang="ru-RU" sz="800" dirty="0">
                <a:solidFill>
                  <a:schemeClr val="tx1"/>
                </a:solidFill>
                <a:latin typeface="BauhausC Medium" panose="04000800000000000000" pitchFamily="82" charset="-52"/>
                <a:cs typeface="Times New Roman" panose="02020603050405020304" pitchFamily="18" charset="0"/>
              </a:rPr>
              <a:t> </a:t>
            </a:r>
            <a:r>
              <a:rPr lang="ru-RU" sz="800" dirty="0">
                <a:solidFill>
                  <a:srgbClr val="005BAA"/>
                </a:solidFill>
                <a:latin typeface="BauhausC Medium" panose="04000800000000000000" pitchFamily="82" charset="-52"/>
                <a:cs typeface="Times New Roman" panose="02020603050405020304" pitchFamily="18" charset="0"/>
              </a:rPr>
              <a:t>центру зайнятості </a:t>
            </a:r>
            <a:r>
              <a:rPr lang="ru-RU" sz="800" dirty="0">
                <a:solidFill>
                  <a:schemeClr val="tx1"/>
                </a:solidFill>
                <a:latin typeface="BauhausC Medium" panose="04000800000000000000" pitchFamily="82" charset="-52"/>
                <a:cs typeface="Times New Roman" panose="02020603050405020304" pitchFamily="18" charset="0"/>
              </a:rPr>
              <a:t>не </a:t>
            </a:r>
            <a:r>
              <a:rPr lang="ru-RU" sz="800" dirty="0" err="1">
                <a:solidFill>
                  <a:schemeClr val="tx1"/>
                </a:solidFill>
                <a:latin typeface="BauhausC Medium" panose="04000800000000000000" pitchFamily="82" charset="-52"/>
                <a:cs typeface="Times New Roman" panose="02020603050405020304" pitchFamily="18" charset="0"/>
              </a:rPr>
              <a:t>менше</a:t>
            </a:r>
            <a:r>
              <a:rPr lang="ru-RU" sz="800" dirty="0">
                <a:solidFill>
                  <a:schemeClr val="tx1"/>
                </a:solidFill>
                <a:latin typeface="BauhausC Medium" panose="04000800000000000000" pitchFamily="82" charset="-52"/>
                <a:cs typeface="Times New Roman" panose="02020603050405020304" pitchFamily="18" charset="0"/>
              </a:rPr>
              <a:t> </a:t>
            </a:r>
            <a:r>
              <a:rPr lang="ru-RU" sz="800" dirty="0" err="1">
                <a:solidFill>
                  <a:schemeClr val="tx1"/>
                </a:solidFill>
                <a:latin typeface="BauhausC Medium" panose="04000800000000000000" pitchFamily="82" charset="-52"/>
                <a:cs typeface="Times New Roman" panose="02020603050405020304" pitchFamily="18" charset="0"/>
              </a:rPr>
              <a:t>ніж</a:t>
            </a:r>
            <a:r>
              <a:rPr lang="ru-RU" sz="800" dirty="0">
                <a:solidFill>
                  <a:schemeClr val="tx1"/>
                </a:solidFill>
                <a:latin typeface="BauhausC Medium" panose="04000800000000000000" pitchFamily="82" charset="-52"/>
                <a:cs typeface="Times New Roman" panose="02020603050405020304" pitchFamily="18" charset="0"/>
              </a:rPr>
              <a:t> </a:t>
            </a:r>
            <a:r>
              <a:rPr lang="ru-RU" sz="800" dirty="0" err="1">
                <a:solidFill>
                  <a:srgbClr val="005BAA"/>
                </a:solidFill>
                <a:latin typeface="BauhausC Medium" panose="04000800000000000000" pitchFamily="82" charset="-52"/>
                <a:cs typeface="Times New Roman" panose="02020603050405020304" pitchFamily="18" charset="0"/>
              </a:rPr>
              <a:t>двох</a:t>
            </a:r>
            <a:r>
              <a:rPr lang="ru-RU" sz="800" dirty="0">
                <a:solidFill>
                  <a:schemeClr val="tx1"/>
                </a:solidFill>
                <a:latin typeface="BauhausC Medium" panose="04000800000000000000" pitchFamily="82" charset="-52"/>
                <a:cs typeface="Times New Roman" panose="02020603050405020304" pitchFamily="18" charset="0"/>
              </a:rPr>
              <a:t> </a:t>
            </a:r>
            <a:r>
              <a:rPr lang="ru-RU" sz="800" dirty="0" err="1">
                <a:solidFill>
                  <a:schemeClr val="tx1"/>
                </a:solidFill>
                <a:latin typeface="BauhausC Medium" panose="04000800000000000000" pitchFamily="82" charset="-52"/>
                <a:cs typeface="Times New Roman" panose="02020603050405020304" pitchFamily="18" charset="0"/>
              </a:rPr>
              <a:t>непрацюючих</a:t>
            </a:r>
            <a:r>
              <a:rPr lang="ru-RU" sz="800" dirty="0">
                <a:solidFill>
                  <a:schemeClr val="tx1"/>
                </a:solidFill>
                <a:latin typeface="BauhausC Medium" panose="04000800000000000000" pitchFamily="82" charset="-52"/>
                <a:cs typeface="Times New Roman" panose="02020603050405020304" pitchFamily="18" charset="0"/>
              </a:rPr>
              <a:t> </a:t>
            </a:r>
            <a:r>
              <a:rPr lang="ru-RU" sz="800" dirty="0" err="1">
                <a:solidFill>
                  <a:schemeClr val="tx1"/>
                </a:solidFill>
                <a:latin typeface="BauhausC Medium" panose="04000800000000000000" pitchFamily="82" charset="-52"/>
                <a:cs typeface="Times New Roman" panose="02020603050405020304" pitchFamily="18" charset="0"/>
              </a:rPr>
              <a:t>працездатних</a:t>
            </a:r>
            <a:r>
              <a:rPr lang="ru-RU" sz="800" dirty="0">
                <a:solidFill>
                  <a:schemeClr val="tx1"/>
                </a:solidFill>
                <a:latin typeface="BauhausC Medium" panose="04000800000000000000" pitchFamily="82" charset="-52"/>
                <a:cs typeface="Times New Roman" panose="02020603050405020304" pitchFamily="18" charset="0"/>
              </a:rPr>
              <a:t> </a:t>
            </a:r>
            <a:r>
              <a:rPr lang="ru-RU" sz="800" dirty="0" err="1">
                <a:solidFill>
                  <a:schemeClr val="tx1"/>
                </a:solidFill>
                <a:latin typeface="BauhausC Medium" panose="04000800000000000000" pitchFamily="82" charset="-52"/>
                <a:cs typeface="Times New Roman" panose="02020603050405020304" pitchFamily="18" charset="0"/>
              </a:rPr>
              <a:t>осіб</a:t>
            </a:r>
            <a:r>
              <a:rPr lang="ru-RU" sz="800" dirty="0">
                <a:solidFill>
                  <a:schemeClr val="tx1"/>
                </a:solidFill>
                <a:latin typeface="BauhausC Medium" panose="04000800000000000000" pitchFamily="82" charset="-52"/>
                <a:cs typeface="Times New Roman" panose="02020603050405020304" pitchFamily="18" charset="0"/>
              </a:rPr>
              <a:t> </a:t>
            </a:r>
            <a:r>
              <a:rPr lang="ru-RU" sz="800" dirty="0" err="1">
                <a:solidFill>
                  <a:schemeClr val="tx1"/>
                </a:solidFill>
                <a:latin typeface="BauhausC Medium" panose="04000800000000000000" pitchFamily="82" charset="-52"/>
                <a:cs typeface="Times New Roman" panose="02020603050405020304" pitchFamily="18" charset="0"/>
              </a:rPr>
              <a:t>із</a:t>
            </a:r>
            <a:r>
              <a:rPr lang="ru-RU" sz="800" dirty="0">
                <a:solidFill>
                  <a:schemeClr val="tx1"/>
                </a:solidFill>
                <a:latin typeface="BauhausC Medium" panose="04000800000000000000" pitchFamily="82" charset="-52"/>
                <a:cs typeface="Times New Roman" panose="02020603050405020304" pitchFamily="18" charset="0"/>
              </a:rPr>
              <a:t> числа </a:t>
            </a:r>
            <a:r>
              <a:rPr lang="ru-RU" sz="800" dirty="0" err="1">
                <a:solidFill>
                  <a:schemeClr val="tx1"/>
                </a:solidFill>
                <a:latin typeface="BauhausC Medium" panose="04000800000000000000" pitchFamily="82" charset="-52"/>
                <a:cs typeface="Times New Roman" panose="02020603050405020304" pitchFamily="18" charset="0"/>
              </a:rPr>
              <a:t>членів</a:t>
            </a:r>
            <a:r>
              <a:rPr lang="ru-RU" sz="800" dirty="0">
                <a:solidFill>
                  <a:schemeClr val="tx1"/>
                </a:solidFill>
                <a:latin typeface="BauhausC Medium" panose="04000800000000000000" pitchFamily="82" charset="-52"/>
                <a:cs typeface="Times New Roman" panose="02020603050405020304" pitchFamily="18" charset="0"/>
              </a:rPr>
              <a:t> </a:t>
            </a:r>
            <a:r>
              <a:rPr lang="ru-RU" sz="800" dirty="0" err="1">
                <a:solidFill>
                  <a:schemeClr val="tx1"/>
                </a:solidFill>
                <a:latin typeface="BauhausC Medium" panose="04000800000000000000" pitchFamily="82" charset="-52"/>
                <a:cs typeface="Times New Roman" panose="02020603050405020304" pitchFamily="18" charset="0"/>
              </a:rPr>
              <a:t>малозабезпечених</a:t>
            </a:r>
            <a:r>
              <a:rPr lang="ru-RU" sz="800" dirty="0">
                <a:solidFill>
                  <a:schemeClr val="tx1"/>
                </a:solidFill>
                <a:latin typeface="BauhausC Medium" panose="04000800000000000000" pitchFamily="82" charset="-52"/>
                <a:cs typeface="Times New Roman" panose="02020603050405020304" pitchFamily="18" charset="0"/>
              </a:rPr>
              <a:t> </a:t>
            </a:r>
            <a:r>
              <a:rPr lang="ru-RU" sz="800" dirty="0" err="1">
                <a:solidFill>
                  <a:schemeClr val="tx1"/>
                </a:solidFill>
                <a:latin typeface="BauhausC Medium" panose="04000800000000000000" pitchFamily="82" charset="-52"/>
                <a:cs typeface="Times New Roman" panose="02020603050405020304" pitchFamily="18" charset="0"/>
              </a:rPr>
              <a:t>сімей</a:t>
            </a:r>
            <a:r>
              <a:rPr lang="ru-RU" sz="800" dirty="0">
                <a:solidFill>
                  <a:schemeClr val="tx1"/>
                </a:solidFill>
                <a:latin typeface="BauhausC Medium" panose="04000800000000000000" pitchFamily="82" charset="-52"/>
                <a:cs typeface="Times New Roman" panose="02020603050405020304" pitchFamily="18" charset="0"/>
              </a:rPr>
              <a:t> </a:t>
            </a:r>
            <a:r>
              <a:rPr lang="ru-RU" sz="800" dirty="0" err="1">
                <a:solidFill>
                  <a:schemeClr val="tx1"/>
                </a:solidFill>
                <a:latin typeface="BauhausC Medium" panose="04000800000000000000" pitchFamily="82" charset="-52"/>
                <a:cs typeface="Times New Roman" panose="02020603050405020304" pitchFamily="18" charset="0"/>
              </a:rPr>
              <a:t>строком</a:t>
            </a:r>
            <a:r>
              <a:rPr lang="ru-RU" sz="800" dirty="0">
                <a:solidFill>
                  <a:schemeClr val="tx1"/>
                </a:solidFill>
                <a:latin typeface="BauhausC Medium" panose="04000800000000000000" pitchFamily="82" charset="-52"/>
                <a:cs typeface="Times New Roman" panose="02020603050405020304" pitchFamily="18" charset="0"/>
              </a:rPr>
              <a:t> </a:t>
            </a:r>
            <a:r>
              <a:rPr lang="ru-RU" sz="800" dirty="0">
                <a:solidFill>
                  <a:srgbClr val="005BAA"/>
                </a:solidFill>
                <a:latin typeface="BauhausC Medium" panose="04000800000000000000" pitchFamily="82" charset="-52"/>
                <a:cs typeface="Times New Roman" panose="02020603050405020304" pitchFamily="18" charset="0"/>
              </a:rPr>
              <a:t>не </a:t>
            </a:r>
            <a:r>
              <a:rPr lang="ru-RU" sz="800" dirty="0" err="1">
                <a:solidFill>
                  <a:srgbClr val="005BAA"/>
                </a:solidFill>
                <a:latin typeface="BauhausC Medium" panose="04000800000000000000" pitchFamily="82" charset="-52"/>
                <a:cs typeface="Times New Roman" panose="02020603050405020304" pitchFamily="18" charset="0"/>
              </a:rPr>
              <a:t>менше</a:t>
            </a:r>
            <a:r>
              <a:rPr lang="ru-RU" sz="800" dirty="0">
                <a:solidFill>
                  <a:srgbClr val="005BAA"/>
                </a:solidFill>
                <a:latin typeface="BauhausC Medium" panose="04000800000000000000" pitchFamily="82" charset="-52"/>
                <a:cs typeface="Times New Roman" panose="02020603050405020304" pitchFamily="18" charset="0"/>
              </a:rPr>
              <a:t> </a:t>
            </a:r>
            <a:r>
              <a:rPr lang="ru-RU" sz="800" dirty="0" err="1">
                <a:solidFill>
                  <a:srgbClr val="005BAA"/>
                </a:solidFill>
                <a:latin typeface="BauhausC Medium" panose="04000800000000000000" pitchFamily="82" charset="-52"/>
                <a:cs typeface="Times New Roman" panose="02020603050405020304" pitchFamily="18" charset="0"/>
              </a:rPr>
              <a:t>ніж</a:t>
            </a:r>
            <a:r>
              <a:rPr lang="ru-RU" sz="800" dirty="0">
                <a:solidFill>
                  <a:srgbClr val="005BAA"/>
                </a:solidFill>
                <a:latin typeface="BauhausC Medium" panose="04000800000000000000" pitchFamily="82" charset="-52"/>
                <a:cs typeface="Times New Roman" panose="02020603050405020304" pitchFamily="18" charset="0"/>
              </a:rPr>
              <a:t> на два роки</a:t>
            </a:r>
            <a:endParaRPr lang="ru-RU" sz="800" dirty="0">
              <a:solidFill>
                <a:schemeClr val="tx1"/>
              </a:solidFill>
              <a:latin typeface="BauhausC Medium" panose="04000800000000000000" pitchFamily="82" charset="-52"/>
              <a:cs typeface="Times New Roman" panose="02020603050405020304" pitchFamily="18" charset="0"/>
            </a:endParaRPr>
          </a:p>
        </p:txBody>
      </p:sp>
      <p:pic>
        <p:nvPicPr>
          <p:cNvPr id="119" name="Рисунок 118" descr="Предупреждение">
            <a:extLst>
              <a:ext uri="{FF2B5EF4-FFF2-40B4-BE49-F238E27FC236}">
                <a16:creationId xmlns:a16="http://schemas.microsoft.com/office/drawing/2014/main" id="{E1879D05-7350-49F5-8B8A-0D3CB97FCE82}"/>
              </a:ext>
            </a:extLst>
          </p:cNvPr>
          <p:cNvPicPr>
            <a:picLocks noChangeAspect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0"/>
              </a:ext>
            </a:extLst>
          </a:blip>
          <a:stretch>
            <a:fillRect/>
          </a:stretch>
        </p:blipFill>
        <p:spPr>
          <a:xfrm>
            <a:off x="271332" y="8956193"/>
            <a:ext cx="360000" cy="360001"/>
          </a:xfrm>
          <a:prstGeom prst="rect">
            <a:avLst/>
          </a:prstGeom>
        </p:spPr>
      </p:pic>
      <p:grpSp>
        <p:nvGrpSpPr>
          <p:cNvPr id="9" name="Группа 8">
            <a:extLst>
              <a:ext uri="{FF2B5EF4-FFF2-40B4-BE49-F238E27FC236}">
                <a16:creationId xmlns:a16="http://schemas.microsoft.com/office/drawing/2014/main" id="{D8615F66-08B2-4026-87A1-4947C3008C82}"/>
              </a:ext>
            </a:extLst>
          </p:cNvPr>
          <p:cNvGrpSpPr/>
          <p:nvPr/>
        </p:nvGrpSpPr>
        <p:grpSpPr>
          <a:xfrm>
            <a:off x="187581" y="9867308"/>
            <a:ext cx="7194377" cy="294750"/>
            <a:chOff x="182459" y="9588262"/>
            <a:chExt cx="7194377" cy="294750"/>
          </a:xfrm>
        </p:grpSpPr>
        <p:sp>
          <p:nvSpPr>
            <p:cNvPr id="115" name="Прямоугольник 114">
              <a:extLst>
                <a:ext uri="{FF2B5EF4-FFF2-40B4-BE49-F238E27FC236}">
                  <a16:creationId xmlns:a16="http://schemas.microsoft.com/office/drawing/2014/main" id="{C172FAB6-F6B6-4E25-85B1-B8421F5CB9D5}"/>
                </a:ext>
              </a:extLst>
            </p:cNvPr>
            <p:cNvSpPr/>
            <p:nvPr/>
          </p:nvSpPr>
          <p:spPr>
            <a:xfrm>
              <a:off x="182459" y="9620870"/>
              <a:ext cx="7194377" cy="214787"/>
            </a:xfrm>
            <a:prstGeom prst="rect">
              <a:avLst/>
            </a:prstGeom>
            <a:noFill/>
            <a:ln>
              <a:solidFill>
                <a:schemeClr val="accent1">
                  <a:shade val="50000"/>
                </a:schemeClr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 anchorCtr="1"/>
            <a:lstStyle/>
            <a:p>
              <a:pPr marL="361950" algn="just"/>
              <a:r>
                <a:rPr lang="ru-RU" sz="800" dirty="0">
                  <a:solidFill>
                    <a:schemeClr val="tx1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	</a:t>
              </a:r>
              <a:r>
                <a:rPr lang="ru-RU" sz="800" dirty="0">
                  <a:solidFill>
                    <a:srgbClr val="005BAA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Контроль</a:t>
              </a:r>
              <a:r>
                <a:rPr lang="ru-RU" sz="800" dirty="0">
                  <a:solidFill>
                    <a:schemeClr val="tx1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 за </a:t>
              </a:r>
              <a:r>
                <a:rPr lang="ru-RU" sz="800" dirty="0" err="1">
                  <a:solidFill>
                    <a:schemeClr val="tx1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виконанням</a:t>
              </a:r>
              <a:r>
                <a:rPr lang="ru-RU" sz="800" dirty="0">
                  <a:solidFill>
                    <a:schemeClr val="tx1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 умов Угоди </a:t>
              </a:r>
              <a:r>
                <a:rPr lang="ru-RU" sz="800" dirty="0" err="1">
                  <a:solidFill>
                    <a:schemeClr val="tx1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здійснює</a:t>
              </a:r>
              <a:r>
                <a:rPr lang="ru-RU" sz="800" dirty="0">
                  <a:solidFill>
                    <a:schemeClr val="tx1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 </a:t>
              </a:r>
              <a:r>
                <a:rPr lang="ru-RU" sz="800" dirty="0" err="1">
                  <a:solidFill>
                    <a:schemeClr val="tx1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регіональний</a:t>
              </a:r>
              <a:r>
                <a:rPr lang="ru-RU" sz="800" dirty="0">
                  <a:solidFill>
                    <a:schemeClr val="tx1"/>
                  </a:solidFill>
                  <a:latin typeface="BauhausC Medium" panose="04000800000000000000" pitchFamily="82" charset="-52"/>
                  <a:cs typeface="Times New Roman" panose="02020603050405020304" pitchFamily="18" charset="0"/>
                </a:rPr>
                <a:t> центр зайнятості/центр зайнятості</a:t>
              </a:r>
            </a:p>
          </p:txBody>
        </p:sp>
        <p:pic>
          <p:nvPicPr>
            <p:cNvPr id="28" name="Рисунок 27" descr="Целевая аудитория">
              <a:extLst>
                <a:ext uri="{FF2B5EF4-FFF2-40B4-BE49-F238E27FC236}">
                  <a16:creationId xmlns:a16="http://schemas.microsoft.com/office/drawing/2014/main" id="{F95A9109-701A-4786-AE32-A05AD2F64812}"/>
                </a:ext>
              </a:extLst>
            </p:cNvPr>
            <p:cNvPicPr>
              <a:picLocks noChangeAspect="1"/>
            </p:cNvPicPr>
            <p:nvPr/>
          </p:nvPicPr>
          <p:blipFill>
            <a:blip r:embed="rId24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25"/>
                </a:ext>
              </a:extLst>
            </a:blip>
            <a:stretch>
              <a:fillRect/>
            </a:stretch>
          </p:blipFill>
          <p:spPr>
            <a:xfrm>
              <a:off x="315964" y="9588262"/>
              <a:ext cx="294750" cy="294750"/>
            </a:xfrm>
            <a:prstGeom prst="rect">
              <a:avLst/>
            </a:prstGeom>
          </p:spPr>
        </p:pic>
        <p:pic>
          <p:nvPicPr>
            <p:cNvPr id="120" name="Рисунок 119" descr="Предупреждение">
              <a:extLst>
                <a:ext uri="{FF2B5EF4-FFF2-40B4-BE49-F238E27FC236}">
                  <a16:creationId xmlns:a16="http://schemas.microsoft.com/office/drawing/2014/main" id="{57D60BA5-1FD4-474C-87EF-8C6107DA54B3}"/>
                </a:ext>
              </a:extLst>
            </p:cNvPr>
            <p:cNvPicPr>
              <a:picLocks noChangeAspect="1"/>
            </p:cNvPicPr>
            <p:nvPr/>
          </p:nvPicPr>
          <p:blipFill>
            <a:blip r:embed="rId17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8"/>
                </a:ext>
              </a:extLst>
            </a:blip>
            <a:stretch>
              <a:fillRect/>
            </a:stretch>
          </p:blipFill>
          <p:spPr>
            <a:xfrm>
              <a:off x="7079794" y="9638511"/>
              <a:ext cx="187220" cy="18722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08207339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15366</TotalTime>
  <Words>701</Words>
  <Application>Microsoft Office PowerPoint</Application>
  <PresentationFormat>Произвольный</PresentationFormat>
  <Paragraphs>41</Paragraphs>
  <Slides>1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6" baseType="lpstr">
      <vt:lpstr>Arial</vt:lpstr>
      <vt:lpstr>BauhausC Medium</vt:lpstr>
      <vt:lpstr>Calibri</vt:lpstr>
      <vt:lpstr>Calibri Light</vt:lpstr>
      <vt:lpstr>Тема Office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апрараон</dc:title>
  <dc:creator>Калігаєв Олександр ДЦЗ</dc:creator>
  <cp:lastModifiedBy>Калігаєв Олександр</cp:lastModifiedBy>
  <cp:revision>463</cp:revision>
  <cp:lastPrinted>2021-11-19T13:23:44Z</cp:lastPrinted>
  <dcterms:created xsi:type="dcterms:W3CDTF">2020-03-22T10:33:39Z</dcterms:created>
  <dcterms:modified xsi:type="dcterms:W3CDTF">2021-12-08T15:59:07Z</dcterms:modified>
</cp:coreProperties>
</file>