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3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33FC9-99B8-47F0-A1C0-EDD0C0D4C80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F0BB4-3B8B-4BE0-9C48-5A44AA4E8B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085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F0BB4-3B8B-4BE0-9C48-5A44AA4E8B5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5902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F0BB4-3B8B-4BE0-9C48-5A44AA4E8B53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0316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7368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8580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5969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1457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8958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138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0194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0655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9202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068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6927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BB80C-3701-4C20-B56F-CF7574A039BB}" type="datetimeFigureOut">
              <a:rPr lang="uk-UA" smtClean="0"/>
              <a:t>21.02.2022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215E3-D68A-4461-82FD-04504729EE5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946431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49363" y="93515"/>
            <a:ext cx="96932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Управління соціального захисту населення та праці</a:t>
            </a:r>
          </a:p>
          <a:p>
            <a:pPr algn="ctr"/>
            <a:r>
              <a:rPr lang="uk-UA" sz="4800" b="1" dirty="0" err="1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Семенівської</a:t>
            </a:r>
            <a:r>
              <a:rPr lang="uk-UA" sz="4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 селищної ради</a:t>
            </a:r>
            <a:endParaRPr lang="uk-UA" sz="48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1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круглений прямокутник 4"/>
          <p:cNvSpPr/>
          <p:nvPr/>
        </p:nvSpPr>
        <p:spPr>
          <a:xfrm>
            <a:off x="4572000" y="287383"/>
            <a:ext cx="4820194" cy="100583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b="1" dirty="0">
                <a:latin typeface="Century Gothic" panose="020B0502020202020204" pitchFamily="34" charset="0"/>
              </a:rPr>
              <a:t>За 2021 рік було витрачено 429,3 тис. грн., отриманих за платні послуги</a:t>
            </a:r>
          </a:p>
        </p:txBody>
      </p:sp>
      <p:cxnSp>
        <p:nvCxnSpPr>
          <p:cNvPr id="8" name="Пряма зі стрілкою 7"/>
          <p:cNvCxnSpPr>
            <a:stCxn id="5" idx="2"/>
          </p:cNvCxnSpPr>
          <p:nvPr/>
        </p:nvCxnSpPr>
        <p:spPr>
          <a:xfrm flipH="1">
            <a:off x="5120641" y="1293222"/>
            <a:ext cx="1861456" cy="5225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круглений прямокутник 9"/>
          <p:cNvSpPr/>
          <p:nvPr/>
        </p:nvSpPr>
        <p:spPr>
          <a:xfrm>
            <a:off x="3984172" y="1841863"/>
            <a:ext cx="1580606" cy="16981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i="1" u="sng" dirty="0">
                <a:latin typeface="Century Gothic" panose="020B0502020202020204" pitchFamily="34" charset="0"/>
              </a:rPr>
              <a:t>Відділення організації надання адресної натуральної допомоги – 32,8 тис. грн.</a:t>
            </a:r>
            <a:endParaRPr lang="uk-UA" sz="1400" dirty="0">
              <a:latin typeface="Century Gothic" panose="020B0502020202020204" pitchFamily="34" charset="0"/>
            </a:endParaRPr>
          </a:p>
        </p:txBody>
      </p:sp>
      <p:sp>
        <p:nvSpPr>
          <p:cNvPr id="14" name="Округлений прямокутник 13"/>
          <p:cNvSpPr/>
          <p:nvPr/>
        </p:nvSpPr>
        <p:spPr>
          <a:xfrm>
            <a:off x="561702" y="4911634"/>
            <a:ext cx="1672047" cy="1084217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600" dirty="0">
                <a:latin typeface="Century Gothic" panose="020B0502020202020204" pitchFamily="34" charset="0"/>
              </a:rPr>
              <a:t>Засоби реабілітації – 24,1 тис. грн.</a:t>
            </a:r>
          </a:p>
        </p:txBody>
      </p:sp>
      <p:sp>
        <p:nvSpPr>
          <p:cNvPr id="15" name="Округлений прямокутник 14"/>
          <p:cNvSpPr/>
          <p:nvPr/>
        </p:nvSpPr>
        <p:spPr>
          <a:xfrm>
            <a:off x="2717074" y="4911634"/>
            <a:ext cx="2586447" cy="1084217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latin typeface="Century Gothic" panose="020B0502020202020204" pitchFamily="34" charset="0"/>
              </a:rPr>
              <a:t>Матеріали для поточного ремонту (для зливної ями с. Біляки) – 8,7 тис. грн.</a:t>
            </a:r>
            <a:endParaRPr lang="uk-UA" sz="1600" dirty="0">
              <a:latin typeface="Century Gothic" panose="020B0502020202020204" pitchFamily="34" charset="0"/>
            </a:endParaRPr>
          </a:p>
        </p:txBody>
      </p:sp>
      <p:cxnSp>
        <p:nvCxnSpPr>
          <p:cNvPr id="17" name="Пряма сполучна лінія 16"/>
          <p:cNvCxnSpPr>
            <a:stCxn id="10" idx="2"/>
            <a:endCxn id="14" idx="0"/>
          </p:cNvCxnSpPr>
          <p:nvPr/>
        </p:nvCxnSpPr>
        <p:spPr>
          <a:xfrm flipH="1">
            <a:off x="1397726" y="3540035"/>
            <a:ext cx="3376749" cy="13715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сполучна лінія 17"/>
          <p:cNvCxnSpPr>
            <a:stCxn id="10" idx="2"/>
            <a:endCxn id="15" idx="0"/>
          </p:cNvCxnSpPr>
          <p:nvPr/>
        </p:nvCxnSpPr>
        <p:spPr>
          <a:xfrm flipH="1">
            <a:off x="4010298" y="3540035"/>
            <a:ext cx="764177" cy="13715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круглений прямокутник 20"/>
          <p:cNvSpPr/>
          <p:nvPr/>
        </p:nvSpPr>
        <p:spPr>
          <a:xfrm>
            <a:off x="5852160" y="1841863"/>
            <a:ext cx="1724297" cy="1698172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i="1" u="sng" dirty="0">
                <a:latin typeface="Century Gothic" panose="020B0502020202020204" pitchFamily="34" charset="0"/>
              </a:rPr>
              <a:t>Відділення соціальної допомоги вдома – 67,0 тис. грн.</a:t>
            </a:r>
            <a:endParaRPr lang="uk-UA" sz="1600" dirty="0">
              <a:latin typeface="Century Gothic" panose="020B0502020202020204" pitchFamily="34" charset="0"/>
            </a:endParaRPr>
          </a:p>
        </p:txBody>
      </p:sp>
      <p:cxnSp>
        <p:nvCxnSpPr>
          <p:cNvPr id="23" name="Пряма зі стрілкою 22"/>
          <p:cNvCxnSpPr>
            <a:stCxn id="5" idx="2"/>
            <a:endCxn id="21" idx="0"/>
          </p:cNvCxnSpPr>
          <p:nvPr/>
        </p:nvCxnSpPr>
        <p:spPr>
          <a:xfrm flipH="1">
            <a:off x="6714309" y="1293222"/>
            <a:ext cx="267788" cy="5486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 сполучна лінія 25"/>
          <p:cNvCxnSpPr>
            <a:stCxn id="31" idx="0"/>
            <a:endCxn id="21" idx="2"/>
          </p:cNvCxnSpPr>
          <p:nvPr/>
        </p:nvCxnSpPr>
        <p:spPr>
          <a:xfrm flipH="1" flipV="1">
            <a:off x="6714309" y="3540035"/>
            <a:ext cx="45720" cy="13715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 сполучна лінія 27"/>
          <p:cNvCxnSpPr>
            <a:stCxn id="32" idx="0"/>
            <a:endCxn id="21" idx="2"/>
          </p:cNvCxnSpPr>
          <p:nvPr/>
        </p:nvCxnSpPr>
        <p:spPr>
          <a:xfrm flipH="1" flipV="1">
            <a:off x="6714309" y="3540035"/>
            <a:ext cx="1861457" cy="13715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круглений прямокутник 30"/>
          <p:cNvSpPr/>
          <p:nvPr/>
        </p:nvSpPr>
        <p:spPr>
          <a:xfrm>
            <a:off x="5943600" y="4911634"/>
            <a:ext cx="1632857" cy="16981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latin typeface="Century Gothic" panose="020B0502020202020204" pitchFamily="34" charset="0"/>
              </a:rPr>
              <a:t>Взуття для соціальних робітників – 15,9 тис. грн.</a:t>
            </a:r>
            <a:endParaRPr lang="uk-UA" sz="1600" dirty="0">
              <a:latin typeface="Century Gothic" panose="020B0502020202020204" pitchFamily="34" charset="0"/>
            </a:endParaRPr>
          </a:p>
        </p:txBody>
      </p:sp>
      <p:sp>
        <p:nvSpPr>
          <p:cNvPr id="32" name="Округлений прямокутник 31"/>
          <p:cNvSpPr/>
          <p:nvPr/>
        </p:nvSpPr>
        <p:spPr>
          <a:xfrm>
            <a:off x="7759337" y="4911634"/>
            <a:ext cx="1632857" cy="169817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latin typeface="Century Gothic" panose="020B0502020202020204" pitchFamily="34" charset="0"/>
              </a:rPr>
              <a:t>Куртки для соціальних робітників – 51,1 тис. грн.</a:t>
            </a:r>
            <a:endParaRPr lang="uk-UA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41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21" grpId="0" animBg="1"/>
      <p:bldP spid="31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круглений прямокутник 5"/>
          <p:cNvSpPr/>
          <p:nvPr/>
        </p:nvSpPr>
        <p:spPr>
          <a:xfrm>
            <a:off x="3997234" y="1776549"/>
            <a:ext cx="2246812" cy="165898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1600" i="1" u="sng" dirty="0">
                <a:latin typeface="Century Gothic" panose="020B0502020202020204" pitchFamily="34" charset="0"/>
              </a:rPr>
              <a:t>Відділення стаціонарного догляду та/або тимчасового проживання – 14,5 тис. грн.</a:t>
            </a:r>
            <a:endParaRPr lang="uk-UA" sz="1600" dirty="0">
              <a:latin typeface="Century Gothic" panose="020B0502020202020204" pitchFamily="34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4572000" y="287383"/>
            <a:ext cx="4820194" cy="100583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b="1" dirty="0">
                <a:latin typeface="Century Gothic" panose="020B0502020202020204" pitchFamily="34" charset="0"/>
              </a:rPr>
              <a:t>За 2021 рік було витрачено 429,3 тис. грн., отриманих за платні послуги</a:t>
            </a:r>
          </a:p>
        </p:txBody>
      </p:sp>
      <p:cxnSp>
        <p:nvCxnSpPr>
          <p:cNvPr id="9" name="Пряма сполучна лінія 8"/>
          <p:cNvCxnSpPr>
            <a:stCxn id="7" idx="2"/>
            <a:endCxn id="6" idx="0"/>
          </p:cNvCxnSpPr>
          <p:nvPr/>
        </p:nvCxnSpPr>
        <p:spPr>
          <a:xfrm flipH="1">
            <a:off x="5120640" y="1293222"/>
            <a:ext cx="1861457" cy="4833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круглений прямокутник 9"/>
          <p:cNvSpPr/>
          <p:nvPr/>
        </p:nvSpPr>
        <p:spPr>
          <a:xfrm>
            <a:off x="979714" y="4389120"/>
            <a:ext cx="1711235" cy="1907177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/>
              <a:t>Миючі засоби – 14,1 тис. грн.</a:t>
            </a:r>
            <a:endParaRPr lang="uk-UA"/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2860765" y="4389119"/>
            <a:ext cx="1711235" cy="1907177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/>
              <a:t>Банки – 0,4 тис. грн.</a:t>
            </a:r>
            <a:endParaRPr lang="uk-UA" dirty="0"/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7289074" y="1959429"/>
            <a:ext cx="2194560" cy="1476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u="sng"/>
              <a:t> Апарат  – 91,6 тис. грн. </a:t>
            </a:r>
            <a:endParaRPr lang="uk-UA"/>
          </a:p>
        </p:txBody>
      </p:sp>
      <p:sp>
        <p:nvSpPr>
          <p:cNvPr id="14" name="Округлений прямокутник 13"/>
          <p:cNvSpPr/>
          <p:nvPr/>
        </p:nvSpPr>
        <p:spPr>
          <a:xfrm>
            <a:off x="4924698" y="5342707"/>
            <a:ext cx="1463039" cy="1369421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>
                <a:latin typeface="Century Gothic" panose="020B0502020202020204" pitchFamily="34" charset="0"/>
              </a:rPr>
              <a:t>М</a:t>
            </a:r>
            <a:r>
              <a:rPr lang="uk-UA" sz="1400" dirty="0" smtClean="0">
                <a:latin typeface="Century Gothic" panose="020B0502020202020204" pitchFamily="34" charset="0"/>
              </a:rPr>
              <a:t>еталопластикові </a:t>
            </a:r>
            <a:r>
              <a:rPr lang="uk-UA" sz="1400" dirty="0">
                <a:latin typeface="Century Gothic" panose="020B0502020202020204" pitchFamily="34" charset="0"/>
              </a:rPr>
              <a:t>конструкції – 7,4 тис. грн.</a:t>
            </a:r>
            <a:endParaRPr lang="uk-UA" sz="1400" dirty="0">
              <a:latin typeface="Century Gothic" panose="020B0502020202020204" pitchFamily="34" charset="0"/>
            </a:endParaRPr>
          </a:p>
        </p:txBody>
      </p:sp>
      <p:sp>
        <p:nvSpPr>
          <p:cNvPr id="15" name="Округлений прямокутник 14"/>
          <p:cNvSpPr/>
          <p:nvPr/>
        </p:nvSpPr>
        <p:spPr>
          <a:xfrm>
            <a:off x="5157369" y="3958045"/>
            <a:ext cx="1035232" cy="1240970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latin typeface="Century Gothic" panose="020B0502020202020204" pitchFamily="34" charset="0"/>
              </a:rPr>
              <a:t>Котли – 29,9 тис. грн.</a:t>
            </a:r>
            <a:endParaRPr lang="uk-UA" sz="1600" dirty="0">
              <a:latin typeface="Century Gothic" panose="020B0502020202020204" pitchFamily="34" charset="0"/>
            </a:endParaRPr>
          </a:p>
        </p:txBody>
      </p:sp>
      <p:sp>
        <p:nvSpPr>
          <p:cNvPr id="16" name="Округлений прямокутник 15"/>
          <p:cNvSpPr/>
          <p:nvPr/>
        </p:nvSpPr>
        <p:spPr>
          <a:xfrm>
            <a:off x="6277775" y="3958047"/>
            <a:ext cx="1011299" cy="1245330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>
                <a:latin typeface="Century Gothic" panose="020B0502020202020204" pitchFamily="34" charset="0"/>
              </a:rPr>
              <a:t>К</a:t>
            </a:r>
            <a:r>
              <a:rPr lang="uk-UA" sz="1400" dirty="0" smtClean="0">
                <a:latin typeface="Century Gothic" panose="020B0502020202020204" pitchFamily="34" charset="0"/>
              </a:rPr>
              <a:t>анцтовари </a:t>
            </a:r>
            <a:r>
              <a:rPr lang="uk-UA" sz="1400" dirty="0">
                <a:latin typeface="Century Gothic" panose="020B0502020202020204" pitchFamily="34" charset="0"/>
              </a:rPr>
              <a:t>– 4,4 тис. грн</a:t>
            </a:r>
            <a:endParaRPr lang="uk-UA" sz="1400" dirty="0">
              <a:latin typeface="Century Gothic" panose="020B0502020202020204" pitchFamily="34" charset="0"/>
            </a:endParaRPr>
          </a:p>
        </p:txBody>
      </p:sp>
      <p:sp>
        <p:nvSpPr>
          <p:cNvPr id="17" name="Округлений прямокутник 16"/>
          <p:cNvSpPr/>
          <p:nvPr/>
        </p:nvSpPr>
        <p:spPr>
          <a:xfrm>
            <a:off x="7374248" y="3958044"/>
            <a:ext cx="1484811" cy="1227911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>
                <a:latin typeface="Century Gothic" panose="020B0502020202020204" pitchFamily="34" charset="0"/>
              </a:rPr>
              <a:t>З</a:t>
            </a:r>
            <a:r>
              <a:rPr lang="uk-UA" sz="1400" dirty="0" smtClean="0">
                <a:latin typeface="Century Gothic" panose="020B0502020202020204" pitchFamily="34" charset="0"/>
              </a:rPr>
              <a:t>апчастини </a:t>
            </a:r>
            <a:r>
              <a:rPr lang="uk-UA" sz="1400" dirty="0">
                <a:latin typeface="Century Gothic" panose="020B0502020202020204" pitchFamily="34" charset="0"/>
              </a:rPr>
              <a:t>до автомобіля – 1,5 тис. грн.</a:t>
            </a:r>
            <a:endParaRPr lang="uk-UA" sz="1400" dirty="0">
              <a:latin typeface="Century Gothic" panose="020B0502020202020204" pitchFamily="34" charset="0"/>
            </a:endParaRPr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6450322" y="5452651"/>
            <a:ext cx="1217575" cy="1149532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>
                <a:latin typeface="Century Gothic" panose="020B0502020202020204" pitchFamily="34" charset="0"/>
              </a:rPr>
              <a:t>Б</a:t>
            </a:r>
            <a:r>
              <a:rPr lang="uk-UA" sz="1400" dirty="0" smtClean="0">
                <a:latin typeface="Century Gothic" panose="020B0502020202020204" pitchFamily="34" charset="0"/>
              </a:rPr>
              <a:t>удівельні </a:t>
            </a:r>
            <a:r>
              <a:rPr lang="uk-UA" sz="1400" dirty="0">
                <a:latin typeface="Century Gothic" panose="020B0502020202020204" pitchFamily="34" charset="0"/>
              </a:rPr>
              <a:t>товари – 27,3 тис. грн.</a:t>
            </a:r>
            <a:endParaRPr lang="uk-UA" sz="1400" dirty="0">
              <a:latin typeface="Century Gothic" panose="020B0502020202020204" pitchFamily="34" charset="0"/>
            </a:endParaRPr>
          </a:p>
        </p:txBody>
      </p:sp>
      <p:sp>
        <p:nvSpPr>
          <p:cNvPr id="19" name="Округлений прямокутник 18"/>
          <p:cNvSpPr/>
          <p:nvPr/>
        </p:nvSpPr>
        <p:spPr>
          <a:xfrm>
            <a:off x="7730482" y="5452652"/>
            <a:ext cx="1426581" cy="1052652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>
                <a:latin typeface="Century Gothic" panose="020B0502020202020204" pitchFamily="34" charset="0"/>
              </a:rPr>
              <a:t>П</a:t>
            </a:r>
            <a:r>
              <a:rPr lang="uk-UA" sz="1400" dirty="0" smtClean="0">
                <a:latin typeface="Century Gothic" panose="020B0502020202020204" pitchFamily="34" charset="0"/>
              </a:rPr>
              <a:t>обутова техніка </a:t>
            </a:r>
            <a:r>
              <a:rPr lang="uk-UA" sz="1400" dirty="0">
                <a:latin typeface="Century Gothic" panose="020B0502020202020204" pitchFamily="34" charset="0"/>
              </a:rPr>
              <a:t>18,4 тис. грн.</a:t>
            </a:r>
            <a:endParaRPr lang="uk-UA" sz="1400" dirty="0">
              <a:latin typeface="Century Gothic" panose="020B0502020202020204" pitchFamily="34" charset="0"/>
            </a:endParaRPr>
          </a:p>
        </p:txBody>
      </p:sp>
      <p:sp>
        <p:nvSpPr>
          <p:cNvPr id="20" name="Округлений прямокутник 19"/>
          <p:cNvSpPr/>
          <p:nvPr/>
        </p:nvSpPr>
        <p:spPr>
          <a:xfrm>
            <a:off x="8941526" y="3944435"/>
            <a:ext cx="947058" cy="1254580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>
                <a:latin typeface="Century Gothic" panose="020B0502020202020204" pitchFamily="34" charset="0"/>
              </a:rPr>
              <a:t>В</a:t>
            </a:r>
            <a:r>
              <a:rPr lang="uk-UA" sz="1400" dirty="0" smtClean="0">
                <a:latin typeface="Century Gothic" panose="020B0502020202020204" pitchFamily="34" charset="0"/>
              </a:rPr>
              <a:t>ивіски 1,6</a:t>
            </a:r>
            <a:r>
              <a:rPr lang="uk-UA" sz="1400" dirty="0">
                <a:latin typeface="Century Gothic" panose="020B0502020202020204" pitchFamily="34" charset="0"/>
              </a:rPr>
              <a:t> тис. грн.</a:t>
            </a:r>
            <a:endParaRPr lang="uk-UA" sz="1400" dirty="0">
              <a:latin typeface="Century Gothic" panose="020B0502020202020204" pitchFamily="34" charset="0"/>
            </a:endParaRPr>
          </a:p>
        </p:txBody>
      </p:sp>
      <p:cxnSp>
        <p:nvCxnSpPr>
          <p:cNvPr id="22" name="Пряма сполучна лінія 21"/>
          <p:cNvCxnSpPr>
            <a:stCxn id="6" idx="2"/>
            <a:endCxn id="10" idx="0"/>
          </p:cNvCxnSpPr>
          <p:nvPr/>
        </p:nvCxnSpPr>
        <p:spPr>
          <a:xfrm flipH="1">
            <a:off x="1835332" y="3435531"/>
            <a:ext cx="3285308" cy="9535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 сполучна лінія 22"/>
          <p:cNvCxnSpPr>
            <a:stCxn id="6" idx="2"/>
            <a:endCxn id="11" idx="0"/>
          </p:cNvCxnSpPr>
          <p:nvPr/>
        </p:nvCxnSpPr>
        <p:spPr>
          <a:xfrm flipH="1">
            <a:off x="3716383" y="3435531"/>
            <a:ext cx="1404257" cy="953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 сполучна лінія 26"/>
          <p:cNvCxnSpPr>
            <a:stCxn id="12" idx="2"/>
            <a:endCxn id="17" idx="0"/>
          </p:cNvCxnSpPr>
          <p:nvPr/>
        </p:nvCxnSpPr>
        <p:spPr>
          <a:xfrm flipH="1">
            <a:off x="8116654" y="3435531"/>
            <a:ext cx="269700" cy="5225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 сполучна лінія 27"/>
          <p:cNvCxnSpPr>
            <a:stCxn id="12" idx="2"/>
            <a:endCxn id="14" idx="0"/>
          </p:cNvCxnSpPr>
          <p:nvPr/>
        </p:nvCxnSpPr>
        <p:spPr>
          <a:xfrm flipH="1">
            <a:off x="5656218" y="3435531"/>
            <a:ext cx="2730136" cy="19071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 сполучна лінія 28"/>
          <p:cNvCxnSpPr>
            <a:stCxn id="12" idx="2"/>
            <a:endCxn id="20" idx="0"/>
          </p:cNvCxnSpPr>
          <p:nvPr/>
        </p:nvCxnSpPr>
        <p:spPr>
          <a:xfrm>
            <a:off x="8386354" y="3435531"/>
            <a:ext cx="1028701" cy="5089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 сполучна лінія 29"/>
          <p:cNvCxnSpPr>
            <a:stCxn id="12" idx="2"/>
            <a:endCxn id="16" idx="0"/>
          </p:cNvCxnSpPr>
          <p:nvPr/>
        </p:nvCxnSpPr>
        <p:spPr>
          <a:xfrm flipH="1">
            <a:off x="6783425" y="3435531"/>
            <a:ext cx="1602929" cy="5225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 сполучна лінія 30"/>
          <p:cNvCxnSpPr>
            <a:stCxn id="12" idx="2"/>
            <a:endCxn id="15" idx="0"/>
          </p:cNvCxnSpPr>
          <p:nvPr/>
        </p:nvCxnSpPr>
        <p:spPr>
          <a:xfrm flipH="1">
            <a:off x="5674985" y="3435531"/>
            <a:ext cx="2711369" cy="5225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 сполучна лінія 41"/>
          <p:cNvCxnSpPr>
            <a:stCxn id="12" idx="2"/>
            <a:endCxn id="18" idx="0"/>
          </p:cNvCxnSpPr>
          <p:nvPr/>
        </p:nvCxnSpPr>
        <p:spPr>
          <a:xfrm flipH="1">
            <a:off x="7059110" y="3435531"/>
            <a:ext cx="1327244" cy="2017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 сполучна лінія 43"/>
          <p:cNvCxnSpPr>
            <a:stCxn id="12" idx="2"/>
            <a:endCxn id="19" idx="0"/>
          </p:cNvCxnSpPr>
          <p:nvPr/>
        </p:nvCxnSpPr>
        <p:spPr>
          <a:xfrm>
            <a:off x="8386354" y="3435531"/>
            <a:ext cx="57419" cy="20171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 сполучна лінія 47"/>
          <p:cNvCxnSpPr/>
          <p:nvPr/>
        </p:nvCxnSpPr>
        <p:spPr>
          <a:xfrm>
            <a:off x="6942762" y="1293222"/>
            <a:ext cx="1404257" cy="6662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79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3870959" y="1642229"/>
            <a:ext cx="5808618" cy="63337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1000"/>
              </a:spcAft>
            </a:pPr>
            <a:r>
              <a:rPr lang="uk-UA" sz="1600" i="1" u="sng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Відділення стаціонарного догляду та/або тимчасового </a:t>
            </a:r>
            <a:r>
              <a:rPr lang="uk-UA" sz="1600" i="1" u="sng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проживання: </a:t>
            </a:r>
            <a:endParaRPr lang="uk-UA" sz="1600" dirty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4572000" y="287383"/>
            <a:ext cx="4820194" cy="100583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b="1" dirty="0">
                <a:latin typeface="Century Gothic" panose="020B0502020202020204" pitchFamily="34" charset="0"/>
              </a:rPr>
              <a:t>За 2021 рік було витрачено 429,3 тис. грн., отриманих за платні послуги</a:t>
            </a:r>
          </a:p>
        </p:txBody>
      </p:sp>
      <p:sp>
        <p:nvSpPr>
          <p:cNvPr id="7" name="Прямокутник 6"/>
          <p:cNvSpPr/>
          <p:nvPr/>
        </p:nvSpPr>
        <p:spPr>
          <a:xfrm>
            <a:off x="519247" y="4545874"/>
            <a:ext cx="8105503" cy="219707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Аналіз </a:t>
            </a: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води – 1,9 тис. грн.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заправка вогнегасників – 1,5 тис. грн.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Технічне обстеження будівлі (Будинок захищеної старості) – 8,4 тис. грн.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Проектно-кошторисна документація (на вогнезахисну обробку, на блискавко захист) – 12,2 тис. грн.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Вогнезахисне обробляння – 23 тис. грн.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Блискавко захист – 49,8 тис. грн.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цілодобове спостереження . за роботою автомат. системи пожеж. сигналізації по GPRS каналу зв'язку і технічного обслуговування  об'єктового обладнання – 11,3 тис. грн.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інтернет – 3,3 тис. грн. </a:t>
            </a: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4646022" y="3561473"/>
            <a:ext cx="4258492" cy="718457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i="1" u="sng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Відділення стаціонарного догляду та/або тимчасового проживання – 111,8 тис. грн.</a:t>
            </a:r>
            <a:endParaRPr lang="uk-UA" sz="1600" dirty="0"/>
          </a:p>
        </p:txBody>
      </p:sp>
      <p:cxnSp>
        <p:nvCxnSpPr>
          <p:cNvPr id="10" name="Пряма сполучна лінія 9"/>
          <p:cNvCxnSpPr>
            <a:stCxn id="8" idx="2"/>
            <a:endCxn id="7" idx="0"/>
          </p:cNvCxnSpPr>
          <p:nvPr/>
        </p:nvCxnSpPr>
        <p:spPr>
          <a:xfrm flipH="1">
            <a:off x="4571999" y="4279930"/>
            <a:ext cx="2203269" cy="2659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кутник 10"/>
          <p:cNvSpPr/>
          <p:nvPr/>
        </p:nvSpPr>
        <p:spPr>
          <a:xfrm>
            <a:off x="4846987" y="2695101"/>
            <a:ext cx="3406702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uk-UA" sz="1400" dirty="0">
                <a:latin typeface="Century Gothic" panose="020B0502020202020204" pitchFamily="34" charset="0"/>
                <a:ea typeface="Times New Roman" panose="02020603050405020304" pitchFamily="18" charset="0"/>
              </a:rPr>
              <a:t>Продукти харчування – 26,5 тис. грн.</a:t>
            </a:r>
            <a:endParaRPr lang="uk-UA" sz="1400" dirty="0">
              <a:latin typeface="Century Gothic" panose="020B0502020202020204" pitchFamily="34" charset="0"/>
            </a:endParaRPr>
          </a:p>
        </p:txBody>
      </p:sp>
      <p:cxnSp>
        <p:nvCxnSpPr>
          <p:cNvPr id="14" name="Пряма сполучна лінія 13"/>
          <p:cNvCxnSpPr>
            <a:stCxn id="4" idx="2"/>
            <a:endCxn id="11" idx="0"/>
          </p:cNvCxnSpPr>
          <p:nvPr/>
        </p:nvCxnSpPr>
        <p:spPr>
          <a:xfrm flipH="1">
            <a:off x="6550338" y="2275608"/>
            <a:ext cx="224930" cy="4194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79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круглений прямокутник 4"/>
          <p:cNvSpPr/>
          <p:nvPr/>
        </p:nvSpPr>
        <p:spPr>
          <a:xfrm>
            <a:off x="4572000" y="287383"/>
            <a:ext cx="4820194" cy="100583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b="1" dirty="0">
                <a:latin typeface="Century Gothic" panose="020B0502020202020204" pitchFamily="34" charset="0"/>
              </a:rPr>
              <a:t>За 2021 рік було витрачено 429,3 тис. грн., отриманих за платні послуги</a:t>
            </a:r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4572000" y="1881052"/>
            <a:ext cx="4376057" cy="692332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u="sng" dirty="0" err="1">
                <a:latin typeface="Century Gothic" panose="020B0502020202020204" pitchFamily="34" charset="0"/>
              </a:rPr>
              <a:t>Утриманя</a:t>
            </a:r>
            <a:r>
              <a:rPr lang="uk-UA" i="1" u="sng" dirty="0">
                <a:latin typeface="Century Gothic" panose="020B0502020202020204" pitchFamily="34" charset="0"/>
              </a:rPr>
              <a:t> апарату – 71,7 тис. грн.</a:t>
            </a:r>
            <a:endParaRPr lang="uk-UA" dirty="0">
              <a:latin typeface="Century Gothic" panose="020B0502020202020204" pitchFamily="34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378824" y="3997233"/>
            <a:ext cx="11168742" cy="285308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інтернет – 4,9 тис. грн.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послуги друкарні (друк бланків, звітів, індивідуальних планів, договорів тощо) – 15,5 тис. грн.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обслуговування програмного забезпечення – 11,0 тис. грн.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Проектно-кошторисна документація (на капітальний ремонт) – 3,5 тис. грн.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заправка та ремонт картриджів –6,6 тис. грн.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встановлення газових котлів – 19,5 тис. грн.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вивезення ТПВ – 2,0 тис. грн.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послуги телефонного зв’язку – 4,3 тис. грн.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шино монтаж, балансування – 0,6 тис. грн.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послуги страхування – 0,7 тис. грн.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технічна перевірка лічильника – 0,8 тис. грн.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перевірка димоходів – 0,35 тис. грн.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Times New Roman" panose="02020603050405020304" pitchFamily="18" charset="0"/>
              <a:buChar char="-"/>
            </a:pPr>
            <a:r>
              <a:rPr lang="uk-UA" sz="1200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 – 1,95 тис. грн. </a:t>
            </a:r>
            <a:endParaRPr lang="uk-UA" sz="1200" dirty="0">
              <a:effectLst/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 сполучна лінія 8"/>
          <p:cNvCxnSpPr>
            <a:stCxn id="6" idx="2"/>
            <a:endCxn id="7" idx="0"/>
          </p:cNvCxnSpPr>
          <p:nvPr/>
        </p:nvCxnSpPr>
        <p:spPr>
          <a:xfrm flipH="1">
            <a:off x="5963195" y="2573384"/>
            <a:ext cx="796834" cy="14238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62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кутник 3"/>
          <p:cNvSpPr/>
          <p:nvPr/>
        </p:nvSpPr>
        <p:spPr>
          <a:xfrm>
            <a:off x="418010" y="1012954"/>
            <a:ext cx="6413863" cy="483209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2800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З 1 січня 2022 року відкрито нове відділення – с</a:t>
            </a:r>
            <a:r>
              <a:rPr lang="uk-UA" sz="2800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пеціалізовану службу первинного соціально-психологічного консультування осіб, які постраждали від домашнього насильства та/або насильства за ознакою статі (консультативну службу), в якій психолог та фахівець із соціальної роботи надають соціальні послуги жителям громади</a:t>
            </a:r>
            <a:endParaRPr lang="uk-UA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45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144"/>
          </a:xfrm>
        </p:spPr>
      </p:pic>
      <p:sp>
        <p:nvSpPr>
          <p:cNvPr id="5" name="Прямокутник 4"/>
          <p:cNvSpPr/>
          <p:nvPr/>
        </p:nvSpPr>
        <p:spPr>
          <a:xfrm>
            <a:off x="265611" y="4684079"/>
            <a:ext cx="6096000" cy="72943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Станом на 01.01.2021 році у громаді </a:t>
            </a:r>
            <a:r>
              <a:rPr lang="uk-UA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проживає </a:t>
            </a:r>
            <a:r>
              <a:rPr lang="uk-UA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144 багатодітні сім’ї, у яких виховується 495 дітей.</a:t>
            </a:r>
            <a:endParaRPr lang="uk-UA" sz="1400" dirty="0">
              <a:effectLst/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53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" name="Прямокутник 4"/>
          <p:cNvSpPr/>
          <p:nvPr/>
        </p:nvSpPr>
        <p:spPr>
          <a:xfrm>
            <a:off x="265611" y="205715"/>
            <a:ext cx="7154091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dirty="0">
                <a:latin typeface="Century Gothic" panose="020B0502020202020204" pitchFamily="34" charset="0"/>
                <a:ea typeface="Times New Roman" panose="02020603050405020304" pitchFamily="18" charset="0"/>
              </a:rPr>
              <a:t>З метою проведення  роз’яснювальної роботи серед жителів громади з питань соціального захисту </a:t>
            </a:r>
            <a:r>
              <a:rPr lang="uk-UA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населення</a:t>
            </a:r>
            <a:endParaRPr lang="uk-UA" dirty="0">
              <a:latin typeface="Century Gothic" panose="020B0502020202020204" pitchFamily="34" charset="0"/>
            </a:endParaRPr>
          </a:p>
        </p:txBody>
      </p:sp>
      <p:sp>
        <p:nvSpPr>
          <p:cNvPr id="6" name="П'ятикутник 5"/>
          <p:cNvSpPr/>
          <p:nvPr/>
        </p:nvSpPr>
        <p:spPr>
          <a:xfrm>
            <a:off x="104504" y="1057760"/>
            <a:ext cx="3958046" cy="4729085"/>
          </a:xfrm>
          <a:prstGeom prst="homePlate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>
                <a:latin typeface="Century Gothic" panose="020B0502020202020204" pitchFamily="34" charset="0"/>
                <a:ea typeface="Times New Roman" panose="02020603050405020304" pitchFamily="18" charset="0"/>
              </a:rPr>
              <a:t>Забезпечено </a:t>
            </a:r>
            <a:r>
              <a:rPr lang="uk-UA" dirty="0">
                <a:latin typeface="Century Gothic" panose="020B0502020202020204" pitchFamily="34" charset="0"/>
                <a:ea typeface="Times New Roman" panose="02020603050405020304" pitchFamily="18" charset="0"/>
              </a:rPr>
              <a:t>розміщення матеріалів інформаційного характеру на сторінках місцевих друкованих засобів масової інформації та офіційному веб – сайті Управління соціального захисту населення та праці </a:t>
            </a:r>
            <a:r>
              <a:rPr lang="uk-UA" dirty="0" err="1">
                <a:latin typeface="Century Gothic" panose="020B0502020202020204" pitchFamily="34" charset="0"/>
                <a:ea typeface="Times New Roman" panose="02020603050405020304" pitchFamily="18" charset="0"/>
              </a:rPr>
              <a:t>Семенівської</a:t>
            </a:r>
            <a:r>
              <a:rPr lang="uk-UA" dirty="0">
                <a:latin typeface="Century Gothic" panose="020B0502020202020204" pitchFamily="34" charset="0"/>
                <a:ea typeface="Times New Roman" panose="02020603050405020304" pitchFamily="18" charset="0"/>
              </a:rPr>
              <a:t> селищної ради.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1741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" name="Місце для вмісту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5714" cy="6858000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29" b="90147" l="10000" r="90000">
                        <a14:foregroundMark x1="35889" y1="44853" x2="35889" y2="44853"/>
                        <a14:foregroundMark x1="31889" y1="31912" x2="41444" y2="45294"/>
                        <a14:foregroundMark x1="49667" y1="22647" x2="48778" y2="40588"/>
                        <a14:foregroundMark x1="49333" y1="50588" x2="49333" y2="54559"/>
                        <a14:foregroundMark x1="46444" y1="64412" x2="50778" y2="83676"/>
                        <a14:foregroundMark x1="64111" y1="57941" x2="73889" y2="66029"/>
                        <a14:foregroundMark x1="77333" y1="57500" x2="83444" y2="60147"/>
                        <a14:foregroundMark x1="73111" y1="45588" x2="82000" y2="45588"/>
                        <a14:foregroundMark x1="74444" y1="34412" x2="81222" y2="23088"/>
                        <a14:foregroundMark x1="67000" y1="35588" x2="59222" y2="45735"/>
                        <a14:foregroundMark x1="72556" y1="14559" x2="68778" y2="22206"/>
                        <a14:foregroundMark x1="60333" y1="17941" x2="58556" y2="27647"/>
                        <a14:foregroundMark x1="54778" y1="7941" x2="53667" y2="15735"/>
                        <a14:foregroundMark x1="44444" y1="6176" x2="45778" y2="15294"/>
                        <a14:foregroundMark x1="38222" y1="15441" x2="39667" y2="26912"/>
                        <a14:foregroundMark x1="26333" y1="66029" x2="36556" y2="53971"/>
                        <a14:foregroundMark x1="18000" y1="59559" x2="23111" y2="55588"/>
                        <a14:foregroundMark x1="20333" y1="44853" x2="28444" y2="47206"/>
                        <a14:foregroundMark x1="19222" y1="25735" x2="26889" y2="34118"/>
                        <a14:foregroundMark x1="27778" y1="16912" x2="30778" y2="22353"/>
                        <a14:foregroundMark x1="48444" y1="85147" x2="49333" y2="901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619" y="0"/>
            <a:ext cx="4921927" cy="39789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31028" y="134292"/>
            <a:ext cx="8874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РУКА ДОПОМОГИ ПРОСТЯГНУТА ДЛЯ ВСІХ</a:t>
            </a:r>
            <a:endParaRPr lang="uk-UA" sz="3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377928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Управління соціального захисту населення та праці </a:t>
            </a:r>
            <a:r>
              <a:rPr lang="uk-UA" b="1" dirty="0" err="1" smtClean="0">
                <a:solidFill>
                  <a:srgbClr val="00B050"/>
                </a:solidFill>
                <a:latin typeface="Century Gothic" panose="020B0502020202020204" pitchFamily="34" charset="0"/>
              </a:rPr>
              <a:t>Семенівської</a:t>
            </a:r>
            <a:r>
              <a:rPr lang="uk-UA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 селищної ради</a:t>
            </a:r>
            <a:endParaRPr lang="uk-UA" b="1" dirty="0">
              <a:solidFill>
                <a:srgbClr val="00B05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14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16258" y="4301699"/>
            <a:ext cx="72026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latin typeface="Century Gothic" panose="020B0502020202020204" pitchFamily="34" charset="0"/>
              </a:rPr>
              <a:t>Протягом 2021 року Управлінням соціального захисту населення та праці </a:t>
            </a:r>
            <a:r>
              <a:rPr lang="uk-UA" b="1" dirty="0" err="1">
                <a:latin typeface="Century Gothic" panose="020B0502020202020204" pitchFamily="34" charset="0"/>
              </a:rPr>
              <a:t>Семенівської</a:t>
            </a:r>
            <a:r>
              <a:rPr lang="uk-UA" b="1" dirty="0">
                <a:latin typeface="Century Gothic" panose="020B0502020202020204" pitchFamily="34" charset="0"/>
              </a:rPr>
              <a:t> селищної ради забезпечено прийом документів на усі види соціальних допомог, пільг, житлових субсидій та передачу їх до відділення №1 Управління соціального захисту населення Кременчуцької районної державної адміністрації за допомогою програмного комплексу «Соціальна громада».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758" y="0"/>
            <a:ext cx="6118988" cy="41971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93737" y="607373"/>
            <a:ext cx="5613009" cy="203132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>
                <a:latin typeface="Century Gothic" panose="020B0502020202020204" pitchFamily="34" charset="0"/>
              </a:rPr>
              <a:t>Робота Управління праці та соціального захисту населення </a:t>
            </a:r>
            <a:r>
              <a:rPr lang="uk-UA" b="1" dirty="0" err="1">
                <a:latin typeface="Century Gothic" panose="020B0502020202020204" pitchFamily="34" charset="0"/>
              </a:rPr>
              <a:t>Семенівської</a:t>
            </a:r>
            <a:r>
              <a:rPr lang="uk-UA" b="1" dirty="0">
                <a:latin typeface="Century Gothic" panose="020B0502020202020204" pitchFamily="34" charset="0"/>
              </a:rPr>
              <a:t> селищної ради спрямована на забезпечення, в межах визначених законодавством,  прав населення </a:t>
            </a:r>
            <a:r>
              <a:rPr lang="uk-UA" b="1" dirty="0" err="1">
                <a:latin typeface="Century Gothic" panose="020B0502020202020204" pitchFamily="34" charset="0"/>
              </a:rPr>
              <a:t>Семенівської</a:t>
            </a:r>
            <a:r>
              <a:rPr lang="uk-UA" b="1" dirty="0">
                <a:latin typeface="Century Gothic" panose="020B0502020202020204" pitchFamily="34" charset="0"/>
              </a:rPr>
              <a:t> селищної територіальної громади в сфері соціального захисту.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4258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773716" y="333830"/>
            <a:ext cx="5921827" cy="43088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2200" b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За 2021 рік Управлінням було прийнято:</a:t>
            </a:r>
            <a:endParaRPr lang="uk-UA" sz="2200" b="1" dirty="0"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Округлений прямокутник 16"/>
          <p:cNvSpPr/>
          <p:nvPr/>
        </p:nvSpPr>
        <p:spPr>
          <a:xfrm>
            <a:off x="4448175" y="3200400"/>
            <a:ext cx="3209925" cy="21907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1771650" y="4772025"/>
            <a:ext cx="1381125" cy="139065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Округлений прямокутник 18"/>
          <p:cNvSpPr/>
          <p:nvPr/>
        </p:nvSpPr>
        <p:spPr>
          <a:xfrm>
            <a:off x="4448175" y="1743075"/>
            <a:ext cx="1914525" cy="10191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Округлений прямокутник 19"/>
          <p:cNvSpPr/>
          <p:nvPr/>
        </p:nvSpPr>
        <p:spPr>
          <a:xfrm>
            <a:off x="7658100" y="5391150"/>
            <a:ext cx="1762125" cy="1343025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TextBox 20"/>
          <p:cNvSpPr txBox="1"/>
          <p:nvPr/>
        </p:nvSpPr>
        <p:spPr>
          <a:xfrm>
            <a:off x="4872037" y="3418612"/>
            <a:ext cx="236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solidFill>
                  <a:schemeClr val="accent4"/>
                </a:solidFill>
                <a:latin typeface="Century Gothic" panose="020B0502020202020204" pitchFamily="34" charset="0"/>
              </a:rPr>
              <a:t>1481  пакет документів на призначення усіх видів державних соціальних допомог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76425" y="5005685"/>
            <a:ext cx="11715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172 на надання пільг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33912" y="1790997"/>
            <a:ext cx="15430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solidFill>
                  <a:srgbClr val="002060"/>
                </a:solidFill>
              </a:rPr>
              <a:t>571 – </a:t>
            </a:r>
            <a:r>
              <a:rPr lang="uk-UA" dirty="0" smtClean="0">
                <a:solidFill>
                  <a:srgbClr val="002060"/>
                </a:solidFill>
              </a:rPr>
              <a:t>надання</a:t>
            </a:r>
          </a:p>
          <a:p>
            <a:pPr algn="ctr"/>
            <a:r>
              <a:rPr lang="uk-UA" dirty="0" smtClean="0">
                <a:solidFill>
                  <a:srgbClr val="002060"/>
                </a:solidFill>
              </a:rPr>
              <a:t>допомог</a:t>
            </a:r>
            <a:endParaRPr lang="uk-UA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86687" y="5600997"/>
            <a:ext cx="1504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solidFill>
                  <a:schemeClr val="bg1"/>
                </a:solidFill>
                <a:latin typeface="Century Gothic" panose="020B0502020202020204" pitchFamily="34" charset="0"/>
              </a:rPr>
              <a:t>738 -  житлових субсидій</a:t>
            </a:r>
          </a:p>
        </p:txBody>
      </p:sp>
      <p:cxnSp>
        <p:nvCxnSpPr>
          <p:cNvPr id="26" name="Пряма сполучна лінія 25"/>
          <p:cNvCxnSpPr/>
          <p:nvPr/>
        </p:nvCxnSpPr>
        <p:spPr>
          <a:xfrm flipH="1">
            <a:off x="3152776" y="4772025"/>
            <a:ext cx="1295399" cy="8289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 сполучна лінія 28"/>
          <p:cNvCxnSpPr/>
          <p:nvPr/>
        </p:nvCxnSpPr>
        <p:spPr>
          <a:xfrm flipH="1" flipV="1">
            <a:off x="5537200" y="2762250"/>
            <a:ext cx="38100" cy="4381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 сполучна лінія 29"/>
          <p:cNvCxnSpPr>
            <a:stCxn id="20" idx="1"/>
          </p:cNvCxnSpPr>
          <p:nvPr/>
        </p:nvCxnSpPr>
        <p:spPr>
          <a:xfrm flipH="1" flipV="1">
            <a:off x="7010400" y="5381922"/>
            <a:ext cx="647700" cy="6807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916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94406" y="5345763"/>
            <a:ext cx="8857343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latin typeface="Century Gothic" panose="020B0502020202020204" pitchFamily="34" charset="0"/>
              </a:rPr>
              <a:t>У </a:t>
            </a:r>
            <a:r>
              <a:rPr lang="uk-UA" b="1" dirty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latin typeface="Century Gothic" panose="020B0502020202020204" pitchFamily="34" charset="0"/>
              </a:rPr>
              <a:t>2021 році продовжено 62 посвідчення членів багатодітних родин, прийнято пакет документів та видано 24 </a:t>
            </a:r>
            <a:r>
              <a:rPr lang="uk-UA" b="1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latin typeface="Century Gothic" panose="020B0502020202020204" pitchFamily="34" charset="0"/>
              </a:rPr>
              <a:t>нових посвідчень.</a:t>
            </a:r>
            <a:endParaRPr lang="uk-UA" b="1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latin typeface="Century Gothic" panose="020B0502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1373" y="48047"/>
            <a:ext cx="528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Соціальний захист багатодітних родин</a:t>
            </a:r>
            <a:endParaRPr lang="uk-UA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74" b="89894" l="0" r="95695">
                        <a14:foregroundMark x1="33659" y1="39096" x2="33659" y2="39096"/>
                        <a14:foregroundMark x1="38748" y1="37500" x2="38748" y2="37500"/>
                        <a14:foregroundMark x1="47750" y1="23670" x2="47750" y2="23670"/>
                        <a14:foregroundMark x1="48532" y1="24202" x2="47750" y2="21809"/>
                        <a14:foregroundMark x1="46575" y1="21809" x2="46575" y2="21809"/>
                        <a14:foregroundMark x1="53229" y1="21277" x2="53229" y2="21277"/>
                        <a14:foregroundMark x1="57730" y1="27926" x2="57730" y2="27926"/>
                        <a14:foregroundMark x1="63796" y1="26862" x2="63796" y2="26862"/>
                        <a14:foregroundMark x1="58121" y1="30851" x2="58121" y2="30851"/>
                        <a14:foregroundMark x1="56947" y1="26862" x2="56947" y2="26862"/>
                        <a14:foregroundMark x1="63014" y1="26330" x2="63014" y2="26330"/>
                        <a14:foregroundMark x1="63405" y1="28723" x2="63405" y2="28723"/>
                        <a14:foregroundMark x1="64775" y1="27394" x2="64775" y2="27394"/>
                        <a14:foregroundMark x1="87476" y1="43617" x2="87476" y2="43617"/>
                        <a14:foregroundMark x1="88258" y1="40957" x2="88258" y2="409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800" y="1294932"/>
            <a:ext cx="4114800" cy="3027720"/>
          </a:xfrm>
          <a:prstGeom prst="rect">
            <a:avLst/>
          </a:prstGeom>
        </p:spPr>
      </p:pic>
      <p:sp>
        <p:nvSpPr>
          <p:cNvPr id="7" name="Виноска-хмарка 6"/>
          <p:cNvSpPr/>
          <p:nvPr/>
        </p:nvSpPr>
        <p:spPr>
          <a:xfrm rot="1964126">
            <a:off x="6419063" y="1381438"/>
            <a:ext cx="1427820" cy="842923"/>
          </a:xfrm>
          <a:prstGeom prst="cloud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 rot="2285136">
            <a:off x="6357782" y="1479732"/>
            <a:ext cx="1372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accent3"/>
                </a:solidFill>
              </a:rPr>
              <a:t>Діти – це щастя</a:t>
            </a:r>
            <a:endParaRPr lang="uk-UA" b="1" dirty="0">
              <a:solidFill>
                <a:schemeClr val="accent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4257" y="4196974"/>
            <a:ext cx="491764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ln>
                  <a:solidFill>
                    <a:srgbClr val="FF0000"/>
                  </a:solidFill>
                </a:ln>
                <a:latin typeface="Century Gothic" panose="020B0502020202020204" pitchFamily="34" charset="0"/>
              </a:rPr>
              <a:t>До повноважень </a:t>
            </a:r>
            <a:r>
              <a:rPr lang="uk-UA" sz="2000" b="1" dirty="0" err="1">
                <a:ln>
                  <a:solidFill>
                    <a:srgbClr val="FF0000"/>
                  </a:solidFill>
                </a:ln>
                <a:latin typeface="Century Gothic" panose="020B0502020202020204" pitchFamily="34" charset="0"/>
              </a:rPr>
              <a:t>Управлівння</a:t>
            </a:r>
            <a:r>
              <a:rPr lang="uk-UA" sz="2000" b="1" dirty="0">
                <a:ln>
                  <a:solidFill>
                    <a:srgbClr val="FF0000"/>
                  </a:solidFill>
                </a:ln>
                <a:latin typeface="Century Gothic" panose="020B0502020202020204" pitchFamily="34" charset="0"/>
              </a:rPr>
              <a:t> належать питання соціального захисту багатодітних родин</a:t>
            </a:r>
            <a:r>
              <a:rPr lang="uk-UA" sz="2400" b="1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7437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круглений прямокутник 8"/>
          <p:cNvSpPr/>
          <p:nvPr/>
        </p:nvSpPr>
        <p:spPr>
          <a:xfrm>
            <a:off x="4495800" y="3905349"/>
            <a:ext cx="5029200" cy="1425731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43300" y="152401"/>
            <a:ext cx="6223000" cy="1841500"/>
          </a:xfrm>
        </p:spPr>
        <p:txBody>
          <a:bodyPr/>
          <a:lstStyle/>
          <a:p>
            <a:pPr marL="0" indent="0" algn="ctr">
              <a:buNone/>
            </a:pPr>
            <a:r>
              <a:rPr lang="uk-UA" b="1" dirty="0">
                <a:latin typeface="Century Gothic" panose="020B0502020202020204" pitchFamily="34" charset="0"/>
              </a:rPr>
              <a:t>С</a:t>
            </a:r>
            <a:r>
              <a:rPr lang="uk-UA" b="1" dirty="0" smtClean="0">
                <a:latin typeface="Century Gothic" panose="020B0502020202020204" pitchFamily="34" charset="0"/>
              </a:rPr>
              <a:t>оціальний </a:t>
            </a:r>
            <a:r>
              <a:rPr lang="uk-UA" b="1" dirty="0">
                <a:latin typeface="Century Gothic" panose="020B0502020202020204" pitchFamily="34" charset="0"/>
              </a:rPr>
              <a:t>захист громадян, які постраждали внаслідок аварії на Чорнобильській АЕС.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100" y="1498600"/>
            <a:ext cx="3799510" cy="21813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1190" y="4618213"/>
            <a:ext cx="26692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Century Gothic" panose="020B0502020202020204" pitchFamily="34" charset="0"/>
              </a:rPr>
              <a:t>За 2021 рік прийнято </a:t>
            </a:r>
            <a:r>
              <a:rPr lang="uk-UA" b="1" dirty="0">
                <a:latin typeface="Century Gothic" panose="020B0502020202020204" pitchFamily="34" charset="0"/>
              </a:rPr>
              <a:t>документи на виплату компенсації за санаторно – курортне лікування 24 особам.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5800" y="4059401"/>
            <a:ext cx="4787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latin typeface="Century Gothic" panose="020B0502020202020204" pitchFamily="34" charset="0"/>
              </a:rPr>
              <a:t>В рамках реалізації заходів Комплексної програми соціального захисту населення Полтавської області на 2021 – 2025 </a:t>
            </a:r>
            <a:r>
              <a:rPr lang="uk-UA" dirty="0" smtClean="0">
                <a:latin typeface="Century Gothic" panose="020B0502020202020204" pitchFamily="34" charset="0"/>
              </a:rPr>
              <a:t>роки</a:t>
            </a:r>
            <a:endParaRPr lang="uk-UA" dirty="0">
              <a:latin typeface="Century Gothic" panose="020B0502020202020204" pitchFamily="34" charset="0"/>
            </a:endParaRPr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3441700" y="5413782"/>
            <a:ext cx="3327400" cy="1291818"/>
          </a:xfrm>
          <a:prstGeom prst="round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6852754" y="5412321"/>
            <a:ext cx="2773845" cy="1293279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3543300" y="5458795"/>
            <a:ext cx="31115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" dirty="0">
                <a:latin typeface="Century Gothic" panose="020B0502020202020204" pitchFamily="34" charset="0"/>
              </a:rPr>
              <a:t>на пільгове зубопротезування  жителів громади – учасників ліквідації аварії на Чорнобильській АЕС витрачено кошти в сумі – 25,6 тис грн.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09376" y="5458795"/>
            <a:ext cx="226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latin typeface="Century Gothic" panose="020B0502020202020204" pitchFamily="34" charset="0"/>
              </a:rPr>
              <a:t>на пільгове забезпечення ліками – 40,1 тис. грн.</a:t>
            </a:r>
          </a:p>
        </p:txBody>
      </p:sp>
      <p:sp>
        <p:nvSpPr>
          <p:cNvPr id="12" name="Половина рамки 11"/>
          <p:cNvSpPr/>
          <p:nvPr/>
        </p:nvSpPr>
        <p:spPr>
          <a:xfrm>
            <a:off x="387350" y="4441365"/>
            <a:ext cx="2722132" cy="587835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3" name="Половина рамки 12"/>
          <p:cNvSpPr/>
          <p:nvPr/>
        </p:nvSpPr>
        <p:spPr>
          <a:xfrm rot="16200000">
            <a:off x="1515536" y="4944924"/>
            <a:ext cx="495300" cy="269259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09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/>
      <p:bldP spid="6" grpId="0"/>
      <p:bldP spid="10" grpId="0" animBg="1"/>
      <p:bldP spid="11" grpId="0" animBg="1"/>
      <p:bldP spid="7" grpId="0"/>
      <p:bldP spid="8" grpId="0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 сполучна лінія 5"/>
          <p:cNvCxnSpPr>
            <a:stCxn id="19" idx="2"/>
            <a:endCxn id="9" idx="0"/>
          </p:cNvCxnSpPr>
          <p:nvPr/>
        </p:nvCxnSpPr>
        <p:spPr>
          <a:xfrm flipH="1">
            <a:off x="1447800" y="2724150"/>
            <a:ext cx="5314950" cy="1682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 сполучна лінія 6"/>
          <p:cNvCxnSpPr>
            <a:stCxn id="19" idx="2"/>
            <a:endCxn id="12" idx="0"/>
          </p:cNvCxnSpPr>
          <p:nvPr/>
        </p:nvCxnSpPr>
        <p:spPr>
          <a:xfrm flipH="1">
            <a:off x="3467100" y="2724150"/>
            <a:ext cx="3295650" cy="1682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 сполучна лінія 7"/>
          <p:cNvCxnSpPr>
            <a:stCxn id="19" idx="2"/>
            <a:endCxn id="10" idx="0"/>
          </p:cNvCxnSpPr>
          <p:nvPr/>
        </p:nvCxnSpPr>
        <p:spPr>
          <a:xfrm flipH="1">
            <a:off x="5486400" y="2724150"/>
            <a:ext cx="1276350" cy="1682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круглений прямокутник 8"/>
          <p:cNvSpPr/>
          <p:nvPr/>
        </p:nvSpPr>
        <p:spPr>
          <a:xfrm>
            <a:off x="609600" y="4406900"/>
            <a:ext cx="1676400" cy="234950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7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Учасникам </a:t>
            </a:r>
            <a:r>
              <a:rPr lang="uk-UA" sz="17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бойових дій, які отримали поранення або визнані інвалідами на суму 100,00 тис. грн.</a:t>
            </a:r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4648200" y="4406900"/>
            <a:ext cx="1676400" cy="23495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rgbClr val="FFC000"/>
                </a:solidFill>
              </a:rPr>
              <a:t>Особам</a:t>
            </a:r>
            <a:r>
              <a:rPr lang="uk-UA" dirty="0">
                <a:solidFill>
                  <a:srgbClr val="FFC000"/>
                </a:solidFill>
              </a:rPr>
              <a:t>, які досягли 90 – річного віку і старшим на суму 10,00 тис. грн</a:t>
            </a:r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2628900" y="4406900"/>
            <a:ext cx="1676400" cy="2349500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Особам</a:t>
            </a:r>
            <a:r>
              <a:rPr lang="uk-UA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які опинилися в складних життєвих обставинах на суму 41,8 тис. грн.</a:t>
            </a:r>
          </a:p>
        </p:txBody>
      </p:sp>
      <p:sp>
        <p:nvSpPr>
          <p:cNvPr id="19" name="Округлений прямокутник 18"/>
          <p:cNvSpPr/>
          <p:nvPr/>
        </p:nvSpPr>
        <p:spPr>
          <a:xfrm>
            <a:off x="3746500" y="139700"/>
            <a:ext cx="6032500" cy="2584450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695700" y="339725"/>
            <a:ext cx="6134100" cy="24225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400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В рамках реалізації заходів Комплексної програми соціального захисту населення </a:t>
            </a:r>
            <a:r>
              <a:rPr lang="uk-UA" sz="2400" b="1" dirty="0" err="1">
                <a:solidFill>
                  <a:schemeClr val="accent3"/>
                </a:solidFill>
                <a:latin typeface="Century Gothic" panose="020B0502020202020204" pitchFamily="34" charset="0"/>
              </a:rPr>
              <a:t>Семенівської</a:t>
            </a:r>
            <a:r>
              <a:rPr lang="uk-UA" sz="2400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 селищної ради на 2021 – 2025 роки, протягом 2021 року, надано матеріальну допомогу </a:t>
            </a:r>
          </a:p>
        </p:txBody>
      </p:sp>
      <p:sp>
        <p:nvSpPr>
          <p:cNvPr id="14" name="Округлений прямокутник 13"/>
          <p:cNvSpPr/>
          <p:nvPr/>
        </p:nvSpPr>
        <p:spPr>
          <a:xfrm>
            <a:off x="6762750" y="4449717"/>
            <a:ext cx="1676400" cy="23495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dirty="0" err="1">
                <a:solidFill>
                  <a:schemeClr val="bg1"/>
                </a:solidFill>
              </a:rPr>
              <a:t>В</a:t>
            </a:r>
            <a:r>
              <a:rPr lang="uk-UA" sz="1400" dirty="0" err="1" smtClean="0">
                <a:solidFill>
                  <a:schemeClr val="bg1"/>
                </a:solidFill>
              </a:rPr>
              <a:t>ідшкодовно</a:t>
            </a:r>
            <a:r>
              <a:rPr lang="uk-UA" sz="1400" dirty="0" smtClean="0">
                <a:solidFill>
                  <a:schemeClr val="bg1"/>
                </a:solidFill>
              </a:rPr>
              <a:t> </a:t>
            </a:r>
            <a:r>
              <a:rPr lang="uk-UA" sz="1400" dirty="0">
                <a:solidFill>
                  <a:schemeClr val="bg1"/>
                </a:solidFill>
              </a:rPr>
              <a:t>кошти в сумі 43,3 тис. грн. за телекомунікаційні та послуги залізничного транспорту пільговим категоріям населення.</a:t>
            </a:r>
          </a:p>
        </p:txBody>
      </p:sp>
      <p:cxnSp>
        <p:nvCxnSpPr>
          <p:cNvPr id="24" name="Пряма сполучна лінія 23"/>
          <p:cNvCxnSpPr>
            <a:stCxn id="4" idx="2"/>
            <a:endCxn id="14" idx="0"/>
          </p:cNvCxnSpPr>
          <p:nvPr/>
        </p:nvCxnSpPr>
        <p:spPr>
          <a:xfrm>
            <a:off x="6762750" y="2762250"/>
            <a:ext cx="838200" cy="16874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72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9" grpId="0" animBg="1"/>
      <p:bldP spid="4" grpId="0" build="p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0" y="4076700"/>
            <a:ext cx="4762500" cy="160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1600" b="1" dirty="0">
                <a:latin typeface="Century Gothic" panose="020B0502020202020204" pitchFamily="34" charset="0"/>
              </a:rPr>
              <a:t>Проведення інформаційно – просвітницьких та культурологічних заходів спрямованих на підтримку сім’ї та відповідального батьківства, у тому числі з нагоди відзначення державних та визначних свят, новорічних, різдвяних свят тощо витрачено кошти в сумі 50,0 тис. грн.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2300" y="469900"/>
            <a:ext cx="5473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latin typeface="Century Gothic" panose="020B0502020202020204" pitchFamily="34" charset="0"/>
              </a:rPr>
              <a:t>У рамках проведення новорічних та різдвяних </a:t>
            </a:r>
            <a:r>
              <a:rPr lang="uk-UA" sz="2000" b="1" dirty="0" smtClean="0">
                <a:latin typeface="Century Gothic" panose="020B0502020202020204" pitchFamily="34" charset="0"/>
              </a:rPr>
              <a:t>свят Управлінням були відвідані </a:t>
            </a:r>
            <a:r>
              <a:rPr lang="uk-UA" sz="2000" b="1" dirty="0">
                <a:latin typeface="Century Gothic" panose="020B0502020202020204" pitchFamily="34" charset="0"/>
              </a:rPr>
              <a:t>дитячі будинки сімейного типу, багатодітні, прийомні сім’ї, та такі, що опинилися в складних життєвих обставинах.</a:t>
            </a:r>
          </a:p>
        </p:txBody>
      </p:sp>
    </p:spTree>
    <p:extLst>
      <p:ext uri="{BB962C8B-B14F-4D97-AF65-F5344CB8AC3E}">
        <p14:creationId xmlns:p14="http://schemas.microsoft.com/office/powerpoint/2010/main" val="113459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кутник 4"/>
          <p:cNvSpPr/>
          <p:nvPr/>
        </p:nvSpPr>
        <p:spPr>
          <a:xfrm>
            <a:off x="495300" y="36512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uk-UA" dirty="0"/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203200" y="248682"/>
            <a:ext cx="6502400" cy="2621518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Для надання соціальних послуг жителям ОТГ, які опинилися в складних життєвих обставинах і потребують сторонньої допомоги в КУ « Центр надання соціальних послуг» </a:t>
            </a:r>
            <a:r>
              <a:rPr lang="uk-UA" b="1" dirty="0" err="1" smtClean="0">
                <a:ln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Семенівської</a:t>
            </a:r>
            <a:r>
              <a:rPr lang="uk-UA" b="1" dirty="0" smtClean="0">
                <a:ln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 селищної ради (далі – Центр) функціонувало 5 відділень, які надають  широкий спектр соціальних послуг  відповідно до Класифікатора соціальних послуг та затверджених Державних стандартів</a:t>
            </a:r>
            <a:endParaRPr lang="uk-UA" b="1" dirty="0">
              <a:ln>
                <a:solidFill>
                  <a:schemeClr val="bg1">
                    <a:lumMod val="75000"/>
                    <a:lumOff val="2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7454900" y="1299369"/>
            <a:ext cx="3987800" cy="142240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solidFill>
              <a:srgbClr val="FFFF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 w="3175"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Відділення </a:t>
            </a:r>
            <a:r>
              <a:rPr lang="uk-UA" b="1" dirty="0">
                <a:ln w="3175"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соціальної допомоги вдома</a:t>
            </a:r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7366000" y="3571875"/>
            <a:ext cx="3987800" cy="142240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solidFill>
              <a:srgbClr val="FFFF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 w="3175"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Відділення </a:t>
            </a:r>
            <a:r>
              <a:rPr lang="uk-UA" b="1" dirty="0">
                <a:ln w="3175"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стаціонарного догляду або тимчасового проживання</a:t>
            </a:r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7366000" y="5314156"/>
            <a:ext cx="3987800" cy="142240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solidFill>
              <a:srgbClr val="FFFF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 w="3175"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Відділення </a:t>
            </a:r>
            <a:r>
              <a:rPr lang="uk-UA" b="1" dirty="0">
                <a:ln w="3175"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організації надання адресної натуральної допомоги</a:t>
            </a:r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381000" y="5314156"/>
            <a:ext cx="3987800" cy="142240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solidFill>
              <a:srgbClr val="FFFF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Відділення </a:t>
            </a:r>
            <a:r>
              <a:rPr lang="uk-UA" b="1" dirty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соціальної </a:t>
            </a:r>
            <a:r>
              <a:rPr lang="uk-UA" b="1" dirty="0" smtClean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роботи</a:t>
            </a:r>
            <a:endParaRPr lang="uk-UA" b="1" dirty="0">
              <a:ln>
                <a:solidFill>
                  <a:schemeClr val="bg1"/>
                </a:solidFill>
              </a:ln>
              <a:latin typeface="Century Gothic" panose="020B0502020202020204" pitchFamily="34" charset="0"/>
            </a:endParaRPr>
          </a:p>
        </p:txBody>
      </p:sp>
      <p:sp>
        <p:nvSpPr>
          <p:cNvPr id="17" name="Округлений прямокутник 16"/>
          <p:cNvSpPr/>
          <p:nvPr/>
        </p:nvSpPr>
        <p:spPr>
          <a:xfrm>
            <a:off x="495300" y="3571875"/>
            <a:ext cx="3987800" cy="142240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solidFill>
              <a:srgbClr val="FFFF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Відділення </a:t>
            </a:r>
            <a:r>
              <a:rPr lang="uk-UA" b="1" dirty="0">
                <a:ln>
                  <a:solidFill>
                    <a:schemeClr val="bg1"/>
                  </a:solidFill>
                </a:ln>
                <a:latin typeface="Century Gothic" panose="020B0502020202020204" pitchFamily="34" charset="0"/>
              </a:rPr>
              <a:t>денного перебування</a:t>
            </a:r>
          </a:p>
        </p:txBody>
      </p:sp>
      <p:cxnSp>
        <p:nvCxnSpPr>
          <p:cNvPr id="20" name="Пряма зі стрілкою 19"/>
          <p:cNvCxnSpPr>
            <a:stCxn id="7" idx="2"/>
          </p:cNvCxnSpPr>
          <p:nvPr/>
        </p:nvCxnSpPr>
        <p:spPr>
          <a:xfrm flipH="1">
            <a:off x="2489200" y="2870200"/>
            <a:ext cx="965200" cy="7016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 зі стрілкою 20"/>
          <p:cNvCxnSpPr>
            <a:stCxn id="7" idx="2"/>
          </p:cNvCxnSpPr>
          <p:nvPr/>
        </p:nvCxnSpPr>
        <p:spPr>
          <a:xfrm flipH="1">
            <a:off x="2374900" y="2870200"/>
            <a:ext cx="1079500" cy="24439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 зі стрілкою 23"/>
          <p:cNvCxnSpPr>
            <a:stCxn id="7" idx="2"/>
          </p:cNvCxnSpPr>
          <p:nvPr/>
        </p:nvCxnSpPr>
        <p:spPr>
          <a:xfrm>
            <a:off x="3454400" y="2870200"/>
            <a:ext cx="5905500" cy="24439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 зі стрілкою 26"/>
          <p:cNvCxnSpPr>
            <a:stCxn id="7" idx="2"/>
            <a:endCxn id="9" idx="0"/>
          </p:cNvCxnSpPr>
          <p:nvPr/>
        </p:nvCxnSpPr>
        <p:spPr>
          <a:xfrm>
            <a:off x="3454400" y="2870200"/>
            <a:ext cx="5905500" cy="7016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 зі стрілкою 29"/>
          <p:cNvCxnSpPr>
            <a:stCxn id="7" idx="2"/>
            <a:endCxn id="8" idx="0"/>
          </p:cNvCxnSpPr>
          <p:nvPr/>
        </p:nvCxnSpPr>
        <p:spPr>
          <a:xfrm flipV="1">
            <a:off x="3454400" y="1299369"/>
            <a:ext cx="5994400" cy="15708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05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</p:spPr>
      </p:pic>
      <p:sp>
        <p:nvSpPr>
          <p:cNvPr id="5" name="Прямокутник 4"/>
          <p:cNvSpPr/>
          <p:nvPr/>
        </p:nvSpPr>
        <p:spPr>
          <a:xfrm>
            <a:off x="215900" y="135641"/>
            <a:ext cx="1186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Всього по установі за   2021 рік обслуговувалося 2720 осіб,  із них  2387 особам (87,8%) послуги надавалися безкоштовно,  333 особам (15,4%) послуги за плату в тому числі з урахуванням диференційованої плати</a:t>
            </a:r>
            <a:endParaRPr lang="uk-UA" sz="16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215900" y="1120675"/>
            <a:ext cx="21971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Сума коштів яка надійшла від отримувачів платних соціальних послуг становить 519,5 тис. грн</a:t>
            </a:r>
            <a:r>
              <a:rPr lang="uk-UA" sz="16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uk-UA" sz="1600" dirty="0">
              <a:solidFill>
                <a:schemeClr val="bg1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9893300" y="1027906"/>
            <a:ext cx="22987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Відвідування  підопічних соціальними робітниками здійснюється від двох до трьох разів на тиждень, залежно від індивідуальних потреб особи.</a:t>
            </a:r>
            <a:endParaRPr lang="uk-UA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37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548</TotalTime>
  <Words>785</Words>
  <Application>Microsoft Office PowerPoint</Application>
  <PresentationFormat>Широкий екран</PresentationFormat>
  <Paragraphs>89</Paragraphs>
  <Slides>17</Slides>
  <Notes>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Times New Roman</vt:lpstr>
      <vt:lpstr>Office Theme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Дмитро</dc:creator>
  <cp:lastModifiedBy>Дмитро</cp:lastModifiedBy>
  <cp:revision>41</cp:revision>
  <dcterms:created xsi:type="dcterms:W3CDTF">2022-02-18T06:02:07Z</dcterms:created>
  <dcterms:modified xsi:type="dcterms:W3CDTF">2022-02-21T08:42:50Z</dcterms:modified>
</cp:coreProperties>
</file>