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258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100\Desktop\&#1088;&#1077;&#1081;&#1090;&#1080;&#1085;&#1075;&#1080;\2018-19\2018-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100\Desktop\&#1088;&#1077;&#1081;&#1090;&#1080;&#1085;&#1075;&#1080;\2018-19\2018-20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100\Desktop\&#1088;&#1077;&#1081;&#1090;&#1080;&#1085;&#1075;&#1080;\2018-19\2018-20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100\Desktop\&#1088;&#1077;&#1081;&#1090;&#1080;&#1085;&#1075;&#1080;\2018-19\2018-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'2019-2020'!$B$1</c:f>
              <c:strCache>
                <c:ptCount val="1"/>
                <c:pt idx="0">
                  <c:v>3-4 класи</c:v>
                </c:pt>
              </c:strCache>
            </c:strRef>
          </c:tx>
          <c:explosion val="25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'2019-2020'!$A$2:$A$5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 </c:v>
                </c:pt>
                <c:pt idx="3">
                  <c:v>початковий</c:v>
                </c:pt>
              </c:strCache>
            </c:strRef>
          </c:cat>
          <c:val>
            <c:numRef>
              <c:f>'2019-2020'!$B$2:$B$5</c:f>
              <c:numCache>
                <c:formatCode>General</c:formatCode>
                <c:ptCount val="4"/>
                <c:pt idx="0">
                  <c:v>25</c:v>
                </c:pt>
                <c:pt idx="1">
                  <c:v>75</c:v>
                </c:pt>
                <c:pt idx="2">
                  <c:v>23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'2019-2020'!$D$1</c:f>
              <c:strCache>
                <c:ptCount val="1"/>
                <c:pt idx="0">
                  <c:v>5-9 класи</c:v>
                </c:pt>
              </c:strCache>
            </c:strRef>
          </c:tx>
          <c:explosion val="25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'2019-2020'!$C$2:$C$5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 </c:v>
                </c:pt>
                <c:pt idx="3">
                  <c:v>початковий</c:v>
                </c:pt>
              </c:strCache>
            </c:strRef>
          </c:cat>
          <c:val>
            <c:numRef>
              <c:f>'2019-2020'!$D$2:$D$5</c:f>
              <c:numCache>
                <c:formatCode>General</c:formatCode>
                <c:ptCount val="4"/>
                <c:pt idx="0">
                  <c:v>24</c:v>
                </c:pt>
                <c:pt idx="1">
                  <c:v>119</c:v>
                </c:pt>
                <c:pt idx="2">
                  <c:v>156</c:v>
                </c:pt>
                <c:pt idx="3">
                  <c:v>26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'2019-2020'!$F$1</c:f>
              <c:strCache>
                <c:ptCount val="1"/>
                <c:pt idx="0">
                  <c:v>10-11 класи</c:v>
                </c:pt>
              </c:strCache>
            </c:strRef>
          </c:tx>
          <c:explosion val="25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'2019-2020'!$E$2:$E$5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 </c:v>
                </c:pt>
                <c:pt idx="3">
                  <c:v>початковий</c:v>
                </c:pt>
              </c:strCache>
            </c:strRef>
          </c:cat>
          <c:val>
            <c:numRef>
              <c:f>'2019-2020'!$F$2:$F$5</c:f>
              <c:numCache>
                <c:formatCode>General</c:formatCode>
                <c:ptCount val="4"/>
                <c:pt idx="0">
                  <c:v>14</c:v>
                </c:pt>
                <c:pt idx="1">
                  <c:v>32</c:v>
                </c:pt>
                <c:pt idx="2">
                  <c:v>53</c:v>
                </c:pt>
                <c:pt idx="3">
                  <c:v>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13142257298514E-2"/>
          <c:y val="0.10390908946624978"/>
          <c:w val="0.76548244379907948"/>
          <c:h val="0.86860478705829225"/>
        </c:manualLayout>
      </c:layout>
      <c:pie3DChart>
        <c:varyColors val="1"/>
        <c:ser>
          <c:idx val="0"/>
          <c:order val="0"/>
          <c:tx>
            <c:strRef>
              <c:f>'2019-2020'!$H$1</c:f>
              <c:strCache>
                <c:ptCount val="1"/>
                <c:pt idx="0">
                  <c:v>3-11-і класи</c:v>
                </c:pt>
              </c:strCache>
            </c:strRef>
          </c:tx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'2019-2020'!$G$2:$G$5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 </c:v>
                </c:pt>
                <c:pt idx="3">
                  <c:v>початковий</c:v>
                </c:pt>
              </c:strCache>
            </c:strRef>
          </c:cat>
          <c:val>
            <c:numRef>
              <c:f>'2019-2020'!$H$2:$H$5</c:f>
              <c:numCache>
                <c:formatCode>General</c:formatCode>
                <c:ptCount val="4"/>
                <c:pt idx="0">
                  <c:v>63</c:v>
                </c:pt>
                <c:pt idx="1">
                  <c:v>226</c:v>
                </c:pt>
                <c:pt idx="2">
                  <c:v>232</c:v>
                </c:pt>
                <c:pt idx="3">
                  <c:v>29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9058-6E5B-481A-89A5-F86C03A915DE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651-BA89-458C-B23E-58C27402C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364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9058-6E5B-481A-89A5-F86C03A915DE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651-BA89-458C-B23E-58C27402C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91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9058-6E5B-481A-89A5-F86C03A915DE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651-BA89-458C-B23E-58C27402C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686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9058-6E5B-481A-89A5-F86C03A915DE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651-BA89-458C-B23E-58C27402C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9058-6E5B-481A-89A5-F86C03A915DE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651-BA89-458C-B23E-58C27402C96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9058-6E5B-481A-89A5-F86C03A915DE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651-BA89-458C-B23E-58C27402C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9058-6E5B-481A-89A5-F86C03A915DE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651-BA89-458C-B23E-58C27402C96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9058-6E5B-481A-89A5-F86C03A915DE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651-BA89-458C-B23E-58C27402C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9058-6E5B-481A-89A5-F86C03A915DE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651-BA89-458C-B23E-58C27402C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9058-6E5B-481A-89A5-F86C03A915DE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651-BA89-458C-B23E-58C27402C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9058-6E5B-481A-89A5-F86C03A915DE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651-BA89-458C-B23E-58C27402C96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9058-6E5B-481A-89A5-F86C03A915DE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651-BA89-458C-B23E-58C27402C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642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9058-6E5B-481A-89A5-F86C03A915DE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651-BA89-458C-B23E-58C27402C96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9058-6E5B-481A-89A5-F86C03A915DE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651-BA89-458C-B23E-58C27402C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9058-6E5B-481A-89A5-F86C03A915DE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651-BA89-458C-B23E-58C27402C96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9058-6E5B-481A-89A5-F86C03A915DE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651-BA89-458C-B23E-58C27402C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20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9058-6E5B-481A-89A5-F86C03A915DE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651-BA89-458C-B23E-58C27402C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82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9058-6E5B-481A-89A5-F86C03A915DE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651-BA89-458C-B23E-58C27402C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593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9058-6E5B-481A-89A5-F86C03A915DE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651-BA89-458C-B23E-58C27402C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330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9058-6E5B-481A-89A5-F86C03A915DE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651-BA89-458C-B23E-58C27402C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80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9058-6E5B-481A-89A5-F86C03A915DE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651-BA89-458C-B23E-58C27402C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689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9058-6E5B-481A-89A5-F86C03A915DE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F651-BA89-458C-B23E-58C27402C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4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9058-6E5B-481A-89A5-F86C03A915DE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1F651-BA89-458C-B23E-58C27402C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5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9B59058-6E5B-481A-89A5-F86C03A915DE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211F651-BA89-458C-B23E-58C27402C96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827584" y="1772816"/>
            <a:ext cx="7772400" cy="2448272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0033CC"/>
                </a:solidFill>
              </a:rPr>
              <a:t>Результати </a:t>
            </a:r>
            <a:br>
              <a:rPr lang="uk-UA" b="1" dirty="0">
                <a:solidFill>
                  <a:srgbClr val="0033CC"/>
                </a:solidFill>
              </a:rPr>
            </a:br>
            <a:r>
              <a:rPr lang="uk-UA" b="1" dirty="0" smtClean="0">
                <a:solidFill>
                  <a:srgbClr val="0033CC"/>
                </a:solidFill>
              </a:rPr>
              <a:t>моніторингу </a:t>
            </a:r>
            <a:r>
              <a:rPr lang="uk-UA" b="1" smtClean="0">
                <a:solidFill>
                  <a:srgbClr val="0033CC"/>
                </a:solidFill>
              </a:rPr>
              <a:t>якості освіти </a:t>
            </a:r>
            <a:r>
              <a:rPr lang="uk-UA" b="1" dirty="0">
                <a:solidFill>
                  <a:srgbClr val="0033CC"/>
                </a:solidFill>
              </a:rPr>
              <a:t/>
            </a:r>
            <a:br>
              <a:rPr lang="uk-UA" b="1" dirty="0">
                <a:solidFill>
                  <a:srgbClr val="0033CC"/>
                </a:solidFill>
              </a:rPr>
            </a:br>
            <a:r>
              <a:rPr lang="uk-UA" b="1" dirty="0">
                <a:solidFill>
                  <a:srgbClr val="0033CC"/>
                </a:solidFill>
              </a:rPr>
              <a:t>за </a:t>
            </a:r>
            <a:r>
              <a:rPr lang="uk-UA" b="1" dirty="0" smtClean="0">
                <a:solidFill>
                  <a:srgbClr val="0033CC"/>
                </a:solidFill>
              </a:rPr>
              <a:t>2019-2020 </a:t>
            </a:r>
            <a:r>
              <a:rPr lang="uk-UA" b="1" dirty="0" err="1">
                <a:solidFill>
                  <a:srgbClr val="0033CC"/>
                </a:solidFill>
              </a:rPr>
              <a:t>н.р</a:t>
            </a:r>
            <a:r>
              <a:rPr lang="uk-UA" b="1" dirty="0">
                <a:solidFill>
                  <a:srgbClr val="0033CC"/>
                </a:solidFill>
              </a:rPr>
              <a:t>.</a:t>
            </a:r>
            <a:endParaRPr lang="ru-RU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23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6421848"/>
              </p:ext>
            </p:extLst>
          </p:nvPr>
        </p:nvGraphicFramePr>
        <p:xfrm>
          <a:off x="683568" y="332656"/>
          <a:ext cx="7992888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214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9858006"/>
              </p:ext>
            </p:extLst>
          </p:nvPr>
        </p:nvGraphicFramePr>
        <p:xfrm>
          <a:off x="755576" y="548680"/>
          <a:ext cx="784887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674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895416"/>
              </p:ext>
            </p:extLst>
          </p:nvPr>
        </p:nvGraphicFramePr>
        <p:xfrm>
          <a:off x="755576" y="548680"/>
          <a:ext cx="763284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841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5661477"/>
              </p:ext>
            </p:extLst>
          </p:nvPr>
        </p:nvGraphicFramePr>
        <p:xfrm>
          <a:off x="899592" y="476672"/>
          <a:ext cx="770485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390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9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Волна</vt:lpstr>
      <vt:lpstr>Результати  моніторингу якості освіти  за 2019-2020 н.р.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  навчальних досягнень учнів  за 2019-2020 н.р.</dc:title>
  <dc:creator>User100</dc:creator>
  <cp:lastModifiedBy>User100</cp:lastModifiedBy>
  <cp:revision>2</cp:revision>
  <dcterms:created xsi:type="dcterms:W3CDTF">2023-03-23T13:01:41Z</dcterms:created>
  <dcterms:modified xsi:type="dcterms:W3CDTF">2023-03-23T13:12:35Z</dcterms:modified>
</cp:coreProperties>
</file>