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sldIdLst>
    <p:sldId id="262" r:id="rId2"/>
    <p:sldId id="291" r:id="rId3"/>
    <p:sldId id="292" r:id="rId4"/>
    <p:sldId id="271" r:id="rId5"/>
    <p:sldId id="273" r:id="rId6"/>
    <p:sldId id="259" r:id="rId7"/>
    <p:sldId id="285" r:id="rId8"/>
  </p:sldIdLst>
  <p:sldSz cx="9144000" cy="5143500" type="screen16x9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2838BEF-8BB2-4498-84A7-C5851F593DF1}" styleName="Средний стиль 4 -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69CF1AB2-1976-4502-BF36-3FF5EA218861}" styleName="Средний стиль 4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0505E3EF-67EA-436B-97B2-0124C06EBD24}" styleName="Средний стиль 4 - акцент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86" y="-106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DFA989-F2D4-4670-8D5F-926A05E781BD}" type="datetimeFigureOut">
              <a:rPr lang="ru-RU" smtClean="0"/>
              <a:t>17.10.2019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F21A80C-7966-4A60-9061-90F8313B3B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8471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428751"/>
            <a:ext cx="7543800" cy="1945481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429000"/>
            <a:ext cx="6461760" cy="8001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D1219A-010D-4468-B877-6D768DD15E5F}" type="datetimeFigureOut">
              <a:rPr lang="ru-RU" smtClean="0"/>
              <a:t>17.10.2019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98BF06-491C-4F32-BBED-99800640F71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D1219A-010D-4468-B877-6D768DD15E5F}" type="datetimeFigureOut">
              <a:rPr lang="ru-RU" smtClean="0"/>
              <a:t>17.10.2019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98BF06-491C-4F32-BBED-99800640F71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1752600" cy="4388644"/>
          </a:xfrm>
        </p:spPr>
        <p:txBody>
          <a:bodyPr vert="eaVert" anchor="b" anchorCtr="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D1219A-010D-4468-B877-6D768DD15E5F}" type="datetimeFigureOut">
              <a:rPr lang="ru-RU" smtClean="0"/>
              <a:t>17.10.2019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98BF06-491C-4F32-BBED-99800640F71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D1219A-010D-4468-B877-6D768DD15E5F}" type="datetimeFigureOut">
              <a:rPr lang="ru-RU" smtClean="0"/>
              <a:t>17.10.2019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98BF06-491C-4F32-BBED-99800640F71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4" y="4114800"/>
            <a:ext cx="7659687" cy="8763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4" y="2889647"/>
            <a:ext cx="6135687" cy="1225154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D1219A-010D-4468-B877-6D768DD15E5F}" type="datetimeFigureOut">
              <a:rPr lang="ru-RU" smtClean="0"/>
              <a:t>17.10.2019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98BF06-491C-4F32-BBED-99800640F71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152144"/>
            <a:ext cx="3657600" cy="34427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152144"/>
            <a:ext cx="3657600" cy="34427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D1219A-010D-4468-B877-6D768DD15E5F}" type="datetimeFigureOut">
              <a:rPr lang="ru-RU" smtClean="0"/>
              <a:t>17.10.2019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98BF06-491C-4F32-BBED-99800640F71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3657600" cy="47982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3657600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151335"/>
            <a:ext cx="3657600" cy="47982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1631156"/>
            <a:ext cx="3657600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D1219A-010D-4468-B877-6D768DD15E5F}" type="datetimeFigureOut">
              <a:rPr lang="ru-RU" smtClean="0"/>
              <a:t>17.10.2019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98BF06-491C-4F32-BBED-99800640F71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D1219A-010D-4468-B877-6D768DD15E5F}" type="datetimeFigureOut">
              <a:rPr lang="ru-RU" smtClean="0"/>
              <a:t>17.10.2019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98BF06-491C-4F32-BBED-99800640F71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D1219A-010D-4468-B877-6D768DD15E5F}" type="datetimeFigureOut">
              <a:rPr lang="ru-RU" smtClean="0"/>
              <a:t>17.10.2019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98BF06-491C-4F32-BBED-99800640F71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4121658"/>
            <a:ext cx="7772400" cy="44577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800" y="4572000"/>
            <a:ext cx="7772401" cy="4572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D1219A-010D-4468-B877-6D768DD15E5F}" type="datetimeFigureOut">
              <a:rPr lang="ru-RU" smtClean="0"/>
              <a:t>17.10.2019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98BF06-491C-4F32-BBED-99800640F71B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285750"/>
            <a:ext cx="7772400" cy="370713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4121458"/>
            <a:ext cx="7772400" cy="445970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4572000"/>
            <a:ext cx="7772400" cy="459486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D1219A-010D-4468-B877-6D768DD15E5F}" type="datetimeFigureOut">
              <a:rPr lang="ru-RU" smtClean="0"/>
              <a:t>17.10.2019</a:t>
            </a:fld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798BF06-491C-4F32-BBED-99800640F71B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76200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0"/>
            <a:ext cx="7620000" cy="36004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51435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4114800"/>
            <a:ext cx="685800" cy="5143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4236720"/>
            <a:ext cx="548640" cy="29718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D798BF06-491C-4F32-BBED-99800640F71B}" type="slidenum">
              <a:rPr lang="ru-RU" smtClean="0"/>
              <a:t>‹#›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882821" y="2990850"/>
            <a:ext cx="177546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856152" y="1188720"/>
            <a:ext cx="18287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D1D1219A-010D-4468-B877-6D768DD15E5F}" type="datetimeFigureOut">
              <a:rPr lang="ru-RU" smtClean="0"/>
              <a:t>17.10.2019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 txBox="1">
            <a:spLocks noGrp="1"/>
          </p:cNvSpPr>
          <p:nvPr>
            <p:ph type="title"/>
          </p:nvPr>
        </p:nvSpPr>
        <p:spPr>
          <a:xfrm>
            <a:off x="3395383" y="195486"/>
            <a:ext cx="5099634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4800" b="1" dirty="0" smtClean="0">
                <a:ln w="50800"/>
                <a:solidFill>
                  <a:srgbClr val="002060"/>
                </a:solidFill>
                <a:latin typeface="Calibri" pitchFamily="34" charset="0"/>
              </a:rPr>
              <a:t>П'ятдесят четверта сесія </a:t>
            </a:r>
            <a:r>
              <a:rPr lang="uk-UA" sz="4800" b="1" dirty="0">
                <a:ln w="50800"/>
                <a:solidFill>
                  <a:srgbClr val="002060"/>
                </a:solidFill>
                <a:latin typeface="Calibri" pitchFamily="34" charset="0"/>
              </a:rPr>
              <a:t>Гадяцької міської ради сьомого скликання від </a:t>
            </a:r>
            <a:r>
              <a:rPr lang="uk-UA" sz="4800" b="1" dirty="0" smtClean="0">
                <a:ln w="50800"/>
                <a:solidFill>
                  <a:srgbClr val="002060"/>
                </a:solidFill>
                <a:latin typeface="Calibri" pitchFamily="34" charset="0"/>
              </a:rPr>
              <a:t>17.10.2019 </a:t>
            </a:r>
            <a:r>
              <a:rPr lang="uk-UA" sz="4800" b="1" dirty="0">
                <a:ln w="50800"/>
                <a:solidFill>
                  <a:srgbClr val="002060"/>
                </a:solidFill>
                <a:latin typeface="Calibri" pitchFamily="34" charset="0"/>
              </a:rPr>
              <a:t>р.</a:t>
            </a:r>
            <a:endParaRPr lang="ru-RU" sz="4800" b="1" dirty="0">
              <a:latin typeface="Calibri" pitchFamily="34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411510"/>
            <a:ext cx="3288790" cy="4248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9905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843558"/>
            <a:ext cx="7128792" cy="2952328"/>
          </a:xfrm>
        </p:spPr>
        <p:txBody>
          <a:bodyPr>
            <a:noAutofit/>
          </a:bodyPr>
          <a:lstStyle/>
          <a:p>
            <a:pPr algn="ctr"/>
            <a:r>
              <a:rPr lang="uk-UA" sz="3600" b="1" dirty="0" smtClean="0"/>
              <a:t>Програма зайнятості населення Гадяцької міської об</a:t>
            </a:r>
            <a:r>
              <a:rPr lang="en-US" sz="3600" b="1" dirty="0" smtClean="0"/>
              <a:t>’</a:t>
            </a:r>
            <a:r>
              <a:rPr lang="uk-UA" sz="3600" b="1" dirty="0" err="1" smtClean="0"/>
              <a:t>єднаної</a:t>
            </a:r>
            <a:r>
              <a:rPr lang="uk-UA" sz="3600" b="1" dirty="0" smtClean="0"/>
              <a:t> територіальної громади на </a:t>
            </a:r>
            <a:r>
              <a:rPr lang="uk-UA" sz="3600" b="1" dirty="0" smtClean="0"/>
              <a:t/>
            </a:r>
            <a:br>
              <a:rPr lang="uk-UA" sz="3600" b="1" dirty="0" smtClean="0"/>
            </a:br>
            <a:r>
              <a:rPr lang="uk-UA" sz="3600" b="1" dirty="0" smtClean="0"/>
              <a:t>2019 </a:t>
            </a:r>
            <a:r>
              <a:rPr lang="uk-UA" sz="3600" b="1" dirty="0" smtClean="0"/>
              <a:t>– 2021 роки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23257832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8460432" cy="72008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uk-UA" sz="2800" b="1" i="1" dirty="0" smtClean="0"/>
              <a:t>Заходи щодо поліпшення ситуації у сфері зайнятості населення до 2021 року</a:t>
            </a:r>
            <a:endParaRPr lang="ru-RU" sz="2800" dirty="0">
              <a:solidFill>
                <a:srgbClr val="0070C0"/>
              </a:solidFill>
            </a:endParaRPr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8304561"/>
              </p:ext>
            </p:extLst>
          </p:nvPr>
        </p:nvGraphicFramePr>
        <p:xfrm>
          <a:off x="3131840" y="1583751"/>
          <a:ext cx="5328592" cy="3474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84176"/>
                <a:gridCol w="3744416"/>
              </a:tblGrid>
              <a:tr h="452945">
                <a:tc>
                  <a:txBody>
                    <a:bodyPr/>
                    <a:lstStyle/>
                    <a:p>
                      <a:pPr algn="ctr"/>
                      <a:r>
                        <a:rPr lang="uk-UA" sz="20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Назва проекту / програми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2800" dirty="0" smtClean="0"/>
                        <a:t>Забезпечення</a:t>
                      </a:r>
                      <a:r>
                        <a:rPr lang="uk-UA" sz="2800" baseline="0" dirty="0" smtClean="0"/>
                        <a:t> тимчасової зайнятості населення, шляхом організації громадських робіт</a:t>
                      </a:r>
                    </a:p>
                  </a:txBody>
                  <a:tcPr/>
                </a:tc>
              </a:tr>
              <a:tr h="1039110">
                <a:tc>
                  <a:txBody>
                    <a:bodyPr/>
                    <a:lstStyle/>
                    <a:p>
                      <a:r>
                        <a:rPr lang="uk-UA" sz="2000" b="1" dirty="0" smtClean="0"/>
                        <a:t>Орієнтовна вартість</a:t>
                      </a:r>
                      <a:endParaRPr lang="uk-UA" sz="2000" b="1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2400" b="1" dirty="0" smtClean="0"/>
                        <a:t>-310,626</a:t>
                      </a:r>
                    </a:p>
                    <a:p>
                      <a:pPr algn="ctr"/>
                      <a:endParaRPr lang="uk-UA" sz="2800" dirty="0" smtClean="0"/>
                    </a:p>
                    <a:p>
                      <a:pPr algn="ctr"/>
                      <a:endParaRPr lang="ru-RU" sz="2400" b="1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0" y="721741"/>
            <a:ext cx="8460432" cy="83099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uk-UA" sz="2400" b="1" i="1" dirty="0" smtClean="0"/>
              <a:t>Збереження та створення робочих місць, сприяння підприємництву та самостійній зайнятості населення</a:t>
            </a:r>
            <a:endParaRPr lang="ru-RU" sz="24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851670"/>
            <a:ext cx="2784408" cy="26642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54567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987574"/>
            <a:ext cx="7704856" cy="3240360"/>
          </a:xfrm>
        </p:spPr>
        <p:txBody>
          <a:bodyPr>
            <a:noAutofit/>
          </a:bodyPr>
          <a:lstStyle/>
          <a:p>
            <a:pPr algn="ctr"/>
            <a:r>
              <a:rPr lang="uk-UA" sz="4400" b="1" dirty="0" smtClean="0"/>
              <a:t>План соціально – економічного розвитку Гадяцької міської об'єднаної територіальної громади на </a:t>
            </a:r>
            <a:r>
              <a:rPr lang="uk-UA" sz="4400" b="1" dirty="0"/>
              <a:t>2019 </a:t>
            </a:r>
            <a:r>
              <a:rPr lang="uk-UA" sz="4400" b="1" dirty="0" smtClean="0"/>
              <a:t>рік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32248870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8460432" cy="1281334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uk-UA" sz="2800" b="1" i="1" dirty="0" smtClean="0"/>
              <a:t>1.2. Створення умов для вирішення проблем соціально незахищених верств населення та надання якісних адміністративних послуг</a:t>
            </a:r>
            <a:endParaRPr lang="ru-RU" sz="2800" dirty="0">
              <a:solidFill>
                <a:srgbClr val="0070C0"/>
              </a:solidFill>
            </a:endParaRPr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86760524"/>
              </p:ext>
            </p:extLst>
          </p:nvPr>
        </p:nvGraphicFramePr>
        <p:xfrm>
          <a:off x="0" y="1923678"/>
          <a:ext cx="8424664" cy="2621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696471"/>
                <a:gridCol w="1728193"/>
              </a:tblGrid>
              <a:tr h="590168">
                <a:tc>
                  <a:txBody>
                    <a:bodyPr/>
                    <a:lstStyle/>
                    <a:p>
                      <a:pPr algn="ctr"/>
                      <a:r>
                        <a:rPr lang="uk-UA" sz="24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Назва проекту / програми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2400" dirty="0" smtClean="0"/>
                        <a:t>Орієнтовна</a:t>
                      </a:r>
                      <a:r>
                        <a:rPr lang="uk-UA" sz="2400" baseline="0" dirty="0" smtClean="0"/>
                        <a:t> вартість, </a:t>
                      </a:r>
                      <a:r>
                        <a:rPr lang="uk-UA" sz="2400" baseline="0" dirty="0" err="1" smtClean="0"/>
                        <a:t>тис.грн</a:t>
                      </a:r>
                      <a:r>
                        <a:rPr lang="uk-UA" sz="2400" baseline="0" dirty="0" smtClean="0"/>
                        <a:t>.</a:t>
                      </a:r>
                      <a:endParaRPr lang="ru-RU" sz="2400" dirty="0"/>
                    </a:p>
                  </a:txBody>
                  <a:tcPr/>
                </a:tc>
              </a:tr>
              <a:tr h="417945">
                <a:tc>
                  <a:txBody>
                    <a:bodyPr/>
                    <a:lstStyle/>
                    <a:p>
                      <a:r>
                        <a:rPr lang="uk-UA" sz="2200" b="1" dirty="0" smtClean="0"/>
                        <a:t>Субвенція</a:t>
                      </a:r>
                      <a:r>
                        <a:rPr lang="uk-UA" sz="2200" b="1" baseline="0" dirty="0" smtClean="0"/>
                        <a:t> районному бюджету на видатки, </a:t>
                      </a:r>
                      <a:r>
                        <a:rPr lang="uk-UA" sz="2200" b="1" baseline="0" dirty="0" err="1" smtClean="0"/>
                        <a:t>пов</a:t>
                      </a:r>
                      <a:r>
                        <a:rPr lang="en-US" sz="2200" b="1" baseline="0" dirty="0" smtClean="0"/>
                        <a:t>’</a:t>
                      </a:r>
                      <a:r>
                        <a:rPr lang="uk-UA" sz="2200" b="1" baseline="0" dirty="0" err="1" smtClean="0"/>
                        <a:t>язані</a:t>
                      </a:r>
                      <a:r>
                        <a:rPr lang="uk-UA" sz="2200" b="1" baseline="0" dirty="0" smtClean="0"/>
                        <a:t> з фінансуванням оформлення права власності на житло, придбане за рахунок субвенції з державного бюджету </a:t>
                      </a:r>
                      <a:endParaRPr lang="uk-UA" sz="2200" b="1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2400" b="1" dirty="0" smtClean="0"/>
                        <a:t>18,0</a:t>
                      </a:r>
                      <a:endParaRPr lang="ru-RU" sz="2400" b="1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7169" y="1275606"/>
            <a:ext cx="8453263" cy="46166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uk-UA" sz="2400" b="1" i="1" dirty="0" smtClean="0"/>
              <a:t>1.2.2. Підтримка пільгових категорій населення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1648170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8460432" cy="565571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uk-UA" sz="2800" b="1" i="1" dirty="0"/>
              <a:t>2.2. Розвиток транспортної інфраструктури</a:t>
            </a:r>
            <a:endParaRPr lang="ru-RU" sz="2800" dirty="0">
              <a:solidFill>
                <a:srgbClr val="0070C0"/>
              </a:solidFill>
            </a:endParaRPr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76023399"/>
              </p:ext>
            </p:extLst>
          </p:nvPr>
        </p:nvGraphicFramePr>
        <p:xfrm>
          <a:off x="0" y="1491630"/>
          <a:ext cx="8460432" cy="3200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967414"/>
                <a:gridCol w="1493018"/>
              </a:tblGrid>
              <a:tr h="721635">
                <a:tc>
                  <a:txBody>
                    <a:bodyPr/>
                    <a:lstStyle/>
                    <a:p>
                      <a:pPr algn="ctr"/>
                      <a:r>
                        <a:rPr lang="uk-UA" sz="24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Назва проекту / програми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1800" dirty="0" smtClean="0"/>
                        <a:t>Орієнтовна</a:t>
                      </a:r>
                      <a:r>
                        <a:rPr lang="uk-UA" sz="1800" baseline="0" dirty="0" smtClean="0"/>
                        <a:t> вартість, </a:t>
                      </a:r>
                      <a:r>
                        <a:rPr lang="uk-UA" sz="1800" baseline="0" dirty="0" err="1" smtClean="0"/>
                        <a:t>тис.грн</a:t>
                      </a:r>
                      <a:r>
                        <a:rPr lang="uk-UA" sz="1800" baseline="0" dirty="0" smtClean="0"/>
                        <a:t>.</a:t>
                      </a:r>
                      <a:endParaRPr lang="ru-RU" sz="1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2200" b="1" dirty="0" smtClean="0"/>
                        <a:t>32. Послуги по нанесенню дорожньої розмітки </a:t>
                      </a:r>
                      <a:endParaRPr lang="ru-RU" sz="2200" b="1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2000" b="1" dirty="0" smtClean="0"/>
                        <a:t>-107,0</a:t>
                      </a:r>
                      <a:endParaRPr lang="ru-RU" sz="20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uk-UA" sz="2200" b="1" dirty="0" smtClean="0"/>
                        <a:t>57. Поточний ремонт дорожнього покриття пров. </a:t>
                      </a:r>
                      <a:r>
                        <a:rPr lang="uk-UA" sz="2200" b="1" dirty="0" err="1" smtClean="0"/>
                        <a:t>Чкалова</a:t>
                      </a:r>
                      <a:r>
                        <a:rPr lang="uk-UA" sz="2200" b="1" dirty="0" smtClean="0"/>
                        <a:t>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2000" b="1" dirty="0" smtClean="0"/>
                        <a:t>+94,0</a:t>
                      </a:r>
                      <a:endParaRPr lang="ru-RU" sz="20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uk-UA" sz="22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58. Поточний ремонт автомобільної дороги загального користування державного значення Т-17-05 </a:t>
                      </a:r>
                      <a:r>
                        <a:rPr lang="uk-UA" sz="2200" b="1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Лохвиця-Гадяч-Охтирка-КПП</a:t>
                      </a:r>
                      <a:r>
                        <a:rPr lang="uk-UA" sz="2200" b="1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«Велика </a:t>
                      </a:r>
                      <a:r>
                        <a:rPr lang="uk-UA" sz="2200" b="1" kern="1200" baseline="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Писарівка</a:t>
                      </a:r>
                      <a:r>
                        <a:rPr lang="uk-UA" sz="2200" b="1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»</a:t>
                      </a:r>
                      <a:endParaRPr lang="uk-UA" sz="2200" b="1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2000" b="1" dirty="0" smtClean="0"/>
                        <a:t>+199,0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0" y="555526"/>
            <a:ext cx="8460432" cy="83099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uk-UA" sz="2400" b="1" i="1" dirty="0"/>
              <a:t>2.2.1. Експлуатаційне утримання та підтримка доріг в належному стані 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88765400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8460432" cy="824782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uk-UA" sz="2800" b="1" i="1" dirty="0" smtClean="0"/>
              <a:t>3.1 Економічне зростання</a:t>
            </a:r>
            <a:endParaRPr lang="ru-RU" sz="2800" dirty="0">
              <a:solidFill>
                <a:srgbClr val="0070C0"/>
              </a:solidFill>
            </a:endParaRPr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30533831"/>
              </p:ext>
            </p:extLst>
          </p:nvPr>
        </p:nvGraphicFramePr>
        <p:xfrm>
          <a:off x="0" y="1707654"/>
          <a:ext cx="8460432" cy="1676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660232"/>
                <a:gridCol w="1800200"/>
              </a:tblGrid>
              <a:tr h="489248">
                <a:tc>
                  <a:txBody>
                    <a:bodyPr/>
                    <a:lstStyle/>
                    <a:p>
                      <a:pPr algn="ctr"/>
                      <a:r>
                        <a:rPr lang="uk-UA" sz="24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Назва проекту / програми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1800" dirty="0" smtClean="0"/>
                        <a:t>Орієнтовна</a:t>
                      </a:r>
                      <a:r>
                        <a:rPr lang="uk-UA" sz="1800" baseline="0" dirty="0" smtClean="0"/>
                        <a:t> вартість, </a:t>
                      </a:r>
                      <a:r>
                        <a:rPr lang="uk-UA" sz="1800" baseline="0" dirty="0" err="1" smtClean="0"/>
                        <a:t>тис.грн</a:t>
                      </a:r>
                      <a:r>
                        <a:rPr lang="uk-UA" sz="1800" baseline="0" dirty="0" smtClean="0"/>
                        <a:t>.</a:t>
                      </a:r>
                      <a:endParaRPr lang="ru-RU" sz="1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uk-UA" sz="2200" b="1" dirty="0" smtClean="0"/>
                        <a:t>Капітальний</a:t>
                      </a:r>
                      <a:r>
                        <a:rPr lang="uk-UA" sz="2200" b="1" baseline="0" dirty="0" smtClean="0"/>
                        <a:t> ремонт нежитлової будівлі по вул. Драгоманова,19 в м. Гадяч</a:t>
                      </a:r>
                      <a:endParaRPr lang="ru-RU" sz="2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2200" b="1" dirty="0" smtClean="0"/>
                        <a:t>235,932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0" y="813940"/>
            <a:ext cx="8460432" cy="46166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uk-UA" sz="2400" b="1" i="1" dirty="0" smtClean="0">
                <a:solidFill>
                  <a:prstClr val="black"/>
                </a:solidFill>
              </a:rPr>
              <a:t>3.1.2 Управління об</a:t>
            </a:r>
            <a:r>
              <a:rPr lang="en-US" sz="2400" b="1" i="1" dirty="0" smtClean="0">
                <a:solidFill>
                  <a:prstClr val="black"/>
                </a:solidFill>
              </a:rPr>
              <a:t>’</a:t>
            </a:r>
            <a:r>
              <a:rPr lang="uk-UA" sz="2400" b="1" i="1" dirty="0" err="1" smtClean="0">
                <a:solidFill>
                  <a:prstClr val="black"/>
                </a:solidFill>
              </a:rPr>
              <a:t>єктами</a:t>
            </a:r>
            <a:r>
              <a:rPr lang="uk-UA" sz="2400" b="1" i="1" dirty="0" smtClean="0">
                <a:solidFill>
                  <a:prstClr val="black"/>
                </a:solidFill>
              </a:rPr>
              <a:t> комунальної власності</a:t>
            </a:r>
            <a:endParaRPr lang="ru-RU" sz="24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519111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седство">
  <a:themeElements>
    <a:clrScheme name="Соседство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Стандартная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оседство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Adjacency</Template>
  <TotalTime>603</TotalTime>
  <Words>226</Words>
  <Application>Microsoft Office PowerPoint</Application>
  <PresentationFormat>Экран (16:9)</PresentationFormat>
  <Paragraphs>31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Соседство</vt:lpstr>
      <vt:lpstr>П'ятдесят четверта сесія Гадяцької міської ради сьомого скликання від 17.10.2019 р.</vt:lpstr>
      <vt:lpstr>Програма зайнятості населення Гадяцької міської об’єднаної територіальної громади на  2019 – 2021 роки</vt:lpstr>
      <vt:lpstr>Заходи щодо поліпшення ситуації у сфері зайнятості населення до 2021 року</vt:lpstr>
      <vt:lpstr>План соціально – економічного розвитку Гадяцької міської об'єднаної територіальної громади на 2019 рік</vt:lpstr>
      <vt:lpstr>1.2. Створення умов для вирішення проблем соціально незахищених верств населення та надання якісних адміністративних послуг</vt:lpstr>
      <vt:lpstr>2.2. Розвиток транспортної інфраструктури</vt:lpstr>
      <vt:lpstr>3.1 Економічне зростання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Перелік програм і проектів, які планується реалізувати у 2019 році</dc:title>
  <dc:creator>Пользователь</dc:creator>
  <cp:lastModifiedBy>Пользователь</cp:lastModifiedBy>
  <cp:revision>90</cp:revision>
  <dcterms:created xsi:type="dcterms:W3CDTF">2019-02-13T12:18:23Z</dcterms:created>
  <dcterms:modified xsi:type="dcterms:W3CDTF">2019-10-17T06:06:22Z</dcterms:modified>
</cp:coreProperties>
</file>