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57" r:id="rId4"/>
    <p:sldId id="258" r:id="rId5"/>
    <p:sldId id="279" r:id="rId6"/>
    <p:sldId id="280" r:id="rId7"/>
    <p:sldId id="259" r:id="rId8"/>
    <p:sldId id="265" r:id="rId9"/>
    <p:sldId id="266" r:id="rId10"/>
    <p:sldId id="267" r:id="rId11"/>
    <p:sldId id="268" r:id="rId12"/>
    <p:sldId id="269" r:id="rId13"/>
    <p:sldId id="262" r:id="rId14"/>
    <p:sldId id="271" r:id="rId15"/>
    <p:sldId id="272" r:id="rId16"/>
    <p:sldId id="273" r:id="rId17"/>
    <p:sldId id="270" r:id="rId18"/>
    <p:sldId id="263" r:id="rId19"/>
    <p:sldId id="278" r:id="rId20"/>
    <p:sldId id="275" r:id="rId21"/>
    <p:sldId id="277" r:id="rId22"/>
    <p:sldId id="276" r:id="rId23"/>
    <p:sldId id="264" r:id="rId24"/>
    <p:sldId id="281" r:id="rId25"/>
    <p:sldId id="282" r:id="rId26"/>
    <p:sldId id="283" r:id="rId27"/>
    <p:sldId id="285" r:id="rId28"/>
    <p:sldId id="287" r:id="rId29"/>
    <p:sldId id="286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C6C8"/>
    <a:srgbClr val="B6DF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-216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134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975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218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140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218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61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771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541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609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76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91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28261-FF05-49F7-9AAA-4C8BF0B2AD4A}" type="datetimeFigureOut">
              <a:rPr lang="ru-RU" smtClean="0"/>
              <a:t>16.07.2021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FF3A8-9657-4FBA-8686-3230B26D35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258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otelva-zosh7.edu.poltava.ua/" TargetMode="External"/><Relationship Id="rId2" Type="http://schemas.openxmlformats.org/officeDocument/2006/relationships/hyperlink" Target="http://kotelva-zosh2.pl.sch.in.ua/pro_shkolu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ownloads\004-0x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37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800" dirty="0" smtClean="0">
                <a:latin typeface="Arial Black" panose="020B0A04020102020204" pitchFamily="34" charset="0"/>
              </a:rPr>
              <a:t>Кадровий потенціал закладів освіти</a:t>
            </a:r>
            <a:br>
              <a:rPr lang="uk-UA" sz="2800" dirty="0" smtClean="0">
                <a:latin typeface="Arial Black" panose="020B0A04020102020204" pitchFamily="34" charset="0"/>
              </a:rPr>
            </a:br>
            <a:r>
              <a:rPr lang="uk-UA" sz="2800" b="1" u="sng" dirty="0" err="1" smtClean="0">
                <a:latin typeface="Arial Black" panose="020B0A04020102020204" pitchFamily="34" charset="0"/>
              </a:rPr>
              <a:t>Котелевський</a:t>
            </a:r>
            <a:r>
              <a:rPr lang="uk-UA" sz="2800" b="1" u="sng" dirty="0" smtClean="0">
                <a:latin typeface="Arial Black" panose="020B0A04020102020204" pitchFamily="34" charset="0"/>
              </a:rPr>
              <a:t> ЗЗСО №2 І-ІІІ ступенів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8200" y="1825624"/>
            <a:ext cx="10515600" cy="485652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2400" dirty="0" smtClean="0">
                <a:latin typeface="Arial Black" panose="020B0A04020102020204" pitchFamily="34" charset="0"/>
              </a:rPr>
              <a:t>У закладі дітям надаються освітні  послуги практичного психолога, соціального педагога, вчителя-логопеда, асистента вчителя, підбір літератури та підручників – </a:t>
            </a:r>
            <a:r>
              <a:rPr lang="uk-UA" sz="2400" dirty="0" err="1" smtClean="0">
                <a:latin typeface="Arial Black" panose="020B0A04020102020204" pitchFamily="34" charset="0"/>
              </a:rPr>
              <a:t>бібліотекарем</a:t>
            </a:r>
            <a:r>
              <a:rPr lang="uk-UA" sz="2400" dirty="0" smtClean="0">
                <a:latin typeface="Arial Black" panose="020B0A04020102020204" pitchFamily="34" charset="0"/>
              </a:rPr>
              <a:t>.</a:t>
            </a:r>
            <a:endParaRPr lang="ru-RU" sz="2400" dirty="0" smtClean="0">
              <a:latin typeface="Arial Black" panose="020B0A04020102020204" pitchFamily="34" charset="0"/>
            </a:endParaRPr>
          </a:p>
          <a:p>
            <a:r>
              <a:rPr lang="uk-UA" sz="2400" dirty="0" smtClean="0">
                <a:latin typeface="Arial Black" panose="020B0A04020102020204" pitchFamily="34" charset="0"/>
              </a:rPr>
              <a:t> Медичне обслуговування  здійснює медсестра на постійній основі.</a:t>
            </a:r>
            <a:endParaRPr lang="ru-RU" sz="2400" dirty="0" smtClean="0">
              <a:latin typeface="Arial Black" panose="020B0A04020102020204" pitchFamily="34" charset="0"/>
            </a:endParaRPr>
          </a:p>
          <a:p>
            <a:r>
              <a:rPr lang="uk-UA" sz="2400" dirty="0" smtClean="0">
                <a:latin typeface="Arial Black" panose="020B0A04020102020204" pitchFamily="34" charset="0"/>
              </a:rPr>
              <a:t>Склалася система навчання дітей з ООП, створена команда психолого-педагогічного супроводу, досвід індивідуального навчання учнів (за потреби). Заклад має </a:t>
            </a:r>
            <a:r>
              <a:rPr lang="uk-UA" sz="2400" b="1" dirty="0" smtClean="0">
                <a:latin typeface="Arial Black" panose="020B0A04020102020204" pitchFamily="34" charset="0"/>
              </a:rPr>
              <a:t> </a:t>
            </a:r>
            <a:r>
              <a:rPr lang="uk-UA" sz="2400" dirty="0" smtClean="0">
                <a:latin typeface="Arial Black" panose="020B0A04020102020204" pitchFamily="34" charset="0"/>
              </a:rPr>
              <a:t>ІІ місце  у І етапі обласного конкурсу «Кращий заклад освіти з інклюзивним навчанням» у 2021 році. </a:t>
            </a:r>
          </a:p>
          <a:p>
            <a:r>
              <a:rPr lang="uk-UA" sz="2400" dirty="0" smtClean="0">
                <a:latin typeface="Arial Black" panose="020B0A04020102020204" pitchFamily="34" charset="0"/>
              </a:rPr>
              <a:t>Виховна робота та організація дозвілля учнівської молоді  в закладі здійснюється повноцінно заступником директора з виховної роботи  та педагогом-організатором</a:t>
            </a:r>
          </a:p>
        </p:txBody>
      </p:sp>
    </p:spTree>
    <p:extLst>
      <p:ext uri="{BB962C8B-B14F-4D97-AF65-F5344CB8AC3E}">
        <p14:creationId xmlns:p14="http://schemas.microsoft.com/office/powerpoint/2010/main" val="335807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6" name="Объект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rgbClr val="94B939"/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4100" dirty="0" smtClean="0">
                <a:latin typeface="Arial Black" panose="020B0A04020102020204" pitchFamily="34" charset="0"/>
              </a:rPr>
              <a:t>Кадровий потенціал  закладів освіти</a:t>
            </a:r>
            <a:r>
              <a:rPr lang="en-US" sz="4100" i="1" dirty="0" smtClean="0">
                <a:latin typeface="Arial Black" panose="020B0A04020102020204" pitchFamily="34" charset="0"/>
              </a:rPr>
              <a:t/>
            </a:r>
            <a:br>
              <a:rPr lang="en-US" sz="4100" i="1" dirty="0" smtClean="0">
                <a:latin typeface="Arial Black" panose="020B0A04020102020204" pitchFamily="34" charset="0"/>
              </a:rPr>
            </a:br>
            <a:r>
              <a:rPr lang="uk-UA" sz="4100" b="1" u="sng" dirty="0" err="1">
                <a:latin typeface="Arial Black" panose="020B0A04020102020204" pitchFamily="34" charset="0"/>
              </a:rPr>
              <a:t>Котелевський</a:t>
            </a:r>
            <a:r>
              <a:rPr lang="uk-UA" sz="4100" b="1" u="sng" dirty="0">
                <a:latin typeface="Arial Black" panose="020B0A04020102020204" pitchFamily="34" charset="0"/>
              </a:rPr>
              <a:t> </a:t>
            </a:r>
            <a:r>
              <a:rPr lang="uk-UA" sz="4100" b="1" u="sng" dirty="0" smtClean="0">
                <a:latin typeface="Arial Black" panose="020B0A04020102020204" pitchFamily="34" charset="0"/>
              </a:rPr>
              <a:t>ЗЗСО </a:t>
            </a:r>
            <a:r>
              <a:rPr lang="uk-UA" sz="4100" b="1" u="sng" dirty="0">
                <a:latin typeface="Arial Black" panose="020B0A04020102020204" pitchFamily="34" charset="0"/>
              </a:rPr>
              <a:t>№7 І  </a:t>
            </a:r>
            <a:r>
              <a:rPr lang="uk-UA" sz="4100" b="1" u="sng" dirty="0" smtClean="0">
                <a:latin typeface="Arial Black" panose="020B0A04020102020204" pitchFamily="34" charset="0"/>
              </a:rPr>
              <a:t>ступеня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b="1" dirty="0" smtClean="0"/>
              <a:t>Всього за списком педпрацівників  </a:t>
            </a:r>
            <a:r>
              <a:rPr lang="en-US" b="1" dirty="0" smtClean="0"/>
              <a:t>                                                              </a:t>
            </a:r>
            <a:r>
              <a:rPr lang="uk-UA" b="1" dirty="0" smtClean="0"/>
              <a:t> </a:t>
            </a:r>
            <a:endParaRPr lang="en-US" b="1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r>
              <a:rPr lang="uk-UA" b="1" dirty="0" smtClean="0"/>
              <a:t>За  категоріями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40772" y="2312276"/>
            <a:ext cx="3657600" cy="746234"/>
          </a:xfrm>
          <a:prstGeom prst="roundRect">
            <a:avLst/>
          </a:prstGeom>
          <a:solidFill>
            <a:srgbClr val="94B9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«спеціаліст»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0772" y="3193447"/>
            <a:ext cx="3657600" cy="768953"/>
          </a:xfrm>
          <a:prstGeom prst="roundRect">
            <a:avLst/>
          </a:prstGeom>
          <a:solidFill>
            <a:srgbClr val="94B939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«спеціаліст ІІ категорії»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40772" y="4099197"/>
            <a:ext cx="3657600" cy="788113"/>
          </a:xfrm>
          <a:prstGeom prst="roundRect">
            <a:avLst/>
          </a:prstGeom>
          <a:solidFill>
            <a:srgbClr val="94B9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«спеціаліст І категорії»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40772" y="5022247"/>
            <a:ext cx="3657600" cy="768953"/>
          </a:xfrm>
          <a:prstGeom prst="roundRect">
            <a:avLst/>
          </a:prstGeom>
          <a:solidFill>
            <a:srgbClr val="94B9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«спеціаліст вищої категорії»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9543392" y="1821847"/>
            <a:ext cx="914400" cy="490429"/>
          </a:xfrm>
          <a:prstGeom prst="ellipse">
            <a:avLst/>
          </a:prstGeom>
          <a:solidFill>
            <a:srgbClr val="94B939"/>
          </a:solidFill>
          <a:ln>
            <a:solidFill>
              <a:srgbClr val="94B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9543392" y="2377855"/>
            <a:ext cx="914400" cy="615075"/>
          </a:xfrm>
          <a:prstGeom prst="ellipse">
            <a:avLst/>
          </a:prstGeom>
          <a:solidFill>
            <a:srgbClr val="94B939"/>
          </a:solidFill>
          <a:ln>
            <a:solidFill>
              <a:srgbClr val="94B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9543392" y="3127867"/>
            <a:ext cx="914400" cy="676878"/>
          </a:xfrm>
          <a:prstGeom prst="ellipse">
            <a:avLst/>
          </a:prstGeom>
          <a:solidFill>
            <a:srgbClr val="94B939"/>
          </a:solidFill>
          <a:ln>
            <a:solidFill>
              <a:srgbClr val="94B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9543392" y="4013254"/>
            <a:ext cx="914400" cy="758443"/>
          </a:xfrm>
          <a:prstGeom prst="ellipse">
            <a:avLst/>
          </a:prstGeom>
          <a:solidFill>
            <a:srgbClr val="94B939"/>
          </a:solidFill>
          <a:ln>
            <a:solidFill>
              <a:srgbClr val="94B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9543392" y="4980206"/>
            <a:ext cx="914400" cy="705043"/>
          </a:xfrm>
          <a:prstGeom prst="ellipse">
            <a:avLst/>
          </a:prstGeom>
          <a:solidFill>
            <a:srgbClr val="94B939"/>
          </a:solidFill>
          <a:ln>
            <a:solidFill>
              <a:srgbClr val="94B9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732690" y="3127867"/>
            <a:ext cx="1408386" cy="498202"/>
          </a:xfrm>
          <a:prstGeom prst="straightConnector1">
            <a:avLst/>
          </a:prstGeom>
          <a:ln>
            <a:solidFill>
              <a:srgbClr val="94B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732690" y="2648607"/>
            <a:ext cx="1408386" cy="479260"/>
          </a:xfrm>
          <a:prstGeom prst="straightConnector1">
            <a:avLst/>
          </a:prstGeom>
          <a:ln>
            <a:solidFill>
              <a:srgbClr val="94B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732690" y="3127867"/>
            <a:ext cx="1408386" cy="2164834"/>
          </a:xfrm>
          <a:prstGeom prst="straightConnector1">
            <a:avLst/>
          </a:prstGeom>
          <a:ln>
            <a:solidFill>
              <a:srgbClr val="94B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732690" y="3127867"/>
            <a:ext cx="1408386" cy="1239924"/>
          </a:xfrm>
          <a:prstGeom prst="straightConnector1">
            <a:avLst/>
          </a:prstGeom>
          <a:ln>
            <a:solidFill>
              <a:srgbClr val="94B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8271641" y="2648607"/>
            <a:ext cx="1072056" cy="0"/>
          </a:xfrm>
          <a:prstGeom prst="straightConnector1">
            <a:avLst/>
          </a:prstGeom>
          <a:ln>
            <a:solidFill>
              <a:srgbClr val="94B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8355724" y="3471590"/>
            <a:ext cx="987973" cy="0"/>
          </a:xfrm>
          <a:prstGeom prst="straightConnector1">
            <a:avLst/>
          </a:prstGeom>
          <a:ln>
            <a:solidFill>
              <a:srgbClr val="94B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355724" y="4477407"/>
            <a:ext cx="987973" cy="0"/>
          </a:xfrm>
          <a:prstGeom prst="straightConnector1">
            <a:avLst/>
          </a:prstGeom>
          <a:ln>
            <a:solidFill>
              <a:srgbClr val="94B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8355724" y="5370786"/>
            <a:ext cx="987973" cy="10511"/>
          </a:xfrm>
          <a:prstGeom prst="straightConnector1">
            <a:avLst/>
          </a:prstGeom>
          <a:ln>
            <a:solidFill>
              <a:srgbClr val="94B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7993117" y="1976242"/>
            <a:ext cx="1350580" cy="16431"/>
          </a:xfrm>
          <a:prstGeom prst="straightConnector1">
            <a:avLst/>
          </a:prstGeom>
          <a:ln>
            <a:solidFill>
              <a:srgbClr val="94B93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362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Объект 2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4100" dirty="0" smtClean="0">
                <a:latin typeface="Arial Black" panose="020B0A04020102020204" pitchFamily="34" charset="0"/>
              </a:rPr>
              <a:t>Кадровий потенціал  закладів освіти</a:t>
            </a:r>
            <a:r>
              <a:rPr lang="en-US" sz="4100" i="1" dirty="0" smtClean="0">
                <a:latin typeface="Arial Black" panose="020B0A04020102020204" pitchFamily="34" charset="0"/>
              </a:rPr>
              <a:t/>
            </a:r>
            <a:br>
              <a:rPr lang="en-US" sz="4100" i="1" dirty="0" smtClean="0">
                <a:latin typeface="Arial Black" panose="020B0A04020102020204" pitchFamily="34" charset="0"/>
              </a:rPr>
            </a:br>
            <a:r>
              <a:rPr lang="uk-UA" sz="4100" b="1" u="sng" dirty="0" err="1">
                <a:latin typeface="Arial Black" panose="020B0A04020102020204" pitchFamily="34" charset="0"/>
              </a:rPr>
              <a:t>Котелевський</a:t>
            </a:r>
            <a:r>
              <a:rPr lang="uk-UA" sz="4100" b="1" u="sng" dirty="0">
                <a:latin typeface="Arial Black" panose="020B0A04020102020204" pitchFamily="34" charset="0"/>
              </a:rPr>
              <a:t> </a:t>
            </a:r>
            <a:r>
              <a:rPr lang="uk-UA" sz="4100" b="1" u="sng" dirty="0" smtClean="0">
                <a:latin typeface="Arial Black" panose="020B0A04020102020204" pitchFamily="34" charset="0"/>
              </a:rPr>
              <a:t>ЗЗСО </a:t>
            </a:r>
            <a:r>
              <a:rPr lang="uk-UA" sz="4100" b="1" u="sng" dirty="0">
                <a:latin typeface="Arial Black" panose="020B0A04020102020204" pitchFamily="34" charset="0"/>
              </a:rPr>
              <a:t>№7 І  </a:t>
            </a:r>
            <a:r>
              <a:rPr lang="uk-UA" sz="4100" b="1" u="sng" dirty="0" smtClean="0">
                <a:latin typeface="Arial Black" panose="020B0A04020102020204" pitchFamily="34" charset="0"/>
              </a:rPr>
              <a:t>ступеня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b="1" dirty="0" smtClean="0"/>
              <a:t>        стаж</a:t>
            </a:r>
          </a:p>
          <a:p>
            <a:pPr algn="ctr"/>
            <a:endParaRPr lang="ru-RU" sz="1600" dirty="0" smtClean="0"/>
          </a:p>
          <a:p>
            <a:pPr algn="ctr"/>
            <a:endParaRPr lang="ru-RU" sz="1600" dirty="0" smtClean="0"/>
          </a:p>
          <a:p>
            <a:pPr algn="ctr"/>
            <a:endParaRPr lang="ru-RU" sz="1600" dirty="0" smtClean="0"/>
          </a:p>
          <a:p>
            <a:pPr algn="ctr"/>
            <a:endParaRPr lang="en-US" sz="1600" dirty="0" smtClean="0"/>
          </a:p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40772" y="2312276"/>
            <a:ext cx="3657600" cy="74623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До 3 років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0772" y="3193447"/>
            <a:ext cx="3657600" cy="7689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Від 3 до 10 років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40772" y="4099197"/>
            <a:ext cx="3657600" cy="78811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Від 10 до 20 років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40772" y="5022247"/>
            <a:ext cx="3657600" cy="76895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Більше 20 років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9543392" y="2377855"/>
            <a:ext cx="914400" cy="615075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9543392" y="3127867"/>
            <a:ext cx="914400" cy="67687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9543392" y="4013254"/>
            <a:ext cx="914400" cy="75844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9543392" y="4980206"/>
            <a:ext cx="914400" cy="70504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732690" y="3127867"/>
            <a:ext cx="1408386" cy="498202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732690" y="2648607"/>
            <a:ext cx="1408386" cy="47926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732690" y="3127867"/>
            <a:ext cx="1408386" cy="2164834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732690" y="3127867"/>
            <a:ext cx="1408386" cy="1239924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8271641" y="2648607"/>
            <a:ext cx="1072056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8355724" y="3471590"/>
            <a:ext cx="987973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8355724" y="4477407"/>
            <a:ext cx="987973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355724" y="5370786"/>
            <a:ext cx="987973" cy="10511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41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uk-UA" sz="3100" dirty="0">
                <a:latin typeface="Arial Black" panose="020B0A04020102020204" pitchFamily="34" charset="0"/>
              </a:rPr>
              <a:t>СТВОРЕННЯ ПОЗИТИВНОГО ІМІДЖУ </a:t>
            </a:r>
            <a:r>
              <a:rPr lang="uk-UA" sz="3100" dirty="0" smtClean="0">
                <a:latin typeface="Arial Black" panose="020B0A04020102020204" pitchFamily="34" charset="0"/>
              </a:rPr>
              <a:t>ЗАКЛАДІВ</a:t>
            </a:r>
            <a:br>
              <a:rPr lang="uk-UA" sz="3100" dirty="0" smtClean="0">
                <a:latin typeface="Arial Black" panose="020B0A04020102020204" pitchFamily="34" charset="0"/>
              </a:rPr>
            </a:br>
            <a:r>
              <a:rPr lang="uk-UA" sz="3100" u="sng" dirty="0">
                <a:latin typeface="Arial Black" panose="020B0A04020102020204" pitchFamily="34" charset="0"/>
              </a:rPr>
              <a:t>Котелевська №</a:t>
            </a:r>
            <a:r>
              <a:rPr lang="uk-UA" sz="3100" u="sng" dirty="0" smtClean="0">
                <a:latin typeface="Arial Black" panose="020B0A04020102020204" pitchFamily="34" charset="0"/>
              </a:rPr>
              <a:t>2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1800" dirty="0">
                <a:latin typeface="Arial Black" panose="020B0A04020102020204" pitchFamily="34" charset="0"/>
              </a:rPr>
              <a:t>Робота з батьками: Рада школи, батьківський комітет</a:t>
            </a:r>
            <a:endParaRPr lang="ru-RU" sz="1800" dirty="0">
              <a:latin typeface="Arial Black" panose="020B0A04020102020204" pitchFamily="34" charset="0"/>
            </a:endParaRPr>
          </a:p>
          <a:p>
            <a:r>
              <a:rPr lang="uk-UA" sz="1800" dirty="0">
                <a:latin typeface="Arial Black" panose="020B0A04020102020204" pitchFamily="34" charset="0"/>
              </a:rPr>
              <a:t>Дитячі організації:  «Веселкова країна» (початкові класи), шкільний парламент (середні, старші класи)</a:t>
            </a:r>
            <a:endParaRPr lang="ru-RU" sz="1800" dirty="0">
              <a:latin typeface="Arial Black" panose="020B0A04020102020204" pitchFamily="34" charset="0"/>
            </a:endParaRPr>
          </a:p>
          <a:p>
            <a:r>
              <a:rPr lang="uk-UA" sz="1800" dirty="0">
                <a:latin typeface="Arial Black" panose="020B0A04020102020204" pitchFamily="34" charset="0"/>
              </a:rPr>
              <a:t>Особливості системи виховної роботи:    напрям роботи «Школа сприяння здоров’ю»</a:t>
            </a:r>
            <a:endParaRPr lang="ru-RU" sz="1800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74" y="3505200"/>
            <a:ext cx="4374620" cy="3216163"/>
          </a:xfrm>
          <a:prstGeom prst="rect">
            <a:avLst/>
          </a:prstGeom>
        </p:spPr>
      </p:pic>
      <p:pic>
        <p:nvPicPr>
          <p:cNvPr id="4098" name="Picture 2" descr="C:\Users\Admin\Desktop\№2 Спор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442" y="3258204"/>
            <a:ext cx="3710004" cy="3357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70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latin typeface="Arial Black" panose="020B0A04020102020204" pitchFamily="34" charset="0"/>
              </a:rPr>
              <a:t>СТВОРЕННЯ ПОЗИТИВНОГО ІМІДЖУ ЗАКЛАДІВ</a:t>
            </a:r>
            <a:br>
              <a:rPr lang="uk-UA" sz="2800" dirty="0">
                <a:latin typeface="Arial Black" panose="020B0A04020102020204" pitchFamily="34" charset="0"/>
              </a:rPr>
            </a:br>
            <a:r>
              <a:rPr lang="uk-UA" sz="2800" u="sng" dirty="0" err="1">
                <a:latin typeface="Arial Black" panose="020B0A04020102020204" pitchFamily="34" charset="0"/>
              </a:rPr>
              <a:t>Котелевська</a:t>
            </a:r>
            <a:r>
              <a:rPr lang="uk-UA" sz="2800" u="sng" dirty="0">
                <a:latin typeface="Arial Black" panose="020B0A04020102020204" pitchFamily="34" charset="0"/>
              </a:rPr>
              <a:t> №2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1800" dirty="0">
                <a:latin typeface="Arial Black" panose="020B0A04020102020204" pitchFamily="34" charset="0"/>
              </a:rPr>
              <a:t>Мережа гуртків – секція з настільного тенісу,  «Веселі акварелі», «Захисники України», театральна студія "Струни душі", секція баскетболу та волейболу, «Творча майстерня», «Мистецтво нашого народу», вокальні ансамблі.</a:t>
            </a:r>
            <a:endParaRPr lang="ru-RU" sz="1800" dirty="0">
              <a:latin typeface="Arial Black" panose="020B0A04020102020204" pitchFamily="34" charset="0"/>
            </a:endParaRPr>
          </a:p>
          <a:p>
            <a:r>
              <a:rPr lang="uk-UA" sz="1800" dirty="0">
                <a:latin typeface="Arial Black" panose="020B0A04020102020204" pitchFamily="34" charset="0"/>
              </a:rPr>
              <a:t>Діє волонтерський загін «Милосердя» та пошукові загони «Історія моєї школи», «Відродження».</a:t>
            </a:r>
            <a:endParaRPr lang="ru-RU" sz="1800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5122" name="Picture 2" descr="C:\Users\Admin\Desktop\a74489933947f513a75f95214b370cd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562" y="3677019"/>
            <a:ext cx="3492315" cy="213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Лущенко\2020-2021\ВІДДІЛ СЕЛИЩНОЇ РАДИ\ПРЕЗЕНТАЦІЯ\12 липня фото\2\20210712_1106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277" y="3677019"/>
            <a:ext cx="5298831" cy="2915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59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uk-UA" sz="2800" b="1" dirty="0">
                <a:latin typeface="Arial Black" panose="020B0A04020102020204" pitchFamily="34" charset="0"/>
              </a:rPr>
              <a:t>СТВОРЕННЯ ПОЗИТИВНОГО ІМІДЖУ ЗАКЛАДІВ</a:t>
            </a:r>
            <a:br>
              <a:rPr lang="uk-UA" sz="2800" b="1" dirty="0">
                <a:latin typeface="Arial Black" panose="020B0A04020102020204" pitchFamily="34" charset="0"/>
              </a:rPr>
            </a:br>
            <a:r>
              <a:rPr lang="uk-UA" sz="2800" b="1" u="sng" dirty="0" err="1">
                <a:latin typeface="Arial Black" panose="020B0A04020102020204" pitchFamily="34" charset="0"/>
              </a:rPr>
              <a:t>Котелевська</a:t>
            </a:r>
            <a:r>
              <a:rPr lang="uk-UA" sz="2800" b="1" u="sng" dirty="0">
                <a:latin typeface="Arial Black" panose="020B0A04020102020204" pitchFamily="34" charset="0"/>
              </a:rPr>
              <a:t> №2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1800" dirty="0">
                <a:latin typeface="Arial Black" panose="020B0A04020102020204" pitchFamily="34" charset="0"/>
              </a:rPr>
              <a:t>ТРАДИЦІЇ:   за закладом </a:t>
            </a:r>
            <a:r>
              <a:rPr lang="uk-UA" sz="1800" dirty="0" smtClean="0">
                <a:latin typeface="Arial Black" panose="020B0A04020102020204" pitchFamily="34" charset="0"/>
              </a:rPr>
              <a:t>закріплений </a:t>
            </a:r>
            <a:r>
              <a:rPr lang="uk-UA" sz="1800" dirty="0">
                <a:latin typeface="Arial Black" panose="020B0A04020102020204" pitchFamily="34" charset="0"/>
              </a:rPr>
              <a:t>пам’ятник Слави, який учні та педагоги доглядають та забезпечують почесну варту під час урочистостей до Дня пам’яті та примирення.  </a:t>
            </a:r>
            <a:endParaRPr lang="ru-RU" sz="1800" dirty="0">
              <a:latin typeface="Arial Black" panose="020B0A04020102020204" pitchFamily="34" charset="0"/>
            </a:endParaRPr>
          </a:p>
          <a:p>
            <a:pPr>
              <a:spcBef>
                <a:spcPts val="600"/>
              </a:spcBef>
            </a:pPr>
            <a:r>
              <a:rPr lang="uk-UA" sz="1800" dirty="0">
                <a:latin typeface="Arial Black" panose="020B0A04020102020204" pitchFamily="34" charset="0"/>
              </a:rPr>
              <a:t>На території закладу розміщені земельні ділянки, на яких вирощують </a:t>
            </a:r>
            <a:r>
              <a:rPr lang="uk-UA" sz="1800" dirty="0" smtClean="0">
                <a:latin typeface="Arial Black" panose="020B0A04020102020204" pitchFamily="34" charset="0"/>
              </a:rPr>
              <a:t>овочі </a:t>
            </a:r>
            <a:r>
              <a:rPr lang="uk-UA" sz="1800" dirty="0">
                <a:latin typeface="Arial Black" panose="020B0A04020102020204" pitchFamily="34" charset="0"/>
              </a:rPr>
              <a:t>для шкільної їдальні</a:t>
            </a:r>
            <a:r>
              <a:rPr lang="uk-UA" dirty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316014"/>
            <a:ext cx="3780692" cy="3541986"/>
          </a:xfrm>
          <a:prstGeom prst="rect">
            <a:avLst/>
          </a:prstGeom>
        </p:spPr>
      </p:pic>
      <p:pic>
        <p:nvPicPr>
          <p:cNvPr id="2050" name="Picture 2" descr="C:\Users\Admin\Desktop\№2 Памятник Слав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903" y="3316015"/>
            <a:ext cx="6264166" cy="354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586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6108" y="423741"/>
            <a:ext cx="10515600" cy="1325563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latin typeface="Arial Black" panose="020B0A04020102020204" pitchFamily="34" charset="0"/>
              </a:rPr>
              <a:t>СТВОРЕННЯ ПОЗИТИВНОГО ІМІДЖУ </a:t>
            </a:r>
            <a:r>
              <a:rPr lang="uk-UA" sz="2800" dirty="0" smtClean="0">
                <a:latin typeface="Arial Black" panose="020B0A04020102020204" pitchFamily="34" charset="0"/>
              </a:rPr>
              <a:t>ЗАКЛАДІВ</a:t>
            </a:r>
            <a:br>
              <a:rPr lang="uk-UA" sz="2800" dirty="0" smtClean="0">
                <a:latin typeface="Arial Black" panose="020B0A04020102020204" pitchFamily="34" charset="0"/>
              </a:rPr>
            </a:br>
            <a:r>
              <a:rPr lang="uk-UA" sz="2800" u="sng" dirty="0" err="1">
                <a:latin typeface="Arial Black" panose="020B0A04020102020204" pitchFamily="34" charset="0"/>
              </a:rPr>
              <a:t>Котелевська</a:t>
            </a:r>
            <a:r>
              <a:rPr lang="uk-UA" sz="2800" u="sng" dirty="0">
                <a:latin typeface="Arial Black" panose="020B0A04020102020204" pitchFamily="34" charset="0"/>
              </a:rPr>
              <a:t> №</a:t>
            </a:r>
            <a:r>
              <a:rPr lang="uk-UA" sz="2800" u="sng" dirty="0" smtClean="0">
                <a:latin typeface="Arial Black" panose="020B0A04020102020204" pitchFamily="34" charset="0"/>
              </a:rPr>
              <a:t>7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1800" dirty="0">
                <a:latin typeface="Arial Black" panose="020B0A04020102020204" pitchFamily="34" charset="0"/>
              </a:rPr>
              <a:t>Робота з батьками: </a:t>
            </a:r>
            <a:r>
              <a:rPr lang="uk-UA" sz="1800" i="1" dirty="0">
                <a:latin typeface="Arial Black" panose="020B0A04020102020204" pitchFamily="34" charset="0"/>
              </a:rPr>
              <a:t> </a:t>
            </a:r>
            <a:r>
              <a:rPr lang="uk-UA" sz="1800" dirty="0">
                <a:latin typeface="Arial Black" panose="020B0A04020102020204" pitchFamily="34" charset="0"/>
              </a:rPr>
              <a:t>батьківський комітет</a:t>
            </a:r>
            <a:endParaRPr lang="ru-RU" sz="1800" dirty="0">
              <a:latin typeface="Arial Black" panose="020B0A04020102020204" pitchFamily="34" charset="0"/>
            </a:endParaRPr>
          </a:p>
          <a:p>
            <a:r>
              <a:rPr lang="uk-UA" sz="1800" dirty="0">
                <a:latin typeface="Arial Black" panose="020B0A04020102020204" pitchFamily="34" charset="0"/>
              </a:rPr>
              <a:t>Особливості системи виховної роботи:    напрям роботи «Школа дитинства»</a:t>
            </a:r>
            <a:endParaRPr lang="ru-RU" sz="1800" dirty="0">
              <a:latin typeface="Arial Black" panose="020B0A04020102020204" pitchFamily="34" charset="0"/>
            </a:endParaRPr>
          </a:p>
          <a:p>
            <a:r>
              <a:rPr lang="uk-UA" sz="1800" dirty="0">
                <a:latin typeface="Arial Black" panose="020B0A04020102020204" pitchFamily="34" charset="0"/>
              </a:rPr>
              <a:t>Мережа гуртків: еколого-натуралістичний, </a:t>
            </a:r>
            <a:r>
              <a:rPr lang="ru-RU" sz="1800" dirty="0" err="1" smtClean="0">
                <a:latin typeface="Arial Black" panose="020B0A04020102020204" pitchFamily="34" charset="0"/>
              </a:rPr>
              <a:t>художньо-естетичний</a:t>
            </a:r>
            <a:endParaRPr lang="ru-RU" sz="1800" dirty="0">
              <a:latin typeface="Arial Black" panose="020B0A04020102020204" pitchFamily="34" charset="0"/>
            </a:endParaRPr>
          </a:p>
        </p:txBody>
      </p:sp>
      <p:pic>
        <p:nvPicPr>
          <p:cNvPr id="3074" name="Picture 2" descr="C:\Users\Admin\Desktop\7 Бать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832" y="3552175"/>
            <a:ext cx="3542696" cy="216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:\Лущенко\2020-2021\ВІДДІЛ СЕЛИЩНОЇ РАДИ\ПРЕЗЕНТАЦІЯ\ФОТО №7\IMG-52289b54659c565372b872fa35149a67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773" y="3552175"/>
            <a:ext cx="4080120" cy="21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93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20262" y="365124"/>
            <a:ext cx="10515600" cy="1325563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800" b="1" dirty="0" smtClean="0">
                <a:latin typeface="Arial Black" panose="020B0A04020102020204" pitchFamily="34" charset="0"/>
              </a:rPr>
              <a:t>Досягнення закладів освіти </a:t>
            </a:r>
            <a:br>
              <a:rPr lang="uk-UA" sz="2800" b="1" dirty="0" smtClean="0">
                <a:latin typeface="Arial Black" panose="020B0A04020102020204" pitchFamily="34" charset="0"/>
              </a:rPr>
            </a:br>
            <a:r>
              <a:rPr lang="uk-UA" sz="2800" b="1" u="sng" dirty="0" smtClean="0">
                <a:latin typeface="Arial Black" panose="020B0A04020102020204" pitchFamily="34" charset="0"/>
              </a:rPr>
              <a:t>Котелевська №2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uk-UA" sz="2000" dirty="0" smtClean="0"/>
          </a:p>
          <a:p>
            <a:endParaRPr lang="uk-UA" sz="2000" dirty="0" smtClean="0"/>
          </a:p>
          <a:p>
            <a:endParaRPr lang="uk-UA" sz="2000" dirty="0" smtClean="0"/>
          </a:p>
          <a:p>
            <a:endParaRPr lang="uk-UA" sz="2000" dirty="0" smtClean="0"/>
          </a:p>
          <a:p>
            <a:endParaRPr lang="uk-UA" sz="2000" dirty="0" smtClean="0"/>
          </a:p>
          <a:p>
            <a:r>
              <a:rPr lang="uk-UA" b="1" dirty="0" smtClean="0"/>
              <a:t>Премія для обдарованих дітей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6327227" y="2324482"/>
            <a:ext cx="2228193" cy="804672"/>
          </a:xfrm>
          <a:prstGeom prst="flowChartPunchedTape">
            <a:avLst/>
          </a:prstGeom>
          <a:solidFill>
            <a:srgbClr val="EF11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2019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6327228" y="3628011"/>
            <a:ext cx="2228192" cy="804672"/>
          </a:xfrm>
          <a:prstGeom prst="flowChartPunchedTape">
            <a:avLst/>
          </a:prstGeom>
          <a:solidFill>
            <a:srgbClr val="EF11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2020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6327228" y="4887960"/>
            <a:ext cx="2228192" cy="804672"/>
          </a:xfrm>
          <a:prstGeom prst="flowChartPunchedTape">
            <a:avLst/>
          </a:prstGeom>
          <a:solidFill>
            <a:srgbClr val="EF11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2021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10184524" y="2214754"/>
            <a:ext cx="1169276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5-конечная звезда 10"/>
          <p:cNvSpPr/>
          <p:nvPr/>
        </p:nvSpPr>
        <p:spPr>
          <a:xfrm>
            <a:off x="10184524" y="3489230"/>
            <a:ext cx="1169276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10195034" y="4778232"/>
            <a:ext cx="1158766" cy="914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56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latin typeface="Arial Black" panose="020B0A04020102020204" pitchFamily="34" charset="0"/>
              </a:rPr>
              <a:t>Досягнення закладів освіти </a:t>
            </a:r>
            <a:r>
              <a:rPr lang="en-US" sz="2800" dirty="0" smtClean="0">
                <a:latin typeface="Arial Black" panose="020B0A04020102020204" pitchFamily="34" charset="0"/>
              </a:rPr>
              <a:t/>
            </a:r>
            <a:br>
              <a:rPr lang="en-US" sz="2800" dirty="0" smtClean="0">
                <a:latin typeface="Arial Black" panose="020B0A04020102020204" pitchFamily="34" charset="0"/>
              </a:rPr>
            </a:br>
            <a:r>
              <a:rPr lang="ru-RU" sz="2800" b="1" dirty="0">
                <a:latin typeface="Arial Black" panose="020B0A04020102020204" pitchFamily="34" charset="0"/>
              </a:rPr>
              <a:t> </a:t>
            </a:r>
            <a:r>
              <a:rPr lang="uk-UA" sz="2800" b="1" u="sng" dirty="0" err="1" smtClean="0">
                <a:latin typeface="Arial Black" panose="020B0A04020102020204" pitchFamily="34" charset="0"/>
              </a:rPr>
              <a:t>Котелевський</a:t>
            </a:r>
            <a:r>
              <a:rPr lang="uk-UA" sz="2800" b="1" u="sng" dirty="0" smtClean="0">
                <a:latin typeface="Arial Black" panose="020B0A04020102020204" pitchFamily="34" charset="0"/>
              </a:rPr>
              <a:t> ЗЗСО №</a:t>
            </a:r>
            <a:r>
              <a:rPr lang="uk-UA" sz="2800" b="1" u="sng" dirty="0">
                <a:latin typeface="Arial Black" panose="020B0A04020102020204" pitchFamily="34" charset="0"/>
              </a:rPr>
              <a:t>2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1690688"/>
            <a:ext cx="10376338" cy="53617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-</a:t>
            </a:r>
            <a:r>
              <a:rPr lang="uk-UA" sz="1600" b="1" dirty="0" smtClean="0">
                <a:latin typeface="Arial Black" panose="020B0A04020102020204" pitchFamily="34" charset="0"/>
              </a:rPr>
              <a:t> ІІІ </a:t>
            </a:r>
            <a:r>
              <a:rPr lang="uk-UA" sz="1600" b="1" dirty="0">
                <a:latin typeface="Arial Black" panose="020B0A04020102020204" pitchFamily="34" charset="0"/>
              </a:rPr>
              <a:t>місце</a:t>
            </a:r>
            <a:r>
              <a:rPr lang="uk-UA" sz="1600" dirty="0">
                <a:latin typeface="Arial Black" panose="020B0A04020102020204" pitchFamily="34" charset="0"/>
              </a:rPr>
              <a:t> </a:t>
            </a:r>
            <a:r>
              <a:rPr lang="uk-UA" sz="1600" dirty="0" smtClean="0">
                <a:latin typeface="Arial Black" panose="020B0A04020102020204" pitchFamily="34" charset="0"/>
              </a:rPr>
              <a:t>в </a:t>
            </a:r>
            <a:r>
              <a:rPr lang="uk-UA" sz="1600" dirty="0">
                <a:latin typeface="Arial Black" panose="020B0A04020102020204" pitchFamily="34" charset="0"/>
              </a:rPr>
              <a:t>обласному конкурсі творчих робіт школярів та юнацтва «Громада моєї мрії» посів </a:t>
            </a:r>
            <a:r>
              <a:rPr lang="uk-UA" sz="1600" dirty="0" err="1">
                <a:latin typeface="Arial Black" panose="020B0A04020102020204" pitchFamily="34" charset="0"/>
              </a:rPr>
              <a:t>проєкт</a:t>
            </a:r>
            <a:r>
              <a:rPr lang="uk-UA" sz="1600" dirty="0">
                <a:latin typeface="Arial Black" panose="020B0A04020102020204" pitchFamily="34" charset="0"/>
              </a:rPr>
              <a:t> «Шкільний ландшафт» </a:t>
            </a:r>
            <a:endParaRPr lang="ru-RU" sz="16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uk-UA" sz="1600" b="1" dirty="0" smtClean="0">
                <a:latin typeface="Arial Black" panose="020B0A04020102020204" pitchFamily="34" charset="0"/>
              </a:rPr>
              <a:t> - ІІ </a:t>
            </a:r>
            <a:r>
              <a:rPr lang="uk-UA" sz="1600" b="1" dirty="0">
                <a:latin typeface="Arial Black" panose="020B0A04020102020204" pitchFamily="34" charset="0"/>
              </a:rPr>
              <a:t>місце</a:t>
            </a:r>
            <a:r>
              <a:rPr lang="uk-UA" sz="1600" dirty="0">
                <a:latin typeface="Arial Black" panose="020B0A04020102020204" pitchFamily="34" charset="0"/>
              </a:rPr>
              <a:t> </a:t>
            </a:r>
            <a:r>
              <a:rPr lang="uk-UA" sz="1600" dirty="0" smtClean="0">
                <a:latin typeface="Arial Black" panose="020B0A04020102020204" pitchFamily="34" charset="0"/>
              </a:rPr>
              <a:t>–у </a:t>
            </a:r>
            <a:r>
              <a:rPr lang="uk-UA" sz="1600" dirty="0">
                <a:latin typeface="Arial Black" panose="020B0A04020102020204" pitchFamily="34" charset="0"/>
              </a:rPr>
              <a:t>І (відбірковому) етапі обласного конкурсу дитячої казки у 2020-2021 </a:t>
            </a:r>
            <a:r>
              <a:rPr lang="uk-UA" sz="1600" dirty="0" err="1">
                <a:latin typeface="Arial Black" panose="020B0A04020102020204" pitchFamily="34" charset="0"/>
              </a:rPr>
              <a:t>н.р</a:t>
            </a:r>
            <a:r>
              <a:rPr lang="uk-UA" sz="1600" dirty="0" smtClean="0">
                <a:latin typeface="Arial Black" panose="020B0A04020102020204" pitchFamily="34" charset="0"/>
              </a:rPr>
              <a:t>.</a:t>
            </a:r>
            <a:endParaRPr lang="ru-RU" sz="16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uk-UA" sz="1600" b="1" dirty="0" smtClean="0">
                <a:latin typeface="Arial Black" panose="020B0A04020102020204" pitchFamily="34" charset="0"/>
              </a:rPr>
              <a:t> - ІІІ </a:t>
            </a:r>
            <a:r>
              <a:rPr lang="uk-UA" sz="1600" b="1" dirty="0">
                <a:latin typeface="Arial Black" panose="020B0A04020102020204" pitchFamily="34" charset="0"/>
              </a:rPr>
              <a:t>місце</a:t>
            </a:r>
            <a:r>
              <a:rPr lang="uk-UA" sz="1600" dirty="0">
                <a:latin typeface="Arial Black" panose="020B0A04020102020204" pitchFamily="34" charset="0"/>
              </a:rPr>
              <a:t> </a:t>
            </a:r>
            <a:r>
              <a:rPr lang="uk-UA" sz="1600" dirty="0" smtClean="0">
                <a:latin typeface="Arial Black" panose="020B0A04020102020204" pitchFamily="34" charset="0"/>
              </a:rPr>
              <a:t>–у </a:t>
            </a:r>
            <a:r>
              <a:rPr lang="uk-UA" sz="1600" dirty="0">
                <a:latin typeface="Arial Black" panose="020B0A04020102020204" pitchFamily="34" charset="0"/>
              </a:rPr>
              <a:t>І (відбірковому) етапі обласного конкурсу дитячої казки у 2020-2021 </a:t>
            </a:r>
            <a:r>
              <a:rPr lang="uk-UA" sz="1600" dirty="0" err="1">
                <a:latin typeface="Arial Black" panose="020B0A04020102020204" pitchFamily="34" charset="0"/>
              </a:rPr>
              <a:t>н.р</a:t>
            </a:r>
            <a:r>
              <a:rPr lang="uk-UA" sz="1600" dirty="0">
                <a:latin typeface="Arial Black" panose="020B0A04020102020204" pitchFamily="34" charset="0"/>
              </a:rPr>
              <a:t>. </a:t>
            </a:r>
            <a:endParaRPr lang="ru-RU" sz="16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uk-UA" sz="1600" b="1" dirty="0">
                <a:latin typeface="Arial Black" panose="020B0A04020102020204" pitchFamily="34" charset="0"/>
              </a:rPr>
              <a:t> </a:t>
            </a:r>
            <a:r>
              <a:rPr lang="uk-UA" sz="1600" b="1" dirty="0" smtClean="0">
                <a:latin typeface="Arial Black" panose="020B0A04020102020204" pitchFamily="34" charset="0"/>
              </a:rPr>
              <a:t>- І </a:t>
            </a:r>
            <a:r>
              <a:rPr lang="uk-UA" sz="1600" b="1" dirty="0">
                <a:latin typeface="Arial Black" panose="020B0A04020102020204" pitchFamily="34" charset="0"/>
              </a:rPr>
              <a:t>місце</a:t>
            </a:r>
            <a:r>
              <a:rPr lang="uk-UA" sz="1600" dirty="0">
                <a:latin typeface="Arial Black" panose="020B0A04020102020204" pitchFamily="34" charset="0"/>
              </a:rPr>
              <a:t> -  </a:t>
            </a:r>
            <a:r>
              <a:rPr lang="uk-UA" sz="1600" dirty="0" smtClean="0">
                <a:latin typeface="Arial Black" panose="020B0A04020102020204" pitchFamily="34" charset="0"/>
              </a:rPr>
              <a:t>у </a:t>
            </a:r>
            <a:r>
              <a:rPr lang="uk-UA" sz="1600" dirty="0">
                <a:latin typeface="Arial Black" panose="020B0A04020102020204" pitchFamily="34" charset="0"/>
              </a:rPr>
              <a:t>конкурсі літературно-музично-спортивних міні-композицій</a:t>
            </a:r>
            <a:r>
              <a:rPr lang="uk-UA" sz="1600" b="1" dirty="0">
                <a:latin typeface="Arial Black" panose="020B0A04020102020204" pitchFamily="34" charset="0"/>
              </a:rPr>
              <a:t> </a:t>
            </a:r>
            <a:r>
              <a:rPr lang="uk-UA" sz="1600" dirty="0">
                <a:latin typeface="Arial Black" panose="020B0A04020102020204" pitchFamily="34" charset="0"/>
              </a:rPr>
              <a:t>І (відбіркового) етапу Всеукраїнського фестивалю-конкурсу «Молодь обирає здоров’я»;</a:t>
            </a:r>
            <a:endParaRPr lang="ru-RU" sz="1600" dirty="0">
              <a:latin typeface="Arial Black" panose="020B0A04020102020204" pitchFamily="34" charset="0"/>
            </a:endParaRPr>
          </a:p>
          <a:p>
            <a:endParaRPr lang="uk-UA" dirty="0">
              <a:solidFill>
                <a:srgbClr val="C00000"/>
              </a:solidFill>
            </a:endParaRPr>
          </a:p>
          <a:p>
            <a:endParaRPr lang="uk-UA" dirty="0" smtClean="0">
              <a:solidFill>
                <a:srgbClr val="C00000"/>
              </a:solidFill>
            </a:endParaRPr>
          </a:p>
          <a:p>
            <a:endParaRPr lang="uk-UA" dirty="0">
              <a:solidFill>
                <a:srgbClr val="C00000"/>
              </a:solidFill>
            </a:endParaRPr>
          </a:p>
          <a:p>
            <a:endParaRPr lang="uk-UA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endParaRPr lang="ru-RU" dirty="0"/>
          </a:p>
        </p:txBody>
      </p:sp>
      <p:pic>
        <p:nvPicPr>
          <p:cNvPr id="6147" name="Picture 3" descr="C:\Users\Admin\Desktop\IMG-3d53fd2c6e2c9385167b0e6f9ea69e64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017" y="3767796"/>
            <a:ext cx="2407057" cy="282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0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latin typeface="Arial Black" panose="020B0A04020102020204" pitchFamily="34" charset="0"/>
              </a:rPr>
              <a:t>Досягнення закладів освіти </a:t>
            </a:r>
            <a:r>
              <a:rPr lang="en-US" sz="2800" dirty="0">
                <a:latin typeface="Arial Black" panose="020B0A04020102020204" pitchFamily="34" charset="0"/>
              </a:rPr>
              <a:t/>
            </a:r>
            <a:br>
              <a:rPr lang="en-US" sz="2800" dirty="0">
                <a:latin typeface="Arial Black" panose="020B0A04020102020204" pitchFamily="34" charset="0"/>
              </a:rPr>
            </a:br>
            <a:r>
              <a:rPr lang="ru-RU" sz="2800" b="1" dirty="0">
                <a:latin typeface="Arial Black" panose="020B0A04020102020204" pitchFamily="34" charset="0"/>
              </a:rPr>
              <a:t> </a:t>
            </a:r>
            <a:r>
              <a:rPr lang="uk-UA" sz="2800" b="1" u="sng" dirty="0" err="1">
                <a:latin typeface="Arial Black" panose="020B0A04020102020204" pitchFamily="34" charset="0"/>
              </a:rPr>
              <a:t>Котелевський</a:t>
            </a:r>
            <a:r>
              <a:rPr lang="uk-UA" sz="2800" b="1" u="sng" dirty="0">
                <a:latin typeface="Arial Black" panose="020B0A04020102020204" pitchFamily="34" charset="0"/>
              </a:rPr>
              <a:t> </a:t>
            </a:r>
            <a:r>
              <a:rPr lang="uk-UA" sz="2800" b="1" u="sng" dirty="0" smtClean="0">
                <a:latin typeface="Arial Black" panose="020B0A04020102020204" pitchFamily="34" charset="0"/>
              </a:rPr>
              <a:t>ЗЗСО №</a:t>
            </a:r>
            <a:r>
              <a:rPr lang="uk-UA" sz="2800" b="1" u="sng" dirty="0">
                <a:latin typeface="Arial Black" panose="020B0A04020102020204" pitchFamily="34" charset="0"/>
              </a:rPr>
              <a:t>2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486292" cy="5032375"/>
          </a:xfrm>
        </p:spPr>
        <p:txBody>
          <a:bodyPr>
            <a:normAutofit/>
          </a:bodyPr>
          <a:lstStyle/>
          <a:p>
            <a:r>
              <a:rPr lang="uk-UA" sz="1600" dirty="0">
                <a:latin typeface="Arial Black" panose="020B0A04020102020204" pitchFamily="34" charset="0"/>
              </a:rPr>
              <a:t>Підготовка матеріалів та участь в обласному конкурсі серед закладів освіти на кращу матеріальну базу військово-патріотичного та фізичного виховання у 2019 році </a:t>
            </a:r>
            <a:endParaRPr lang="ru-RU" sz="1600" dirty="0">
              <a:latin typeface="Arial Black" panose="020B0A04020102020204" pitchFamily="34" charset="0"/>
            </a:endParaRPr>
          </a:p>
          <a:p>
            <a:r>
              <a:rPr lang="uk-UA" sz="1600" b="1" dirty="0">
                <a:latin typeface="Arial Black" panose="020B0A04020102020204" pitchFamily="34" charset="0"/>
              </a:rPr>
              <a:t>Грамота Полтавського ОЦЕВУМ</a:t>
            </a:r>
            <a:r>
              <a:rPr lang="uk-UA" sz="1600" dirty="0">
                <a:latin typeface="Arial Black" panose="020B0A04020102020204" pitchFamily="34" charset="0"/>
              </a:rPr>
              <a:t> за дослідницько-пошукову роботу  в обласному конкурсі на найкраще родинне дерево «Нашому роду нема переводу» у 2020 році </a:t>
            </a:r>
            <a:endParaRPr lang="ru-RU" sz="1600" dirty="0">
              <a:latin typeface="Arial Black" panose="020B0A04020102020204" pitchFamily="34" charset="0"/>
            </a:endParaRPr>
          </a:p>
          <a:p>
            <a:r>
              <a:rPr lang="uk-UA" sz="1600" b="1" dirty="0">
                <a:latin typeface="Arial Black" panose="020B0A04020102020204" pitchFamily="34" charset="0"/>
              </a:rPr>
              <a:t>Грамота Полтавського обласного центру туризму і краєзнавства учнівської молоді </a:t>
            </a:r>
            <a:r>
              <a:rPr lang="uk-UA" sz="1600" dirty="0">
                <a:latin typeface="Arial Black" panose="020B0A04020102020204" pitchFamily="34" charset="0"/>
              </a:rPr>
              <a:t>- призер фотовиставки до Дня Соборності України: </a:t>
            </a:r>
            <a:r>
              <a:rPr lang="uk-UA" sz="1600" dirty="0" err="1">
                <a:latin typeface="Arial Black" panose="020B0A04020102020204" pitchFamily="34" charset="0"/>
              </a:rPr>
              <a:t>„Україна</a:t>
            </a:r>
            <a:r>
              <a:rPr lang="uk-UA" sz="1600" dirty="0">
                <a:latin typeface="Arial Black" panose="020B0A04020102020204" pitchFamily="34" charset="0"/>
              </a:rPr>
              <a:t> – це ми!” у 2020 році </a:t>
            </a:r>
            <a:endParaRPr lang="ru-RU" sz="1600" dirty="0">
              <a:latin typeface="Arial Black" panose="020B0A04020102020204" pitchFamily="34" charset="0"/>
            </a:endParaRPr>
          </a:p>
          <a:p>
            <a:r>
              <a:rPr lang="uk-UA" sz="1600" b="1" dirty="0">
                <a:latin typeface="Arial Black" panose="020B0A04020102020204" pitchFamily="34" charset="0"/>
              </a:rPr>
              <a:t>ІІІ місце</a:t>
            </a:r>
            <a:r>
              <a:rPr lang="uk-UA" sz="1600" dirty="0">
                <a:latin typeface="Arial Black" panose="020B0A04020102020204" pitchFamily="34" charset="0"/>
              </a:rPr>
              <a:t> І районного етапу Всеукраїнської дитячо-юнацької </a:t>
            </a:r>
            <a:r>
              <a:rPr lang="uk-UA" sz="1600" dirty="0" err="1">
                <a:latin typeface="Arial Black" panose="020B0A04020102020204" pitchFamily="34" charset="0"/>
              </a:rPr>
              <a:t>військово</a:t>
            </a:r>
            <a:r>
              <a:rPr lang="uk-UA" sz="1600" dirty="0">
                <a:latin typeface="Arial Black" panose="020B0A04020102020204" pitchFamily="34" charset="0"/>
              </a:rPr>
              <a:t> - патріотичної гри «Сокіл» («Джура») у 2019 році – рій «Козаків Великих Нащадки» </a:t>
            </a:r>
          </a:p>
          <a:p>
            <a:endParaRPr lang="uk-UA" dirty="0"/>
          </a:p>
          <a:p>
            <a:endParaRPr lang="ru-RU" dirty="0"/>
          </a:p>
        </p:txBody>
      </p:sp>
      <p:pic>
        <p:nvPicPr>
          <p:cNvPr id="4" name="Picture 2" descr="E:\ПРЕЗЕНТАЦІЯ\ФОТО №2\P_20190510_1051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997" y="4212020"/>
            <a:ext cx="6814079" cy="264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63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 </a:t>
            </a:r>
            <a:r>
              <a:rPr lang="uk-UA" dirty="0">
                <a:latin typeface="Arial Black" panose="020B0A04020102020204" pitchFamily="34" charset="0"/>
              </a:rPr>
              <a:t>П</a:t>
            </a:r>
            <a:r>
              <a:rPr lang="uk-UA" dirty="0" smtClean="0">
                <a:latin typeface="Arial Black" panose="020B0A04020102020204" pitchFamily="34" charset="0"/>
              </a:rPr>
              <a:t>резентація </a:t>
            </a:r>
            <a:r>
              <a:rPr lang="uk-UA" dirty="0">
                <a:latin typeface="Arial Black" panose="020B0A04020102020204" pitchFamily="34" charset="0"/>
              </a:rPr>
              <a:t>роботи закладів </a:t>
            </a:r>
            <a:r>
              <a:rPr lang="uk-UA" dirty="0" smtClean="0">
                <a:latin typeface="Arial Black" panose="020B0A04020102020204" pitchFamily="34" charset="0"/>
              </a:rPr>
              <a:t>освіти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1600" b="1" dirty="0"/>
              <a:t> </a:t>
            </a:r>
            <a:r>
              <a:rPr lang="uk-UA" sz="1600" b="1" dirty="0" err="1"/>
              <a:t>Котелевський</a:t>
            </a:r>
            <a:r>
              <a:rPr lang="uk-UA" sz="1600" b="1" dirty="0"/>
              <a:t> заклад загальної середньої освіти №2 І-ІІІ ступенів </a:t>
            </a:r>
            <a:r>
              <a:rPr lang="uk-UA" sz="1600" b="1" dirty="0" err="1"/>
              <a:t>Котелевської</a:t>
            </a:r>
            <a:r>
              <a:rPr lang="uk-UA" sz="1600" b="1" dirty="0"/>
              <a:t> селищної </a:t>
            </a:r>
            <a:r>
              <a:rPr lang="uk-UA" sz="1600" b="1" dirty="0" smtClean="0"/>
              <a:t>ради</a:t>
            </a:r>
            <a:r>
              <a:rPr lang="uk-UA" sz="1600" dirty="0" smtClean="0"/>
              <a:t>   </a:t>
            </a:r>
            <a:endParaRPr lang="ru-RU" sz="1600" dirty="0"/>
          </a:p>
          <a:p>
            <a:r>
              <a:rPr lang="uk-UA" sz="1600" dirty="0"/>
              <a:t> Рік забудови нового приміщення: 1975 рік</a:t>
            </a:r>
            <a:r>
              <a:rPr lang="uk-UA" sz="1600" dirty="0" smtClean="0"/>
              <a:t>. </a:t>
            </a:r>
            <a:endParaRPr lang="ru-RU" sz="1600" dirty="0"/>
          </a:p>
          <a:p>
            <a:r>
              <a:rPr lang="uk-UA" sz="1600" i="1" dirty="0"/>
              <a:t> </a:t>
            </a:r>
            <a:r>
              <a:rPr lang="uk-UA" sz="2000" i="1" dirty="0" smtClean="0"/>
              <a:t>Девіз </a:t>
            </a:r>
            <a:r>
              <a:rPr lang="uk-UA" sz="2000" i="1" dirty="0"/>
              <a:t>закладу «</a:t>
            </a:r>
            <a:r>
              <a:rPr lang="ru-RU" sz="2000" i="1" dirty="0"/>
              <a:t>Ми не </a:t>
            </a:r>
            <a:r>
              <a:rPr lang="ru-RU" sz="2000" i="1" dirty="0" err="1"/>
              <a:t>намагаємося</a:t>
            </a:r>
            <a:r>
              <a:rPr lang="ru-RU" sz="2000" i="1" dirty="0"/>
              <a:t> бути </a:t>
            </a:r>
            <a:r>
              <a:rPr lang="ru-RU" sz="2000" i="1" dirty="0" err="1"/>
              <a:t>кращими</a:t>
            </a:r>
            <a:r>
              <a:rPr lang="ru-RU" sz="2000" i="1" dirty="0"/>
              <a:t> за </a:t>
            </a:r>
            <a:r>
              <a:rPr lang="ru-RU" sz="2000" i="1" dirty="0" err="1"/>
              <a:t>інших</a:t>
            </a:r>
            <a:r>
              <a:rPr lang="ru-RU" sz="2000" i="1" dirty="0"/>
              <a:t>, ми </a:t>
            </a:r>
            <a:r>
              <a:rPr lang="ru-RU" sz="2000" i="1" dirty="0" err="1"/>
              <a:t>прагнемо</a:t>
            </a:r>
            <a:r>
              <a:rPr lang="ru-RU" sz="2000" i="1" dirty="0"/>
              <a:t> стати завтра </a:t>
            </a:r>
            <a:r>
              <a:rPr lang="ru-RU" sz="2000" i="1" dirty="0" err="1"/>
              <a:t>кращими</a:t>
            </a:r>
            <a:r>
              <a:rPr lang="ru-RU" sz="2000" i="1" dirty="0"/>
              <a:t> за нас </a:t>
            </a:r>
            <a:r>
              <a:rPr lang="ru-RU" sz="2000" i="1" dirty="0" err="1"/>
              <a:t>сьогодні</a:t>
            </a:r>
            <a:r>
              <a:rPr lang="uk-UA" sz="2000" i="1" dirty="0"/>
              <a:t>»</a:t>
            </a:r>
            <a:endParaRPr lang="ru-RU" sz="20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sz="1600" b="1" dirty="0" err="1"/>
              <a:t>Котелевський</a:t>
            </a:r>
            <a:r>
              <a:rPr lang="uk-UA" sz="1600" b="1" dirty="0"/>
              <a:t> заклад загальної середньої освіти №7 І ступеня </a:t>
            </a:r>
            <a:r>
              <a:rPr lang="uk-UA" sz="1600" b="1" dirty="0" err="1"/>
              <a:t>Котелевської</a:t>
            </a:r>
            <a:r>
              <a:rPr lang="uk-UA" sz="1600" b="1" dirty="0"/>
              <a:t> селищної ради</a:t>
            </a:r>
            <a:endParaRPr lang="ru-RU" sz="1600" dirty="0"/>
          </a:p>
          <a:p>
            <a:endParaRPr lang="ru-RU" sz="1600" dirty="0"/>
          </a:p>
          <a:p>
            <a:r>
              <a:rPr lang="uk-UA" sz="1600" dirty="0"/>
              <a:t>Рік забудови: 1912 рік. </a:t>
            </a:r>
            <a:endParaRPr lang="ru-RU" sz="1600" dirty="0"/>
          </a:p>
          <a:p>
            <a:r>
              <a:rPr lang="uk-UA" sz="1600" dirty="0"/>
              <a:t>Капітальний ремонт: 2002 рік.</a:t>
            </a:r>
            <a:endParaRPr lang="ru-RU" sz="1600" dirty="0"/>
          </a:p>
          <a:p>
            <a:endParaRPr lang="ru-RU" dirty="0"/>
          </a:p>
        </p:txBody>
      </p:sp>
      <p:pic>
        <p:nvPicPr>
          <p:cNvPr id="1026" name="Picture 2" descr="E:\ПРЕЗЕНТАЦІЯ\ФОТО №2\177208163_295568545361568_740252902324766204_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630" y="3594539"/>
            <a:ext cx="5214569" cy="280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Лущенко\2020-2021\ВІДДІЛ СЕЛИЩНОЇ РАДИ\ПРЕЗЕНТАЦІЯ\12 липня фото\7\20210712_1044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167" y="3594539"/>
            <a:ext cx="5181599" cy="280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83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latin typeface="Arial Black" panose="020B0A04020102020204" pitchFamily="34" charset="0"/>
              </a:rPr>
              <a:t>Досягнення закладів освіти </a:t>
            </a:r>
            <a:r>
              <a:rPr lang="en-US" sz="2800" dirty="0">
                <a:latin typeface="Arial Black" panose="020B0A04020102020204" pitchFamily="34" charset="0"/>
              </a:rPr>
              <a:t/>
            </a:r>
            <a:br>
              <a:rPr lang="en-US" sz="2800" dirty="0">
                <a:latin typeface="Arial Black" panose="020B0A04020102020204" pitchFamily="34" charset="0"/>
              </a:rPr>
            </a:br>
            <a:r>
              <a:rPr lang="ru-RU" sz="2800" b="1" dirty="0">
                <a:latin typeface="Arial Black" panose="020B0A04020102020204" pitchFamily="34" charset="0"/>
              </a:rPr>
              <a:t> </a:t>
            </a:r>
            <a:r>
              <a:rPr lang="uk-UA" sz="2800" b="1" u="sng" dirty="0" err="1">
                <a:latin typeface="Arial Black" panose="020B0A04020102020204" pitchFamily="34" charset="0"/>
              </a:rPr>
              <a:t>Котелевський</a:t>
            </a:r>
            <a:r>
              <a:rPr lang="uk-UA" sz="2800" b="1" u="sng" dirty="0">
                <a:latin typeface="Arial Black" panose="020B0A04020102020204" pitchFamily="34" charset="0"/>
              </a:rPr>
              <a:t> </a:t>
            </a:r>
            <a:r>
              <a:rPr lang="uk-UA" sz="2800" b="1" u="sng" dirty="0" smtClean="0">
                <a:latin typeface="Arial Black" panose="020B0A04020102020204" pitchFamily="34" charset="0"/>
              </a:rPr>
              <a:t>ЗЗСО №</a:t>
            </a:r>
            <a:r>
              <a:rPr lang="uk-UA" sz="2800" b="1" u="sng" dirty="0">
                <a:latin typeface="Arial Black" panose="020B0A04020102020204" pitchFamily="34" charset="0"/>
              </a:rPr>
              <a:t>2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1900" b="1" dirty="0">
                <a:latin typeface="Arial Black" panose="020B0A04020102020204" pitchFamily="34" charset="0"/>
              </a:rPr>
              <a:t>ІІ місце</a:t>
            </a:r>
            <a:r>
              <a:rPr lang="uk-UA" sz="1900" dirty="0">
                <a:latin typeface="Arial Black" panose="020B0A04020102020204" pitchFamily="34" charset="0"/>
              </a:rPr>
              <a:t> – педагогічний колектив у І етапі обласного огляду-конкурсу на кращу організацію </a:t>
            </a:r>
            <a:r>
              <a:rPr lang="uk-UA" sz="1900" dirty="0" err="1">
                <a:latin typeface="Arial Black" panose="020B0A04020102020204" pitchFamily="34" charset="0"/>
              </a:rPr>
              <a:t>правоосвітньої</a:t>
            </a:r>
            <a:r>
              <a:rPr lang="uk-UA" sz="1900" dirty="0">
                <a:latin typeface="Arial Black" panose="020B0A04020102020204" pitchFamily="34" charset="0"/>
              </a:rPr>
              <a:t> та </a:t>
            </a:r>
            <a:r>
              <a:rPr lang="uk-UA" sz="1900" dirty="0" err="1">
                <a:latin typeface="Arial Black" panose="020B0A04020102020204" pitchFamily="34" charset="0"/>
              </a:rPr>
              <a:t>правовиховної</a:t>
            </a:r>
            <a:r>
              <a:rPr lang="uk-UA" sz="1900" dirty="0">
                <a:latin typeface="Arial Black" panose="020B0A04020102020204" pitchFamily="34" charset="0"/>
              </a:rPr>
              <a:t> роботи  </a:t>
            </a:r>
            <a:endParaRPr lang="ru-RU" sz="1900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7170" name="Picture 2" descr="C:\Users\Admin\Desktop\IMG-5a72ce8839dcf12736b630934185ce51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9" y="2722672"/>
            <a:ext cx="3098690" cy="3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445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latin typeface="Arial Black" panose="020B0A04020102020204" pitchFamily="34" charset="0"/>
              </a:rPr>
              <a:t>Досягнення закладів освіти </a:t>
            </a:r>
            <a:r>
              <a:rPr lang="en-US" sz="2800" dirty="0">
                <a:latin typeface="Arial Black" panose="020B0A04020102020204" pitchFamily="34" charset="0"/>
              </a:rPr>
              <a:t/>
            </a:r>
            <a:br>
              <a:rPr lang="en-US" sz="2800" dirty="0">
                <a:latin typeface="Arial Black" panose="020B0A04020102020204" pitchFamily="34" charset="0"/>
              </a:rPr>
            </a:br>
            <a:r>
              <a:rPr lang="ru-RU" sz="2800" b="1" dirty="0">
                <a:latin typeface="Arial Black" panose="020B0A04020102020204" pitchFamily="34" charset="0"/>
              </a:rPr>
              <a:t> </a:t>
            </a:r>
            <a:r>
              <a:rPr lang="uk-UA" sz="2800" b="1" u="sng" dirty="0" err="1">
                <a:latin typeface="Arial Black" panose="020B0A04020102020204" pitchFamily="34" charset="0"/>
              </a:rPr>
              <a:t>Котелевський</a:t>
            </a:r>
            <a:r>
              <a:rPr lang="uk-UA" sz="2800" b="1" u="sng" dirty="0">
                <a:latin typeface="Arial Black" panose="020B0A04020102020204" pitchFamily="34" charset="0"/>
              </a:rPr>
              <a:t> </a:t>
            </a:r>
            <a:r>
              <a:rPr lang="uk-UA" sz="2800" b="1" u="sng" dirty="0" smtClean="0">
                <a:latin typeface="Arial Black" panose="020B0A04020102020204" pitchFamily="34" charset="0"/>
              </a:rPr>
              <a:t>ЗЗСО №</a:t>
            </a:r>
            <a:r>
              <a:rPr lang="uk-UA" sz="2800" b="1" u="sng" dirty="0">
                <a:latin typeface="Arial Black" panose="020B0A04020102020204" pitchFamily="34" charset="0"/>
              </a:rPr>
              <a:t>2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/>
              <a:t>ІІ місце – педагогічний колектив у  І етапі обласного конкурсу «Кращий заклад освіти з інклюзивним навчанням» у 2021 році </a:t>
            </a:r>
            <a:endParaRPr lang="ru-RU" b="1" dirty="0"/>
          </a:p>
          <a:p>
            <a:endParaRPr lang="ru-RU" dirty="0"/>
          </a:p>
        </p:txBody>
      </p:sp>
      <p:pic>
        <p:nvPicPr>
          <p:cNvPr id="8194" name="Picture 2" descr="C:\Users\Admin\Desktop\IMG-cc9874530624e0a57084a32adf9fec53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137" y="3125956"/>
            <a:ext cx="3086137" cy="3438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66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latin typeface="Arial Black" panose="020B0A04020102020204" pitchFamily="34" charset="0"/>
              </a:rPr>
              <a:t>Досягнення закладів освіти </a:t>
            </a:r>
            <a:r>
              <a:rPr lang="en-US" sz="2800" dirty="0">
                <a:latin typeface="Arial Black" panose="020B0A04020102020204" pitchFamily="34" charset="0"/>
              </a:rPr>
              <a:t/>
            </a:r>
            <a:br>
              <a:rPr lang="en-US" sz="2800" dirty="0">
                <a:latin typeface="Arial Black" panose="020B0A04020102020204" pitchFamily="34" charset="0"/>
              </a:rPr>
            </a:br>
            <a:r>
              <a:rPr lang="ru-RU" sz="2800" b="1" dirty="0">
                <a:latin typeface="Arial Black" panose="020B0A04020102020204" pitchFamily="34" charset="0"/>
              </a:rPr>
              <a:t> </a:t>
            </a:r>
            <a:r>
              <a:rPr lang="uk-UA" sz="2800" b="1" u="sng" dirty="0" err="1">
                <a:latin typeface="Arial Black" panose="020B0A04020102020204" pitchFamily="34" charset="0"/>
              </a:rPr>
              <a:t>Котелевський</a:t>
            </a:r>
            <a:r>
              <a:rPr lang="uk-UA" sz="2800" b="1" u="sng" dirty="0">
                <a:latin typeface="Arial Black" panose="020B0A04020102020204" pitchFamily="34" charset="0"/>
              </a:rPr>
              <a:t> </a:t>
            </a:r>
            <a:r>
              <a:rPr lang="uk-UA" sz="2800" b="1" u="sng" dirty="0" smtClean="0">
                <a:latin typeface="Arial Black" panose="020B0A04020102020204" pitchFamily="34" charset="0"/>
              </a:rPr>
              <a:t>ЗЗСО </a:t>
            </a:r>
            <a:r>
              <a:rPr lang="uk-UA" sz="2800" b="1" u="sng" dirty="0">
                <a:latin typeface="Arial Black" panose="020B0A04020102020204" pitchFamily="34" charset="0"/>
              </a:rPr>
              <a:t>№2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uk-UA" b="1" dirty="0"/>
              <a:t>ІІІ місце</a:t>
            </a:r>
            <a:r>
              <a:rPr lang="uk-UA" dirty="0"/>
              <a:t> -   у районних змаганнях учнівської молоді зі спортивного туризму у 2019 році</a:t>
            </a:r>
            <a:endParaRPr lang="ru-RU" dirty="0"/>
          </a:p>
          <a:p>
            <a:r>
              <a:rPr lang="uk-UA" b="1" dirty="0"/>
              <a:t>ІІ місце -</a:t>
            </a:r>
            <a:r>
              <a:rPr lang="uk-UA" dirty="0"/>
              <a:t> у І відбірковому етапі обласного конкурсу читців «Тарасовими шляхами»  </a:t>
            </a:r>
            <a:endParaRPr lang="ru-RU" dirty="0"/>
          </a:p>
          <a:p>
            <a:r>
              <a:rPr lang="uk-UA" b="1" dirty="0"/>
              <a:t>ІІІ місце</a:t>
            </a:r>
            <a:r>
              <a:rPr lang="uk-UA" dirty="0"/>
              <a:t> - у І відбірковому етапі обласного конкурсу читців «Тарасовими шляхами»  </a:t>
            </a:r>
            <a:endParaRPr lang="ru-RU" dirty="0"/>
          </a:p>
          <a:p>
            <a:r>
              <a:rPr lang="uk-UA" b="1" dirty="0"/>
              <a:t>Диплом І ступеня </a:t>
            </a:r>
            <a:r>
              <a:rPr lang="uk-UA" dirty="0"/>
              <a:t>VІ Всеукраїнського (ХVІ </a:t>
            </a:r>
            <a:r>
              <a:rPr lang="uk-UA" dirty="0" err="1"/>
              <a:t>Всекримського</a:t>
            </a:r>
            <a:r>
              <a:rPr lang="uk-UA" dirty="0"/>
              <a:t>) конкурсу учнівської та студентської творчості «Змагаймось за нове життя!», присвяченого Лесі Українці  </a:t>
            </a:r>
            <a:endParaRPr lang="ru-RU" dirty="0"/>
          </a:p>
          <a:p>
            <a:r>
              <a:rPr lang="uk-UA" b="1" dirty="0"/>
              <a:t>ІІІ місце</a:t>
            </a:r>
            <a:r>
              <a:rPr lang="uk-UA" dirty="0"/>
              <a:t> у районному етапі </a:t>
            </a:r>
            <a:r>
              <a:rPr lang="uk-UA" dirty="0" err="1"/>
              <a:t>Гімназіади</a:t>
            </a:r>
            <a:r>
              <a:rPr lang="uk-UA" dirty="0"/>
              <a:t> Полтавщини 2019-2020 навчального року у змаганнях з шахів 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6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latin typeface="Arial Black" panose="020B0A04020102020204" pitchFamily="34" charset="0"/>
              </a:rPr>
              <a:t>Досягнення закладів освіти </a:t>
            </a:r>
            <a:r>
              <a:rPr lang="en-US" sz="2800" dirty="0" smtClean="0">
                <a:latin typeface="Arial Black" panose="020B0A04020102020204" pitchFamily="34" charset="0"/>
              </a:rPr>
              <a:t/>
            </a:r>
            <a:br>
              <a:rPr lang="en-US" sz="2800" dirty="0" smtClean="0">
                <a:latin typeface="Arial Black" panose="020B0A04020102020204" pitchFamily="34" charset="0"/>
              </a:rPr>
            </a:br>
            <a:r>
              <a:rPr lang="uk-UA" sz="2800" b="1" u="sng" dirty="0" smtClean="0">
                <a:latin typeface="Arial Black" panose="020B0A04020102020204" pitchFamily="34" charset="0"/>
              </a:rPr>
              <a:t>Котелевський заклад загальної середньої освіти </a:t>
            </a:r>
            <a:r>
              <a:rPr lang="uk-UA" sz="2800" b="1" u="sng" dirty="0">
                <a:latin typeface="Arial Black" panose="020B0A04020102020204" pitchFamily="34" charset="0"/>
              </a:rPr>
              <a:t>№</a:t>
            </a:r>
            <a:r>
              <a:rPr lang="uk-UA" sz="2800" b="1" u="sng" dirty="0" smtClean="0">
                <a:latin typeface="Arial Black" panose="020B0A04020102020204" pitchFamily="34" charset="0"/>
              </a:rPr>
              <a:t>7 І ступеня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b="1" dirty="0"/>
              <a:t>у</a:t>
            </a:r>
            <a:r>
              <a:rPr lang="uk-UA" sz="2400" b="1" dirty="0" smtClean="0"/>
              <a:t>часть у </a:t>
            </a:r>
            <a:r>
              <a:rPr lang="uk-UA" sz="2400" b="1" dirty="0"/>
              <a:t>конкурсі юних митців Котелевщини на честь Волика П.І. у 2020 </a:t>
            </a:r>
            <a:r>
              <a:rPr lang="uk-UA" sz="2400" b="1" dirty="0" smtClean="0"/>
              <a:t>році</a:t>
            </a:r>
            <a:endParaRPr lang="ru-RU" sz="2400" b="1" dirty="0"/>
          </a:p>
          <a:p>
            <a:r>
              <a:rPr lang="uk-UA" sz="2400" b="1" dirty="0"/>
              <a:t>п</a:t>
            </a:r>
            <a:r>
              <a:rPr lang="uk-UA" sz="2400" b="1" dirty="0" smtClean="0"/>
              <a:t>ереможець </a:t>
            </a:r>
            <a:r>
              <a:rPr lang="uk-UA" sz="2400" b="1" dirty="0"/>
              <a:t>І туру Всеукраїнського конкурсу «Учитель року-2020»; учасник ІІ (регіонального) туру - </a:t>
            </a:r>
            <a:r>
              <a:rPr lang="uk-UA" sz="2400" b="1" dirty="0" err="1"/>
              <a:t>Салашна</a:t>
            </a:r>
            <a:r>
              <a:rPr lang="uk-UA" sz="2400" b="1" dirty="0"/>
              <a:t> Тетяна Іванівна, вчитель початкових </a:t>
            </a:r>
            <a:r>
              <a:rPr lang="uk-UA" sz="2400" b="1" dirty="0" smtClean="0"/>
              <a:t>класів  </a:t>
            </a:r>
          </a:p>
          <a:p>
            <a:pPr marL="0" indent="0">
              <a:buNone/>
            </a:pPr>
            <a:r>
              <a:rPr lang="uk-UA" sz="1800" dirty="0"/>
              <a:t> </a:t>
            </a:r>
            <a:r>
              <a:rPr lang="uk-UA" sz="1800" dirty="0" smtClean="0"/>
              <a:t>    </a:t>
            </a:r>
            <a:endParaRPr lang="ru-RU" sz="1800" dirty="0"/>
          </a:p>
          <a:p>
            <a:endParaRPr lang="ru-RU" dirty="0"/>
          </a:p>
        </p:txBody>
      </p:sp>
      <p:pic>
        <p:nvPicPr>
          <p:cNvPr id="9218" name="Picture 2" descr="C:\Users\Admin\Desktop\2395296e4c77d16f52b6bfb4985a2f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507" y="3514678"/>
            <a:ext cx="5600924" cy="309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50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6169" y="376848"/>
            <a:ext cx="11377245" cy="1325563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 err="1">
                <a:latin typeface="Arial Black" panose="020B0A04020102020204" pitchFamily="34" charset="0"/>
              </a:rPr>
              <a:t>Ф</a:t>
            </a:r>
            <a:r>
              <a:rPr lang="ru-RU" sz="2800" b="1" dirty="0" err="1" smtClean="0">
                <a:latin typeface="Arial Black" panose="020B0A04020102020204" pitchFamily="34" charset="0"/>
              </a:rPr>
              <a:t>інансування</a:t>
            </a:r>
            <a:r>
              <a:rPr lang="ru-RU" sz="2800" b="1" dirty="0" smtClean="0">
                <a:latin typeface="Arial Black" panose="020B0A04020102020204" pitchFamily="34" charset="0"/>
              </a:rPr>
              <a:t> </a:t>
            </a:r>
            <a:r>
              <a:rPr lang="ru-RU" sz="2800" b="1" dirty="0" err="1">
                <a:latin typeface="Arial Black" panose="020B0A04020102020204" pitchFamily="34" charset="0"/>
              </a:rPr>
              <a:t>освітніх</a:t>
            </a:r>
            <a:r>
              <a:rPr lang="ru-RU" sz="2800" b="1" dirty="0">
                <a:latin typeface="Arial Black" panose="020B0A04020102020204" pitchFamily="34" charset="0"/>
              </a:rPr>
              <a:t> </a:t>
            </a:r>
            <a:r>
              <a:rPr lang="ru-RU" sz="2800" b="1" dirty="0" err="1" smtClean="0">
                <a:latin typeface="Arial Black" panose="020B0A04020102020204" pitchFamily="34" charset="0"/>
              </a:rPr>
              <a:t>закладів</a:t>
            </a:r>
            <a:r>
              <a:rPr lang="ru-RU" sz="2800" b="1" dirty="0" smtClean="0"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latin typeface="Arial Black" panose="020B0A04020102020204" pitchFamily="34" charset="0"/>
              </a:rPr>
            </a:br>
            <a:r>
              <a:rPr lang="ru-RU" sz="2800" b="1" dirty="0" smtClean="0">
                <a:latin typeface="Arial Black" panose="020B0A04020102020204" pitchFamily="34" charset="0"/>
              </a:rPr>
              <a:t> </a:t>
            </a:r>
            <a:r>
              <a:rPr lang="ru-RU" sz="2800" b="1" dirty="0">
                <a:latin typeface="Arial Black" panose="020B0A04020102020204" pitchFamily="34" charset="0"/>
              </a:rPr>
              <a:t>у 2020 </a:t>
            </a:r>
            <a:r>
              <a:rPr lang="ru-RU" sz="2800" b="1" dirty="0" err="1">
                <a:latin typeface="Arial Black" panose="020B0A04020102020204" pitchFamily="34" charset="0"/>
              </a:rPr>
              <a:t>році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2384976"/>
              </p:ext>
            </p:extLst>
          </p:nvPr>
        </p:nvGraphicFramePr>
        <p:xfrm>
          <a:off x="410306" y="2110156"/>
          <a:ext cx="11406559" cy="34913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0744"/>
                <a:gridCol w="1409700"/>
                <a:gridCol w="466725"/>
                <a:gridCol w="666750"/>
                <a:gridCol w="695325"/>
                <a:gridCol w="1123950"/>
                <a:gridCol w="1143000"/>
                <a:gridCol w="1019175"/>
                <a:gridCol w="857250"/>
                <a:gridCol w="657225"/>
                <a:gridCol w="752475"/>
                <a:gridCol w="559344"/>
                <a:gridCol w="44178"/>
                <a:gridCol w="44178"/>
                <a:gridCol w="962025"/>
                <a:gridCol w="634515"/>
              </a:tblGrid>
              <a:tr h="31871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п/п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Назва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закладу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К-</a:t>
                      </a:r>
                      <a:r>
                        <a:rPr lang="ru-RU" sz="1200" u="none" strike="noStrike" dirty="0" err="1">
                          <a:effectLst/>
                        </a:rPr>
                        <a:t>ть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r>
                        <a:rPr lang="ru-RU" sz="1200" u="none" strike="noStrike" dirty="0" err="1">
                          <a:effectLst/>
                        </a:rPr>
                        <a:t>дітей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 smtClean="0">
                          <a:effectLst/>
                        </a:rPr>
                        <a:t>Педагогів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Обслуг. </a:t>
                      </a:r>
                      <a:r>
                        <a:rPr lang="ru-RU" sz="1200" u="none" strike="noStrike" dirty="0">
                          <a:effectLst/>
                        </a:rPr>
                        <a:t>персонал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З/П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+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нарахування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6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Енергоносії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 smtClean="0">
                          <a:effectLst/>
                        </a:rPr>
                        <a:t>Всього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На 1-го учня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14287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err="1" smtClean="0">
                          <a:effectLst/>
                        </a:rPr>
                        <a:t>Освітня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субвенція</a:t>
                      </a:r>
                      <a:endParaRPr lang="ru-RU" sz="1200" b="0" i="0" u="none" strike="noStrike" dirty="0" smtClean="0">
                        <a:effectLst/>
                        <a:latin typeface="Arial Cyr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З/П обслуг. персоналу</a:t>
                      </a:r>
                      <a:endParaRPr lang="ru-RU" sz="1200" b="0" i="0" u="none" strike="noStrike" dirty="0" smtClean="0">
                        <a:effectLst/>
                        <a:latin typeface="Arial Cyr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6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504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Газ/тепло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 1 </a:t>
                      </a:r>
                      <a:r>
                        <a:rPr lang="ru-RU" sz="1200" u="none" strike="noStrike" dirty="0" err="1">
                          <a:effectLst/>
                        </a:rPr>
                        <a:t>учня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Ел/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ен</a:t>
                      </a:r>
                      <a:r>
                        <a:rPr lang="ru-RU" sz="1200" u="none" strike="noStrike" dirty="0">
                          <a:effectLst/>
                        </a:rPr>
                        <a:t>.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 1 </a:t>
                      </a:r>
                      <a:r>
                        <a:rPr lang="ru-RU" sz="1200" u="none" strike="noStrike" dirty="0" err="1">
                          <a:effectLst/>
                        </a:rPr>
                        <a:t>учня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9389" marR="9389" marT="9389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3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err="1" smtClean="0">
                          <a:effectLst/>
                        </a:rPr>
                        <a:t>Гімназія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№ 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800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90,25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36,5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3288967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13070197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16359164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1150673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1438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137837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172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19626489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24 533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14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</a:rPr>
                        <a:t>ЗЗСО </a:t>
                      </a:r>
                      <a:r>
                        <a:rPr lang="ru-RU" sz="1200" u="none" strike="noStrike" dirty="0">
                          <a:effectLst/>
                        </a:rPr>
                        <a:t>№ 2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31,5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17,5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1937067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4199584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6136651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236010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1129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74611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357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6838351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32 719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14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</a:rPr>
                        <a:t>ЗЗСО </a:t>
                      </a:r>
                      <a:r>
                        <a:rPr lang="ru-RU" sz="1200" u="none" strike="noStrike" dirty="0">
                          <a:effectLst/>
                        </a:rPr>
                        <a:t>№ 4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358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42,5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20,75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2006369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6192952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8199321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392549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1097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94621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264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9448375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26 392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14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err="1" smtClean="0">
                          <a:effectLst/>
                        </a:rPr>
                        <a:t>Більський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ЗЗСО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1032999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3075108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4108107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87220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847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66406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645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4522973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43 912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14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err="1" smtClean="0">
                          <a:effectLst/>
                        </a:rPr>
                        <a:t>Деревківський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ЗЗСО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16,25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7,5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533768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2209589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2743357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110198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2041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26541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492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3021456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55 953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288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</a:rPr>
                        <a:t>ЗЗСО </a:t>
                      </a:r>
                      <a:r>
                        <a:rPr lang="ru-RU" sz="1200" u="none" strike="noStrike" dirty="0">
                          <a:effectLst/>
                        </a:rPr>
                        <a:t>№ 7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7,25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294382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932305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1226687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48731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2119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16460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716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1495323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65 014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793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Всього</a:t>
                      </a:r>
                      <a:endParaRPr lang="ru-RU" sz="1200" b="1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1547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214,75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100,25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9093552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29679735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38773287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874708 + 1150673</a:t>
                      </a:r>
                      <a:endParaRPr lang="ru-RU" sz="1200" b="0" i="0" u="none" strike="noStrike" dirty="0" smtClean="0">
                        <a:effectLst/>
                        <a:latin typeface="Arial Cyr"/>
                      </a:endParaRPr>
                    </a:p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416476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44952967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668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65125"/>
            <a:ext cx="11500338" cy="1325563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 err="1" smtClean="0">
                <a:latin typeface="Arial Black" panose="020B0A04020102020204" pitchFamily="34" charset="0"/>
              </a:rPr>
              <a:t>Фінансування</a:t>
            </a:r>
            <a:r>
              <a:rPr lang="ru-RU" sz="2800" b="1" dirty="0" smtClean="0">
                <a:latin typeface="Arial Black" panose="020B0A04020102020204" pitchFamily="34" charset="0"/>
              </a:rPr>
              <a:t> </a:t>
            </a:r>
            <a:r>
              <a:rPr lang="ru-RU" sz="2800" b="1" dirty="0" err="1">
                <a:latin typeface="Arial Black" panose="020B0A04020102020204" pitchFamily="34" charset="0"/>
              </a:rPr>
              <a:t>освітніх</a:t>
            </a:r>
            <a:r>
              <a:rPr lang="ru-RU" sz="2800" b="1" dirty="0">
                <a:latin typeface="Arial Black" panose="020B0A04020102020204" pitchFamily="34" charset="0"/>
              </a:rPr>
              <a:t> </a:t>
            </a:r>
            <a:r>
              <a:rPr lang="ru-RU" sz="2800" b="1" dirty="0" err="1" smtClean="0">
                <a:latin typeface="Arial Black" panose="020B0A04020102020204" pitchFamily="34" charset="0"/>
              </a:rPr>
              <a:t>закладів</a:t>
            </a:r>
            <a:r>
              <a:rPr lang="ru-RU" sz="2800" b="1" dirty="0" smtClean="0">
                <a:latin typeface="Arial Black" panose="020B0A04020102020204" pitchFamily="34" charset="0"/>
              </a:rPr>
              <a:t/>
            </a:r>
            <a:br>
              <a:rPr lang="ru-RU" sz="2800" b="1" dirty="0" smtClean="0">
                <a:latin typeface="Arial Black" panose="020B0A04020102020204" pitchFamily="34" charset="0"/>
              </a:rPr>
            </a:br>
            <a:r>
              <a:rPr lang="ru-RU" sz="2800" b="1" dirty="0" smtClean="0">
                <a:latin typeface="Arial Black" panose="020B0A04020102020204" pitchFamily="34" charset="0"/>
              </a:rPr>
              <a:t> </a:t>
            </a:r>
            <a:r>
              <a:rPr lang="ru-RU" sz="2800" b="1" dirty="0">
                <a:latin typeface="Arial Black" panose="020B0A04020102020204" pitchFamily="34" charset="0"/>
              </a:rPr>
              <a:t>у 2021 </a:t>
            </a:r>
            <a:r>
              <a:rPr lang="ru-RU" sz="2800" b="1" dirty="0" err="1">
                <a:latin typeface="Arial Black" panose="020B0A04020102020204" pitchFamily="34" charset="0"/>
              </a:rPr>
              <a:t>році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0100212"/>
              </p:ext>
            </p:extLst>
          </p:nvPr>
        </p:nvGraphicFramePr>
        <p:xfrm>
          <a:off x="375139" y="2086712"/>
          <a:ext cx="11418276" cy="3588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2030"/>
                <a:gridCol w="1570893"/>
                <a:gridCol w="550984"/>
                <a:gridCol w="703385"/>
                <a:gridCol w="633046"/>
                <a:gridCol w="1039407"/>
                <a:gridCol w="1035578"/>
                <a:gridCol w="1008184"/>
                <a:gridCol w="762000"/>
                <a:gridCol w="609600"/>
                <a:gridCol w="644769"/>
                <a:gridCol w="635761"/>
                <a:gridCol w="44178"/>
                <a:gridCol w="44178"/>
                <a:gridCol w="999176"/>
                <a:gridCol w="715107"/>
              </a:tblGrid>
              <a:tr h="33996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№ п/п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Назва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</a:rPr>
                        <a:t> закладу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К-</a:t>
                      </a:r>
                      <a:r>
                        <a:rPr lang="ru-RU" sz="1200" u="none" strike="noStrike" dirty="0" err="1">
                          <a:effectLst/>
                        </a:rPr>
                        <a:t>ть</a:t>
                      </a:r>
                      <a:r>
                        <a:rPr lang="ru-RU" sz="1200" u="none" strike="noStrike" dirty="0">
                          <a:effectLst/>
                        </a:rPr>
                        <a:t> </a:t>
                      </a:r>
                      <a:r>
                        <a:rPr lang="ru-RU" sz="1200" u="none" strike="noStrike" dirty="0" err="1">
                          <a:effectLst/>
                        </a:rPr>
                        <a:t>дітей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 smtClean="0">
                          <a:effectLst/>
                        </a:rPr>
                        <a:t>Педагогів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Обслуговуючий персонал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З/П + 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нарахування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effectLst/>
                          <a:latin typeface="Arial Cyr"/>
                        </a:rPr>
                        <a:t>з</a:t>
                      </a:r>
                      <a:r>
                        <a:rPr lang="ru-RU" sz="1200" b="0" i="0" u="none" strike="noStrike" baseline="0" dirty="0" smtClean="0">
                          <a:effectLst/>
                          <a:latin typeface="Arial Cyr"/>
                        </a:rPr>
                        <a:t> них: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6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>
                          <a:effectLst/>
                        </a:rPr>
                        <a:t>Енергоносії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err="1" smtClean="0">
                          <a:effectLst/>
                        </a:rPr>
                        <a:t>Всього</a:t>
                      </a:r>
                      <a:endParaRPr lang="ru-RU" sz="16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На 1-го учня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58975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err="1" smtClean="0">
                          <a:effectLst/>
                        </a:rPr>
                        <a:t>Освітня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 err="1" smtClean="0">
                          <a:effectLst/>
                        </a:rPr>
                        <a:t>субвенція</a:t>
                      </a:r>
                      <a:endParaRPr lang="ru-RU" sz="1200" b="0" i="0" u="none" strike="noStrike" dirty="0" smtClean="0">
                        <a:effectLst/>
                        <a:latin typeface="Arial Cyr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З/П обслуг. персоналу</a:t>
                      </a:r>
                      <a:endParaRPr lang="ru-RU" sz="1200" b="0" i="0" u="none" strike="noStrike" dirty="0" smtClean="0">
                        <a:effectLst/>
                        <a:latin typeface="Arial Cyr"/>
                      </a:endParaRPr>
                    </a:p>
                    <a:p>
                      <a:pPr algn="ctr" fontAlgn="ctr"/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6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Газ/тепло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на 1 учня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ел.ен</a:t>
                      </a:r>
                      <a:r>
                        <a:rPr lang="ru-RU" sz="1200" u="none" strike="noStrike" dirty="0">
                          <a:effectLst/>
                        </a:rPr>
                        <a:t>.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на 1 </a:t>
                      </a:r>
                      <a:r>
                        <a:rPr lang="ru-RU" sz="1200" u="none" strike="noStrike" dirty="0" err="1">
                          <a:effectLst/>
                        </a:rPr>
                        <a:t>учня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9389" marR="9389" marT="9389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5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err="1" smtClean="0">
                          <a:effectLst/>
                        </a:rPr>
                        <a:t>Гімназія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№ 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800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90,25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31,5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19 776 254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16266186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3510068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1738503</a:t>
                      </a:r>
                      <a:endParaRPr lang="ru-RU" sz="1200" b="0" i="0" u="none" strike="noStrike" dirty="0" smtClean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strike="noStrike" dirty="0" smtClean="0">
                          <a:effectLst/>
                        </a:rPr>
                        <a:t>2173</a:t>
                      </a:r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367630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460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23491430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29 364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15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</a:rPr>
                        <a:t>ЗЗСО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</a:rPr>
                        <a:t>№ 2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209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31,5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6369508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4801356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1568152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501804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2401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139195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666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7323554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35 041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15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</a:rPr>
                        <a:t>ЗЗСО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</a:t>
                      </a:r>
                      <a:r>
                        <a:rPr lang="ru-RU" sz="1200" u="none" strike="noStrike" dirty="0" smtClean="0">
                          <a:effectLst/>
                        </a:rPr>
                        <a:t>№ </a:t>
                      </a:r>
                      <a:r>
                        <a:rPr lang="ru-RU" sz="1200" u="none" strike="noStrike" dirty="0">
                          <a:effectLst/>
                        </a:rPr>
                        <a:t>4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358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42,5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8976769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7017576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1959193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809460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2261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222130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620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10789849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30 139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15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err="1" smtClean="0">
                          <a:effectLst/>
                        </a:rPr>
                        <a:t>Більський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ЗЗСО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11,5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5420872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4213148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1207724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102000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990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146470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1422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6055263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58 789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15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err="1" smtClean="0">
                          <a:effectLst/>
                        </a:rPr>
                        <a:t>Деревківський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 ЗЗСО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16,25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3319475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2589256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730219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162000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3000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52865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979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3670992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67 981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29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6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</a:rPr>
                        <a:t>ЗЗСО </a:t>
                      </a:r>
                      <a:r>
                        <a:rPr lang="ru-RU" sz="1200" u="none" strike="noStrike" dirty="0">
                          <a:effectLst/>
                        </a:rPr>
                        <a:t>№ 7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23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7,25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4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1539510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1143178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396332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173328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7536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35890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1560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1863497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81 022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  <a:tr h="3298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err="1">
                          <a:effectLst/>
                        </a:rPr>
                        <a:t>Всього</a:t>
                      </a:r>
                      <a:endParaRPr lang="ru-RU" sz="1200" b="1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1547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214,75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88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45402388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36030700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9371688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>
                          <a:effectLst/>
                        </a:rPr>
                        <a:t>1748592 + 1738503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964180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 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</a:rPr>
                        <a:t>53194585</a:t>
                      </a:r>
                      <a:endParaRPr lang="ru-RU" sz="1200" b="0" i="0" u="none" strike="noStrike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</a:rPr>
                        <a:t> </a:t>
                      </a:r>
                      <a:endParaRPr lang="ru-RU" sz="1200" b="0" i="0" u="none" strike="noStrike" dirty="0">
                        <a:effectLst/>
                        <a:latin typeface="Arial Cyr"/>
                      </a:endParaRPr>
                    </a:p>
                  </a:txBody>
                  <a:tcPr marL="9389" marR="9389" marT="9389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00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 Black" panose="020B0A04020102020204" pitchFamily="34" charset="0"/>
              </a:rPr>
              <a:t>РОЗРАХУНОК ЗАРОБІТНОЇ ПЛАТИ ПЕДАГОГІЧНОГО ПЕРСОНАЛУ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75" y="1809750"/>
            <a:ext cx="10906125" cy="4762500"/>
          </a:xfrm>
        </p:spPr>
        <p:txBody>
          <a:bodyPr>
            <a:noAutofit/>
          </a:bodyPr>
          <a:lstStyle/>
          <a:p>
            <a:r>
              <a:rPr lang="uk-UA" sz="2000" dirty="0" smtClean="0"/>
              <a:t>Учнів </a:t>
            </a:r>
            <a:r>
              <a:rPr lang="uk-UA" sz="2000" dirty="0"/>
              <a:t>1-4 класів </a:t>
            </a:r>
            <a:r>
              <a:rPr lang="uk-UA" sz="2000" dirty="0" smtClean="0"/>
              <a:t>– 23 особи</a:t>
            </a:r>
            <a:endParaRPr lang="ru-RU" sz="2000" dirty="0"/>
          </a:p>
          <a:p>
            <a:r>
              <a:rPr lang="uk-UA" sz="2000" dirty="0"/>
              <a:t>Р</a:t>
            </a:r>
            <a:r>
              <a:rPr lang="uk-UA" sz="2000" dirty="0" smtClean="0"/>
              <a:t>озрахункова </a:t>
            </a:r>
            <a:r>
              <a:rPr lang="uk-UA" sz="2000" dirty="0"/>
              <a:t>наповнюваність </a:t>
            </a:r>
            <a:r>
              <a:rPr lang="uk-UA" sz="2000" dirty="0" smtClean="0"/>
              <a:t>класів </a:t>
            </a:r>
            <a:r>
              <a:rPr lang="uk-UA" sz="2000" dirty="0"/>
              <a:t>становить </a:t>
            </a:r>
            <a:r>
              <a:rPr lang="uk-UA" sz="2000" b="1" dirty="0" smtClean="0"/>
              <a:t>19</a:t>
            </a:r>
            <a:r>
              <a:rPr lang="uk-UA" sz="2000" dirty="0" smtClean="0"/>
              <a:t> </a:t>
            </a:r>
            <a:r>
              <a:rPr lang="uk-UA" sz="2000" dirty="0"/>
              <a:t>відповідно щільності </a:t>
            </a:r>
            <a:r>
              <a:rPr lang="uk-UA" sz="2000" dirty="0" smtClean="0"/>
              <a:t>учнів</a:t>
            </a:r>
            <a:endParaRPr lang="ru-RU" sz="2000" dirty="0"/>
          </a:p>
          <a:p>
            <a:r>
              <a:rPr lang="uk-UA" sz="2000" dirty="0"/>
              <a:t>Класи </a:t>
            </a:r>
            <a:r>
              <a:rPr lang="uk-UA" sz="2000" dirty="0" smtClean="0"/>
              <a:t>визначають</a:t>
            </a:r>
            <a:r>
              <a:rPr lang="ru-RU" sz="2000" dirty="0" smtClean="0"/>
              <a:t>  </a:t>
            </a:r>
            <a:r>
              <a:rPr lang="uk-UA" sz="2000" dirty="0" smtClean="0"/>
              <a:t> 23 учні : коефіцієнт 19 = </a:t>
            </a:r>
            <a:r>
              <a:rPr lang="uk-UA" sz="2000" dirty="0"/>
              <a:t>1</a:t>
            </a:r>
            <a:r>
              <a:rPr lang="uk-UA" sz="2000" dirty="0" smtClean="0"/>
              <a:t> клас</a:t>
            </a:r>
            <a:endParaRPr lang="ru-RU" sz="2000" dirty="0"/>
          </a:p>
          <a:p>
            <a:r>
              <a:rPr lang="uk-UA" sz="2000" dirty="0" smtClean="0"/>
              <a:t>Кількість </a:t>
            </a:r>
            <a:r>
              <a:rPr lang="uk-UA" sz="2000" dirty="0"/>
              <a:t>тижневих годин навчального </a:t>
            </a:r>
            <a:r>
              <a:rPr lang="uk-UA" sz="2000" dirty="0" smtClean="0"/>
              <a:t>плану для учнів 1-4 класів -  </a:t>
            </a:r>
            <a:r>
              <a:rPr lang="uk-UA" sz="2000" dirty="0"/>
              <a:t>25 годин;</a:t>
            </a:r>
            <a:endParaRPr lang="ru-RU" sz="2000" dirty="0"/>
          </a:p>
          <a:p>
            <a:r>
              <a:rPr lang="uk-UA" sz="2000" dirty="0" smtClean="0"/>
              <a:t>Визначаємо кількість педагогічних ставок у  </a:t>
            </a:r>
            <a:r>
              <a:rPr lang="uk-UA" sz="2000" dirty="0"/>
              <a:t>1-4 </a:t>
            </a:r>
            <a:r>
              <a:rPr lang="uk-UA" sz="2000" dirty="0" smtClean="0"/>
              <a:t>класах:     25 годин х на 1 клас = 25 навчальних годин </a:t>
            </a:r>
            <a:r>
              <a:rPr lang="uk-UA" sz="2000" dirty="0"/>
              <a:t>	 </a:t>
            </a:r>
            <a:endParaRPr lang="ru-RU" sz="2000" dirty="0"/>
          </a:p>
          <a:p>
            <a:r>
              <a:rPr lang="uk-UA" sz="2000" dirty="0"/>
              <a:t> </a:t>
            </a:r>
            <a:r>
              <a:rPr lang="uk-UA" sz="2000" dirty="0" smtClean="0"/>
              <a:t>Ставка педагога 18 годин, отже  25 годин : 18 годин= 1,4 </a:t>
            </a:r>
            <a:r>
              <a:rPr lang="uk-UA" sz="2000" dirty="0"/>
              <a:t>педагогічних ставок</a:t>
            </a:r>
            <a:endParaRPr lang="ru-RU" sz="2000" dirty="0"/>
          </a:p>
          <a:p>
            <a:r>
              <a:rPr lang="uk-UA" sz="2000" dirty="0" smtClean="0"/>
              <a:t>Розрахунок  </a:t>
            </a:r>
            <a:r>
              <a:rPr lang="uk-UA" sz="2000" dirty="0"/>
              <a:t>заробітної плати </a:t>
            </a:r>
            <a:r>
              <a:rPr lang="uk-UA" sz="2000" dirty="0" smtClean="0"/>
              <a:t>педагогічних </a:t>
            </a:r>
            <a:r>
              <a:rPr lang="uk-UA" sz="2000" dirty="0"/>
              <a:t>працівників </a:t>
            </a:r>
            <a:r>
              <a:rPr lang="uk-UA" sz="2000" dirty="0" smtClean="0"/>
              <a:t>1,4*1,017*190,38 = </a:t>
            </a:r>
            <a:r>
              <a:rPr lang="uk-UA" sz="2000" b="1" dirty="0" smtClean="0"/>
              <a:t>271,060 </a:t>
            </a:r>
            <a:r>
              <a:rPr lang="uk-UA" sz="2000" b="1" dirty="0"/>
              <a:t>тисяч </a:t>
            </a:r>
            <a:r>
              <a:rPr lang="uk-UA" sz="2000" b="1" dirty="0" smtClean="0"/>
              <a:t>гривень</a:t>
            </a:r>
            <a:endParaRPr lang="ru-RU" sz="2000" dirty="0"/>
          </a:p>
          <a:p>
            <a:r>
              <a:rPr lang="uk-UA" sz="2000" dirty="0" smtClean="0"/>
              <a:t>Розрахунок заробітної плати </a:t>
            </a:r>
            <a:r>
              <a:rPr lang="uk-UA" sz="2000" dirty="0"/>
              <a:t>іншого персоналу </a:t>
            </a:r>
            <a:r>
              <a:rPr lang="uk-UA" sz="2000" dirty="0" smtClean="0"/>
              <a:t>(директора, логопеда) 23*0,484*9615,02/1000</a:t>
            </a:r>
            <a:r>
              <a:rPr lang="uk-UA" sz="2000" dirty="0"/>
              <a:t>=  </a:t>
            </a:r>
            <a:r>
              <a:rPr lang="uk-UA" sz="2000" b="1" dirty="0"/>
              <a:t>107,0 тисяч гривень</a:t>
            </a:r>
            <a:endParaRPr lang="ru-RU" sz="2000" dirty="0"/>
          </a:p>
          <a:p>
            <a:r>
              <a:rPr lang="uk-UA" sz="2000" dirty="0" smtClean="0"/>
              <a:t>Загальна сума освітньої субвенції : </a:t>
            </a:r>
            <a:r>
              <a:rPr lang="uk-UA" sz="2000" b="1" dirty="0"/>
              <a:t>271,06 </a:t>
            </a:r>
            <a:r>
              <a:rPr lang="uk-UA" sz="2000" b="1" dirty="0" smtClean="0"/>
              <a:t> </a:t>
            </a:r>
            <a:r>
              <a:rPr lang="uk-UA" sz="2000" b="1" dirty="0" err="1" smtClean="0"/>
              <a:t>тис.грн</a:t>
            </a:r>
            <a:r>
              <a:rPr lang="uk-UA" sz="2000" b="1" dirty="0" smtClean="0"/>
              <a:t> + </a:t>
            </a:r>
            <a:r>
              <a:rPr lang="uk-UA" sz="2000" b="1" dirty="0"/>
              <a:t>107,0 </a:t>
            </a:r>
            <a:r>
              <a:rPr lang="uk-UA" sz="2000" b="1" dirty="0" err="1" smtClean="0"/>
              <a:t>тис.грн</a:t>
            </a:r>
            <a:r>
              <a:rPr lang="uk-UA" sz="2000" b="1" dirty="0" smtClean="0"/>
              <a:t> = 348,06 тисяч гривень</a:t>
            </a:r>
            <a:endParaRPr lang="ru-RU" sz="2000" b="1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7047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" y="365125"/>
            <a:ext cx="11458575" cy="1325563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uk-UA" sz="2800" b="1" dirty="0">
                <a:latin typeface="Arial Black" panose="020B0A04020102020204" pitchFamily="34" charset="0"/>
              </a:rPr>
              <a:t>Освітня субвенція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083392"/>
              </p:ext>
            </p:extLst>
          </p:nvPr>
        </p:nvGraphicFramePr>
        <p:xfrm>
          <a:off x="419100" y="1933575"/>
          <a:ext cx="11487150" cy="47145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2560"/>
                <a:gridCol w="2609215"/>
                <a:gridCol w="714375"/>
                <a:gridCol w="2038350"/>
                <a:gridCol w="1887249"/>
                <a:gridCol w="1951326"/>
                <a:gridCol w="2124075"/>
              </a:tblGrid>
              <a:tr h="381000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Заклади загальної </a:t>
                      </a: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середньої </a:t>
                      </a: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освіти</a:t>
                      </a:r>
                      <a:endParaRPr lang="ru-RU" sz="1600" i="1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 </a:t>
                      </a:r>
                      <a:endParaRPr lang="ru-RU" sz="1600" i="1" dirty="0">
                        <a:effectLst/>
                        <a:latin typeface="Arial Cyr" panose="020B0604020202020204" pitchFamily="34" charset="0"/>
                        <a:cs typeface="Arial Cyr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К-сть </a:t>
                      </a: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учнів</a:t>
                      </a:r>
                      <a:endParaRPr lang="ru-RU" sz="1600" i="1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 </a:t>
                      </a:r>
                      <a:r>
                        <a:rPr lang="uk-UA" sz="1600" b="1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2021 рік</a:t>
                      </a:r>
                      <a:endParaRPr lang="ru-RU" sz="1600" b="1" i="1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43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36 030 700 грн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:</a:t>
                      </a: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1547 </a:t>
                      </a: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учнів =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23 291 гривень</a:t>
                      </a:r>
                      <a:endParaRPr lang="ru-RU" sz="1600" i="1" dirty="0">
                        <a:effectLst/>
                        <a:latin typeface="Arial Cyr" panose="020B0604020202020204" pitchFamily="34" charset="0"/>
                        <a:cs typeface="Arial Cyr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н</a:t>
                      </a: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а </a:t>
                      </a: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1 учня </a:t>
                      </a: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громади</a:t>
                      </a:r>
                      <a:endParaRPr lang="ru-RU" sz="1600" i="1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Необхідно</a:t>
                      </a:r>
                      <a:endParaRPr lang="ru-RU" sz="1600" i="1" dirty="0">
                        <a:effectLst/>
                        <a:latin typeface="Arial Cyr" panose="020B0604020202020204" pitchFamily="34" charset="0"/>
                        <a:cs typeface="Arial Cyr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з</a:t>
                      </a: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гідно формули</a:t>
                      </a:r>
                      <a:endParaRPr lang="ru-RU" sz="1600" i="1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Фактично </a:t>
                      </a:r>
                      <a:r>
                        <a:rPr lang="uk-UA" sz="1600" i="1" dirty="0" err="1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розподілено</a:t>
                      </a:r>
                      <a:r>
                        <a:rPr lang="uk-UA" sz="1600" i="1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 </a:t>
                      </a:r>
                      <a:endParaRPr lang="ru-RU" sz="1600" i="1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i="1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Використано за 6 місяців </a:t>
                      </a:r>
                      <a:endParaRPr lang="ru-RU" sz="1600" i="1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974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ЗЗСО </a:t>
                      </a:r>
                      <a:r>
                        <a:rPr lang="uk-UA" sz="2000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№2 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209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23291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4 867 819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4 801 356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3 053 628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53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ЗЗСО </a:t>
                      </a:r>
                      <a:r>
                        <a:rPr lang="uk-UA" sz="2000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№7 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23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23291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535 693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1 143 178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630 545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53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Гімназія </a:t>
                      </a:r>
                      <a:r>
                        <a:rPr lang="uk-UA" sz="2000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№1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800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23291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18 632 800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16 266 186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9 234 356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53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ЗЗСО </a:t>
                      </a:r>
                      <a:r>
                        <a:rPr lang="uk-UA" sz="2000" dirty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№4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358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23291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8 338 178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7 017 576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4 181 464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53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err="1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Деревківський</a:t>
                      </a:r>
                      <a:r>
                        <a:rPr lang="uk-UA" sz="2000" baseline="0" dirty="0" err="1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ЗЗСО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54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23291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1 257 714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2 589 256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1 610 791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835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err="1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Більський</a:t>
                      </a:r>
                      <a:r>
                        <a:rPr lang="uk-UA" sz="2000" baseline="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 ЗЗСО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103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23291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2 398 496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4 213 148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2 133 816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2835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uk-UA" sz="2000" dirty="0" smtClean="0">
                        <a:effectLst/>
                        <a:latin typeface="Arial Cyr" panose="020B0604020202020204" pitchFamily="34" charset="0"/>
                        <a:cs typeface="Arial Cyr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1547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 </a:t>
                      </a:r>
                      <a:endParaRPr lang="ru-RU" sz="200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uk-UA" sz="2000" dirty="0" smtClean="0">
                        <a:effectLst/>
                        <a:latin typeface="Arial Cyr" panose="020B0604020202020204" pitchFamily="34" charset="0"/>
                        <a:cs typeface="Arial Cyr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36 030 700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uk-UA" sz="2000" dirty="0" smtClean="0">
                        <a:effectLst/>
                        <a:latin typeface="Arial Cyr" panose="020B0604020202020204" pitchFamily="34" charset="0"/>
                        <a:cs typeface="Arial Cyr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36 030 700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uk-UA" sz="2000" dirty="0" smtClean="0">
                        <a:effectLst/>
                        <a:latin typeface="Arial Cyr" panose="020B0604020202020204" pitchFamily="34" charset="0"/>
                        <a:cs typeface="Arial Cyr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uk-UA" sz="2000" dirty="0" smtClean="0">
                          <a:effectLst/>
                          <a:latin typeface="Arial Cyr" panose="020B0604020202020204" pitchFamily="34" charset="0"/>
                          <a:cs typeface="Arial Cyr" panose="020B0604020202020204" pitchFamily="34" charset="0"/>
                        </a:rPr>
                        <a:t>20 844 600</a:t>
                      </a:r>
                      <a:endParaRPr lang="ru-RU" sz="2000" dirty="0">
                        <a:effectLst/>
                        <a:latin typeface="Arial Cyr" panose="020B0604020202020204" pitchFamily="34" charset="0"/>
                        <a:ea typeface="Times New Roman"/>
                        <a:cs typeface="Arial Cyr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3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uk-UA" sz="4800" b="1" dirty="0" smtClean="0"/>
              <a:t>Схема зупинок </a:t>
            </a:r>
            <a:br>
              <a:rPr lang="uk-UA" sz="4800" b="1" dirty="0" smtClean="0"/>
            </a:br>
            <a:r>
              <a:rPr lang="uk-UA" sz="4800" b="1" dirty="0" smtClean="0"/>
              <a:t>шкільного автобуса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Admin\Downloads\16263537884465710542400860239009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6" y="1828799"/>
            <a:ext cx="10506074" cy="490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49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" y="14681"/>
            <a:ext cx="12191999" cy="11387733"/>
          </a:xfrm>
          <a:prstGeom prst="rect">
            <a:avLst/>
          </a:prstGeom>
          <a:solidFill>
            <a:srgbClr val="B6DF89"/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endParaRPr lang="uk-UA" sz="8000" dirty="0" smtClean="0"/>
          </a:p>
          <a:p>
            <a:pPr algn="ctr"/>
            <a:endParaRPr lang="uk-UA" sz="8000" dirty="0"/>
          </a:p>
          <a:p>
            <a:pPr algn="ctr"/>
            <a:endParaRPr lang="uk-UA" sz="8000" dirty="0" smtClean="0"/>
          </a:p>
          <a:p>
            <a:pPr algn="ctr"/>
            <a:r>
              <a:rPr lang="uk-UA" sz="8000" dirty="0" smtClean="0"/>
              <a:t>Дякуємо </a:t>
            </a:r>
            <a:r>
              <a:rPr lang="uk-UA" sz="8000" dirty="0"/>
              <a:t>за увагу</a:t>
            </a:r>
            <a:r>
              <a:rPr lang="uk-UA" sz="8000" dirty="0" smtClean="0"/>
              <a:t>!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233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uk-UA" sz="2800" dirty="0">
                <a:latin typeface="Arial Black" panose="020B0A04020102020204" pitchFamily="34" charset="0"/>
              </a:rPr>
              <a:t>ФАКТОРИ, ЩО ВПЛИВАЮТЬ НА СТРАТЕГІЮ РОЗВИТКУ ЗАКЛАДІВ</a:t>
            </a:r>
            <a:br>
              <a:rPr lang="uk-UA" sz="2800" dirty="0">
                <a:latin typeface="Arial Black" panose="020B0A04020102020204" pitchFamily="34" charset="0"/>
              </a:rPr>
            </a:br>
            <a:r>
              <a:rPr lang="uk-UA" sz="2800" dirty="0">
                <a:latin typeface="Arial Black" panose="020B0A04020102020204" pitchFamily="34" charset="0"/>
              </a:rPr>
              <a:t>Інформаційна довідка</a:t>
            </a:r>
            <a:endParaRPr lang="ru-RU" sz="28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328138" cy="4762744"/>
          </a:xfrm>
        </p:spPr>
        <p:txBody>
          <a:bodyPr>
            <a:noAutofit/>
          </a:bodyPr>
          <a:lstStyle/>
          <a:p>
            <a:r>
              <a:rPr lang="uk-UA" sz="1800" b="1" dirty="0"/>
              <a:t>Котелевський заклад загальної середньої освіти №2 І-ІІІ ступенів Котелевської селищної ради</a:t>
            </a:r>
            <a:r>
              <a:rPr lang="uk-UA" sz="1800" dirty="0"/>
              <a:t> розташований за адресою:  Полтавська область, сел. Котельва, </a:t>
            </a:r>
            <a:r>
              <a:rPr lang="uk-UA" sz="1800" dirty="0" smtClean="0"/>
              <a:t>вулиця </a:t>
            </a:r>
            <a:r>
              <a:rPr lang="uk-UA" sz="1800" dirty="0"/>
              <a:t>Маяковського, 90. </a:t>
            </a:r>
            <a:endParaRPr lang="ru-RU" sz="1800" dirty="0"/>
          </a:p>
          <a:p>
            <a:r>
              <a:rPr lang="uk-UA" sz="1800" dirty="0" smtClean="0"/>
              <a:t> Надає </a:t>
            </a:r>
            <a:r>
              <a:rPr lang="uk-UA" sz="1800" dirty="0"/>
              <a:t>освітні послуги для здобуття повної загальної середньої освіти дітей і підлітків шкільного віку.</a:t>
            </a:r>
            <a:endParaRPr lang="ru-RU" sz="1800" dirty="0"/>
          </a:p>
          <a:p>
            <a:r>
              <a:rPr lang="uk-UA" sz="1800" dirty="0" smtClean="0"/>
              <a:t> </a:t>
            </a:r>
            <a:r>
              <a:rPr lang="uk-UA" sz="1800" dirty="0"/>
              <a:t>Директор -  Бєляєва Олена Володимирівна, спеціаліст вищої категорії, старший вчитель  </a:t>
            </a:r>
            <a:endParaRPr lang="ru-RU" sz="1800" dirty="0"/>
          </a:p>
          <a:p>
            <a:r>
              <a:rPr lang="uk-UA" sz="1800" dirty="0"/>
              <a:t>           Мова навчання – українська</a:t>
            </a:r>
            <a:endParaRPr lang="ru-RU" sz="1800" dirty="0"/>
          </a:p>
          <a:p>
            <a:r>
              <a:rPr lang="uk-UA" sz="1800" dirty="0"/>
              <a:t> </a:t>
            </a:r>
            <a:r>
              <a:rPr lang="uk-UA" sz="1800" dirty="0" smtClean="0"/>
              <a:t>          Потужність </a:t>
            </a:r>
            <a:r>
              <a:rPr lang="uk-UA" sz="1800" dirty="0"/>
              <a:t>– </a:t>
            </a:r>
            <a:r>
              <a:rPr lang="uk-UA" sz="1800" b="1" dirty="0"/>
              <a:t>450</a:t>
            </a:r>
            <a:endParaRPr lang="ru-RU" sz="1800" b="1" dirty="0"/>
          </a:p>
          <a:p>
            <a:r>
              <a:rPr lang="uk-UA" sz="1800" dirty="0"/>
              <a:t>           Кількість класів -</a:t>
            </a:r>
            <a:r>
              <a:rPr lang="uk-UA" sz="1800" b="1" dirty="0"/>
              <a:t>11</a:t>
            </a:r>
            <a:r>
              <a:rPr lang="uk-UA" sz="1800" dirty="0"/>
              <a:t>, в них учнів   - </a:t>
            </a:r>
            <a:r>
              <a:rPr lang="uk-UA" sz="1800" b="1" dirty="0"/>
              <a:t>209</a:t>
            </a:r>
            <a:endParaRPr lang="ru-RU" sz="1800" b="1" dirty="0"/>
          </a:p>
          <a:p>
            <a:r>
              <a:rPr lang="uk-UA" sz="1800" dirty="0"/>
              <a:t> </a:t>
            </a:r>
            <a:r>
              <a:rPr lang="uk-UA" sz="1800" dirty="0" smtClean="0"/>
              <a:t>          </a:t>
            </a:r>
            <a:r>
              <a:rPr lang="uk-UA" sz="1800" dirty="0"/>
              <a:t>С</a:t>
            </a:r>
            <a:r>
              <a:rPr lang="uk-UA" sz="1800" dirty="0" smtClean="0"/>
              <a:t>ередня </a:t>
            </a:r>
            <a:r>
              <a:rPr lang="uk-UA" sz="1800" dirty="0"/>
              <a:t> </a:t>
            </a:r>
            <a:r>
              <a:rPr lang="uk-UA" sz="1800" dirty="0" smtClean="0"/>
              <a:t>наповнюваність класів - </a:t>
            </a:r>
            <a:r>
              <a:rPr lang="uk-UA" sz="1800" b="1" dirty="0" smtClean="0"/>
              <a:t>19</a:t>
            </a:r>
            <a:endParaRPr lang="ru-RU" sz="1800" b="1" dirty="0"/>
          </a:p>
          <a:p>
            <a:r>
              <a:rPr lang="uk-UA" sz="1800" dirty="0"/>
              <a:t> </a:t>
            </a:r>
            <a:r>
              <a:rPr lang="uk-UA" sz="1800" u="sng" dirty="0"/>
              <a:t>Сайт закладу: </a:t>
            </a:r>
            <a:r>
              <a:rPr lang="uk-UA" sz="1800" u="sng" dirty="0">
                <a:hlinkClick r:id="rId2"/>
              </a:rPr>
              <a:t>http://</a:t>
            </a:r>
            <a:r>
              <a:rPr lang="uk-UA" sz="1800" u="sng" dirty="0" smtClean="0">
                <a:hlinkClick r:id="rId2"/>
              </a:rPr>
              <a:t>kotelva-zosh2.pl.sch.in.ua/pro_shkolu</a:t>
            </a:r>
            <a:endParaRPr lang="uk-UA" sz="1800" u="sng" dirty="0" smtClean="0"/>
          </a:p>
          <a:p>
            <a:r>
              <a:rPr lang="ru-RU" sz="1800" dirty="0"/>
              <a:t>https://</a:t>
            </a:r>
            <a:r>
              <a:rPr lang="ru-RU" sz="1800" dirty="0" smtClean="0"/>
              <a:t>www.facebook.</a:t>
            </a:r>
            <a:endParaRPr lang="ru-RU" sz="1800" dirty="0"/>
          </a:p>
          <a:p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9784" y="1817077"/>
            <a:ext cx="5568462" cy="4900246"/>
          </a:xfrm>
        </p:spPr>
        <p:txBody>
          <a:bodyPr>
            <a:noAutofit/>
          </a:bodyPr>
          <a:lstStyle/>
          <a:p>
            <a:r>
              <a:rPr lang="uk-UA" sz="1800" b="1" dirty="0" err="1"/>
              <a:t>Котелевський</a:t>
            </a:r>
            <a:r>
              <a:rPr lang="uk-UA" sz="1800" b="1" dirty="0"/>
              <a:t> заклад загальної середньої освіти №7 І ступеня </a:t>
            </a:r>
            <a:r>
              <a:rPr lang="uk-UA" sz="1800" b="1" dirty="0" err="1"/>
              <a:t>Котелевської</a:t>
            </a:r>
            <a:r>
              <a:rPr lang="uk-UA" sz="1800" b="1" dirty="0"/>
              <a:t> селищної ради </a:t>
            </a:r>
            <a:r>
              <a:rPr lang="uk-UA" sz="1800" dirty="0"/>
              <a:t>розташований за </a:t>
            </a:r>
            <a:r>
              <a:rPr lang="uk-UA" sz="1800" dirty="0" err="1"/>
              <a:t>адресою</a:t>
            </a:r>
            <a:r>
              <a:rPr lang="uk-UA" sz="1800" dirty="0"/>
              <a:t>:  Полтавська область, </a:t>
            </a:r>
            <a:r>
              <a:rPr lang="uk-UA" sz="1800" dirty="0" err="1"/>
              <a:t>сел</a:t>
            </a:r>
            <a:r>
              <a:rPr lang="uk-UA" sz="1800" dirty="0"/>
              <a:t>. Котельва, </a:t>
            </a:r>
            <a:r>
              <a:rPr lang="uk-UA" sz="1800" dirty="0" smtClean="0"/>
              <a:t>вулиця Полтавський </a:t>
            </a:r>
            <a:r>
              <a:rPr lang="uk-UA" sz="1800" dirty="0"/>
              <a:t>шлях</a:t>
            </a:r>
            <a:r>
              <a:rPr lang="uk-UA" sz="1800" dirty="0" smtClean="0"/>
              <a:t>, 73</a:t>
            </a:r>
            <a:r>
              <a:rPr lang="uk-UA" sz="1800" dirty="0"/>
              <a:t>. </a:t>
            </a:r>
            <a:endParaRPr lang="en-US" sz="1800" dirty="0" smtClean="0"/>
          </a:p>
          <a:p>
            <a:endParaRPr lang="ru-RU" sz="1800" dirty="0"/>
          </a:p>
          <a:p>
            <a:r>
              <a:rPr lang="uk-UA" sz="1800" dirty="0" smtClean="0"/>
              <a:t>Надає </a:t>
            </a:r>
            <a:r>
              <a:rPr lang="uk-UA" sz="1800" dirty="0"/>
              <a:t>освітні послуги на рівні початкової школи.</a:t>
            </a:r>
            <a:endParaRPr lang="ru-RU" sz="1800" dirty="0"/>
          </a:p>
          <a:p>
            <a:r>
              <a:rPr lang="uk-UA" sz="1800" dirty="0"/>
              <a:t>Директор -  </a:t>
            </a:r>
            <a:r>
              <a:rPr lang="uk-UA" sz="1800" dirty="0" err="1"/>
              <a:t>Рошко</a:t>
            </a:r>
            <a:r>
              <a:rPr lang="uk-UA" sz="1800" dirty="0"/>
              <a:t> Катерина Вікторівна,  спеціаліст  ІІ категорії  </a:t>
            </a:r>
            <a:endParaRPr lang="ru-RU" sz="1800" dirty="0"/>
          </a:p>
          <a:p>
            <a:r>
              <a:rPr lang="uk-UA" sz="1800" dirty="0" smtClean="0"/>
              <a:t>           Мова </a:t>
            </a:r>
            <a:r>
              <a:rPr lang="uk-UA" sz="1800" dirty="0"/>
              <a:t>навчання – українська</a:t>
            </a:r>
            <a:endParaRPr lang="ru-RU" sz="1800" dirty="0"/>
          </a:p>
          <a:p>
            <a:r>
              <a:rPr lang="uk-UA" sz="1800" dirty="0" smtClean="0"/>
              <a:t>           Потужність </a:t>
            </a:r>
            <a:r>
              <a:rPr lang="uk-UA" sz="1800" dirty="0"/>
              <a:t>– </a:t>
            </a:r>
            <a:r>
              <a:rPr lang="uk-UA" sz="1800" b="1" dirty="0"/>
              <a:t>50</a:t>
            </a:r>
            <a:endParaRPr lang="ru-RU" sz="1800" b="1" dirty="0"/>
          </a:p>
          <a:p>
            <a:r>
              <a:rPr lang="uk-UA" sz="1800" dirty="0" smtClean="0"/>
              <a:t>           Кількість </a:t>
            </a:r>
            <a:r>
              <a:rPr lang="uk-UA" sz="1800" dirty="0"/>
              <a:t>класів </a:t>
            </a:r>
            <a:r>
              <a:rPr lang="uk-UA" sz="1800" dirty="0" smtClean="0"/>
              <a:t>- </a:t>
            </a:r>
            <a:r>
              <a:rPr lang="uk-UA" sz="1800" b="1" dirty="0" smtClean="0"/>
              <a:t>4</a:t>
            </a:r>
            <a:r>
              <a:rPr lang="uk-UA" sz="1800" dirty="0"/>
              <a:t>, в них учнів  </a:t>
            </a:r>
            <a:r>
              <a:rPr lang="uk-UA" sz="1800" dirty="0" smtClean="0"/>
              <a:t>- </a:t>
            </a:r>
            <a:r>
              <a:rPr lang="uk-UA" sz="1800" b="1" dirty="0" smtClean="0"/>
              <a:t>23</a:t>
            </a:r>
            <a:endParaRPr lang="ru-RU" sz="1800" b="1" dirty="0"/>
          </a:p>
          <a:p>
            <a:r>
              <a:rPr lang="uk-UA" sz="1800" dirty="0"/>
              <a:t> Середня  </a:t>
            </a:r>
            <a:r>
              <a:rPr lang="uk-UA" sz="1800" dirty="0" smtClean="0"/>
              <a:t>наповнюваність </a:t>
            </a:r>
            <a:r>
              <a:rPr lang="uk-UA" sz="1800" dirty="0"/>
              <a:t>класів </a:t>
            </a:r>
            <a:r>
              <a:rPr lang="uk-UA" sz="1800" dirty="0" smtClean="0"/>
              <a:t>– </a:t>
            </a:r>
            <a:r>
              <a:rPr lang="uk-UA" sz="1800" b="1" dirty="0"/>
              <a:t>5</a:t>
            </a:r>
            <a:endParaRPr lang="uk-UA" sz="1800" b="1" dirty="0" smtClean="0"/>
          </a:p>
          <a:p>
            <a:r>
              <a:rPr lang="uk-UA" sz="1800" dirty="0" smtClean="0"/>
              <a:t>Сайт </a:t>
            </a:r>
            <a:r>
              <a:rPr lang="uk-UA" sz="1800" dirty="0"/>
              <a:t>закладу : </a:t>
            </a:r>
            <a:r>
              <a:rPr lang="uk-UA" sz="1800" u="sng" dirty="0">
                <a:hlinkClick r:id="rId3"/>
              </a:rPr>
              <a:t>http://</a:t>
            </a:r>
            <a:r>
              <a:rPr lang="uk-UA" sz="1800" u="sng" dirty="0" smtClean="0">
                <a:hlinkClick r:id="rId3"/>
              </a:rPr>
              <a:t>www.kotelva-zosh7.edu.poltava.ua</a:t>
            </a:r>
            <a:endParaRPr lang="uk-UA" sz="1800" u="sng" dirty="0" smtClean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1823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uk-UA" sz="3100" b="1" dirty="0">
                <a:latin typeface="Arial Black" panose="020B0A04020102020204" pitchFamily="34" charset="0"/>
              </a:rPr>
              <a:t>О</a:t>
            </a:r>
            <a:r>
              <a:rPr lang="uk-UA" sz="3100" b="1" dirty="0" smtClean="0">
                <a:latin typeface="Arial Black" panose="020B0A04020102020204" pitchFamily="34" charset="0"/>
              </a:rPr>
              <a:t>світнє середовище та </a:t>
            </a:r>
            <a:r>
              <a:rPr lang="uk-UA" sz="3100" b="1" dirty="0">
                <a:latin typeface="Arial Black" panose="020B0A04020102020204" pitchFamily="34" charset="0"/>
              </a:rPr>
              <a:t>матеріальна </a:t>
            </a:r>
            <a:r>
              <a:rPr lang="uk-UA" sz="3100" b="1" dirty="0" smtClean="0">
                <a:latin typeface="Arial Black" panose="020B0A04020102020204" pitchFamily="34" charset="0"/>
              </a:rPr>
              <a:t>база</a:t>
            </a:r>
            <a:r>
              <a:rPr lang="en-US" sz="3100" b="1" dirty="0" smtClean="0">
                <a:latin typeface="Arial Black" panose="020B0A04020102020204" pitchFamily="34" charset="0"/>
              </a:rPr>
              <a:t/>
            </a:r>
            <a:br>
              <a:rPr lang="en-US" sz="3100" b="1" dirty="0" smtClean="0">
                <a:latin typeface="Arial Black" panose="020B0A04020102020204" pitchFamily="34" charset="0"/>
              </a:rPr>
            </a:br>
            <a:r>
              <a:rPr lang="uk-UA" sz="3100" b="1" dirty="0" smtClean="0">
                <a:latin typeface="Arial Black" panose="020B0A04020102020204" pitchFamily="34" charset="0"/>
              </a:rPr>
              <a:t>Котелевського закладу загальної середньої освіти </a:t>
            </a:r>
            <a:r>
              <a:rPr lang="uk-UA" sz="3100" b="1" dirty="0">
                <a:latin typeface="Arial Black" panose="020B0A04020102020204" pitchFamily="34" charset="0"/>
              </a:rPr>
              <a:t>№</a:t>
            </a:r>
            <a:r>
              <a:rPr lang="uk-UA" sz="3100" b="1" dirty="0" smtClean="0">
                <a:latin typeface="Arial Black" panose="020B0A04020102020204" pitchFamily="34" charset="0"/>
              </a:rPr>
              <a:t>2 І-ІІІ ступенів 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832338" y="1828800"/>
            <a:ext cx="5404338" cy="4876800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ts val="600"/>
              </a:spcBef>
            </a:pPr>
            <a:r>
              <a:rPr lang="uk-UA" sz="6400" dirty="0"/>
              <a:t>Загальна площа   приміщень – </a:t>
            </a:r>
            <a:r>
              <a:rPr lang="uk-UA" sz="6400" b="1" dirty="0" smtClean="0"/>
              <a:t>3 237 </a:t>
            </a:r>
            <a:r>
              <a:rPr lang="uk-UA" sz="6400" b="1" dirty="0" err="1"/>
              <a:t>кв.м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Площа приміщення початкових класів – </a:t>
            </a:r>
            <a:r>
              <a:rPr lang="uk-UA" sz="6400" b="1" dirty="0"/>
              <a:t>313,8 </a:t>
            </a:r>
            <a:r>
              <a:rPr lang="uk-UA" sz="6400" b="1" dirty="0" err="1"/>
              <a:t>кв.</a:t>
            </a:r>
            <a:r>
              <a:rPr lang="uk-UA" sz="6400" dirty="0" err="1"/>
              <a:t>м</a:t>
            </a:r>
            <a:endParaRPr lang="ru-RU" sz="6400" dirty="0"/>
          </a:p>
          <a:p>
            <a:pPr>
              <a:spcBef>
                <a:spcPts val="600"/>
              </a:spcBef>
            </a:pPr>
            <a:r>
              <a:rPr lang="uk-UA" sz="6400" dirty="0"/>
              <a:t>Площа земельної ділянки – </a:t>
            </a:r>
            <a:r>
              <a:rPr lang="uk-UA" sz="6400" b="1" dirty="0"/>
              <a:t>5,38 га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Навчально-дослідні ділянки –</a:t>
            </a:r>
            <a:r>
              <a:rPr lang="uk-UA" sz="6400" b="1" dirty="0"/>
              <a:t>1,50 га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Площа саду – </a:t>
            </a:r>
            <a:r>
              <a:rPr lang="uk-UA" sz="6400" b="1" dirty="0"/>
              <a:t>1,68 га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Спортивний майданчик – </a:t>
            </a:r>
            <a:r>
              <a:rPr lang="uk-UA" sz="6400" b="1" dirty="0" smtClean="0"/>
              <a:t>6 080 </a:t>
            </a:r>
            <a:r>
              <a:rPr lang="uk-UA" sz="6400" b="1" dirty="0" err="1"/>
              <a:t>кв.м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Ігровий майданчик – </a:t>
            </a:r>
            <a:r>
              <a:rPr lang="uk-UA" sz="6400" b="1" dirty="0" smtClean="0"/>
              <a:t>2 240 </a:t>
            </a:r>
            <a:r>
              <a:rPr lang="uk-UA" sz="6400" b="1" dirty="0" err="1"/>
              <a:t>кв.м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Кількість класних кімнат – </a:t>
            </a:r>
            <a:r>
              <a:rPr lang="uk-UA" sz="6400" b="1" dirty="0"/>
              <a:t>4</a:t>
            </a:r>
            <a:r>
              <a:rPr lang="uk-UA" sz="6400" dirty="0"/>
              <a:t>, спальня, ігрова кімната</a:t>
            </a:r>
            <a:endParaRPr lang="ru-RU" sz="6400" dirty="0"/>
          </a:p>
          <a:p>
            <a:pPr>
              <a:spcBef>
                <a:spcPts val="600"/>
              </a:spcBef>
            </a:pPr>
            <a:r>
              <a:rPr lang="uk-UA" sz="6400" dirty="0"/>
              <a:t>Кількість кабінетів – </a:t>
            </a:r>
            <a:r>
              <a:rPr lang="uk-UA" sz="6400" b="1" dirty="0"/>
              <a:t>11, </a:t>
            </a:r>
            <a:r>
              <a:rPr lang="uk-UA" sz="6400" dirty="0" smtClean="0"/>
              <a:t>а саме: </a:t>
            </a:r>
            <a:r>
              <a:rPr lang="uk-UA" sz="6400" b="1" dirty="0" smtClean="0"/>
              <a:t>2 </a:t>
            </a:r>
            <a:r>
              <a:rPr lang="uk-UA" sz="6400" dirty="0"/>
              <a:t>комп’ютерні класи, сучасні кабінети математики, фізики, хімії та біології</a:t>
            </a:r>
            <a:endParaRPr lang="ru-RU" sz="6400" dirty="0"/>
          </a:p>
          <a:p>
            <a:pPr>
              <a:spcBef>
                <a:spcPts val="600"/>
              </a:spcBef>
            </a:pPr>
            <a:r>
              <a:rPr lang="uk-UA" sz="6400" dirty="0"/>
              <a:t>Наявне мультимедійне обладнання – проектори, демонстраційні екрани, доступ до широкосмугового (оптичного) Інтернету</a:t>
            </a:r>
            <a:endParaRPr lang="ru-RU" sz="6400" dirty="0"/>
          </a:p>
          <a:p>
            <a:pPr>
              <a:spcBef>
                <a:spcPts val="600"/>
              </a:spcBef>
            </a:pPr>
            <a:r>
              <a:rPr lang="uk-UA" sz="6400" dirty="0"/>
              <a:t>Майстерня – </a:t>
            </a:r>
            <a:r>
              <a:rPr lang="uk-UA" sz="6400" b="1" dirty="0"/>
              <a:t>91,2 </a:t>
            </a:r>
            <a:r>
              <a:rPr lang="uk-UA" sz="6400" b="1" dirty="0" err="1"/>
              <a:t>кв.м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Спортивна зала – </a:t>
            </a:r>
            <a:r>
              <a:rPr lang="uk-UA" sz="6400" b="1" dirty="0"/>
              <a:t>145.1 </a:t>
            </a:r>
            <a:r>
              <a:rPr lang="uk-UA" sz="6400" b="1" dirty="0" err="1"/>
              <a:t>кв.м</a:t>
            </a:r>
            <a:r>
              <a:rPr lang="uk-UA" sz="6400" dirty="0"/>
              <a:t>,  актова зала – </a:t>
            </a:r>
            <a:r>
              <a:rPr lang="uk-UA" sz="6400" b="1" dirty="0"/>
              <a:t>99 </a:t>
            </a:r>
            <a:r>
              <a:rPr lang="uk-UA" sz="6400" b="1" dirty="0" err="1"/>
              <a:t>кв.м</a:t>
            </a:r>
            <a:r>
              <a:rPr lang="uk-UA" sz="6400" b="1" dirty="0"/>
              <a:t>.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Їдальня –  </a:t>
            </a:r>
            <a:r>
              <a:rPr lang="uk-UA" sz="6400" b="1" dirty="0"/>
              <a:t>73 </a:t>
            </a:r>
            <a:r>
              <a:rPr lang="uk-UA" sz="6400" b="1" dirty="0" smtClean="0"/>
              <a:t>посадкових місць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Бібліотека – </a:t>
            </a:r>
            <a:r>
              <a:rPr lang="uk-UA" sz="6400" b="1" dirty="0"/>
              <a:t>99,8 </a:t>
            </a:r>
            <a:r>
              <a:rPr lang="uk-UA" sz="6400" b="1" dirty="0" err="1"/>
              <a:t>кв.м</a:t>
            </a:r>
            <a:endParaRPr lang="ru-RU" sz="6400" b="1" dirty="0"/>
          </a:p>
          <a:p>
            <a:pPr>
              <a:spcBef>
                <a:spcPts val="600"/>
              </a:spcBef>
            </a:pPr>
            <a:r>
              <a:rPr lang="uk-UA" sz="6400" dirty="0"/>
              <a:t>Опалення</a:t>
            </a:r>
            <a:endParaRPr lang="ru-RU" sz="6400" dirty="0"/>
          </a:p>
          <a:p>
            <a:pPr>
              <a:spcBef>
                <a:spcPts val="600"/>
              </a:spcBef>
            </a:pPr>
            <a:r>
              <a:rPr lang="uk-UA" sz="6400" dirty="0"/>
              <a:t>Водогін</a:t>
            </a:r>
            <a:endParaRPr lang="ru-RU" sz="6400" dirty="0"/>
          </a:p>
          <a:p>
            <a:pPr>
              <a:spcBef>
                <a:spcPts val="600"/>
              </a:spcBef>
            </a:pPr>
            <a:r>
              <a:rPr lang="uk-UA" sz="6400" dirty="0"/>
              <a:t>Капітальний  ремонт </a:t>
            </a:r>
            <a:r>
              <a:rPr lang="uk-UA" sz="6400" dirty="0" smtClean="0"/>
              <a:t>в 2021 році на </a:t>
            </a:r>
            <a:r>
              <a:rPr lang="uk-UA" sz="6400" b="1" dirty="0" smtClean="0"/>
              <a:t>2 980,0 </a:t>
            </a:r>
            <a:r>
              <a:rPr lang="uk-UA" sz="6400" b="1" dirty="0"/>
              <a:t>тис. грн </a:t>
            </a:r>
            <a:endParaRPr lang="ru-RU" sz="6400" b="1" dirty="0"/>
          </a:p>
          <a:p>
            <a:endParaRPr lang="ru-RU" dirty="0"/>
          </a:p>
        </p:txBody>
      </p:sp>
      <p:pic>
        <p:nvPicPr>
          <p:cNvPr id="2050" name="Picture 2" descr="E:\ПРЕЗЕНТАЦІЯ\ФОТО №2\202795583_876571962931898_3478247620528286293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554" y="1661444"/>
            <a:ext cx="3370586" cy="2781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Лущенко\2020-2021\ВІДДІЛ СЕЛИЩНОЇ РАДИ\ПРЕЗЕНТАЦІЯ\12 липня фото\2\20210712_11015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554" y="3675795"/>
            <a:ext cx="3370586" cy="306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Лущенко\2020-2021\ВІДДІЛ СЕЛИЩНОЇ РАДИ\ПРЕЗЕНТАЦІЯ\12 липня фото\2\20210712_1109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848" y="1661444"/>
            <a:ext cx="2838420" cy="235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D:\Лущенко\2020-2021\ВІДДІЛ СЕЛИЩНОЇ РАДИ\ПРЕЗЕНТАЦІЯ\12 липня фото\2\20210712_1111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848" y="4020138"/>
            <a:ext cx="2838420" cy="2697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578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Лущенко\2020-2021\ВІДДІЛ СЕЛИЩНОЇ РАДИ\ПРЕЗЕНТАЦІЯ\12 липня фото\2\20210712_1114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297" y="105103"/>
            <a:ext cx="5129048" cy="299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Лущенко\2020-2021\ВІДДІЛ СЕЛИЩНОЇ РАДИ\ПРЕЗЕНТАЦІЯ\12 липня фото\2\20210712_11162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297" y="3773214"/>
            <a:ext cx="5129048" cy="264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Лущенко\2020-2021\ВІДДІЛ СЕЛИЩНОЇ РАДИ\ПРЕЗЕНТАЦІЯ\12 липня фото\2\20210712_111502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36" y="3773214"/>
            <a:ext cx="5263026" cy="264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Лущенко\2020-2021\ВІДДІЛ СЕЛИЩНОЇ РАДИ\ПРЕЗЕНТАЦІЯ\12 липня фото\2\20210712_1107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36" y="105103"/>
            <a:ext cx="5275385" cy="299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Лущенко\2020-2021\ВІДДІЛ СЕЛИЩНОЇ РАДИ\ПРЕЗЕНТАЦІЯ\12 липня фото\2\20210712_11064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708" y="1944413"/>
            <a:ext cx="4454647" cy="3049617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17122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Лущенко\2020-2021\ВІДДІЛ СЕЛИЩНОЇ РАДИ\ПРЕЗЕНТАЦІЯ\12 липня фото\2\20210712_1100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2" y="3458308"/>
            <a:ext cx="6283323" cy="3282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Лущенко\2020-2021\ВІДДІЛ СЕЛИЩНОЇ РАДИ\ПРЕЗЕНТАЦІЯ\12 липня фото\2\20210712_1103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074" y="2414954"/>
            <a:ext cx="5720863" cy="432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Лущенко\2020-2021\ВІДДІЛ СЕЛИЩНОЇ РАДИ\ПРЕЗЕНТАЦІЯ\12 липня фото\2\20210712_1105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3" y="117231"/>
            <a:ext cx="6365386" cy="334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Лущенко\2020-2021\ВІДДІЛ СЕЛИЩНОЇ РАДИ\ПРЕЗЕНТАЦІЯ\12 липня фото\2\20210712_1102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139" y="117231"/>
            <a:ext cx="5638798" cy="270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67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uk-UA" sz="2800" b="1" dirty="0">
                <a:latin typeface="Arial Black" panose="020B0A04020102020204" pitchFamily="34" charset="0"/>
              </a:rPr>
              <a:t>О</a:t>
            </a:r>
            <a:r>
              <a:rPr lang="uk-UA" sz="2800" b="1" dirty="0" smtClean="0">
                <a:latin typeface="Arial Black" panose="020B0A04020102020204" pitchFamily="34" charset="0"/>
              </a:rPr>
              <a:t>світнє середовище та </a:t>
            </a:r>
            <a:r>
              <a:rPr lang="uk-UA" sz="2800" b="1" dirty="0">
                <a:latin typeface="Arial Black" panose="020B0A04020102020204" pitchFamily="34" charset="0"/>
              </a:rPr>
              <a:t>матеріальна </a:t>
            </a:r>
            <a:r>
              <a:rPr lang="uk-UA" sz="2800" b="1" dirty="0" smtClean="0">
                <a:latin typeface="Arial Black" panose="020B0A04020102020204" pitchFamily="34" charset="0"/>
              </a:rPr>
              <a:t>база</a:t>
            </a:r>
            <a:r>
              <a:rPr lang="en-US" sz="2800" b="1" dirty="0" smtClean="0">
                <a:latin typeface="Arial Black" panose="020B0A04020102020204" pitchFamily="34" charset="0"/>
              </a:rPr>
              <a:t> </a:t>
            </a:r>
            <a:r>
              <a:rPr lang="uk-UA" sz="2800" b="1" dirty="0" smtClean="0">
                <a:latin typeface="Arial Black" panose="020B0A04020102020204" pitchFamily="34" charset="0"/>
              </a:rPr>
              <a:t>Котелевської селищної </a:t>
            </a:r>
            <a:r>
              <a:rPr lang="uk-UA" sz="2800" b="1" dirty="0">
                <a:latin typeface="Arial Black" panose="020B0A04020102020204" pitchFamily="34" charset="0"/>
              </a:rPr>
              <a:t>№7</a:t>
            </a:r>
            <a:endParaRPr lang="ru-RU" sz="2800" b="1" dirty="0"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uk-UA" sz="2000" dirty="0"/>
              <a:t>Загальна площа приміщень –  450  </a:t>
            </a:r>
            <a:r>
              <a:rPr lang="uk-UA" sz="2000" dirty="0" err="1"/>
              <a:t>кв</a:t>
            </a:r>
            <a:r>
              <a:rPr lang="uk-UA" sz="2000" dirty="0"/>
              <a:t>. м </a:t>
            </a:r>
            <a:endParaRPr lang="ru-RU" sz="2000" dirty="0"/>
          </a:p>
          <a:p>
            <a:r>
              <a:rPr lang="uk-UA" sz="2000" dirty="0"/>
              <a:t>Площа земельної ділянки –  0,65 га</a:t>
            </a:r>
            <a:endParaRPr lang="ru-RU" sz="2000" dirty="0"/>
          </a:p>
          <a:p>
            <a:r>
              <a:rPr lang="uk-UA" sz="2000" dirty="0"/>
              <a:t>Кількість класних кімнат -  4, спальня</a:t>
            </a:r>
            <a:endParaRPr lang="ru-RU" sz="2000" dirty="0"/>
          </a:p>
          <a:p>
            <a:r>
              <a:rPr lang="uk-UA" sz="2000" dirty="0"/>
              <a:t>Їдальня   –  20 </a:t>
            </a:r>
            <a:r>
              <a:rPr lang="uk-UA" sz="2000" dirty="0" smtClean="0"/>
              <a:t>посадкових </a:t>
            </a:r>
            <a:r>
              <a:rPr lang="uk-UA" sz="2000" dirty="0"/>
              <a:t>місць</a:t>
            </a:r>
            <a:endParaRPr lang="ru-RU" sz="2000" dirty="0"/>
          </a:p>
          <a:p>
            <a:r>
              <a:rPr lang="uk-UA" sz="2000" dirty="0"/>
              <a:t>Опалення</a:t>
            </a:r>
            <a:endParaRPr lang="ru-RU" sz="2000" dirty="0"/>
          </a:p>
          <a:p>
            <a:r>
              <a:rPr lang="uk-UA" sz="2000" dirty="0"/>
              <a:t>Водогін</a:t>
            </a:r>
            <a:endParaRPr lang="ru-RU" sz="20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E:\ПРЕЗЕНТАЦІЯ\ФОТО №7\187888968_4011066725653567_6599565615508083378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551" y="1735015"/>
            <a:ext cx="3534711" cy="2626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Лущенко\2020-2021\ВІДДІЛ СЕЛИЩНОЇ РАДИ\ПРЕЗЕНТАЦІЯ\12 липня фото\7\20210712_105206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892" y="4338348"/>
            <a:ext cx="2684339" cy="241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E:\ПРЕЗЕНТАЦІЯ\ФОТО №7\199295332_192507326093083_9153402367937483468_n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9231" y="4286446"/>
            <a:ext cx="3575538" cy="246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Лущенко\2020-2021\ВІДДІЛ СЕЛИЩНОЇ РАДИ\ПРЕЗЕНТАЦІЯ\12 липня фото\7\20210712_1050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9846" y="2262555"/>
            <a:ext cx="2754923" cy="2075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66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Объект 2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100" dirty="0" smtClean="0">
                <a:latin typeface="Arial Black" panose="020B0A04020102020204" pitchFamily="34" charset="0"/>
              </a:rPr>
              <a:t>Кадровий потенціал  закладів освіти</a:t>
            </a:r>
            <a:r>
              <a:rPr lang="en-US" sz="3100" i="1" dirty="0" smtClean="0">
                <a:latin typeface="Arial Black" panose="020B0A04020102020204" pitchFamily="34" charset="0"/>
              </a:rPr>
              <a:t/>
            </a:r>
            <a:br>
              <a:rPr lang="en-US" sz="3100" i="1" dirty="0" smtClean="0">
                <a:latin typeface="Arial Black" panose="020B0A04020102020204" pitchFamily="34" charset="0"/>
              </a:rPr>
            </a:br>
            <a:r>
              <a:rPr lang="uk-UA" sz="3100" u="sng" dirty="0" err="1" smtClean="0">
                <a:latin typeface="Arial Black" panose="020B0A04020102020204" pitchFamily="34" charset="0"/>
              </a:rPr>
              <a:t>Котелевський</a:t>
            </a:r>
            <a:r>
              <a:rPr lang="uk-UA" sz="3100" u="sng" dirty="0" smtClean="0">
                <a:latin typeface="Arial Black" panose="020B0A04020102020204" pitchFamily="34" charset="0"/>
              </a:rPr>
              <a:t> ЗЗСО №2 І-ІІІ ступенів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400" b="1" dirty="0" smtClean="0"/>
              <a:t>Всього за списком педпрацівників  </a:t>
            </a:r>
            <a:r>
              <a:rPr lang="en-US" sz="2400" b="1" dirty="0" smtClean="0"/>
              <a:t>                                                              </a:t>
            </a:r>
            <a:r>
              <a:rPr lang="uk-UA" sz="2400" b="1" dirty="0" smtClean="0"/>
              <a:t> </a:t>
            </a:r>
            <a:endParaRPr lang="en-US" sz="2400" b="1" dirty="0" smtClean="0"/>
          </a:p>
          <a:p>
            <a:pPr algn="ctr"/>
            <a:endParaRPr lang="en-US" sz="2400" dirty="0" smtClean="0"/>
          </a:p>
          <a:p>
            <a:pPr algn="ctr"/>
            <a:endParaRPr lang="en-US" sz="2400" dirty="0" smtClean="0"/>
          </a:p>
          <a:p>
            <a:r>
              <a:rPr lang="uk-UA" sz="2400" b="1" dirty="0" smtClean="0"/>
              <a:t>За  категоріями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40772" y="2381633"/>
            <a:ext cx="3657600" cy="746234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«спеціаліст»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0772" y="3193447"/>
            <a:ext cx="3657600" cy="768953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«спеціаліст ІІ категорії»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40772" y="4099197"/>
            <a:ext cx="3657600" cy="788113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«спеціаліст І категорії»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40772" y="5022247"/>
            <a:ext cx="3657600" cy="768953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«спеціаліст вищої категорії»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01262" y="6127234"/>
            <a:ext cx="709711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u="sng" dirty="0">
                <a:latin typeface="Times New Roman" panose="02020603050405020304" pitchFamily="18" charset="0"/>
                <a:ea typeface="Calibri" panose="020F0502020204030204" pitchFamily="34" charset="0"/>
              </a:rPr>
              <a:t>Мають звання </a:t>
            </a:r>
            <a:r>
              <a:rPr lang="en-US" sz="20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</a:t>
            </a:r>
            <a:r>
              <a:rPr lang="uk-UA" sz="20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«старший учитель» </a:t>
            </a:r>
            <a:r>
              <a:rPr lang="en-US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</a:t>
            </a:r>
            <a:endParaRPr lang="ru-RU" sz="2000" dirty="0"/>
          </a:p>
        </p:txBody>
      </p:sp>
      <p:sp>
        <p:nvSpPr>
          <p:cNvPr id="12" name="Овал 11"/>
          <p:cNvSpPr/>
          <p:nvPr/>
        </p:nvSpPr>
        <p:spPr>
          <a:xfrm>
            <a:off x="9543392" y="1821847"/>
            <a:ext cx="914400" cy="4904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9543392" y="2377855"/>
            <a:ext cx="914400" cy="6150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9543392" y="3127867"/>
            <a:ext cx="914400" cy="6768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9543392" y="4013254"/>
            <a:ext cx="914400" cy="7584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9543392" y="4980206"/>
            <a:ext cx="914400" cy="7050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8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9543392" y="5793660"/>
            <a:ext cx="914400" cy="7029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2732690" y="3127867"/>
            <a:ext cx="1408386" cy="4982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732690" y="2648607"/>
            <a:ext cx="1408386" cy="4792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732690" y="3127867"/>
            <a:ext cx="1408386" cy="21648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732690" y="3127867"/>
            <a:ext cx="1408386" cy="12399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271641" y="2648607"/>
            <a:ext cx="107205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8355724" y="3471590"/>
            <a:ext cx="98797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8355724" y="4477407"/>
            <a:ext cx="98797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8355724" y="5370786"/>
            <a:ext cx="987973" cy="105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7993117" y="6176963"/>
            <a:ext cx="1350580" cy="38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7993117" y="1976242"/>
            <a:ext cx="1350580" cy="164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46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Объект 2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100" dirty="0" smtClean="0">
                <a:latin typeface="Arial Black" panose="020B0A04020102020204" pitchFamily="34" charset="0"/>
              </a:rPr>
              <a:t>Кадровий потенціал  закладів освіти</a:t>
            </a:r>
            <a:r>
              <a:rPr lang="en-US" sz="3100" dirty="0" smtClean="0">
                <a:latin typeface="Arial Black" panose="020B0A04020102020204" pitchFamily="34" charset="0"/>
              </a:rPr>
              <a:t/>
            </a:r>
            <a:br>
              <a:rPr lang="en-US" sz="3100" dirty="0" smtClean="0">
                <a:latin typeface="Arial Black" panose="020B0A04020102020204" pitchFamily="34" charset="0"/>
              </a:rPr>
            </a:br>
            <a:r>
              <a:rPr lang="uk-UA" sz="3100" u="sng" dirty="0" err="1" smtClean="0">
                <a:latin typeface="Arial Black" panose="020B0A04020102020204" pitchFamily="34" charset="0"/>
              </a:rPr>
              <a:t>Котелевський</a:t>
            </a:r>
            <a:r>
              <a:rPr lang="uk-UA" sz="3100" u="sng" dirty="0" smtClean="0">
                <a:latin typeface="Arial Black" panose="020B0A04020102020204" pitchFamily="34" charset="0"/>
              </a:rPr>
              <a:t> ЗЗСО №2 І-ІІІ ступенів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b="1" dirty="0" smtClean="0">
                <a:latin typeface="Arial Black" panose="020B0A04020102020204" pitchFamily="34" charset="0"/>
              </a:rPr>
              <a:t>        стаж</a:t>
            </a:r>
          </a:p>
          <a:p>
            <a:pPr algn="ctr"/>
            <a:endParaRPr lang="ru-RU" sz="1600" b="1" dirty="0" smtClean="0">
              <a:latin typeface="Arial Black" panose="020B0A04020102020204" pitchFamily="34" charset="0"/>
            </a:endParaRPr>
          </a:p>
          <a:p>
            <a:pPr algn="ctr"/>
            <a:endParaRPr lang="ru-RU" sz="1600" b="1" dirty="0" smtClean="0">
              <a:latin typeface="Arial Black" panose="020B0A04020102020204" pitchFamily="34" charset="0"/>
            </a:endParaRPr>
          </a:p>
          <a:p>
            <a:pPr algn="ctr"/>
            <a:endParaRPr lang="ru-RU" sz="1600" dirty="0" smtClean="0"/>
          </a:p>
          <a:p>
            <a:pPr algn="ctr"/>
            <a:endParaRPr lang="en-US" sz="1600" dirty="0" smtClean="0"/>
          </a:p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40772" y="2312276"/>
            <a:ext cx="3657600" cy="74623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До 3 років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0772" y="3193447"/>
            <a:ext cx="3657600" cy="76895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Від 3 до 10 років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40772" y="4099197"/>
            <a:ext cx="3657600" cy="78811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Від 10 до 20 років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40772" y="5022247"/>
            <a:ext cx="3657600" cy="76895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Більше 20 років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9543392" y="2377855"/>
            <a:ext cx="914400" cy="61507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9543392" y="3127867"/>
            <a:ext cx="914400" cy="67687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9543392" y="4013254"/>
            <a:ext cx="914400" cy="75844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9543392" y="4980206"/>
            <a:ext cx="914400" cy="70504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18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732690" y="3127867"/>
            <a:ext cx="1408386" cy="498202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2732690" y="2648607"/>
            <a:ext cx="1408386" cy="479260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732690" y="3127867"/>
            <a:ext cx="1408386" cy="2164834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732690" y="3127867"/>
            <a:ext cx="1408386" cy="1239924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8271641" y="2648607"/>
            <a:ext cx="1072056" cy="0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8355724" y="3471590"/>
            <a:ext cx="987973" cy="0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8355724" y="4477407"/>
            <a:ext cx="987973" cy="0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355724" y="5370786"/>
            <a:ext cx="987973" cy="10511"/>
          </a:xfrm>
          <a:prstGeom prst="straightConnector1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166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1555</Words>
  <Application>Microsoft Office PowerPoint</Application>
  <PresentationFormat>Произвольный</PresentationFormat>
  <Paragraphs>501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 Презентація роботи закладів освіти</vt:lpstr>
      <vt:lpstr>ФАКТОРИ, ЩО ВПЛИВАЮТЬ НА СТРАТЕГІЮ РОЗВИТКУ ЗАКЛАДІВ Інформаційна довідка</vt:lpstr>
      <vt:lpstr>Освітнє середовище та матеріальна база Котелевського закладу загальної середньої освіти №2 І-ІІІ ступенів </vt:lpstr>
      <vt:lpstr>Презентация PowerPoint</vt:lpstr>
      <vt:lpstr>Презентация PowerPoint</vt:lpstr>
      <vt:lpstr>Освітнє середовище та матеріальна база Котелевської селищної №7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СТВОРЕННЯ ПОЗИТИВНОГО ІМІДЖУ ЗАКЛАДІВ Котелевська №2</vt:lpstr>
      <vt:lpstr>СТВОРЕННЯ ПОЗИТИВНОГО ІМІДЖУ ЗАКЛАДІВ Котелевська №2</vt:lpstr>
      <vt:lpstr>СТВОРЕННЯ ПОЗИТИВНОГО ІМІДЖУ ЗАКЛАДІВ Котелевська №2</vt:lpstr>
      <vt:lpstr>СТВОРЕННЯ ПОЗИТИВНОГО ІМІДЖУ ЗАКЛАДІВ Котелевська №7</vt:lpstr>
      <vt:lpstr>Презентация PowerPoint</vt:lpstr>
      <vt:lpstr>Досягнення закладів освіти   Котелевський ЗЗСО №2</vt:lpstr>
      <vt:lpstr>Досягнення закладів освіти   Котелевський ЗЗСО №2</vt:lpstr>
      <vt:lpstr>Досягнення закладів освіти   Котелевський ЗЗСО №2</vt:lpstr>
      <vt:lpstr>Досягнення закладів освіти   Котелевський ЗЗСО №2</vt:lpstr>
      <vt:lpstr>Досягнення закладів освіти   Котелевський ЗЗСО №2</vt:lpstr>
      <vt:lpstr>Досягнення закладів освіти  Котелевський заклад загальної середньої освіти №7 І ступеня</vt:lpstr>
      <vt:lpstr>Фінансування освітніх закладів  у 2020 році</vt:lpstr>
      <vt:lpstr>Фінансування освітніх закладів  у 2021 році</vt:lpstr>
      <vt:lpstr>РОЗРАХУНОК ЗАРОБІТНОЇ ПЛАТИ ПЕДАГОГІЧНОГО ПЕРСОНАЛУ</vt:lpstr>
      <vt:lpstr>Освітня субвенція</vt:lpstr>
      <vt:lpstr>Схема зупинок  шкільного автобуса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роботи закладів освіти</dc:title>
  <dc:creator>SIS</dc:creator>
  <cp:lastModifiedBy>Admin</cp:lastModifiedBy>
  <cp:revision>62</cp:revision>
  <dcterms:created xsi:type="dcterms:W3CDTF">2021-07-09T06:03:36Z</dcterms:created>
  <dcterms:modified xsi:type="dcterms:W3CDTF">2021-07-16T05:25:26Z</dcterms:modified>
</cp:coreProperties>
</file>