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3" r:id="rId28"/>
    <p:sldId id="285" r:id="rId29"/>
    <p:sldId id="284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4" r:id="rId38"/>
    <p:sldId id="293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Тематика рішень ради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земельні питання</c:v>
                </c:pt>
                <c:pt idx="1">
                  <c:v>питання, що стосуються  управління  комунальним майном</c:v>
                </c:pt>
                <c:pt idx="2">
                  <c:v>бюджетні питання</c:v>
                </c:pt>
                <c:pt idx="3">
                  <c:v>питання організаційного характеру</c:v>
                </c:pt>
                <c:pt idx="4">
                  <c:v>Цільові прграми</c:v>
                </c:pt>
                <c:pt idx="5">
                  <c:v>інші питання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1036</c:v>
                </c:pt>
                <c:pt idx="1">
                  <c:v>28</c:v>
                </c:pt>
                <c:pt idx="2">
                  <c:v>30</c:v>
                </c:pt>
                <c:pt idx="3">
                  <c:v>54</c:v>
                </c:pt>
                <c:pt idx="4">
                  <c:v>32</c:v>
                </c:pt>
                <c:pt idx="5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519794400699911"/>
          <c:y val="0.19027215348081489"/>
          <c:w val="0.38091316710411194"/>
          <c:h val="0.80972784651918506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Тематика рішень виконавчого комітету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Питання діяльностіструктоурних підрозділів, установ та закладів, які функціонують на території ради</c:v>
                </c:pt>
                <c:pt idx="1">
                  <c:v>бюджетні питання</c:v>
                </c:pt>
                <c:pt idx="2">
                  <c:v>питання соціального напрямку</c:v>
                </c:pt>
                <c:pt idx="3">
                  <c:v>присвоєння адрес земельним ділянкам та об’єктам нерухомості</c:v>
                </c:pt>
                <c:pt idx="4">
                  <c:v>Питання благоустрою</c:v>
                </c:pt>
                <c:pt idx="5">
                  <c:v>інші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30</c:v>
                </c:pt>
                <c:pt idx="1">
                  <c:v>10</c:v>
                </c:pt>
                <c:pt idx="2">
                  <c:v>20</c:v>
                </c:pt>
                <c:pt idx="3">
                  <c:v>15</c:v>
                </c:pt>
                <c:pt idx="4">
                  <c:v>15</c:v>
                </c:pt>
                <c:pt idx="5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256568735359694"/>
          <c:y val="0.16613360829896262"/>
          <c:w val="0.39245935403907845"/>
          <c:h val="0.8060886139232595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Звернення від громадян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Лист1!$A$2:$A$10</c:f>
              <c:strCache>
                <c:ptCount val="9"/>
                <c:pt idx="0">
                  <c:v>заяв - від учасників війни</c:v>
                </c:pt>
                <c:pt idx="1">
                  <c:v>від дітей війни </c:v>
                </c:pt>
                <c:pt idx="2">
                  <c:v>від учасників бойових дій</c:v>
                </c:pt>
                <c:pt idx="3">
                  <c:v>від учасників АТО</c:v>
                </c:pt>
                <c:pt idx="4">
                  <c:v>від осіб з інвалідністю 1.2,3 гр</c:v>
                </c:pt>
                <c:pt idx="5">
                  <c:v>від  одиноких матерів </c:v>
                </c:pt>
                <c:pt idx="6">
                  <c:v>від багатодітних сімей</c:v>
                </c:pt>
                <c:pt idx="7">
                  <c:v>заяви від дітей, батьки яких є недієздатними</c:v>
                </c:pt>
                <c:pt idx="8">
                  <c:v>від пенсіонерів та громадян працездатного віку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10</c:v>
                </c:pt>
                <c:pt idx="1">
                  <c:v>26</c:v>
                </c:pt>
                <c:pt idx="2">
                  <c:v>8</c:v>
                </c:pt>
                <c:pt idx="3">
                  <c:v>9</c:v>
                </c:pt>
                <c:pt idx="4">
                  <c:v>54</c:v>
                </c:pt>
                <c:pt idx="5">
                  <c:v>3</c:v>
                </c:pt>
                <c:pt idx="6">
                  <c:v>8</c:v>
                </c:pt>
                <c:pt idx="7">
                  <c:v>4</c:v>
                </c:pt>
                <c:pt idx="8">
                  <c:v>320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861220472440946"/>
          <c:y val="8.7261904761904763E-2"/>
          <c:w val="0.40138779527559054"/>
          <c:h val="0.8888688913885763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8.7503645377661129E-2"/>
          <c:y val="0.15789307586551679"/>
          <c:w val="0.43378918780985709"/>
          <c:h val="0.7436386076740407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Тематика запитів на публічну інформацію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Земельні питання </c:v>
                </c:pt>
                <c:pt idx="1">
                  <c:v>Щодо діяльності підрозділів та виконавчих органів сільської ради</c:v>
                </c:pt>
                <c:pt idx="2">
                  <c:v>Бюджетні питання</c:v>
                </c:pt>
                <c:pt idx="3">
                  <c:v>Питання комунального майна </c:v>
                </c:pt>
                <c:pt idx="4">
                  <c:v>Питання соціального захисту </c:v>
                </c:pt>
                <c:pt idx="5">
                  <c:v>Питання благоустрою </c:v>
                </c:pt>
                <c:pt idx="6">
                  <c:v>Інші питання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8.1999999999999993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4</c:v>
                </c:pt>
                <c:pt idx="5">
                  <c:v>5</c:v>
                </c:pt>
                <c:pt idx="6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490740740740744"/>
          <c:y val="0.12281183602049744"/>
          <c:w val="0.39120370370370372"/>
          <c:h val="0.8771881639795026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uk-UA"/>
              <a:t>Структура доходів бюджету Крупецької ТГ за 2021 рік</a:t>
            </a:r>
          </a:p>
          <a:p>
            <a:pPr>
              <a:defRPr/>
            </a:pPr>
            <a:endParaRPr lang="uk-UA"/>
          </a:p>
          <a:p>
            <a:pPr>
              <a:defRPr/>
            </a:pPr>
            <a:r>
              <a:rPr lang="uk-UA" i="1"/>
              <a:t>51 679,1 тис.грн.</a:t>
            </a:r>
          </a:p>
        </c:rich>
      </c:tx>
      <c:layout/>
      <c:overlay val="0"/>
    </c:title>
    <c:autoTitleDeleted val="0"/>
    <c:view3D>
      <c:rotX val="30"/>
      <c:rotY val="8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2585627773354682E-3"/>
          <c:y val="0.25410898017320349"/>
          <c:w val="0.64027439100808159"/>
          <c:h val="0.745890972115212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доходів бюджету Крупецької ТГ за 2021 рік</c:v>
                </c:pt>
              </c:strCache>
            </c:strRef>
          </c:tx>
          <c:explosion val="32"/>
          <c:dPt>
            <c:idx val="0"/>
            <c:bubble3D val="0"/>
            <c:explosion val="17"/>
            <c:extLst xmlns:c16r2="http://schemas.microsoft.com/office/drawing/2015/06/chart">
              <c:ext xmlns:c16="http://schemas.microsoft.com/office/drawing/2014/chart" uri="{C3380CC4-5D6E-409C-BE32-E72D297353CC}">
                <c16:uniqueId val="{00000001-AE53-4AA0-8157-A0610BFE3689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власні доходи загального фонду, 33658,6 тис.грн.</c:v>
                </c:pt>
                <c:pt idx="1">
                  <c:v>освітня субвенція, 11618,5 тис.грн.</c:v>
                </c:pt>
                <c:pt idx="2">
                  <c:v>власні доходи спеціального фонду, 2270,6 тис.грн.</c:v>
                </c:pt>
                <c:pt idx="3">
                  <c:v>субвенції з місцевих бюджетів (з обласного бюджету), 3547,1 тис.грн.</c:v>
                </c:pt>
                <c:pt idx="4">
                  <c:v>дотації, 584,4 тис.грн.</c:v>
                </c:pt>
              </c:strCache>
            </c:strRef>
          </c:cat>
          <c:val>
            <c:numRef>
              <c:f>Лист1!$B$2:$B$6</c:f>
              <c:numCache>
                <c:formatCode>0.00%</c:formatCode>
                <c:ptCount val="5"/>
                <c:pt idx="0">
                  <c:v>0.65100000000000002</c:v>
                </c:pt>
                <c:pt idx="1">
                  <c:v>0.22500000000000001</c:v>
                </c:pt>
                <c:pt idx="2">
                  <c:v>4.3999999999999997E-2</c:v>
                </c:pt>
                <c:pt idx="3">
                  <c:v>6.9000000000000006E-2</c:v>
                </c:pt>
                <c:pt idx="4">
                  <c:v>1.0999999999999999E-2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E53-4AA0-8157-A0610BFE36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911346032250683"/>
          <c:y val="0.30261638240773092"/>
          <c:w val="0.3395683406143909"/>
          <c:h val="0.60530193862430304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967793088363955"/>
          <c:y val="4.3995385854342393E-2"/>
          <c:w val="0.62314723680373296"/>
          <c:h val="0.856733710315398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з урахуванням змін, тис.грн.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5462962962962941E-2"/>
                  <c:y val="-4.2373549969416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FF2-4924-A57D-C614A0C30AD7}"/>
                </c:ext>
              </c:extLst>
            </c:dLbl>
            <c:dLbl>
              <c:idx val="1"/>
              <c:layout>
                <c:manualLayout>
                  <c:x val="-2.7777777777777776E-2"/>
                  <c:y val="-4.6648191044544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F2-4924-A57D-C614A0C30AD7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2020 рік</c:v>
                </c:pt>
                <c:pt idx="1">
                  <c:v>2021 рік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30001.599999999999</c:v>
                </c:pt>
                <c:pt idx="1">
                  <c:v>31922.2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FF2-4924-A57D-C614A0C30AD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Фактичні надходження, тис.грн.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2592592592592587E-3"/>
                  <c:y val="-4.90404655401568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FF2-4924-A57D-C614A0C30AD7}"/>
                </c:ext>
              </c:extLst>
            </c:dLbl>
            <c:dLbl>
              <c:idx val="1"/>
              <c:layout>
                <c:manualLayout>
                  <c:x val="0"/>
                  <c:y val="-2.99881228143499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FF2-4924-A57D-C614A0C30AD7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2020 рік</c:v>
                </c:pt>
                <c:pt idx="1">
                  <c:v>2021 рік</c:v>
                </c:pt>
              </c:strCache>
            </c:strRef>
          </c:cat>
          <c:val>
            <c:numRef>
              <c:f>Лист1!$C$2:$C$3</c:f>
              <c:numCache>
                <c:formatCode>#,##0.00</c:formatCode>
                <c:ptCount val="2"/>
                <c:pt idx="0">
                  <c:v>30947.5</c:v>
                </c:pt>
                <c:pt idx="1">
                  <c:v>33658.6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FF2-4924-A57D-C614A0C30A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1166848"/>
        <c:axId val="311168384"/>
        <c:axId val="0"/>
      </c:bar3DChart>
      <c:catAx>
        <c:axId val="3111668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11168384"/>
        <c:crosses val="autoZero"/>
        <c:auto val="1"/>
        <c:lblAlgn val="ctr"/>
        <c:lblOffset val="100"/>
        <c:noMultiLvlLbl val="0"/>
      </c:catAx>
      <c:valAx>
        <c:axId val="311168384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3111668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513998250218728"/>
          <c:y val="0.19025612751866111"/>
          <c:w val="0.23097112860892388"/>
          <c:h val="0.42988751406074238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uk-UA" sz="1600"/>
              <a:t>Структура фактичних надходжень загального фонду по джерелах доходів за 2021 рік (без трансфертів)</a:t>
            </a:r>
          </a:p>
          <a:p>
            <a:pPr>
              <a:defRPr sz="1600"/>
            </a:pPr>
            <a:endParaRPr lang="uk-UA" sz="1600"/>
          </a:p>
          <a:p>
            <a:pPr>
              <a:defRPr sz="1600"/>
            </a:pPr>
            <a:r>
              <a:rPr lang="uk-UA" sz="1600" i="1"/>
              <a:t>33</a:t>
            </a:r>
            <a:r>
              <a:rPr lang="uk-UA" sz="1600" i="1" baseline="0"/>
              <a:t> 658,6 тис.грн.</a:t>
            </a:r>
            <a:endParaRPr lang="uk-UA" sz="1600" i="1"/>
          </a:p>
        </c:rich>
      </c:tx>
      <c:layout>
        <c:manualLayout>
          <c:xMode val="edge"/>
          <c:yMode val="edge"/>
          <c:x val="0.11262542568108565"/>
          <c:y val="3.1118233579475681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2568826930846534E-2"/>
          <c:y val="0.22659270813105403"/>
          <c:w val="0.61598941512337979"/>
          <c:h val="0.717955268889261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фактичних надходжень загального фонду по джерелах доходів за 2021 рік (без трансфертів)</c:v>
                </c:pt>
              </c:strCache>
            </c:strRef>
          </c:tx>
          <c:explosion val="24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податок на доходи фізичних осіб, 21 508,9 тис.грн.</c:v>
                </c:pt>
                <c:pt idx="1">
                  <c:v>рентна плата за використання природних ресурсів (ліс та надра), 4 823,7 тис.грн.</c:v>
                </c:pt>
                <c:pt idx="2">
                  <c:v>акцизний податок, 140,2 тис.грн.</c:v>
                </c:pt>
                <c:pt idx="3">
                  <c:v>плата за землю, 2 448,5 тис.грн.</c:v>
                </c:pt>
                <c:pt idx="4">
                  <c:v>єдиний податок, 1 806,5 тис.грн.</c:v>
                </c:pt>
                <c:pt idx="5">
                  <c:v>податок на нерухоме майно, 1 932,0 тис.грн</c:v>
                </c:pt>
                <c:pt idx="6">
                  <c:v>інші податки, 291,7 тис.грн.</c:v>
                </c:pt>
              </c:strCache>
            </c:strRef>
          </c:cat>
          <c:val>
            <c:numRef>
              <c:f>Лист1!$B$2:$B$8</c:f>
              <c:numCache>
                <c:formatCode>0.00%</c:formatCode>
                <c:ptCount val="7"/>
                <c:pt idx="0">
                  <c:v>0.63900000000000001</c:v>
                </c:pt>
                <c:pt idx="1">
                  <c:v>0.14299999999999999</c:v>
                </c:pt>
                <c:pt idx="2">
                  <c:v>4.0000000000000001E-3</c:v>
                </c:pt>
                <c:pt idx="3">
                  <c:v>7.2999999999999995E-2</c:v>
                </c:pt>
                <c:pt idx="4">
                  <c:v>7.4999999999999997E-2</c:v>
                </c:pt>
                <c:pt idx="5">
                  <c:v>5.7000000000000002E-2</c:v>
                </c:pt>
                <c:pt idx="6">
                  <c:v>8.9999999999999993E-3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0E0-41A5-981E-FB4F4B84BA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4373125640945494"/>
          <c:y val="0.30782754879318514"/>
          <c:w val="0.33614464858559345"/>
          <c:h val="0.66932200907892814"/>
        </c:manualLayout>
      </c:layout>
      <c:overlay val="0"/>
      <c:txPr>
        <a:bodyPr/>
        <a:lstStyle/>
        <a:p>
          <a:pPr>
            <a:defRPr kern="5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uk-UA"/>
              <a:t>Фактичні видатки за 2021 рік</a:t>
            </a:r>
          </a:p>
          <a:p>
            <a:pPr>
              <a:defRPr/>
            </a:pPr>
            <a:r>
              <a:rPr lang="uk-UA"/>
              <a:t> </a:t>
            </a:r>
            <a:r>
              <a:rPr lang="uk-UA" sz="1400"/>
              <a:t>із урахуванням трансфертів склали 50 347,3 тис.грн., у т.ч.: загальний фонд - 43 022,8 тис.грн. (94,2%), </a:t>
            </a:r>
          </a:p>
          <a:p>
            <a:pPr>
              <a:defRPr/>
            </a:pPr>
            <a:r>
              <a:rPr lang="uk-UA" sz="1400"/>
              <a:t>спеціальний фонд - 7 324,5 тис.грн. (90,9%)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1.4901574803149608E-2"/>
          <c:y val="0.23918944418018642"/>
          <c:w val="0.67158573928258969"/>
          <c:h val="0.7242262590366418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Фактичні видатки за 2021 рік із урахуванням трансфертів склали 48 245,6 тис.грн., у т.ч.: Загальний фонд - 43 022,8 тис.грн. (94,2%), спеціальний фонд - 5 222,8 тис.грн. (92,2%)</c:v>
                </c:pt>
              </c:strCache>
            </c:strRef>
          </c:tx>
          <c:explosion val="25"/>
          <c:dLbls>
            <c:dLbl>
              <c:idx val="2"/>
              <c:layout>
                <c:manualLayout>
                  <c:x val="5.2343795567220762E-2"/>
                  <c:y val="-1.45120514806565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11A-460C-8BA2-143111472E90}"/>
                </c:ext>
              </c:extLst>
            </c:dLbl>
            <c:dLbl>
              <c:idx val="3"/>
              <c:layout>
                <c:manualLayout>
                  <c:x val="1.0214165937591134E-2"/>
                  <c:y val="-1.99705309325955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11A-460C-8BA2-143111472E90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Державне управління, тис.грн. (26,5%)</c:v>
                </c:pt>
                <c:pt idx="1">
                  <c:v>Освіта, тис.грн.  (40,1%)</c:v>
                </c:pt>
                <c:pt idx="2">
                  <c:v>Охорона здоров'я, тис.грн. (1,8%)</c:v>
                </c:pt>
                <c:pt idx="3">
                  <c:v>Соціальний захист та соціальне забезпечення, тис.грн. (3,2%)</c:v>
                </c:pt>
                <c:pt idx="4">
                  <c:v>Культура і мистецтво, тис.грн. (4,5%)</c:v>
                </c:pt>
                <c:pt idx="5">
                  <c:v>Житлово-комунальне господарство, тис.грн. (7,6%)</c:v>
                </c:pt>
                <c:pt idx="6">
                  <c:v>Економічна діяльність, тис.грн. (9,7%)</c:v>
                </c:pt>
                <c:pt idx="7">
                  <c:v>Інша діяльність, тис.грн. (0,2%)</c:v>
                </c:pt>
                <c:pt idx="8">
                  <c:v>Міжбюджетні трансферти, тис.грн. (6,4%)</c:v>
                </c:pt>
              </c:strCache>
            </c:strRef>
          </c:cat>
          <c:val>
            <c:numRef>
              <c:f>Лист1!$B$2:$B$10</c:f>
              <c:numCache>
                <c:formatCode>#,##0.00</c:formatCode>
                <c:ptCount val="9"/>
                <c:pt idx="0">
                  <c:v>13320.8</c:v>
                </c:pt>
                <c:pt idx="1">
                  <c:v>20185.599999999999</c:v>
                </c:pt>
                <c:pt idx="2" formatCode="General">
                  <c:v>922.3</c:v>
                </c:pt>
                <c:pt idx="3">
                  <c:v>1614.5</c:v>
                </c:pt>
                <c:pt idx="4">
                  <c:v>2281.1999999999998</c:v>
                </c:pt>
                <c:pt idx="5">
                  <c:v>3815</c:v>
                </c:pt>
                <c:pt idx="6">
                  <c:v>4879</c:v>
                </c:pt>
                <c:pt idx="7" formatCode="General">
                  <c:v>103.8</c:v>
                </c:pt>
                <c:pt idx="8">
                  <c:v>3225.1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11A-460C-8BA2-143111472E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9484245341941375"/>
          <c:y val="0.24084525948757943"/>
          <c:w val="0.27706505476489585"/>
          <c:h val="0.73510305408029686"/>
        </c:manualLayout>
      </c:layout>
      <c:overlay val="0"/>
      <c:txPr>
        <a:bodyPr/>
        <a:lstStyle/>
        <a:p>
          <a:pPr>
            <a:defRPr kern="6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7354806998141383E-4"/>
          <c:y val="0.2153236320462385"/>
          <c:w val="0.62259297797670354"/>
          <c:h val="0.7733615400776698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фактичних видатків бюджету за економічною класифікацією за 2021 рік</c:v>
                </c:pt>
              </c:strCache>
            </c:strRef>
          </c:tx>
          <c:explosion val="22"/>
          <c:dLbls>
            <c:dLbl>
              <c:idx val="3"/>
              <c:layout>
                <c:manualLayout>
                  <c:x val="7.4463505091636279E-3"/>
                  <c:y val="-2.5914635757599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252-46C7-A18F-20E8CBAF74B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Оплата праці і нарахування на заробітну плату, 29 663,0 тис.грн.</c:v>
                </c:pt>
                <c:pt idx="1">
                  <c:v>Продукти харчування, 618,2 тис.грн.</c:v>
                </c:pt>
                <c:pt idx="2">
                  <c:v>Соціальне забезпечення, 582,2 тис.грн.</c:v>
                </c:pt>
                <c:pt idx="3">
                  <c:v>Комунальні послуги та енергоносії, 2 497,2 тис.грн.</c:v>
                </c:pt>
                <c:pt idx="4">
                  <c:v>Трансферти підприємствам та іншим бюджетам, 4 108,8 тис.грн.</c:v>
                </c:pt>
                <c:pt idx="5">
                  <c:v>Інші поточні видатки, 6 433,7 тис.грн.</c:v>
                </c:pt>
                <c:pt idx="6">
                  <c:v>Капітальні видатки, 6 444,2 тис.грн.</c:v>
                </c:pt>
              </c:strCache>
            </c:strRef>
          </c:cat>
          <c:val>
            <c:numRef>
              <c:f>Лист1!$B$2:$B$8</c:f>
              <c:numCache>
                <c:formatCode>0.00%</c:formatCode>
                <c:ptCount val="7"/>
                <c:pt idx="0">
                  <c:v>0.58799999999999997</c:v>
                </c:pt>
                <c:pt idx="1">
                  <c:v>1.2E-2</c:v>
                </c:pt>
                <c:pt idx="2">
                  <c:v>1.2E-2</c:v>
                </c:pt>
                <c:pt idx="3">
                  <c:v>0.05</c:v>
                </c:pt>
                <c:pt idx="4">
                  <c:v>8.2000000000000003E-2</c:v>
                </c:pt>
                <c:pt idx="5">
                  <c:v>0.128</c:v>
                </c:pt>
                <c:pt idx="6">
                  <c:v>0.128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252-46C7-A18F-20E8CBAF74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778426309904669"/>
          <c:y val="0.23436184002759011"/>
          <c:w val="0.3393650194025597"/>
          <c:h val="0.7425531155811430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02726C-18BE-42D6-872E-1A3E5574B847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AD2CD1-33CC-4BAD-BC2E-BE5311A4B9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30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D2CD1-33CC-4BAD-BC2E-BE5311A4B9D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172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4445C-696B-4CB2-A196-6908776FBF08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17A3-5E55-4E33-8B96-8D32893553F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4445C-696B-4CB2-A196-6908776FBF08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17A3-5E55-4E33-8B96-8D32893553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4445C-696B-4CB2-A196-6908776FBF08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17A3-5E55-4E33-8B96-8D32893553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4445C-696B-4CB2-A196-6908776FBF08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17A3-5E55-4E33-8B96-8D32893553F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4445C-696B-4CB2-A196-6908776FBF08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17A3-5E55-4E33-8B96-8D32893553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4445C-696B-4CB2-A196-6908776FBF08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17A3-5E55-4E33-8B96-8D32893553F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4445C-696B-4CB2-A196-6908776FBF08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17A3-5E55-4E33-8B96-8D32893553F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4445C-696B-4CB2-A196-6908776FBF08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17A3-5E55-4E33-8B96-8D32893553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4445C-696B-4CB2-A196-6908776FBF08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17A3-5E55-4E33-8B96-8D32893553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4445C-696B-4CB2-A196-6908776FBF08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17A3-5E55-4E33-8B96-8D32893553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4445C-696B-4CB2-A196-6908776FBF08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417A3-5E55-4E33-8B96-8D32893553F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44445C-696B-4CB2-A196-6908776FBF08}" type="datetimeFigureOut">
              <a:rPr lang="ru-RU" smtClean="0"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BD417A3-5E55-4E33-8B96-8D32893553F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260648"/>
            <a:ext cx="6372199" cy="6480720"/>
          </a:xfrm>
          <a:ln>
            <a:solidFill>
              <a:schemeClr val="accent1">
                <a:lumMod val="50000"/>
              </a:schemeClr>
            </a:solidFill>
          </a:ln>
          <a:effectLst/>
        </p:spPr>
        <p:txBody>
          <a:bodyPr/>
          <a:lstStyle/>
          <a:p>
            <a:pPr marL="182880" indent="0" algn="ctr">
              <a:buNone/>
            </a:pPr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/>
            </a:r>
            <a:br>
              <a:rPr lang="uk-UA" sz="4400" dirty="0" smtClean="0">
                <a:solidFill>
                  <a:schemeClr val="accent1">
                    <a:lumMod val="75000"/>
                  </a:schemeClr>
                </a:solidFill>
                <a:effectLst/>
              </a:rPr>
            </a:br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Звіт Крупецького сільського голови про діяльність сільської ради та її виконавчих органів </a:t>
            </a:r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у </a:t>
            </a:r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2021 році</a:t>
            </a:r>
            <a:endParaRPr lang="ru-RU" sz="44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107504" y="404664"/>
            <a:ext cx="2160240" cy="2952328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4"/>
          <a:stretch>
            <a:fillRect/>
          </a:stretch>
        </p:blipFill>
        <p:spPr>
          <a:xfrm>
            <a:off x="118182" y="3933056"/>
            <a:ext cx="2149562" cy="232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0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cap="all" dirty="0">
                <a:effectLst/>
              </a:rPr>
              <a:t>Доходи</a:t>
            </a:r>
            <a:endParaRPr lang="ru-RU" sz="32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692696"/>
            <a:ext cx="9144000" cy="147334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uk-UA" sz="1800" dirty="0"/>
              <a:t>За  2021 рік надійшло доходів до </a:t>
            </a:r>
            <a:r>
              <a:rPr lang="uk-UA" sz="1800" b="1" i="1" dirty="0"/>
              <a:t>загального фонду</a:t>
            </a:r>
            <a:r>
              <a:rPr lang="uk-UA" sz="1800" dirty="0"/>
              <a:t> бюджету Крупецької сільської ради (із врахуванням трансфертів) в сумі  47 955,9 </a:t>
            </a:r>
            <a:r>
              <a:rPr lang="uk-UA" sz="1800" dirty="0" err="1"/>
              <a:t>тис.грн</a:t>
            </a:r>
            <a:r>
              <a:rPr lang="uk-UA" sz="1800" dirty="0"/>
              <a:t>., або 103,70% до річного плану затвердженого сесією сільської  ради з урахуванням внесених змін, в тому числі доходів загального фонду (без офіційних трансфертів) – 33 658,6 тис.грн. (або 105,44% до річного плану затвердженого сесією сільської  ради з урахуванням внесених змін). </a:t>
            </a:r>
            <a:endParaRPr lang="ru-RU" sz="1800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228845489"/>
              </p:ext>
            </p:extLst>
          </p:nvPr>
        </p:nvGraphicFramePr>
        <p:xfrm>
          <a:off x="1259632" y="2521585"/>
          <a:ext cx="6110605" cy="4336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29468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cap="all" dirty="0" smtClean="0">
                <a:effectLst/>
              </a:rPr>
              <a:t>ВИДАТКИ</a:t>
            </a:r>
            <a:endParaRPr lang="ru-RU" sz="32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692696"/>
            <a:ext cx="9144000" cy="1473344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uk-UA" sz="1800" dirty="0"/>
              <a:t>За підсумками 2021 року видаткова частина сільського бюджету по загальному фонду виконана в сумі 43 022,8 </a:t>
            </a:r>
            <a:r>
              <a:rPr lang="uk-UA" sz="1800" dirty="0" err="1"/>
              <a:t>тис.грн</a:t>
            </a:r>
            <a:r>
              <a:rPr lang="uk-UA" sz="1800" dirty="0"/>
              <a:t>. або на 94,2% до уточненого плану на 2021 рік. Виконання видатків по спеціальному фонду бюджету становить 7 324,5 </a:t>
            </a:r>
            <a:r>
              <a:rPr lang="uk-UA" sz="1800" dirty="0" err="1"/>
              <a:t>тис.грн</a:t>
            </a:r>
            <a:r>
              <a:rPr lang="uk-UA" sz="1800" dirty="0"/>
              <a:t>. або 90,9 % до річного показника уточненого плану. </a:t>
            </a:r>
            <a:endParaRPr lang="ru-RU" sz="1800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814996252"/>
              </p:ext>
            </p:extLst>
          </p:nvPr>
        </p:nvGraphicFramePr>
        <p:xfrm>
          <a:off x="1187624" y="1770380"/>
          <a:ext cx="6002020" cy="5087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6457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cap="all" dirty="0" smtClean="0">
                <a:effectLst/>
              </a:rPr>
              <a:t>ВИДАТКИ</a:t>
            </a:r>
            <a:endParaRPr lang="ru-RU" sz="3200" dirty="0">
              <a:effectLst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050968521"/>
              </p:ext>
            </p:extLst>
          </p:nvPr>
        </p:nvGraphicFramePr>
        <p:xfrm>
          <a:off x="827584" y="856583"/>
          <a:ext cx="7812360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331731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cap="all" dirty="0" smtClean="0">
                <a:effectLst/>
              </a:rPr>
              <a:t>Земельні питання</a:t>
            </a:r>
            <a:endParaRPr lang="ru-RU" sz="3200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92696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 На протязі </a:t>
            </a:r>
            <a:r>
              <a:rPr lang="uk-UA" dirty="0" smtClean="0"/>
              <a:t>2021 року </a:t>
            </a:r>
            <a:r>
              <a:rPr lang="uk-UA" dirty="0"/>
              <a:t>відділом комунальної власності, охорони навколишнього середовища та земельних відносин сільської ради прийнято та зареєстровано 912 </a:t>
            </a:r>
            <a:r>
              <a:rPr lang="uk-UA" dirty="0" smtClean="0"/>
              <a:t>заяв.</a:t>
            </a:r>
          </a:p>
          <a:p>
            <a:endParaRPr lang="uk-UA" dirty="0"/>
          </a:p>
          <a:p>
            <a:r>
              <a:rPr lang="uk-UA" dirty="0"/>
              <a:t>Підготовлено та винесено на розгляд  сесій  1036 </a:t>
            </a:r>
            <a:r>
              <a:rPr lang="uk-UA" dirty="0" smtClean="0"/>
              <a:t>проектів</a:t>
            </a:r>
          </a:p>
          <a:p>
            <a:endParaRPr lang="uk-UA" dirty="0"/>
          </a:p>
          <a:p>
            <a:r>
              <a:rPr lang="uk-UA" dirty="0"/>
              <a:t>Сформовано та оформлено земельні ділянки під кладовищами в селах </a:t>
            </a:r>
            <a:r>
              <a:rPr lang="uk-UA" dirty="0" err="1"/>
              <a:t>Головлі</a:t>
            </a:r>
            <a:r>
              <a:rPr lang="uk-UA" dirty="0"/>
              <a:t>, Лисиче, </a:t>
            </a:r>
            <a:r>
              <a:rPr lang="uk-UA" dirty="0" err="1"/>
              <a:t>Потеребе</a:t>
            </a:r>
            <a:r>
              <a:rPr lang="uk-UA" dirty="0"/>
              <a:t> та Дідова Гора</a:t>
            </a:r>
            <a:r>
              <a:rPr lang="uk-UA" dirty="0" smtClean="0"/>
              <a:t>.</a:t>
            </a:r>
          </a:p>
          <a:p>
            <a:endParaRPr lang="uk-UA" dirty="0"/>
          </a:p>
          <a:p>
            <a:r>
              <a:rPr lang="uk-UA" dirty="0"/>
              <a:t>Укладено та зареєстровано 111 договорів оренди на земельні ділянки товарного сільськогосподарського виробництва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820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БЛАГОУСТРІЙ ТЕРИТОРІЇ</a:t>
            </a:r>
            <a:endParaRPr lang="ru-RU" sz="3200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9269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 Видатки 2021 рік складають 2 852,4 </a:t>
            </a:r>
            <a:r>
              <a:rPr lang="uk-UA" dirty="0" err="1"/>
              <a:t>тис.грн</a:t>
            </a:r>
            <a:r>
              <a:rPr lang="uk-UA" dirty="0"/>
              <a:t>., в тому числі видатки загального фонду –  1 208,7 тис. грн., видатки спеціального фонду – 1 643,7 </a:t>
            </a:r>
            <a:r>
              <a:rPr lang="uk-UA" dirty="0" err="1"/>
              <a:t>тис.грн</a:t>
            </a:r>
            <a:r>
              <a:rPr lang="uk-UA" dirty="0"/>
              <a:t>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35" y="1307707"/>
            <a:ext cx="4139952" cy="5519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Компютер 4\Desktop\Звіт\кд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07707"/>
            <a:ext cx="4176464" cy="558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36561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БЛАГОУСТРІЙ ТЕРИТОРІЇ</a:t>
            </a:r>
            <a:endParaRPr lang="ru-RU" sz="3200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4704523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051" y="836712"/>
            <a:ext cx="4087349" cy="5449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2703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ДОРОГИ</a:t>
            </a:r>
            <a:endParaRPr lang="ru-RU" sz="3200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70" y="548681"/>
            <a:ext cx="91353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/>
              <a:t>За рахунок коштів сільського бюджету у 2021 році проведено видатки на утримання та розвиток інфраструктури доріг в сумі 1 204,8 </a:t>
            </a:r>
            <a:r>
              <a:rPr lang="uk-UA" sz="2000" dirty="0" err="1"/>
              <a:t>тис.грн</a:t>
            </a:r>
            <a:r>
              <a:rPr lang="uk-UA" sz="2000" dirty="0"/>
              <a:t>.</a:t>
            </a:r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21889"/>
            <a:ext cx="4181967" cy="559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46622"/>
            <a:ext cx="4190572" cy="560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6681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ДОРОГИ</a:t>
            </a:r>
            <a:endParaRPr lang="ru-RU" sz="3200" dirty="0"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4" y="548681"/>
            <a:ext cx="4244984" cy="318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4" y="3732420"/>
            <a:ext cx="4222183" cy="305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C:\Users\Компютер 4\Desktop\Звіт\изображение_viber_2021-04-15_13-38-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067" y="548681"/>
            <a:ext cx="4735934" cy="630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69147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ОСВІТА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48681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Освітніми послугами у 2021 році було охоплено 306 дітей шкільного віку та 79 дітей дошкільного віку.</a:t>
            </a:r>
            <a:endParaRPr lang="ru-RU" dirty="0"/>
          </a:p>
          <a:p>
            <a:r>
              <a:rPr lang="uk-UA" dirty="0"/>
              <a:t>На території Крупецької ТГ функціонують два заклади освіти - </a:t>
            </a:r>
            <a:r>
              <a:rPr lang="uk-UA" dirty="0" err="1"/>
              <a:t>Крупецький</a:t>
            </a:r>
            <a:r>
              <a:rPr lang="uk-UA" dirty="0"/>
              <a:t> ліцей (255 учнів)  та Полянська гімназія (51 учень).</a:t>
            </a:r>
            <a:endParaRPr lang="ru-RU" dirty="0"/>
          </a:p>
          <a:p>
            <a:r>
              <a:rPr lang="uk-UA" dirty="0"/>
              <a:t>В структурі Крупецького ліцею є філії: </a:t>
            </a:r>
            <a:r>
              <a:rPr lang="uk-UA" dirty="0" err="1"/>
              <a:t>Головлівська</a:t>
            </a:r>
            <a:r>
              <a:rPr lang="uk-UA" dirty="0"/>
              <a:t> та </a:t>
            </a:r>
            <a:r>
              <a:rPr lang="uk-UA" dirty="0" err="1"/>
              <a:t>Лисиченська</a:t>
            </a:r>
            <a:r>
              <a:rPr lang="uk-UA" dirty="0"/>
              <a:t>. У 2021 році понижено ступінь </a:t>
            </a:r>
            <a:r>
              <a:rPr lang="uk-UA" dirty="0" err="1"/>
              <a:t>Лисиченської</a:t>
            </a:r>
            <a:r>
              <a:rPr lang="uk-UA" dirty="0"/>
              <a:t> філії Крупецького ліцею із </a:t>
            </a:r>
            <a:r>
              <a:rPr lang="en-US" dirty="0"/>
              <a:t>II</a:t>
            </a:r>
            <a:r>
              <a:rPr lang="uk-UA" dirty="0"/>
              <a:t> на </a:t>
            </a:r>
            <a:r>
              <a:rPr lang="en-US" dirty="0"/>
              <a:t>I</a:t>
            </a:r>
            <a:r>
              <a:rPr lang="uk-UA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 err="1"/>
              <a:t>утримання</a:t>
            </a:r>
            <a:r>
              <a:rPr lang="ru-RU" dirty="0"/>
              <a:t> </a:t>
            </a:r>
            <a:r>
              <a:rPr lang="ru-RU" dirty="0" err="1"/>
              <a:t>закладів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 </a:t>
            </a:r>
            <a:r>
              <a:rPr lang="ru-RU" dirty="0" err="1"/>
              <a:t>протягом</a:t>
            </a:r>
            <a:r>
              <a:rPr lang="ru-RU" dirty="0"/>
              <a:t> 2021 року </a:t>
            </a:r>
            <a:r>
              <a:rPr lang="ru-RU" dirty="0" err="1"/>
              <a:t>спрямовано</a:t>
            </a:r>
            <a:r>
              <a:rPr lang="ru-RU" dirty="0"/>
              <a:t> </a:t>
            </a:r>
            <a:r>
              <a:rPr lang="ru-RU" dirty="0" err="1"/>
              <a:t>коштів</a:t>
            </a:r>
            <a:r>
              <a:rPr lang="ru-RU" dirty="0"/>
              <a:t> в </a:t>
            </a:r>
            <a:r>
              <a:rPr lang="ru-RU" dirty="0" err="1"/>
              <a:t>сумі</a:t>
            </a:r>
            <a:r>
              <a:rPr lang="ru-RU" dirty="0"/>
              <a:t> 20 185,6 </a:t>
            </a:r>
            <a:r>
              <a:rPr lang="ru-RU" dirty="0" err="1"/>
              <a:t>тис.грн</a:t>
            </a:r>
            <a:r>
              <a:rPr lang="ru-RU" dirty="0"/>
              <a:t>., в тому </a:t>
            </a:r>
            <a:r>
              <a:rPr lang="ru-RU" dirty="0" err="1"/>
              <a:t>числі</a:t>
            </a:r>
            <a:r>
              <a:rPr lang="ru-RU" dirty="0"/>
              <a:t> </a:t>
            </a:r>
            <a:r>
              <a:rPr lang="ru-RU" dirty="0" err="1"/>
              <a:t>видатки</a:t>
            </a:r>
            <a:r>
              <a:rPr lang="ru-RU" dirty="0"/>
              <a:t> </a:t>
            </a:r>
            <a:r>
              <a:rPr lang="ru-RU" dirty="0" err="1"/>
              <a:t>загального</a:t>
            </a:r>
            <a:r>
              <a:rPr lang="ru-RU" dirty="0"/>
              <a:t> фонду – 19 283,3 </a:t>
            </a:r>
            <a:r>
              <a:rPr lang="ru-RU" dirty="0" err="1"/>
              <a:t>тис.грн</a:t>
            </a:r>
            <a:r>
              <a:rPr lang="ru-RU" dirty="0"/>
              <a:t>., </a:t>
            </a:r>
            <a:r>
              <a:rPr lang="ru-RU" dirty="0" err="1"/>
              <a:t>видатки</a:t>
            </a:r>
            <a:r>
              <a:rPr lang="ru-RU" dirty="0"/>
              <a:t> </a:t>
            </a:r>
            <a:r>
              <a:rPr lang="ru-RU" dirty="0" err="1"/>
              <a:t>спеціального</a:t>
            </a:r>
            <a:r>
              <a:rPr lang="ru-RU" dirty="0"/>
              <a:t> фонду – 902,3 </a:t>
            </a:r>
            <a:r>
              <a:rPr lang="ru-RU" dirty="0" err="1"/>
              <a:t>тис.грн</a:t>
            </a:r>
            <a:r>
              <a:rPr lang="ru-RU" dirty="0"/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37572"/>
            <a:ext cx="4572000" cy="3420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17124"/>
            <a:ext cx="4599332" cy="344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64308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ОСВІТА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dirty="0">
              <a:effectLst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5" y="936383"/>
            <a:ext cx="4417421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896053"/>
            <a:ext cx="4460282" cy="5961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04659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64377" y="260648"/>
            <a:ext cx="4679622" cy="6480720"/>
          </a:xfrm>
          <a:ln>
            <a:solidFill>
              <a:schemeClr val="accent1">
                <a:lumMod val="50000"/>
              </a:schemeClr>
            </a:solidFill>
          </a:ln>
          <a:effectLst/>
        </p:spPr>
        <p:txBody>
          <a:bodyPr/>
          <a:lstStyle/>
          <a:p>
            <a:pPr marL="182880" indent="0">
              <a:buNone/>
            </a:pPr>
            <a:r>
              <a:rPr lang="uk-UA" sz="2200" dirty="0" smtClean="0">
                <a:effectLst/>
              </a:rPr>
              <a:t> 	</a:t>
            </a:r>
            <a:r>
              <a:rPr lang="uk-UA" sz="2200" i="1" dirty="0" err="1" smtClean="0">
                <a:effectLst/>
              </a:rPr>
              <a:t>Крупецька</a:t>
            </a:r>
            <a:r>
              <a:rPr lang="uk-UA" sz="2200" i="1" dirty="0" smtClean="0">
                <a:effectLst/>
              </a:rPr>
              <a:t> </a:t>
            </a:r>
            <a:r>
              <a:rPr lang="uk-UA" sz="2200" i="1" dirty="0">
                <a:effectLst/>
              </a:rPr>
              <a:t>об’єднана територіальна громада</a:t>
            </a:r>
            <a:r>
              <a:rPr lang="uk-UA" sz="2200" dirty="0">
                <a:effectLst/>
              </a:rPr>
              <a:t> створена 02 жовтня 2017 року, а в 2019 році до Крупецької ОТГ приєдналися  </a:t>
            </a:r>
            <a:r>
              <a:rPr lang="uk-UA" sz="2200" dirty="0" err="1">
                <a:effectLst/>
              </a:rPr>
              <a:t>Лисиченська</a:t>
            </a:r>
            <a:r>
              <a:rPr lang="uk-UA" sz="2200" dirty="0">
                <a:effectLst/>
              </a:rPr>
              <a:t> та </a:t>
            </a:r>
            <a:r>
              <a:rPr lang="uk-UA" sz="2200" dirty="0" err="1">
                <a:effectLst/>
              </a:rPr>
              <a:t>Головлівська</a:t>
            </a:r>
            <a:r>
              <a:rPr lang="uk-UA" sz="2200" dirty="0">
                <a:effectLst/>
              </a:rPr>
              <a:t> сільські ради</a:t>
            </a:r>
            <a:r>
              <a:rPr lang="uk-UA" sz="2200" dirty="0" smtClean="0">
                <a:effectLst/>
              </a:rPr>
              <a:t>.</a:t>
            </a:r>
            <a:r>
              <a:rPr lang="ru-RU" sz="2200" dirty="0" smtClean="0">
                <a:effectLst/>
              </a:rPr>
              <a:t/>
            </a:r>
            <a:br>
              <a:rPr lang="ru-RU" sz="2200" dirty="0" smtClean="0">
                <a:effectLst/>
              </a:rPr>
            </a:br>
            <a:r>
              <a:rPr lang="ru-RU" sz="2200" dirty="0" smtClean="0">
                <a:effectLst/>
              </a:rPr>
              <a:t>	</a:t>
            </a:r>
            <a:r>
              <a:rPr lang="uk-UA" sz="2200" dirty="0" smtClean="0">
                <a:effectLst/>
              </a:rPr>
              <a:t>Населення громади становить  3714  чоловік.  Загальна площа території сільської ради складає – 18985.00  га.</a:t>
            </a:r>
            <a:r>
              <a:rPr lang="ru-RU" sz="2200" dirty="0" smtClean="0">
                <a:effectLst/>
              </a:rPr>
              <a:t/>
            </a:r>
            <a:br>
              <a:rPr lang="ru-RU" sz="2200" dirty="0" smtClean="0">
                <a:effectLst/>
              </a:rPr>
            </a:br>
            <a:r>
              <a:rPr lang="ru-RU" sz="2200" dirty="0" smtClean="0">
                <a:effectLst/>
              </a:rPr>
              <a:t>	</a:t>
            </a:r>
            <a:r>
              <a:rPr lang="uk-UA" sz="2200" dirty="0" smtClean="0">
                <a:effectLst/>
              </a:rPr>
              <a:t>На території громади свої повноваження в межах відповідних </a:t>
            </a:r>
            <a:r>
              <a:rPr lang="uk-UA" sz="2200" dirty="0" err="1" smtClean="0">
                <a:effectLst/>
              </a:rPr>
              <a:t>старостинських</a:t>
            </a:r>
            <a:r>
              <a:rPr lang="uk-UA" sz="2200" dirty="0" smtClean="0">
                <a:effectLst/>
              </a:rPr>
              <a:t> округів  здійснюють 4 старости та відповідальні працівники структурних підрозділів сільської ради.</a:t>
            </a:r>
            <a:endParaRPr lang="ru-RU" sz="22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pic>
        <p:nvPicPr>
          <p:cNvPr id="1028" name="Picture 4" descr="https://rada.info/upload/users_files/04405030/1f7e67b57b059bd0e7bf02d58699493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615" y="476672"/>
            <a:ext cx="4499992" cy="5474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45254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ОСВІТА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dirty="0">
              <a:effectLst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38" y="896053"/>
            <a:ext cx="4460282" cy="5961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086" y="851828"/>
            <a:ext cx="4472270" cy="5977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3665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 smtClean="0">
                <a:effectLst/>
              </a:rPr>
              <a:t>Культура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35576" y="566678"/>
            <a:ext cx="91795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/>
              <a:t>Мережа закладів культури Крупецької територіальної громади складає: 7 закладів культури -  </a:t>
            </a:r>
            <a:r>
              <a:rPr lang="uk-UA" b="1" dirty="0" err="1"/>
              <a:t>Крупецький</a:t>
            </a:r>
            <a:r>
              <a:rPr lang="uk-UA" b="1" dirty="0"/>
              <a:t> та </a:t>
            </a:r>
            <a:r>
              <a:rPr lang="uk-UA" b="1" dirty="0" err="1"/>
              <a:t>Головлівський</a:t>
            </a:r>
            <a:r>
              <a:rPr lang="uk-UA" b="1" dirty="0"/>
              <a:t> сільські будинки культури, Полянський, </a:t>
            </a:r>
            <a:r>
              <a:rPr lang="uk-UA" b="1" dirty="0" err="1"/>
              <a:t>Колом’євський</a:t>
            </a:r>
            <a:r>
              <a:rPr lang="uk-UA" b="1" dirty="0"/>
              <a:t>, </a:t>
            </a:r>
            <a:r>
              <a:rPr lang="uk-UA" b="1" dirty="0" err="1"/>
              <a:t>Лисиченський</a:t>
            </a:r>
            <a:r>
              <a:rPr lang="uk-UA" b="1" dirty="0"/>
              <a:t>, </a:t>
            </a:r>
            <a:r>
              <a:rPr lang="uk-UA" b="1" dirty="0" err="1"/>
              <a:t>Хоровицький</a:t>
            </a:r>
            <a:r>
              <a:rPr lang="uk-UA" b="1" dirty="0"/>
              <a:t> та </a:t>
            </a:r>
            <a:r>
              <a:rPr lang="uk-UA" b="1" dirty="0" err="1"/>
              <a:t>Потеребський</a:t>
            </a:r>
            <a:r>
              <a:rPr lang="uk-UA" b="1" dirty="0"/>
              <a:t> сільські клуби та 6 бібліотек (</a:t>
            </a:r>
            <a:r>
              <a:rPr lang="uk-UA" b="1" dirty="0" err="1"/>
              <a:t>Крупецька</a:t>
            </a:r>
            <a:r>
              <a:rPr lang="uk-UA" b="1" dirty="0"/>
              <a:t>, </a:t>
            </a:r>
            <a:r>
              <a:rPr lang="uk-UA" b="1" dirty="0" err="1"/>
              <a:t>Стриганська</a:t>
            </a:r>
            <a:r>
              <a:rPr lang="uk-UA" b="1" dirty="0"/>
              <a:t>, </a:t>
            </a:r>
            <a:r>
              <a:rPr lang="uk-UA" b="1" dirty="0" err="1"/>
              <a:t>Колом’євська</a:t>
            </a:r>
            <a:r>
              <a:rPr lang="uk-UA" b="1" dirty="0"/>
              <a:t>, Полянська, </a:t>
            </a:r>
            <a:r>
              <a:rPr lang="uk-UA" b="1" dirty="0" err="1"/>
              <a:t>Лисиченська</a:t>
            </a:r>
            <a:r>
              <a:rPr lang="uk-UA" b="1" dirty="0"/>
              <a:t> та </a:t>
            </a:r>
            <a:r>
              <a:rPr lang="uk-UA" b="1" dirty="0" err="1"/>
              <a:t>Головлівська</a:t>
            </a:r>
            <a:r>
              <a:rPr lang="uk-UA" b="1" dirty="0" smtClean="0"/>
              <a:t>).</a:t>
            </a:r>
          </a:p>
          <a:p>
            <a:r>
              <a:rPr lang="uk-UA" b="1" dirty="0"/>
              <a:t>Видатки по закладах культури складають – 2 281,2 </a:t>
            </a:r>
            <a:r>
              <a:rPr lang="uk-UA" b="1" dirty="0" err="1"/>
              <a:t>тис.грн</a:t>
            </a:r>
            <a:r>
              <a:rPr lang="uk-UA" b="1" dirty="0"/>
              <a:t>.</a:t>
            </a:r>
            <a:endParaRPr lang="ru-RU" b="1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76" y="3068960"/>
            <a:ext cx="4379979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143" y="3050952"/>
            <a:ext cx="4957585" cy="3302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263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 smtClean="0">
                <a:effectLst/>
              </a:rPr>
              <a:t>Культура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dirty="0">
              <a:effectLst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4504676" cy="60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781" y="800430"/>
            <a:ext cx="4531820" cy="6057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3431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 smtClean="0">
                <a:effectLst/>
              </a:rPr>
              <a:t>Культура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dirty="0">
              <a:effectLst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196" y="564699"/>
            <a:ext cx="4682247" cy="625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60" y="564698"/>
            <a:ext cx="4367336" cy="3275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2" y="3865210"/>
            <a:ext cx="4439973" cy="295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0646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 smtClean="0">
                <a:effectLst/>
              </a:rPr>
              <a:t>Культура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dirty="0">
              <a:effectLst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4" y="764704"/>
            <a:ext cx="4558546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837" y="764704"/>
            <a:ext cx="4525163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1842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Соціальний захист населення громади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20688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uk-UA" dirty="0"/>
              <a:t>Для надання якісних соціальних послуг жителям  громади-громадянам похилого віку (108 осіб), які потребують обслуговування вдома, сільська рада забезпечує утримання соціальних робітників (7 штатних одиниць). </a:t>
            </a:r>
            <a:endParaRPr lang="uk-UA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uk-UA" dirty="0"/>
              <a:t>Задля задоволення потреб населення громади впроваджено комплекс «Соціальна громада» за допомогою якого надаються послуги з оформлення субсидій, пільг, допомог. Так, оформлено 387 справ, в тому числі: 129 соціальних допомог, 31 пільга, 129 субсидій.</a:t>
            </a:r>
            <a:endParaRPr lang="ru-RU" dirty="0"/>
          </a:p>
          <a:p>
            <a:pPr algn="just"/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17400"/>
            <a:ext cx="3059832" cy="4079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https://rada.info/upload/users_files/04405030/d14a56783aedc68704846a4cc43886b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39952" y="2850172"/>
            <a:ext cx="4818977" cy="3614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774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Соціальний захист населення громади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dirty="0">
              <a:effectLst/>
            </a:endParaRPr>
          </a:p>
        </p:txBody>
      </p:sp>
      <p:pic>
        <p:nvPicPr>
          <p:cNvPr id="13314" name="Picture 2" descr="https://rada.info/upload/users_files/04405030/d14a56783aedc68704846a4cc43886b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8" y="554587"/>
            <a:ext cx="4431432" cy="3323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Компютер 4\Downloads\IMG-088d60f9c1e0373949228de8081204ea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78161"/>
            <a:ext cx="4431432" cy="295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562" y="654288"/>
            <a:ext cx="4633621" cy="6178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7871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ОХОРОНА ЗДОРОВ’Я</a:t>
            </a:r>
            <a:endParaRPr lang="ru-RU" sz="3200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625" y="332656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/>
              <a:t>Населення в громаді обслуговують дві амбулаторії загальної практики сімейної медицини (</a:t>
            </a:r>
            <a:r>
              <a:rPr lang="uk-UA" dirty="0" err="1"/>
              <a:t>Головлівська</a:t>
            </a:r>
            <a:r>
              <a:rPr lang="uk-UA" dirty="0"/>
              <a:t> та </a:t>
            </a:r>
            <a:r>
              <a:rPr lang="uk-UA" dirty="0" err="1"/>
              <a:t>Крупецька</a:t>
            </a:r>
            <a:r>
              <a:rPr lang="uk-UA" dirty="0"/>
              <a:t> АЗПСМ)  і  п’ять </a:t>
            </a:r>
            <a:r>
              <a:rPr lang="uk-UA" dirty="0" err="1"/>
              <a:t>ФАПів</a:t>
            </a:r>
            <a:r>
              <a:rPr lang="uk-UA" dirty="0"/>
              <a:t> в селах: Комарівка, Колом’є, Лисиче, </a:t>
            </a:r>
            <a:r>
              <a:rPr lang="uk-UA" dirty="0" err="1"/>
              <a:t>Полянь</a:t>
            </a:r>
            <a:r>
              <a:rPr lang="uk-UA" dirty="0"/>
              <a:t>, </a:t>
            </a:r>
            <a:r>
              <a:rPr lang="uk-UA" dirty="0" err="1"/>
              <a:t>Стригани</a:t>
            </a:r>
            <a:r>
              <a:rPr lang="uk-UA" dirty="0"/>
              <a:t>, а також два пункти прийому хворих (с. Дідова Гора та с. </a:t>
            </a:r>
            <a:r>
              <a:rPr lang="uk-UA" dirty="0" err="1"/>
              <a:t>Хоровиця</a:t>
            </a:r>
            <a:r>
              <a:rPr lang="uk-UA" dirty="0"/>
              <a:t>), що входять до складу КП "</a:t>
            </a:r>
            <a:r>
              <a:rPr lang="uk-UA" dirty="0" err="1"/>
              <a:t>Славутський</a:t>
            </a:r>
            <a:r>
              <a:rPr lang="uk-UA" dirty="0"/>
              <a:t> центр ПМСД". Разом за 2021 рік на утримання зазначених закладів громада надала фінансування з сільського бюджету в сумі 349,9 </a:t>
            </a:r>
            <a:r>
              <a:rPr lang="uk-UA" dirty="0" err="1"/>
              <a:t>тис.грн</a:t>
            </a:r>
            <a:r>
              <a:rPr lang="uk-UA" dirty="0"/>
              <a:t>. (заробітна плата та енергоносії</a:t>
            </a:r>
            <a:r>
              <a:rPr lang="uk-UA" dirty="0" smtClean="0"/>
              <a:t>).</a:t>
            </a:r>
          </a:p>
          <a:p>
            <a:pPr algn="just"/>
            <a:r>
              <a:rPr lang="uk-UA" dirty="0"/>
              <a:t>Проведено поточні ремонти огорож </a:t>
            </a:r>
            <a:r>
              <a:rPr lang="uk-UA" dirty="0" err="1"/>
              <a:t>ФАПів</a:t>
            </a:r>
            <a:r>
              <a:rPr lang="uk-UA" dirty="0"/>
              <a:t> в с. Колом’є на суму 15,3 </a:t>
            </a:r>
            <a:r>
              <a:rPr lang="uk-UA" dirty="0" err="1"/>
              <a:t>тис.грн</a:t>
            </a:r>
            <a:r>
              <a:rPr lang="uk-UA" dirty="0"/>
              <a:t>. та с. Дідова Гора – 49,99тис.грн.  Здійснено поточні  ремонти приміщень </a:t>
            </a:r>
            <a:r>
              <a:rPr lang="uk-UA" dirty="0" err="1"/>
              <a:t>ФАПів</a:t>
            </a:r>
            <a:r>
              <a:rPr lang="uk-UA" dirty="0"/>
              <a:t> в с. Колом’є   (48,18 </a:t>
            </a:r>
            <a:r>
              <a:rPr lang="uk-UA" dirty="0" err="1"/>
              <a:t>тис.грн</a:t>
            </a:r>
            <a:r>
              <a:rPr lang="uk-UA" dirty="0"/>
              <a:t>.) та с. </a:t>
            </a:r>
            <a:r>
              <a:rPr lang="uk-UA" dirty="0" err="1"/>
              <a:t>Стригани</a:t>
            </a:r>
            <a:r>
              <a:rPr lang="uk-UA" dirty="0"/>
              <a:t> (49,97 </a:t>
            </a:r>
            <a:r>
              <a:rPr lang="uk-UA" dirty="0" err="1"/>
              <a:t>тис.грн</a:t>
            </a:r>
            <a:r>
              <a:rPr lang="uk-UA" dirty="0"/>
              <a:t>.).</a:t>
            </a:r>
            <a:endParaRPr lang="ru-RU" dirty="0"/>
          </a:p>
          <a:p>
            <a:r>
              <a:rPr lang="uk-UA" dirty="0"/>
              <a:t>Усі заклади медицини підключені до мережі Інтернет.</a:t>
            </a:r>
            <a:endParaRPr lang="ru-RU" dirty="0"/>
          </a:p>
          <a:p>
            <a:pPr algn="just"/>
            <a:endParaRPr lang="ru-RU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6" y="3471977"/>
            <a:ext cx="4514698" cy="3386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C:\Users\Компютер 4\Desktop\Звіт\IMG_28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3471976"/>
            <a:ext cx="4608512" cy="3386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1107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ОХОРОНА ЗДОРОВ’Я</a:t>
            </a:r>
            <a:endParaRPr lang="ru-RU" sz="3200" dirty="0"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75" y="980728"/>
            <a:ext cx="4515936" cy="3010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882" y="3356992"/>
            <a:ext cx="4668011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2839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ТРАНСФЕРТИ</a:t>
            </a:r>
            <a:endParaRPr lang="ru-RU" sz="3200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76672"/>
            <a:ext cx="9144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dirty="0"/>
              <a:t>Надано субвенції з сільського бюджету іншим бюджетам на суму 3 225,1 </a:t>
            </a:r>
            <a:r>
              <a:rPr lang="uk-UA" dirty="0" err="1"/>
              <a:t>тис.грн</a:t>
            </a:r>
            <a:r>
              <a:rPr lang="uk-UA" dirty="0"/>
              <a:t>., а саме для</a:t>
            </a:r>
            <a:r>
              <a:rPr lang="uk-UA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dirty="0"/>
              <a:t>ГУНП в Хмельницькій області – 38,0 </a:t>
            </a:r>
            <a:r>
              <a:rPr lang="uk-UA" dirty="0" err="1"/>
              <a:t>тис.грн</a:t>
            </a:r>
            <a:r>
              <a:rPr lang="uk-UA" dirty="0"/>
              <a:t>. на паливно-мастильні матеріали для забезпечення діяльності поліцейських офіцерів громади на території Крупецької територіальної громади та 8,0 </a:t>
            </a:r>
            <a:r>
              <a:rPr lang="uk-UA" dirty="0" err="1"/>
              <a:t>тис.грн</a:t>
            </a:r>
            <a:r>
              <a:rPr lang="uk-UA" dirty="0"/>
              <a:t>. на оплату послуг з технічного обслуговування та огляду службового автомобіля поліцейського  офіцера громади.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dirty="0"/>
              <a:t> Головного управління Державної служби України з надзвичайних ситуацій у Хмельницькій області (3 ДПРЗ ГУ ДСНС України у Хмельницькій області) – 15,0 </a:t>
            </a:r>
            <a:r>
              <a:rPr lang="uk-UA" dirty="0" err="1"/>
              <a:t>тис.грн</a:t>
            </a:r>
            <a:r>
              <a:rPr lang="uk-UA" dirty="0"/>
              <a:t>. на придбання паливо-мастильних матеріалів.</a:t>
            </a:r>
            <a:endParaRPr lang="ru-RU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для </a:t>
            </a:r>
            <a:r>
              <a:rPr lang="ru-RU" dirty="0" err="1"/>
              <a:t>Центральної</a:t>
            </a:r>
            <a:r>
              <a:rPr lang="ru-RU" dirty="0"/>
              <a:t> </a:t>
            </a:r>
            <a:r>
              <a:rPr lang="ru-RU" dirty="0" err="1"/>
              <a:t>районної</a:t>
            </a:r>
            <a:r>
              <a:rPr lang="ru-RU" dirty="0"/>
              <a:t> </a:t>
            </a:r>
            <a:r>
              <a:rPr lang="ru-RU" dirty="0" err="1"/>
              <a:t>лікарні</a:t>
            </a:r>
            <a:r>
              <a:rPr lang="ru-RU" dirty="0"/>
              <a:t> на оплату </a:t>
            </a:r>
            <a:r>
              <a:rPr lang="ru-RU" dirty="0" err="1"/>
              <a:t>енергоносіїв</a:t>
            </a:r>
            <a:r>
              <a:rPr lang="ru-RU" dirty="0"/>
              <a:t> – 200,0 </a:t>
            </a:r>
            <a:r>
              <a:rPr lang="ru-RU" dirty="0" err="1"/>
              <a:t>тис.грн</a:t>
            </a:r>
            <a:r>
              <a:rPr lang="ru-RU" dirty="0"/>
              <a:t>;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для </a:t>
            </a:r>
            <a:r>
              <a:rPr lang="ru-RU" dirty="0" err="1"/>
              <a:t>комунальної</a:t>
            </a:r>
            <a:r>
              <a:rPr lang="ru-RU" dirty="0"/>
              <a:t> установи «</a:t>
            </a:r>
            <a:r>
              <a:rPr lang="ru-RU" dirty="0" err="1"/>
              <a:t>Інклюзивно-ресурсний</a:t>
            </a:r>
            <a:r>
              <a:rPr lang="ru-RU" dirty="0"/>
              <a:t> центр» </a:t>
            </a:r>
            <a:r>
              <a:rPr lang="ru-RU" dirty="0" err="1"/>
              <a:t>Ганнопільської</a:t>
            </a:r>
            <a:r>
              <a:rPr lang="ru-RU" dirty="0"/>
              <a:t> </a:t>
            </a:r>
            <a:r>
              <a:rPr lang="ru-RU" dirty="0" err="1"/>
              <a:t>сільської</a:t>
            </a:r>
            <a:r>
              <a:rPr lang="ru-RU" dirty="0"/>
              <a:t> ради на </a:t>
            </a:r>
            <a:r>
              <a:rPr lang="ru-RU" dirty="0" err="1"/>
              <a:t>виплату</a:t>
            </a:r>
            <a:r>
              <a:rPr lang="ru-RU" dirty="0"/>
              <a:t> </a:t>
            </a:r>
            <a:r>
              <a:rPr lang="ru-RU" dirty="0" err="1"/>
              <a:t>заробітної</a:t>
            </a:r>
            <a:r>
              <a:rPr lang="ru-RU" dirty="0"/>
              <a:t> плати </a:t>
            </a:r>
            <a:r>
              <a:rPr lang="ru-RU" dirty="0" err="1"/>
              <a:t>медичній</a:t>
            </a:r>
            <a:r>
              <a:rPr lang="ru-RU" dirty="0"/>
              <a:t> </a:t>
            </a:r>
            <a:r>
              <a:rPr lang="ru-RU" dirty="0" err="1"/>
              <a:t>сестрі</a:t>
            </a:r>
            <a:r>
              <a:rPr lang="ru-RU" dirty="0"/>
              <a:t> – 12,2 </a:t>
            </a:r>
            <a:r>
              <a:rPr lang="ru-RU" dirty="0" err="1"/>
              <a:t>тис.грн</a:t>
            </a:r>
            <a:r>
              <a:rPr lang="ru-RU" dirty="0"/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для </a:t>
            </a:r>
            <a:r>
              <a:rPr lang="ru-RU" dirty="0" err="1"/>
              <a:t>Відділу</a:t>
            </a:r>
            <a:r>
              <a:rPr lang="ru-RU" dirty="0"/>
              <a:t> з </a:t>
            </a:r>
            <a:r>
              <a:rPr lang="ru-RU" dirty="0" err="1"/>
              <a:t>гуманітарних</a:t>
            </a:r>
            <a:r>
              <a:rPr lang="ru-RU" dirty="0"/>
              <a:t> </a:t>
            </a:r>
            <a:r>
              <a:rPr lang="ru-RU" dirty="0" err="1"/>
              <a:t>питань</a:t>
            </a:r>
            <a:r>
              <a:rPr lang="ru-RU" dirty="0"/>
              <a:t> </a:t>
            </a:r>
            <a:r>
              <a:rPr lang="ru-RU" dirty="0" err="1"/>
              <a:t>Улашанівської</a:t>
            </a:r>
            <a:r>
              <a:rPr lang="ru-RU" dirty="0"/>
              <a:t> </a:t>
            </a:r>
            <a:r>
              <a:rPr lang="ru-RU" dirty="0" err="1"/>
              <a:t>сільської</a:t>
            </a:r>
            <a:r>
              <a:rPr lang="ru-RU" dirty="0"/>
              <a:t> ради на  </a:t>
            </a:r>
            <a:r>
              <a:rPr lang="ru-RU" dirty="0" err="1"/>
              <a:t>утримання</a:t>
            </a:r>
            <a:r>
              <a:rPr lang="ru-RU" dirty="0"/>
              <a:t> </a:t>
            </a:r>
            <a:r>
              <a:rPr lang="ru-RU" dirty="0" err="1"/>
              <a:t>тренерів</a:t>
            </a:r>
            <a:r>
              <a:rPr lang="ru-RU" dirty="0"/>
              <a:t> та директора ДЮСШ – 144,5 </a:t>
            </a:r>
            <a:r>
              <a:rPr lang="ru-RU" dirty="0" err="1"/>
              <a:t>тис.грн</a:t>
            </a:r>
            <a:r>
              <a:rPr lang="ru-RU" dirty="0"/>
              <a:t>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для КУ «</a:t>
            </a:r>
            <a:r>
              <a:rPr lang="ru-RU" dirty="0" err="1"/>
              <a:t>Славутська</a:t>
            </a:r>
            <a:r>
              <a:rPr lang="ru-RU" dirty="0"/>
              <a:t> </a:t>
            </a:r>
            <a:r>
              <a:rPr lang="ru-RU" dirty="0" err="1"/>
              <a:t>міська</a:t>
            </a:r>
            <a:r>
              <a:rPr lang="ru-RU" dirty="0"/>
              <a:t> </a:t>
            </a:r>
            <a:r>
              <a:rPr lang="ru-RU" dirty="0" err="1"/>
              <a:t>рятувально-водолазна</a:t>
            </a:r>
            <a:r>
              <a:rPr lang="ru-RU" dirty="0"/>
              <a:t> служба» - 20,0 </a:t>
            </a:r>
            <a:r>
              <a:rPr lang="ru-RU" dirty="0" err="1"/>
              <a:t>тис.грн</a:t>
            </a:r>
            <a:r>
              <a:rPr lang="ru-RU" dirty="0"/>
              <a:t>. для </a:t>
            </a:r>
            <a:r>
              <a:rPr lang="ru-RU" dirty="0" err="1"/>
              <a:t>проведення</a:t>
            </a:r>
            <a:r>
              <a:rPr lang="ru-RU" dirty="0"/>
              <a:t> </a:t>
            </a:r>
            <a:r>
              <a:rPr lang="ru-RU" dirty="0" err="1"/>
              <a:t>пошуково-рятувальних</a:t>
            </a:r>
            <a:r>
              <a:rPr lang="ru-RU" dirty="0"/>
              <a:t> та </a:t>
            </a:r>
            <a:r>
              <a:rPr lang="ru-RU" dirty="0" err="1"/>
              <a:t>водолазних</a:t>
            </a:r>
            <a:r>
              <a:rPr lang="ru-RU" dirty="0"/>
              <a:t> </a:t>
            </a:r>
            <a:r>
              <a:rPr lang="ru-RU" dirty="0" err="1"/>
              <a:t>робіт</a:t>
            </a:r>
            <a:r>
              <a:rPr lang="ru-RU" dirty="0"/>
              <a:t> на </a:t>
            </a:r>
            <a:r>
              <a:rPr lang="ru-RU" dirty="0" err="1"/>
              <a:t>водних</a:t>
            </a:r>
            <a:r>
              <a:rPr lang="ru-RU" dirty="0"/>
              <a:t> </a:t>
            </a:r>
            <a:r>
              <a:rPr lang="ru-RU" dirty="0" err="1"/>
              <a:t>об’єктах</a:t>
            </a:r>
            <a:r>
              <a:rPr lang="ru-RU" dirty="0"/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для бюджету </a:t>
            </a:r>
            <a:r>
              <a:rPr lang="ru-RU" dirty="0" err="1"/>
              <a:t>Ганнопільської</a:t>
            </a:r>
            <a:r>
              <a:rPr lang="ru-RU" dirty="0"/>
              <a:t> ТГ на </a:t>
            </a:r>
            <a:r>
              <a:rPr lang="ru-RU" dirty="0" err="1"/>
              <a:t>утримання</a:t>
            </a:r>
            <a:r>
              <a:rPr lang="ru-RU" dirty="0"/>
              <a:t> </a:t>
            </a:r>
            <a:r>
              <a:rPr lang="ru-RU" dirty="0" err="1"/>
              <a:t>спеціаліста</a:t>
            </a:r>
            <a:r>
              <a:rPr lang="ru-RU" dirty="0"/>
              <a:t>, </a:t>
            </a:r>
            <a:r>
              <a:rPr lang="ru-RU" dirty="0" err="1"/>
              <a:t>який</a:t>
            </a:r>
            <a:r>
              <a:rPr lang="ru-RU" dirty="0"/>
              <a:t> буде </a:t>
            </a:r>
            <a:r>
              <a:rPr lang="ru-RU" dirty="0" err="1"/>
              <a:t>проводити</a:t>
            </a:r>
            <a:r>
              <a:rPr lang="ru-RU" dirty="0"/>
              <a:t> </a:t>
            </a:r>
            <a:r>
              <a:rPr lang="ru-RU" dirty="0" err="1"/>
              <a:t>розрахунки</a:t>
            </a:r>
            <a:r>
              <a:rPr lang="ru-RU" dirty="0"/>
              <a:t> на </a:t>
            </a:r>
            <a:r>
              <a:rPr lang="ru-RU" dirty="0" err="1"/>
              <a:t>відшкодування</a:t>
            </a:r>
            <a:r>
              <a:rPr lang="ru-RU" dirty="0"/>
              <a:t> </a:t>
            </a:r>
            <a:r>
              <a:rPr lang="ru-RU" dirty="0" err="1"/>
              <a:t>компенсації</a:t>
            </a:r>
            <a:r>
              <a:rPr lang="ru-RU" dirty="0"/>
              <a:t> за </a:t>
            </a:r>
            <a:r>
              <a:rPr lang="ru-RU" dirty="0" err="1"/>
              <a:t>пільговий</a:t>
            </a:r>
            <a:r>
              <a:rPr lang="ru-RU" dirty="0"/>
              <a:t> </a:t>
            </a:r>
            <a:r>
              <a:rPr lang="ru-RU" dirty="0" err="1"/>
              <a:t>проїзд</a:t>
            </a:r>
            <a:r>
              <a:rPr lang="ru-RU" dirty="0"/>
              <a:t>, </a:t>
            </a:r>
            <a:r>
              <a:rPr lang="ru-RU" dirty="0" err="1"/>
              <a:t>відшкодування</a:t>
            </a:r>
            <a:r>
              <a:rPr lang="ru-RU" dirty="0"/>
              <a:t> </a:t>
            </a:r>
            <a:r>
              <a:rPr lang="ru-RU" dirty="0" err="1"/>
              <a:t>пільгового</a:t>
            </a:r>
            <a:r>
              <a:rPr lang="ru-RU" dirty="0"/>
              <a:t> </a:t>
            </a:r>
            <a:r>
              <a:rPr lang="ru-RU" dirty="0" err="1"/>
              <a:t>перевезення</a:t>
            </a:r>
            <a:r>
              <a:rPr lang="ru-RU" dirty="0"/>
              <a:t> та </a:t>
            </a:r>
            <a:r>
              <a:rPr lang="ru-RU" dirty="0" err="1"/>
              <a:t>надання</a:t>
            </a:r>
            <a:r>
              <a:rPr lang="ru-RU" dirty="0"/>
              <a:t> </a:t>
            </a:r>
            <a:r>
              <a:rPr lang="ru-RU" dirty="0" err="1"/>
              <a:t>пільг</a:t>
            </a:r>
            <a:r>
              <a:rPr lang="ru-RU" dirty="0"/>
              <a:t> з </a:t>
            </a:r>
            <a:r>
              <a:rPr lang="ru-RU" dirty="0" err="1"/>
              <a:t>послуг</a:t>
            </a:r>
            <a:r>
              <a:rPr lang="ru-RU" dirty="0"/>
              <a:t> </a:t>
            </a:r>
            <a:r>
              <a:rPr lang="ru-RU" dirty="0" err="1"/>
              <a:t>зв’язку</a:t>
            </a:r>
            <a:r>
              <a:rPr lang="ru-RU" dirty="0"/>
              <a:t> в </a:t>
            </a:r>
            <a:r>
              <a:rPr lang="ru-RU" dirty="0" err="1"/>
              <a:t>сумі</a:t>
            </a:r>
            <a:r>
              <a:rPr lang="ru-RU" dirty="0"/>
              <a:t> 116,6 </a:t>
            </a:r>
            <a:r>
              <a:rPr lang="ru-RU" dirty="0" err="1"/>
              <a:t>тис.грн</a:t>
            </a:r>
            <a:r>
              <a:rPr lang="ru-RU" dirty="0"/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для бюджету </a:t>
            </a:r>
            <a:r>
              <a:rPr lang="ru-RU" dirty="0" err="1"/>
              <a:t>Хмельницької</a:t>
            </a:r>
            <a:r>
              <a:rPr lang="ru-RU" dirty="0"/>
              <a:t> </a:t>
            </a:r>
            <a:r>
              <a:rPr lang="ru-RU" dirty="0" err="1"/>
              <a:t>обласної</a:t>
            </a:r>
            <a:r>
              <a:rPr lang="ru-RU" dirty="0"/>
              <a:t> ради – 12,0 </a:t>
            </a:r>
            <a:r>
              <a:rPr lang="ru-RU" dirty="0" err="1"/>
              <a:t>тис.грн</a:t>
            </a:r>
            <a:r>
              <a:rPr lang="ru-RU" b="1" dirty="0"/>
              <a:t> </a:t>
            </a:r>
            <a:r>
              <a:rPr lang="ru-RU" dirty="0"/>
              <a:t>для </a:t>
            </a:r>
            <a:r>
              <a:rPr lang="ru-RU" dirty="0" err="1"/>
              <a:t>спiвфiнансування</a:t>
            </a:r>
            <a:r>
              <a:rPr lang="ru-RU" dirty="0"/>
              <a:t> на </a:t>
            </a:r>
            <a:r>
              <a:rPr lang="ru-RU" dirty="0" err="1"/>
              <a:t>закупiвлю</a:t>
            </a:r>
            <a:r>
              <a:rPr lang="ru-RU" dirty="0"/>
              <a:t> </a:t>
            </a:r>
            <a:r>
              <a:rPr lang="ru-RU" dirty="0" err="1"/>
              <a:t>ноутбуків</a:t>
            </a:r>
            <a:r>
              <a:rPr lang="ru-RU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dirty="0"/>
              <a:t>утримано реверсну дотацію в сумі 2 658,8 </a:t>
            </a:r>
            <a:r>
              <a:rPr lang="uk-UA" dirty="0" err="1"/>
              <a:t>тис.грн</a:t>
            </a:r>
            <a:r>
              <a:rPr lang="uk-UA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96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731520"/>
            <a:ext cx="9144000" cy="6126480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chemeClr val="tx1"/>
                </a:solidFill>
              </a:rPr>
              <a:t>Протягом 2021 року відбулося14 пленарних засідань сесій сільської ради, під час яких було розглянуто 1201 питань порядку денного та прийнято відповідні рішення</a:t>
            </a:r>
            <a:r>
              <a:rPr lang="uk-UA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uk-UA" b="1" dirty="0">
                <a:solidFill>
                  <a:schemeClr val="tx1"/>
                </a:solidFill>
              </a:rPr>
              <a:t>Протягом 2021 року прийнято 16 місцевих цільових програм.  Прийнята Стратегія розвитку громади на 2022- 2028роки.</a:t>
            </a:r>
            <a:endParaRPr lang="ru-RU" b="1" dirty="0">
              <a:solidFill>
                <a:schemeClr val="tx1"/>
              </a:solidFill>
            </a:endParaRPr>
          </a:p>
          <a:p>
            <a:r>
              <a:rPr lang="uk-UA" b="1" dirty="0" smtClean="0">
                <a:solidFill>
                  <a:schemeClr val="tx1"/>
                </a:solidFill>
              </a:rPr>
              <a:t> </a:t>
            </a:r>
          </a:p>
          <a:p>
            <a:endParaRPr lang="uk-UA" b="1" dirty="0">
              <a:solidFill>
                <a:schemeClr val="tx1"/>
              </a:solidFill>
            </a:endParaRPr>
          </a:p>
          <a:p>
            <a:endParaRPr lang="uk-UA" b="1" dirty="0" smtClean="0">
              <a:solidFill>
                <a:schemeClr val="tx1"/>
              </a:solidFill>
            </a:endParaRPr>
          </a:p>
          <a:p>
            <a:endParaRPr lang="uk-UA" b="1" dirty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ru-RU" b="1" dirty="0">
              <a:solidFill>
                <a:schemeClr val="tx1"/>
              </a:solidFill>
            </a:endParaRPr>
          </a:p>
          <a:p>
            <a:endParaRPr lang="uk-UA" b="1" dirty="0" smtClean="0">
              <a:solidFill>
                <a:schemeClr val="tx1"/>
              </a:solidFill>
            </a:endParaRPr>
          </a:p>
          <a:p>
            <a:endParaRPr lang="uk-UA" b="1" dirty="0">
              <a:solidFill>
                <a:schemeClr val="tx1"/>
              </a:solidFill>
            </a:endParaRPr>
          </a:p>
          <a:p>
            <a:endParaRPr lang="uk-UA" dirty="0" smtClean="0">
              <a:solidFill>
                <a:schemeClr val="tx1"/>
              </a:solidFill>
            </a:endParaRPr>
          </a:p>
          <a:p>
            <a:endParaRPr lang="uk-UA" b="1" dirty="0">
              <a:solidFill>
                <a:schemeClr val="tx1"/>
              </a:solidFill>
            </a:endParaRPr>
          </a:p>
          <a:p>
            <a:endParaRPr lang="uk-UA" b="1" dirty="0" smtClean="0">
              <a:solidFill>
                <a:schemeClr val="tx1"/>
              </a:solidFill>
            </a:endParaRPr>
          </a:p>
          <a:p>
            <a:endParaRPr lang="uk-UA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469629043"/>
              </p:ext>
            </p:extLst>
          </p:nvPr>
        </p:nvGraphicFramePr>
        <p:xfrm>
          <a:off x="755576" y="2636912"/>
          <a:ext cx="7704856" cy="4190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chemeClr val="tx1"/>
                </a:solidFill>
                <a:effectLst/>
              </a:rPr>
              <a:t>Сесійна діяльність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16302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Надання адміністративних послуг</a:t>
            </a:r>
            <a:endParaRPr lang="ru-RU" sz="3200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76672"/>
            <a:ext cx="914400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/>
              <a:t>Центр надання адміністративних послуг розпочав свою роботу 02 квітня 2021 року.</a:t>
            </a:r>
            <a:endParaRPr lang="ru-RU" sz="2000" dirty="0"/>
          </a:p>
          <a:p>
            <a:r>
              <a:rPr lang="uk-UA" sz="2000" dirty="0"/>
              <a:t>Центром надається 14</a:t>
            </a:r>
            <a:r>
              <a:rPr lang="ru-RU" sz="2000" dirty="0"/>
              <a:t>8</a:t>
            </a:r>
            <a:r>
              <a:rPr lang="uk-UA" sz="2000" dirty="0"/>
              <a:t> адміністративних послуг.</a:t>
            </a:r>
            <a:endParaRPr lang="ru-RU" sz="2000" dirty="0"/>
          </a:p>
          <a:p>
            <a:r>
              <a:rPr lang="uk-UA" sz="2000" dirty="0"/>
              <a:t>За період з 02.04.2021 по 3</a:t>
            </a:r>
            <a:r>
              <a:rPr lang="ru-RU" sz="2000" dirty="0"/>
              <a:t>1</a:t>
            </a:r>
            <a:r>
              <a:rPr lang="uk-UA" sz="2000" dirty="0"/>
              <a:t>.</a:t>
            </a:r>
            <a:r>
              <a:rPr lang="ru-RU" sz="2000" dirty="0"/>
              <a:t>12</a:t>
            </a:r>
            <a:r>
              <a:rPr lang="uk-UA" sz="2000" dirty="0"/>
              <a:t>.2021р. надано </a:t>
            </a:r>
            <a:r>
              <a:rPr lang="ru-RU" sz="2000" dirty="0"/>
              <a:t>2912</a:t>
            </a:r>
            <a:r>
              <a:rPr lang="uk-UA" sz="2000" dirty="0"/>
              <a:t> адміністративних </a:t>
            </a:r>
            <a:r>
              <a:rPr lang="uk-UA" sz="2000" dirty="0" smtClean="0"/>
              <a:t>послуг</a:t>
            </a:r>
          </a:p>
          <a:p>
            <a:r>
              <a:rPr lang="uk-UA" sz="2000" dirty="0"/>
              <a:t>За період з 02.04.2021р. по 3</a:t>
            </a:r>
            <a:r>
              <a:rPr lang="ru-RU" sz="2000" dirty="0"/>
              <a:t>1</a:t>
            </a:r>
            <a:r>
              <a:rPr lang="uk-UA" sz="2000" dirty="0"/>
              <a:t>.</a:t>
            </a:r>
            <a:r>
              <a:rPr lang="ru-RU" sz="2000" dirty="0"/>
              <a:t>12</a:t>
            </a:r>
            <a:r>
              <a:rPr lang="uk-UA" sz="2000" dirty="0"/>
              <a:t>.2021р. до місцевого бюджету надійшли кошти у вигляді сплаченого адміністративного збору у розмірі: </a:t>
            </a:r>
            <a:r>
              <a:rPr lang="ru-RU" sz="2000" dirty="0"/>
              <a:t>231 835,51</a:t>
            </a:r>
            <a:r>
              <a:rPr lang="uk-UA" sz="2000" dirty="0"/>
              <a:t> грн.</a:t>
            </a:r>
            <a:endParaRPr lang="ru-RU" sz="2000" dirty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076" y="3782616"/>
            <a:ext cx="4613076" cy="307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667" y="3782617"/>
            <a:ext cx="4613077" cy="307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9853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Робота комунального підприємства</a:t>
            </a:r>
            <a:endParaRPr lang="ru-RU" sz="3200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48680"/>
            <a:ext cx="9144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dirty="0"/>
              <a:t>За минулий рік  працівниками даного підприємства  було здійснено комплекс  заходів щодо  належного утримання території та  об’єктів благоустрою,  підвищення комфорту проживання мешканців населених пунктів територіальної громади, а також покращення санітарного стану території.</a:t>
            </a:r>
            <a:endParaRPr lang="ru-RU" sz="2000" dirty="0"/>
          </a:p>
          <a:p>
            <a:pPr algn="just"/>
            <a:r>
              <a:rPr lang="uk-UA" sz="2000" dirty="0"/>
              <a:t> З цією метою проводились наступні заходи:</a:t>
            </a:r>
            <a:endParaRPr lang="ru-RU" sz="2000" dirty="0"/>
          </a:p>
          <a:p>
            <a:pPr algn="just"/>
            <a:r>
              <a:rPr lang="uk-UA" sz="2000" dirty="0" err="1"/>
              <a:t>-Прибирання</a:t>
            </a:r>
            <a:r>
              <a:rPr lang="uk-UA" sz="2000" dirty="0"/>
              <a:t> території від сміття, бруду, опалого листя ,</a:t>
            </a:r>
            <a:endParaRPr lang="ru-RU" sz="2000" dirty="0"/>
          </a:p>
          <a:p>
            <a:pPr algn="just"/>
            <a:r>
              <a:rPr lang="uk-UA" sz="2000" dirty="0" err="1"/>
              <a:t>-косіння</a:t>
            </a:r>
            <a:r>
              <a:rPr lang="uk-UA" sz="2000" dirty="0"/>
              <a:t> трави,</a:t>
            </a:r>
            <a:endParaRPr lang="ru-RU" sz="2000" dirty="0"/>
          </a:p>
          <a:p>
            <a:pPr algn="just"/>
            <a:r>
              <a:rPr lang="uk-UA" sz="2000" dirty="0" err="1"/>
              <a:t>-видалення</a:t>
            </a:r>
            <a:r>
              <a:rPr lang="uk-UA" sz="2000" dirty="0"/>
              <a:t> сухостійних дерев та чагарників,</a:t>
            </a:r>
            <a:endParaRPr lang="ru-RU" sz="2000" dirty="0"/>
          </a:p>
          <a:p>
            <a:pPr algn="just"/>
            <a:r>
              <a:rPr lang="uk-UA" sz="2000" dirty="0" err="1"/>
              <a:t>-робота</a:t>
            </a:r>
            <a:r>
              <a:rPr lang="uk-UA" sz="2000" dirty="0"/>
              <a:t> по озелененню території,</a:t>
            </a:r>
            <a:endParaRPr lang="ru-RU" sz="2000" dirty="0"/>
          </a:p>
          <a:p>
            <a:pPr algn="just"/>
            <a:r>
              <a:rPr lang="uk-UA" sz="2000" dirty="0" err="1"/>
              <a:t>-усували</a:t>
            </a:r>
            <a:r>
              <a:rPr lang="uk-UA" sz="2000" dirty="0"/>
              <a:t> наслідки надзвичайних ситуацій,</a:t>
            </a:r>
            <a:endParaRPr lang="ru-RU" sz="2000" dirty="0"/>
          </a:p>
          <a:p>
            <a:pPr algn="just"/>
            <a:r>
              <a:rPr lang="uk-UA" sz="2000" dirty="0" err="1"/>
              <a:t>-вивезення</a:t>
            </a:r>
            <a:r>
              <a:rPr lang="uk-UA" sz="2000" dirty="0"/>
              <a:t> твердих побутових відходів у населення сіл:Лисиче,   Дідова гора, </a:t>
            </a:r>
            <a:r>
              <a:rPr lang="uk-UA" sz="2000" dirty="0" err="1"/>
              <a:t>Потереба</a:t>
            </a:r>
            <a:r>
              <a:rPr lang="uk-UA" sz="2000" dirty="0"/>
              <a:t>, </a:t>
            </a:r>
            <a:r>
              <a:rPr lang="uk-UA" sz="2000" dirty="0" err="1"/>
              <a:t>Головлі</a:t>
            </a:r>
            <a:r>
              <a:rPr lang="uk-UA" sz="2000" dirty="0"/>
              <a:t>,  Н.</a:t>
            </a:r>
            <a:r>
              <a:rPr lang="uk-UA" sz="2000" dirty="0" err="1"/>
              <a:t>Головлі</a:t>
            </a:r>
            <a:r>
              <a:rPr lang="uk-UA" sz="2000" dirty="0"/>
              <a:t>                                        . </a:t>
            </a:r>
            <a:endParaRPr lang="ru-RU" sz="2000" dirty="0"/>
          </a:p>
          <a:p>
            <a:pPr algn="just"/>
            <a:r>
              <a:rPr lang="uk-UA" sz="2000" dirty="0"/>
              <a:t> </a:t>
            </a:r>
            <a:r>
              <a:rPr lang="uk-UA" sz="2000" dirty="0" err="1"/>
              <a:t>-проведено</a:t>
            </a:r>
            <a:r>
              <a:rPr lang="uk-UA" sz="2000" dirty="0"/>
              <a:t> поточний ремонт водогону по вулиці Шкільна у с. Лисиче, а саме замінено 1100 м трубопроводу.</a:t>
            </a:r>
            <a:endParaRPr lang="ru-RU" sz="2000" dirty="0"/>
          </a:p>
          <a:p>
            <a:pPr algn="just"/>
            <a:r>
              <a:rPr lang="uk-UA" sz="2000" dirty="0"/>
              <a:t>-У с. </a:t>
            </a:r>
            <a:r>
              <a:rPr lang="uk-UA" sz="2000" dirty="0" err="1"/>
              <a:t>Полянь</a:t>
            </a:r>
            <a:r>
              <a:rPr lang="uk-UA" sz="2000" dirty="0"/>
              <a:t> та с. </a:t>
            </a:r>
            <a:r>
              <a:rPr lang="uk-UA" sz="2000" dirty="0" err="1"/>
              <a:t>Колом῾є</a:t>
            </a:r>
            <a:r>
              <a:rPr lang="uk-UA" sz="2000" dirty="0"/>
              <a:t> було підключено нових абонентів в </a:t>
            </a:r>
            <a:r>
              <a:rPr lang="uk-UA" sz="2000" dirty="0" err="1"/>
              <a:t>т.ч</a:t>
            </a:r>
            <a:r>
              <a:rPr lang="uk-UA" sz="2000" dirty="0"/>
              <a:t> Полянську гімназію.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93389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Робота комунального підприємства</a:t>
            </a:r>
            <a:endParaRPr lang="ru-RU" sz="3200" dirty="0">
              <a:effectLst/>
            </a:endParaRPr>
          </a:p>
        </p:txBody>
      </p:sp>
      <p:pic>
        <p:nvPicPr>
          <p:cNvPr id="14339" name="Picture 3" descr="C:\Users\Компютер 4\Downloads\IMG-606ccc376e4340c6dd6041da2e520b87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9" y="1919861"/>
            <a:ext cx="451250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Компютер 4\Downloads\IMG-df41c66d9fab4ec0002fdddb9bc4bbdc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046" y="980728"/>
            <a:ext cx="4407953" cy="587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1121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Робота комунального підприємства</a:t>
            </a:r>
            <a:endParaRPr lang="ru-RU" sz="3200" dirty="0">
              <a:effectLst/>
            </a:endParaRPr>
          </a:p>
        </p:txBody>
      </p:sp>
      <p:pic>
        <p:nvPicPr>
          <p:cNvPr id="3074" name="Picture 2" descr="C:\Users\Компютер 4\Downloads\IMG-4f52ea074882bc88d7e69da4ecc61e67-V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7" y="548680"/>
            <a:ext cx="4101845" cy="307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Компютер 4\Downloads\IMG-ac88fcc1dc1233dec04354b1d872ab5f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48680"/>
            <a:ext cx="4176432" cy="3132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190" y="3714027"/>
            <a:ext cx="5641015" cy="3173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6927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5868144" cy="3909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765" y="3242095"/>
            <a:ext cx="5550155" cy="3697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87926" y="692696"/>
            <a:ext cx="3104994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Сьогоднішній результат роботи – </a:t>
            </a:r>
            <a:endParaRPr lang="ru-RU" sz="36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891" y="4077072"/>
            <a:ext cx="34059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 колективна праця кожного мешканця громади </a:t>
            </a:r>
            <a:endParaRPr lang="ru-RU" sz="36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870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243319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56757"/>
            <a:ext cx="4499992" cy="370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38727" y="326921"/>
            <a:ext cx="3203848" cy="286232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6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uk-UA" sz="36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створюємо сприятливі умови для </a:t>
            </a:r>
            <a:r>
              <a:rPr lang="uk-UA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праці</a:t>
            </a:r>
            <a:endParaRPr lang="ru-RU" sz="36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730105"/>
            <a:ext cx="33843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 проживання жителів громади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307697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5" y="116632"/>
            <a:ext cx="4863580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050958"/>
            <a:ext cx="5076056" cy="3807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20072" y="2990"/>
            <a:ext cx="3491939" cy="31700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Тільки </a:t>
            </a:r>
            <a:r>
              <a:rPr lang="uk-UA" sz="40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спільними зусиллями ми зможемо </a:t>
            </a:r>
            <a:r>
              <a:rPr lang="uk-UA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створити</a:t>
            </a:r>
            <a:endParaRPr lang="ru-RU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613666"/>
            <a:ext cx="352839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 розбудувати процвітаючу громаду</a:t>
            </a:r>
            <a:endParaRPr lang="ru-RU" sz="44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5227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endParaRPr lang="ru-RU" sz="3200" dirty="0">
              <a:effectLst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225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Компютер 4\Downloads\IMG-bd8b4112b8c25ea83b099a1456b7a566-V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998" y="0"/>
            <a:ext cx="93559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028" y="1916832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6000" dirty="0" smtClean="0">
                <a:effectLst/>
              </a:rPr>
              <a:t>Дякую за увагу!</a:t>
            </a:r>
            <a:endParaRPr lang="ru-RU" sz="6000" dirty="0">
              <a:effectLst/>
            </a:endParaRPr>
          </a:p>
        </p:txBody>
      </p:sp>
      <p:sp>
        <p:nvSpPr>
          <p:cNvPr id="4" name="Сердце 3"/>
          <p:cNvSpPr/>
          <p:nvPr/>
        </p:nvSpPr>
        <p:spPr>
          <a:xfrm>
            <a:off x="6588224" y="4941168"/>
            <a:ext cx="1224136" cy="1296144"/>
          </a:xfrm>
          <a:prstGeom prst="hear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лнце 4"/>
          <p:cNvSpPr/>
          <p:nvPr/>
        </p:nvSpPr>
        <p:spPr>
          <a:xfrm>
            <a:off x="-217210" y="27285"/>
            <a:ext cx="1836882" cy="1457499"/>
          </a:xfrm>
          <a:prstGeom prst="sun">
            <a:avLst/>
          </a:prstGeom>
          <a:solidFill>
            <a:srgbClr val="FFFF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027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ln>
                  <a:solidFill>
                    <a:schemeClr val="tx1"/>
                  </a:solidFill>
                </a:ln>
                <a:effectLst/>
              </a:rPr>
              <a:t>Сесійна діяльність</a:t>
            </a:r>
            <a:endParaRPr lang="ru-RU" dirty="0">
              <a:ln>
                <a:solidFill>
                  <a:schemeClr val="tx1"/>
                </a:solidFill>
              </a:ln>
              <a:effectLst/>
            </a:endParaRPr>
          </a:p>
        </p:txBody>
      </p:sp>
      <p:pic>
        <p:nvPicPr>
          <p:cNvPr id="2050" name="Picture 2" descr="C:\Users\Компютер 4\Desktop\Звіт\IMG_720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453650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011" y="3645024"/>
            <a:ext cx="4428491" cy="320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Компютер 4\Downloads\IMG-b4549ff2329a69e6cafc46d6b9fead45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158" y="810246"/>
            <a:ext cx="4255330" cy="2835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Компютер 4\Downloads\IMG-ed4b064bc26016f1f6e7d163cee4b911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83" y="3828610"/>
            <a:ext cx="4546928" cy="302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9712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effectLst/>
              </a:rPr>
              <a:t>Діяльність виконавчого комітету ради</a:t>
            </a:r>
            <a:endParaRPr lang="ru-RU" sz="32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731520"/>
            <a:ext cx="9144000" cy="1113304"/>
          </a:xfrm>
        </p:spPr>
        <p:txBody>
          <a:bodyPr/>
          <a:lstStyle/>
          <a:p>
            <a:r>
              <a:rPr lang="uk-UA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Протягом 2021 року проведено 14 засідань виконавчого комітету  та прийнято 119 рішень. </a:t>
            </a:r>
            <a:endParaRPr lang="ru-RU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a:endParaRPr>
          </a:p>
          <a:p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448747941"/>
              </p:ext>
            </p:extLst>
          </p:nvPr>
        </p:nvGraphicFramePr>
        <p:xfrm>
          <a:off x="827584" y="1484784"/>
          <a:ext cx="7344816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09360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effectLst/>
              </a:rPr>
              <a:t>Діяльність виконавчого комітету ради</a:t>
            </a:r>
            <a:endParaRPr lang="ru-RU" sz="32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731520"/>
            <a:ext cx="9144000" cy="1113304"/>
          </a:xfrm>
        </p:spPr>
        <p:txBody>
          <a:bodyPr>
            <a:normAutofit lnSpcReduction="10000"/>
          </a:bodyPr>
          <a:lstStyle/>
          <a:p>
            <a:r>
              <a:rPr lang="uk-UA" dirty="0"/>
              <a:t>До сільської ради за 2021рік надійшло 442 звернень  від громадян (134 </a:t>
            </a:r>
            <a:r>
              <a:rPr lang="uk-UA" dirty="0" err="1"/>
              <a:t>-на</a:t>
            </a:r>
            <a:r>
              <a:rPr lang="uk-UA" dirty="0"/>
              <a:t> особистому прийомі  302 письмових  та 6 через засоби електронного </a:t>
            </a:r>
            <a:r>
              <a:rPr lang="uk-UA" dirty="0" err="1"/>
              <a:t>зв</a:t>
            </a:r>
            <a:r>
              <a:rPr lang="ru-RU" dirty="0"/>
              <a:t>`</a:t>
            </a:r>
            <a:r>
              <a:rPr lang="uk-UA" dirty="0" err="1"/>
              <a:t>язку</a:t>
            </a:r>
            <a:r>
              <a:rPr lang="uk-UA" dirty="0"/>
              <a:t>) 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436410947"/>
              </p:ext>
            </p:extLst>
          </p:nvPr>
        </p:nvGraphicFramePr>
        <p:xfrm>
          <a:off x="467544" y="1988840"/>
          <a:ext cx="7920880" cy="4869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59057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Розгляд запитів на публічну інформацію</a:t>
            </a:r>
            <a:endParaRPr lang="ru-RU" sz="32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731520"/>
            <a:ext cx="9144000" cy="1473344"/>
          </a:xfrm>
        </p:spPr>
        <p:txBody>
          <a:bodyPr>
            <a:normAutofit fontScale="47500" lnSpcReduction="20000"/>
          </a:bodyPr>
          <a:lstStyle/>
          <a:p>
            <a:r>
              <a:rPr lang="uk-UA" sz="3500" b="1" dirty="0" smtClean="0"/>
              <a:t>Протягом 2021 року до сільської ради надійшло 33 запити  на отримання публічної  інформації, з них:</a:t>
            </a:r>
            <a:endParaRPr lang="ru-RU" sz="3500" b="1" dirty="0" smtClean="0"/>
          </a:p>
          <a:p>
            <a:pPr marL="45720" indent="0">
              <a:buNone/>
            </a:pPr>
            <a:r>
              <a:rPr lang="uk-UA" sz="3500" b="1" dirty="0" smtClean="0"/>
              <a:t>21 </a:t>
            </a:r>
            <a:r>
              <a:rPr lang="uk-UA" sz="3500" b="1" dirty="0"/>
              <a:t>– </a:t>
            </a:r>
            <a:r>
              <a:rPr lang="uk-UA" sz="3500" b="1" dirty="0" smtClean="0"/>
              <a:t>від  фізичних осіб, </a:t>
            </a:r>
            <a:endParaRPr lang="ru-RU" sz="3500" b="1" dirty="0" smtClean="0"/>
          </a:p>
          <a:p>
            <a:pPr marL="45720" indent="0">
              <a:buNone/>
            </a:pPr>
            <a:r>
              <a:rPr lang="uk-UA" sz="3500" b="1" dirty="0" smtClean="0"/>
              <a:t>12 – від юридичних осіб (з них 4 – запити від громадських організацій)</a:t>
            </a:r>
            <a:endParaRPr lang="ru-RU" sz="3500" b="1" dirty="0" smtClean="0"/>
          </a:p>
          <a:p>
            <a:pPr marL="45720" indent="0">
              <a:buNone/>
            </a:pPr>
            <a:r>
              <a:rPr lang="uk-UA" sz="3500" b="1" dirty="0" smtClean="0"/>
              <a:t>2 – від об'єднань громадян без статусу юридичної особи.  </a:t>
            </a:r>
            <a:endParaRPr lang="ru-RU" sz="3500" b="1" dirty="0" smtClean="0"/>
          </a:p>
          <a:p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839221072"/>
              </p:ext>
            </p:extLst>
          </p:nvPr>
        </p:nvGraphicFramePr>
        <p:xfrm>
          <a:off x="539552" y="2204864"/>
          <a:ext cx="7992888" cy="450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08879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cap="all" dirty="0">
                <a:effectLst/>
              </a:rPr>
              <a:t>Доходи</a:t>
            </a:r>
            <a:endParaRPr lang="ru-RU" sz="32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692696"/>
            <a:ext cx="9144000" cy="147334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uk-UA" sz="2000" dirty="0"/>
              <a:t>Загальний обсяг доходів сільського бюджету за 2021 рік, враховуючи трансферти, складає 51</a:t>
            </a:r>
            <a:r>
              <a:rPr lang="ru-RU" sz="2000" dirty="0"/>
              <a:t> </a:t>
            </a:r>
            <a:r>
              <a:rPr lang="uk-UA" sz="2000" dirty="0"/>
              <a:t>679,1</a:t>
            </a:r>
            <a:r>
              <a:rPr lang="ru-RU" sz="2000" dirty="0"/>
              <a:t> </a:t>
            </a:r>
            <a:r>
              <a:rPr lang="uk-UA" sz="2000" dirty="0" err="1"/>
              <a:t>тис.грн</a:t>
            </a:r>
            <a:r>
              <a:rPr lang="uk-UA" sz="2000" dirty="0"/>
              <a:t>., з них доходи загального фонду без урахування трансфертів - 33</a:t>
            </a:r>
            <a:r>
              <a:rPr lang="ru-RU" sz="2000" dirty="0"/>
              <a:t> </a:t>
            </a:r>
            <a:r>
              <a:rPr lang="uk-UA" sz="2000" dirty="0"/>
              <a:t>658,6</a:t>
            </a:r>
            <a:r>
              <a:rPr lang="ru-RU" sz="2000" dirty="0"/>
              <a:t> </a:t>
            </a:r>
            <a:r>
              <a:rPr lang="uk-UA" sz="2000" dirty="0" err="1"/>
              <a:t>тис.грн</a:t>
            </a:r>
            <a:r>
              <a:rPr lang="uk-UA" sz="2000" dirty="0"/>
              <a:t>., спеціального фонду без урахування трансфертів - 2</a:t>
            </a:r>
            <a:r>
              <a:rPr lang="ru-RU" sz="2000" dirty="0"/>
              <a:t> </a:t>
            </a:r>
            <a:r>
              <a:rPr lang="uk-UA" sz="2000" dirty="0"/>
              <a:t>270,6 </a:t>
            </a:r>
            <a:r>
              <a:rPr lang="uk-UA" sz="2000" dirty="0" err="1"/>
              <a:t>тис.грн</a:t>
            </a:r>
            <a:r>
              <a:rPr lang="uk-UA" sz="2000" dirty="0"/>
              <a:t>., трансферти - 15</a:t>
            </a:r>
            <a:r>
              <a:rPr lang="ru-RU" sz="2000" dirty="0"/>
              <a:t> </a:t>
            </a:r>
            <a:r>
              <a:rPr lang="uk-UA" sz="2000" dirty="0"/>
              <a:t>750,0</a:t>
            </a:r>
            <a:r>
              <a:rPr lang="ru-RU" sz="2000" dirty="0"/>
              <a:t> </a:t>
            </a:r>
            <a:r>
              <a:rPr lang="uk-UA" sz="2000" dirty="0" err="1"/>
              <a:t>тис.грн</a:t>
            </a:r>
            <a:r>
              <a:rPr lang="uk-UA" sz="2000" dirty="0" smtClean="0"/>
              <a:t>.</a:t>
            </a:r>
            <a:endParaRPr lang="ru-RU" sz="3600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860546463"/>
              </p:ext>
            </p:extLst>
          </p:nvPr>
        </p:nvGraphicFramePr>
        <p:xfrm>
          <a:off x="1043608" y="1988840"/>
          <a:ext cx="6840760" cy="4869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83432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cap="all" dirty="0">
                <a:effectLst/>
              </a:rPr>
              <a:t>Доходи</a:t>
            </a:r>
            <a:endParaRPr lang="ru-RU" sz="32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692696"/>
            <a:ext cx="9144000" cy="147334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uk-UA" sz="2000" dirty="0"/>
              <a:t>У порівняні з надходженнями до загального фонду бюджету за 2020 рік, доходи загального фонду сільського бюджету у 2021 році зросли на 108,8% (+2 711,1 </a:t>
            </a:r>
            <a:r>
              <a:rPr lang="uk-UA" sz="2000" dirty="0" err="1"/>
              <a:t>тис.грн</a:t>
            </a:r>
            <a:r>
              <a:rPr lang="uk-UA" sz="2000" dirty="0"/>
              <a:t>.).</a:t>
            </a:r>
            <a:endParaRPr lang="ru-RU" sz="2000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693784080"/>
              </p:ext>
            </p:extLst>
          </p:nvPr>
        </p:nvGraphicFramePr>
        <p:xfrm>
          <a:off x="683568" y="1700808"/>
          <a:ext cx="7704856" cy="515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31232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257</TotalTime>
  <Words>959</Words>
  <Application>Microsoft Office PowerPoint</Application>
  <PresentationFormat>Экран (4:3)</PresentationFormat>
  <Paragraphs>130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Воздушный поток</vt:lpstr>
      <vt:lpstr> Звіт Крупецького сільського голови про діяльність сільської ради та її виконавчих органів у 2021 році</vt:lpstr>
      <vt:lpstr>  Крупецька об’єднана територіальна громада створена 02 жовтня 2017 року, а в 2019 році до Крупецької ОТГ приєдналися  Лисиченська та Головлівська сільські ради.  Населення громади становить  3714  чоловік.  Загальна площа території сільської ради складає – 18985.00  га.  На території громади свої повноваження в межах відповідних старостинських округів  здійснюють 4 старости та відповідальні працівники структурних підрозділів сільської ради.</vt:lpstr>
      <vt:lpstr>Сесійна діяльність</vt:lpstr>
      <vt:lpstr>Сесійна діяльність</vt:lpstr>
      <vt:lpstr>Діяльність виконавчого комітету ради</vt:lpstr>
      <vt:lpstr>Діяльність виконавчого комітету ради</vt:lpstr>
      <vt:lpstr>Розгляд запитів на публічну інформацію</vt:lpstr>
      <vt:lpstr>Доходи</vt:lpstr>
      <vt:lpstr>Доходи</vt:lpstr>
      <vt:lpstr>Доходи</vt:lpstr>
      <vt:lpstr>ВИДАТКИ</vt:lpstr>
      <vt:lpstr>ВИДАТКИ</vt:lpstr>
      <vt:lpstr>Земельні питання</vt:lpstr>
      <vt:lpstr>БЛАГОУСТРІЙ ТЕРИТОРІЇ</vt:lpstr>
      <vt:lpstr>БЛАГОУСТРІЙ ТЕРИТОРІЇ</vt:lpstr>
      <vt:lpstr>ДОРОГИ</vt:lpstr>
      <vt:lpstr>ДОРОГИ</vt:lpstr>
      <vt:lpstr>ОСВІТА </vt:lpstr>
      <vt:lpstr>ОСВІТА </vt:lpstr>
      <vt:lpstr>ОСВІТА </vt:lpstr>
      <vt:lpstr>Культура </vt:lpstr>
      <vt:lpstr>Культура </vt:lpstr>
      <vt:lpstr>Культура </vt:lpstr>
      <vt:lpstr>Культура </vt:lpstr>
      <vt:lpstr>Соціальний захист населення громади  </vt:lpstr>
      <vt:lpstr>Соціальний захист населення громади  </vt:lpstr>
      <vt:lpstr>ОХОРОНА ЗДОРОВ’Я</vt:lpstr>
      <vt:lpstr>ОХОРОНА ЗДОРОВ’Я</vt:lpstr>
      <vt:lpstr>ТРАНСФЕРТИ</vt:lpstr>
      <vt:lpstr>Надання адміністративних послуг</vt:lpstr>
      <vt:lpstr>Робота комунального підприємства</vt:lpstr>
      <vt:lpstr>Робота комунального підприємства</vt:lpstr>
      <vt:lpstr>Робота комунального підприємства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Дякую за увагу!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Звіт Крупецького сільського голови про діяльність сільської ради та її виконавчих органів в 2021 році</dc:title>
  <dc:creator>Пользователь Windows</dc:creator>
  <cp:lastModifiedBy>Пользователь Windows</cp:lastModifiedBy>
  <cp:revision>34</cp:revision>
  <dcterms:created xsi:type="dcterms:W3CDTF">2022-02-10T12:52:44Z</dcterms:created>
  <dcterms:modified xsi:type="dcterms:W3CDTF">2022-02-11T13:14:42Z</dcterms:modified>
</cp:coreProperties>
</file>