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6"/>
  </p:notesMasterIdLst>
  <p:sldIdLst>
    <p:sldId id="278" r:id="rId2"/>
    <p:sldId id="290" r:id="rId3"/>
    <p:sldId id="269" r:id="rId4"/>
    <p:sldId id="284" r:id="rId5"/>
  </p:sldIdLst>
  <p:sldSz cx="9144000" cy="6858000" type="screen4x3"/>
  <p:notesSz cx="6797675" cy="9926638"/>
  <p:defaultTextStyle>
    <a:defPPr>
      <a:defRPr lang="uk-UA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602BE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Помірний стиль 2 –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7DF18680-E054-41AD-8BC1-D1AEF772440D}" styleName="Помірний стиль 2 – акцент 5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5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5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5"/>
          </a:solidFill>
        </a:fill>
      </a:tcStyle>
    </a:firstRow>
  </a:tblStyle>
  <a:tblStyle styleId="{F5AB1C69-6EDB-4FF4-983F-18BD219EF322}" styleName="Помірний стиль 2 – акцент 3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3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3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3"/>
          </a:solidFill>
        </a:fill>
      </a:tcStyle>
    </a:firstRow>
  </a:tblStyle>
  <a:tblStyle styleId="{93296810-A885-4BE3-A3E7-6D5BEEA58F35}" styleName="Помірний стиль 2 – акцент 6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6">
              <a:tint val="20000"/>
            </a:schemeClr>
          </a:solidFill>
        </a:fill>
      </a:tcStyle>
    </a:wholeTbl>
    <a:band1H>
      <a:tcStyle>
        <a:tcBdr/>
        <a:fill>
          <a:solidFill>
            <a:schemeClr val="accent6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6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6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6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6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vertBarState="maximized">
    <p:restoredLeft sz="34587" autoAdjust="0"/>
    <p:restoredTop sz="94622" autoAdjust="0"/>
  </p:normalViewPr>
  <p:slideViewPr>
    <p:cSldViewPr>
      <p:cViewPr>
        <p:scale>
          <a:sx n="100" d="100"/>
          <a:sy n="100" d="100"/>
        </p:scale>
        <p:origin x="-1992" y="-31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верхнього колонтитула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5659" cy="495857"/>
          </a:xfrm>
          <a:prstGeom prst="rect">
            <a:avLst/>
          </a:prstGeom>
        </p:spPr>
        <p:txBody>
          <a:bodyPr vert="horz" lIns="90978" tIns="45489" rIns="90978" bIns="45489" rtlCol="0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idx="1"/>
          </p:nvPr>
        </p:nvSpPr>
        <p:spPr>
          <a:xfrm>
            <a:off x="3850443" y="0"/>
            <a:ext cx="2945659" cy="495857"/>
          </a:xfrm>
          <a:prstGeom prst="rect">
            <a:avLst/>
          </a:prstGeom>
        </p:spPr>
        <p:txBody>
          <a:bodyPr vert="horz" lIns="90978" tIns="45489" rIns="90978" bIns="45489" rtlCol="0"/>
          <a:lstStyle>
            <a:lvl1pPr algn="r">
              <a:defRPr sz="1200"/>
            </a:lvl1pPr>
          </a:lstStyle>
          <a:p>
            <a:fld id="{1C164DE2-0931-48B5-BAB0-3E31A84747D0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4" name="Місце для зображення 3"/>
          <p:cNvSpPr>
            <a:spLocks noGrp="1" noRot="1" noChangeAspect="1"/>
          </p:cNvSpPr>
          <p:nvPr>
            <p:ph type="sldImg" idx="2"/>
          </p:nvPr>
        </p:nvSpPr>
        <p:spPr>
          <a:xfrm>
            <a:off x="917575" y="744538"/>
            <a:ext cx="4962525" cy="3722687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0978" tIns="45489" rIns="90978" bIns="45489" rtlCol="0" anchor="ctr"/>
          <a:lstStyle/>
          <a:p>
            <a:endParaRPr lang="uk-UA"/>
          </a:p>
        </p:txBody>
      </p:sp>
      <p:sp>
        <p:nvSpPr>
          <p:cNvPr id="5" name="Місце для нотаток 4"/>
          <p:cNvSpPr>
            <a:spLocks noGrp="1"/>
          </p:cNvSpPr>
          <p:nvPr>
            <p:ph type="body" sz="quarter" idx="3"/>
          </p:nvPr>
        </p:nvSpPr>
        <p:spPr>
          <a:xfrm>
            <a:off x="679768" y="4714599"/>
            <a:ext cx="5438140" cy="4467461"/>
          </a:xfrm>
          <a:prstGeom prst="rect">
            <a:avLst/>
          </a:prstGeom>
        </p:spPr>
        <p:txBody>
          <a:bodyPr vert="horz" lIns="90978" tIns="45489" rIns="90978" bIns="45489" rtlCol="0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4"/>
          </p:nvPr>
        </p:nvSpPr>
        <p:spPr>
          <a:xfrm>
            <a:off x="1" y="9429198"/>
            <a:ext cx="2945659" cy="495857"/>
          </a:xfrm>
          <a:prstGeom prst="rect">
            <a:avLst/>
          </a:prstGeom>
        </p:spPr>
        <p:txBody>
          <a:bodyPr vert="horz" lIns="90978" tIns="45489" rIns="90978" bIns="45489" rtlCol="0" anchor="b"/>
          <a:lstStyle>
            <a:lvl1pPr algn="l">
              <a:defRPr sz="1200"/>
            </a:lvl1pPr>
          </a:lstStyle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5"/>
          </p:nvPr>
        </p:nvSpPr>
        <p:spPr>
          <a:xfrm>
            <a:off x="3850443" y="9429198"/>
            <a:ext cx="2945659" cy="495857"/>
          </a:xfrm>
          <a:prstGeom prst="rect">
            <a:avLst/>
          </a:prstGeom>
        </p:spPr>
        <p:txBody>
          <a:bodyPr vert="horz" lIns="90978" tIns="45489" rIns="90978" bIns="45489" rtlCol="0" anchor="b"/>
          <a:lstStyle>
            <a:lvl1pPr algn="r">
              <a:defRPr sz="1200"/>
            </a:lvl1pPr>
          </a:lstStyle>
          <a:p>
            <a:fld id="{AC0FFAA8-9C11-4105-9A07-AF722DEC0739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031820413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Пі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uk-UA" smtClean="0"/>
              <a:t>Зразок підзаголовка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90783208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і вертикальни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ертикального тексту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2746103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ий заголовок і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и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ертикального тексту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508072356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x">
  <p:cSld name="Пусто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2" name="Номер слайда"/>
          <p:cNvSpPr txBox="1">
            <a:spLocks noGrp="1"/>
          </p:cNvSpPr>
          <p:nvPr>
            <p:ph type="sldNum" sz="quarter" idx="2"/>
          </p:nvPr>
        </p:nvSpPr>
        <p:spPr>
          <a:xfrm>
            <a:off x="4496752" y="6342380"/>
            <a:ext cx="153353" cy="222251"/>
          </a:xfrm>
          <a:prstGeom prst="rect">
            <a:avLst/>
          </a:prstGeom>
        </p:spPr>
        <p:txBody>
          <a:bodyPr/>
          <a:lstStyle/>
          <a:p>
            <a:fld id="{86CB4B4D-7CA3-9044-876B-883B54F8677D}" type="slidenum">
              <a:t>‹№›</a:t>
            </a:fld>
            <a:endParaRPr/>
          </a:p>
        </p:txBody>
      </p:sp>
    </p:spTree>
    <p:extLst>
      <p:ext uri="{BB962C8B-B14F-4D97-AF65-F5344CB8AC3E}">
        <p14:creationId xmlns:p14="http://schemas.microsoft.com/office/powerpoint/2010/main" val="902067943"/>
      </p:ext>
    </p:extLst>
  </p:cSld>
  <p:clrMapOvr>
    <a:masterClrMapping/>
  </p:clrMapOvr>
  <p:transition spd="med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і об'є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0366024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озділ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0795939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'єкт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місту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71630479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Порівняння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4" name="Місце для вмісту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5" name="Місце для тексту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6" name="Місце для вмісту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7" name="Місце для дати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8" name="Місце для нижнього колонтитула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9" name="Місце для номера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16257994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Лише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дати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4" name="Місце для нижнього колонтитула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5" name="Місце для номера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5888917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и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дати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3" name="Місце для нижнього колонтитула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4" name="Місце для номера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9650418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Вміст і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вмісту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тексту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4667195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Зображення з підписо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зображення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uk-UA"/>
          </a:p>
        </p:txBody>
      </p:sp>
      <p:sp>
        <p:nvSpPr>
          <p:cNvPr id="4" name="Місце для тексту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uk-UA" smtClean="0"/>
              <a:t>Зразок тексту</a:t>
            </a:r>
          </a:p>
        </p:txBody>
      </p:sp>
      <p:sp>
        <p:nvSpPr>
          <p:cNvPr id="5" name="Місце для дати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6" name="Місце для нижнього колонтитула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uk-UA"/>
          </a:p>
        </p:txBody>
      </p:sp>
      <p:sp>
        <p:nvSpPr>
          <p:cNvPr id="7" name="Місце для номера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421841525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аголовка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uk-UA" smtClean="0"/>
              <a:t>Зразок заголовка</a:t>
            </a:r>
            <a:endParaRPr lang="uk-UA"/>
          </a:p>
        </p:txBody>
      </p:sp>
      <p:sp>
        <p:nvSpPr>
          <p:cNvPr id="3" name="Місце для тексту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uk-UA" smtClean="0"/>
              <a:t>Зразок тексту</a:t>
            </a:r>
          </a:p>
          <a:p>
            <a:pPr lvl="1"/>
            <a:r>
              <a:rPr lang="uk-UA" smtClean="0"/>
              <a:t>Другий рівень</a:t>
            </a:r>
          </a:p>
          <a:p>
            <a:pPr lvl="2"/>
            <a:r>
              <a:rPr lang="uk-UA" smtClean="0"/>
              <a:t>Третій рівень</a:t>
            </a:r>
          </a:p>
          <a:p>
            <a:pPr lvl="3"/>
            <a:r>
              <a:rPr lang="uk-UA" smtClean="0"/>
              <a:t>Четвертий рівень</a:t>
            </a:r>
          </a:p>
          <a:p>
            <a:pPr lvl="4"/>
            <a:r>
              <a:rPr lang="uk-UA" smtClean="0"/>
              <a:t>П'ятий рівень</a:t>
            </a:r>
            <a:endParaRPr lang="uk-UA"/>
          </a:p>
        </p:txBody>
      </p:sp>
      <p:sp>
        <p:nvSpPr>
          <p:cNvPr id="4" name="Місце для дати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601977-9FDE-4FE0-B8D7-95B164350729}" type="datetimeFigureOut">
              <a:rPr lang="uk-UA" smtClean="0"/>
              <a:t>20.12.2021</a:t>
            </a:fld>
            <a:endParaRPr lang="uk-UA"/>
          </a:p>
        </p:txBody>
      </p:sp>
      <p:sp>
        <p:nvSpPr>
          <p:cNvPr id="5" name="Місце для нижнього колонтитула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uk-UA"/>
          </a:p>
        </p:txBody>
      </p:sp>
      <p:sp>
        <p:nvSpPr>
          <p:cNvPr id="6" name="Місце для номера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585835F-B22A-4A27-8BD9-EE067FE2630A}" type="slidenum">
              <a:rPr lang="uk-UA" smtClean="0"/>
              <a:t>‹№›</a:t>
            </a:fld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60733011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uk-UA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окутник 6"/>
          <p:cNvSpPr/>
          <p:nvPr/>
        </p:nvSpPr>
        <p:spPr>
          <a:xfrm>
            <a:off x="611559" y="1124744"/>
            <a:ext cx="7920880" cy="4608512"/>
          </a:xfrm>
          <a:prstGeom prst="rect">
            <a:avLst/>
          </a:prstGeom>
          <a:noFill/>
        </p:spPr>
        <p:txBody>
          <a:bodyPr wrap="none" lIns="91440" tIns="45720" rIns="91440" bIns="45720">
            <a:prstTxWarp prst="textWave1">
              <a:avLst/>
            </a:prstTxWarp>
            <a:spAutoFit/>
            <a:scene3d>
              <a:camera prst="orthographicFront"/>
              <a:lightRig rig="brightRoom" dir="t"/>
            </a:scene3d>
            <a:sp3d contourW="6350" prstMaterial="plastic">
              <a:bevelT w="20320" h="20320" prst="angle"/>
              <a:contourClr>
                <a:schemeClr val="accent1">
                  <a:tint val="100000"/>
                  <a:shade val="100000"/>
                  <a:hueMod val="100000"/>
                  <a:satMod val="100000"/>
                </a:schemeClr>
              </a:contourClr>
            </a:sp3d>
          </a:bodyPr>
          <a:lstStyle/>
          <a:p>
            <a:pPr algn="ctr"/>
            <a:endParaRPr lang="uk-UA" sz="4400" b="1" cap="all" spc="0" dirty="0">
              <a:ln/>
              <a:solidFill>
                <a:srgbClr val="2602BE"/>
              </a:solidFill>
              <a:effectLst>
                <a:outerShdw blurRad="19685" dist="12700" dir="5400000" algn="tl" rotWithShape="0">
                  <a:schemeClr val="accent1">
                    <a:satMod val="130000"/>
                    <a:alpha val="60000"/>
                  </a:schemeClr>
                </a:outerShdw>
                <a:reflection blurRad="10000" stA="55000" endPos="48000" dist="500" dir="5400000" sy="-100000" algn="bl" rotWithShape="0"/>
              </a:effectLst>
            </a:endParaRPr>
          </a:p>
        </p:txBody>
      </p:sp>
      <p:sp>
        <p:nvSpPr>
          <p:cNvPr id="6" name="Прямокутник 5"/>
          <p:cNvSpPr/>
          <p:nvPr/>
        </p:nvSpPr>
        <p:spPr>
          <a:xfrm>
            <a:off x="683568" y="1628800"/>
            <a:ext cx="7920879" cy="5047536"/>
          </a:xfrm>
          <a:prstGeom prst="rect">
            <a:avLst/>
          </a:prstGeom>
          <a:noFill/>
        </p:spPr>
        <p:txBody>
          <a:bodyPr wrap="square" lIns="91440" tIns="45720" rIns="91440" bIns="45720">
            <a:spAutoFit/>
          </a:bodyPr>
          <a:lstStyle/>
          <a:p>
            <a:pPr algn="just"/>
            <a:r>
              <a:rPr lang="uk-UA" b="1" dirty="0" smtClean="0">
                <a:solidFill>
                  <a:schemeClr val="tx2"/>
                </a:solidFill>
                <a:latin typeface="e-Ukraine Head Light" pitchFamily="50" charset="-52"/>
              </a:rPr>
              <a:t>Фізичні особи-підприємці, в тому числі платники Єдиного податку ІІ-І</a:t>
            </a:r>
            <a:r>
              <a:rPr lang="en-US" b="1" dirty="0" smtClean="0">
                <a:solidFill>
                  <a:schemeClr val="tx2"/>
                </a:solidFill>
                <a:latin typeface="e-Ukraine Head Light" pitchFamily="50" charset="-52"/>
              </a:rPr>
              <a:t>V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групи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,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зобов’язані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застосовувати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РРО/ПРРО у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випадку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здійснення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«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розрахункових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операцій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» у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розумінні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Закону «Про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застосування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реєстраторів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розрахункових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операцій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у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сфері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торгівлі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,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громадського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харчування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та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послуг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»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від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06.07.1995 № 265/95-ВР.</a:t>
            </a:r>
            <a:r>
              <a:rPr lang="ru-RU" b="1" dirty="0" smtClean="0">
                <a:solidFill>
                  <a:schemeClr val="accent1">
                    <a:lumMod val="50000"/>
                  </a:schemeClr>
                </a:solidFill>
                <a:latin typeface="e-Ukraine Head Light" pitchFamily="50" charset="-52"/>
              </a:rPr>
              <a:t> </a:t>
            </a:r>
          </a:p>
          <a:p>
            <a:pPr algn="just"/>
            <a:endParaRPr lang="ru-RU" sz="3200" b="1" dirty="0">
              <a:solidFill>
                <a:schemeClr val="accent1">
                  <a:lumMod val="50000"/>
                </a:schemeClr>
              </a:solidFill>
              <a:latin typeface="e-Ukraine Head Light" pitchFamily="50" charset="-52"/>
            </a:endParaRPr>
          </a:p>
          <a:p>
            <a:pPr algn="just"/>
            <a:r>
              <a:rPr lang="ru-RU" sz="1600" b="1" dirty="0" err="1" smtClean="0">
                <a:solidFill>
                  <a:srgbClr val="00B050"/>
                </a:solidFill>
                <a:latin typeface="e-Ukraine Head Light" pitchFamily="50" charset="-52"/>
              </a:rPr>
              <a:t>Розрахункова</a:t>
            </a:r>
            <a:r>
              <a:rPr lang="ru-RU" sz="1600" b="1" dirty="0" smtClean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 smtClean="0">
                <a:solidFill>
                  <a:srgbClr val="00B050"/>
                </a:solidFill>
                <a:latin typeface="e-Ukraine Head Light" pitchFamily="50" charset="-52"/>
              </a:rPr>
              <a:t>операція</a:t>
            </a:r>
            <a:r>
              <a:rPr lang="ru-RU" sz="1600" b="1" dirty="0" smtClean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 smtClean="0">
                <a:solidFill>
                  <a:srgbClr val="00B050"/>
                </a:solidFill>
                <a:latin typeface="e-Ukraine Head Light" pitchFamily="50" charset="-52"/>
              </a:rPr>
              <a:t>це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приймання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від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покупця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готівкових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коштів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,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платіжних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карток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,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платіжних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чеків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,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жетонів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тощо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за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місцем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реалізації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товарів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(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послуг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),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видача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готівкових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коштів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за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повернутий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покупцем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товар (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ненадану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послугу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), а у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разі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застосування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банківської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платіжної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картки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-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оформлення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відповідного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розрахункового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документа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щодо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оплати в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безготівковій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формі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товару (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послуги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) банком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покупця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або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, у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разі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повернення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товару (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відмови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від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послуги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),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оформлення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розрахункових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документів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щодо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перерахування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</a:t>
            </a:r>
            <a:r>
              <a:rPr lang="ru-RU" sz="1600" b="1" dirty="0" err="1">
                <a:solidFill>
                  <a:srgbClr val="00B050"/>
                </a:solidFill>
                <a:latin typeface="e-Ukraine Head Light" pitchFamily="50" charset="-52"/>
              </a:rPr>
              <a:t>коштів</a:t>
            </a:r>
            <a:r>
              <a:rPr lang="ru-RU" sz="1600" b="1" dirty="0">
                <a:solidFill>
                  <a:srgbClr val="00B050"/>
                </a:solidFill>
                <a:latin typeface="e-Ukraine Head Light" pitchFamily="50" charset="-52"/>
              </a:rPr>
              <a:t> у банк </a:t>
            </a:r>
            <a:r>
              <a:rPr lang="ru-RU" sz="1600" b="1" dirty="0" err="1" smtClean="0">
                <a:solidFill>
                  <a:srgbClr val="00B050"/>
                </a:solidFill>
                <a:latin typeface="e-Ukraine Head Light" pitchFamily="50" charset="-52"/>
              </a:rPr>
              <a:t>покупця</a:t>
            </a:r>
            <a:r>
              <a:rPr lang="ru-RU" sz="1600" b="1" dirty="0" smtClean="0">
                <a:solidFill>
                  <a:srgbClr val="00B050"/>
                </a:solidFill>
                <a:latin typeface="e-Ukraine Head Light" pitchFamily="50" charset="-52"/>
              </a:rPr>
              <a:t>.</a:t>
            </a:r>
            <a:r>
              <a:rPr lang="ru-RU" sz="1600" b="1" dirty="0" smtClean="0">
                <a:solidFill>
                  <a:schemeClr val="accent1">
                    <a:lumMod val="50000"/>
                  </a:schemeClr>
                </a:solidFill>
                <a:latin typeface="e-Ukraine Head Light" pitchFamily="50" charset="-52"/>
              </a:rPr>
              <a:t> </a:t>
            </a:r>
            <a:r>
              <a:rPr lang="ru-RU" sz="2000" b="1" dirty="0" smtClean="0">
                <a:solidFill>
                  <a:schemeClr val="accent1">
                    <a:lumMod val="50000"/>
                  </a:schemeClr>
                </a:solidFill>
                <a:latin typeface="e-Ukraine Head Light" pitchFamily="50" charset="-52"/>
              </a:rPr>
              <a:t> </a:t>
            </a:r>
            <a:r>
              <a:rPr lang="ru-RU" sz="2000" b="1" dirty="0" smtClean="0">
                <a:solidFill>
                  <a:schemeClr val="accent1">
                    <a:lumMod val="50000"/>
                  </a:schemeClr>
                </a:solidFill>
                <a:latin typeface="Open Sans Bold"/>
              </a:rPr>
              <a:t> </a:t>
            </a:r>
            <a:r>
              <a:rPr lang="uk-UA" sz="2000" b="1" dirty="0" smtClean="0">
                <a:solidFill>
                  <a:schemeClr val="accent1">
                    <a:lumMod val="50000"/>
                  </a:schemeClr>
                </a:solidFill>
                <a:latin typeface="Open Sans Bold"/>
              </a:rPr>
              <a:t> </a:t>
            </a:r>
            <a:endParaRPr lang="uk-UA" sz="2000" b="1" dirty="0">
              <a:solidFill>
                <a:schemeClr val="accent1">
                  <a:lumMod val="50000"/>
                </a:schemeClr>
              </a:solidFill>
              <a:latin typeface="Open Sans Bold"/>
            </a:endParaRPr>
          </a:p>
        </p:txBody>
      </p:sp>
      <p:pic>
        <p:nvPicPr>
          <p:cNvPr id="16" name="Image" descr="Image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260648"/>
            <a:ext cx="3456384" cy="1008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</p:pic>
      <p:sp>
        <p:nvSpPr>
          <p:cNvPr id="17" name="Заголовок 1"/>
          <p:cNvSpPr txBox="1">
            <a:spLocks/>
          </p:cNvSpPr>
          <p:nvPr/>
        </p:nvSpPr>
        <p:spPr>
          <a:xfrm>
            <a:off x="4485046" y="356890"/>
            <a:ext cx="4248472" cy="1055886"/>
          </a:xfrm>
          <a:prstGeom prst="rect">
            <a:avLst/>
          </a:prstGeom>
        </p:spPr>
        <p:txBody>
          <a:bodyPr lIns="80091" tIns="40045" rIns="80091" bIns="40045" anchor="ctr">
            <a:no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 defTabSz="914108">
              <a:defRPr/>
            </a:pPr>
            <a:r>
              <a:rPr lang="uk-UA" b="1" dirty="0" smtClean="0">
                <a:solidFill>
                  <a:schemeClr val="tx2"/>
                </a:solidFill>
                <a:latin typeface="e-Ukraine Light" pitchFamily="50" charset="-52"/>
              </a:rPr>
              <a:t>Повідомлення для платників ІІ-І</a:t>
            </a:r>
            <a:r>
              <a:rPr lang="en-US" b="1" dirty="0" smtClean="0">
                <a:solidFill>
                  <a:schemeClr val="tx2"/>
                </a:solidFill>
                <a:latin typeface="e-Ukraine Light" pitchFamily="50" charset="-52"/>
              </a:rPr>
              <a:t>V</a:t>
            </a:r>
            <a:r>
              <a:rPr lang="uk-UA" b="1" dirty="0" smtClean="0">
                <a:solidFill>
                  <a:schemeClr val="tx2"/>
                </a:solidFill>
                <a:latin typeface="e-Ukraine Light" pitchFamily="50" charset="-52"/>
              </a:rPr>
              <a:t> групи Єдиного податку</a:t>
            </a:r>
            <a:r>
              <a:rPr lang="uk-UA" sz="1600" b="1" dirty="0" smtClean="0">
                <a:solidFill>
                  <a:schemeClr val="tx2"/>
                </a:solidFill>
                <a:latin typeface="e-Ukraine Light" pitchFamily="50" charset="-52"/>
              </a:rPr>
              <a:t> </a:t>
            </a:r>
          </a:p>
          <a:p>
            <a:pPr algn="ctr" defTabSz="914108">
              <a:defRPr/>
            </a:pPr>
            <a:r>
              <a:rPr lang="uk-UA" sz="1400" b="1" dirty="0" smtClean="0">
                <a:solidFill>
                  <a:schemeClr val="tx2"/>
                </a:solidFill>
                <a:latin typeface="e-Ukraine Light" pitchFamily="50" charset="-52"/>
              </a:rPr>
              <a:t>додаток до пункту 2</a:t>
            </a:r>
            <a:r>
              <a:rPr lang="uk-UA" sz="2000" b="1" dirty="0" smtClean="0">
                <a:solidFill>
                  <a:schemeClr val="tx2"/>
                </a:solidFill>
                <a:latin typeface="e-Ukraine Head Thin" pitchFamily="50" charset="-52"/>
              </a:rPr>
              <a:t> </a:t>
            </a:r>
          </a:p>
          <a:p>
            <a:pPr algn="ctr" defTabSz="914108">
              <a:defRPr/>
            </a:pPr>
            <a:r>
              <a:rPr lang="uk-UA" b="1" dirty="0" smtClean="0">
                <a:solidFill>
                  <a:schemeClr val="tx2">
                    <a:lumMod val="50000"/>
                  </a:schemeClr>
                </a:solidFill>
                <a:latin typeface="e-Ukraine UltraLight" pitchFamily="50" charset="-52"/>
              </a:rPr>
              <a:t> </a:t>
            </a:r>
            <a:endParaRPr lang="en-US" b="1" dirty="0">
              <a:solidFill>
                <a:schemeClr val="tx2">
                  <a:lumMod val="50000"/>
                </a:schemeClr>
              </a:solidFill>
              <a:latin typeface="e-Ukraine UltraLight" pitchFamily="50" charset="-52"/>
            </a:endParaRPr>
          </a:p>
        </p:txBody>
      </p:sp>
    </p:spTree>
    <p:extLst>
      <p:ext uri="{BB962C8B-B14F-4D97-AF65-F5344CB8AC3E}">
        <p14:creationId xmlns:p14="http://schemas.microsoft.com/office/powerpoint/2010/main" val="1859462579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cxnSp>
        <p:nvCxnSpPr>
          <p:cNvPr id="12" name="Пряма сполучна лінія 11"/>
          <p:cNvCxnSpPr/>
          <p:nvPr/>
        </p:nvCxnSpPr>
        <p:spPr>
          <a:xfrm flipH="1">
            <a:off x="5294999" y="2087220"/>
            <a:ext cx="868105" cy="1593610"/>
          </a:xfrm>
          <a:prstGeom prst="line">
            <a:avLst/>
          </a:prstGeom>
          <a:ln w="25400">
            <a:noFill/>
            <a:prstDash val="dash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8" name="Заголовок 1"/>
          <p:cNvSpPr txBox="1">
            <a:spLocks/>
          </p:cNvSpPr>
          <p:nvPr/>
        </p:nvSpPr>
        <p:spPr>
          <a:xfrm>
            <a:off x="395536" y="4989269"/>
            <a:ext cx="4824536" cy="1008111"/>
          </a:xfrm>
          <a:prstGeom prst="rect">
            <a:avLst/>
          </a:prstGeom>
          <a:noFill/>
          <a:ln>
            <a:noFill/>
          </a:ln>
        </p:spPr>
        <p:txBody>
          <a:bodyPr vert="horz" lIns="91440" tIns="45720" rIns="91440" bIns="45720" rtlCol="0" anchor="ctr">
            <a:noAutofit/>
          </a:bodyPr>
          <a:lstStyle>
            <a:defPPr>
              <a:defRPr lang="uk-UA"/>
            </a:defPPr>
            <a:lvl1pPr>
              <a:spcBef>
                <a:spcPct val="0"/>
              </a:spcBef>
              <a:buNone/>
              <a:defRPr sz="3200" b="1">
                <a:solidFill>
                  <a:schemeClr val="accent5">
                    <a:lumMod val="75000"/>
                  </a:schemeClr>
                </a:solidFill>
                <a:latin typeface="Open Sans Bold"/>
              </a:defRPr>
            </a:lvl1pPr>
          </a:lstStyle>
          <a:p>
            <a:endParaRPr lang="uk-UA" sz="2400" dirty="0"/>
          </a:p>
        </p:txBody>
      </p:sp>
      <p:sp>
        <p:nvSpPr>
          <p:cNvPr id="19" name="Заголовок 1"/>
          <p:cNvSpPr txBox="1">
            <a:spLocks/>
          </p:cNvSpPr>
          <p:nvPr/>
        </p:nvSpPr>
        <p:spPr>
          <a:xfrm>
            <a:off x="645569" y="3300085"/>
            <a:ext cx="7958879" cy="3068535"/>
          </a:xfrm>
          <a:prstGeom prst="rect">
            <a:avLst/>
          </a:prstGeom>
          <a:noFill/>
          <a:ln>
            <a:noFill/>
          </a:ln>
        </p:spPr>
        <p:txBody>
          <a:bodyPr vert="horz" lIns="91440" tIns="45720" rIns="91440" bIns="45720" rtlCol="0" anchor="ctr"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endParaRPr lang="uk-UA" sz="1600" b="1" dirty="0" smtClean="0">
              <a:solidFill>
                <a:schemeClr val="tx2"/>
              </a:solidFill>
              <a:latin typeface="e-Ukraine Light" pitchFamily="50" charset="-52"/>
              <a:ea typeface="+mn-ea"/>
              <a:cs typeface="+mn-cs"/>
            </a:endParaRPr>
          </a:p>
          <a:p>
            <a:pPr algn="l"/>
            <a:r>
              <a:rPr lang="uk-UA" sz="1600" b="1" dirty="0" smtClean="0">
                <a:solidFill>
                  <a:srgbClr val="00B050"/>
                </a:solidFill>
                <a:latin typeface="e-Ukraine Light" pitchFamily="50" charset="-52"/>
                <a:ea typeface="+mn-ea"/>
                <a:cs typeface="+mn-cs"/>
              </a:rPr>
              <a:t>діяльність </a:t>
            </a:r>
            <a:r>
              <a:rPr lang="uk-UA" sz="1600" b="1" dirty="0">
                <a:solidFill>
                  <a:srgbClr val="00B050"/>
                </a:solidFill>
                <a:latin typeface="e-Ukraine Light" pitchFamily="50" charset="-52"/>
                <a:ea typeface="+mn-ea"/>
                <a:cs typeface="+mn-cs"/>
              </a:rPr>
              <a:t>на загальній системі оподаткування;</a:t>
            </a:r>
            <a:r>
              <a:rPr lang="uk-UA" sz="1600" b="1" dirty="0">
                <a:solidFill>
                  <a:schemeClr val="tx2"/>
                </a:solidFill>
                <a:latin typeface="e-Ukraine Light" pitchFamily="50" charset="-52"/>
                <a:ea typeface="+mn-ea"/>
                <a:cs typeface="+mn-cs"/>
              </a:rPr>
              <a:t> </a:t>
            </a:r>
          </a:p>
          <a:p>
            <a:pPr algn="l"/>
            <a:r>
              <a:rPr lang="uk-UA" sz="1600" b="1" dirty="0">
                <a:solidFill>
                  <a:schemeClr val="tx2"/>
                </a:solidFill>
                <a:latin typeface="e-Ukraine Light" pitchFamily="50" charset="-52"/>
                <a:ea typeface="+mn-ea"/>
                <a:cs typeface="+mn-cs"/>
              </a:rPr>
              <a:t>діяльність з використанням ІІІ групи Єдиного податку та зареєстровані платниками </a:t>
            </a:r>
            <a:r>
              <a:rPr lang="uk-UA" sz="1600" b="1" dirty="0" smtClean="0">
                <a:solidFill>
                  <a:schemeClr val="tx2"/>
                </a:solidFill>
                <a:latin typeface="e-Ukraine Light" pitchFamily="50" charset="-52"/>
                <a:ea typeface="+mn-ea"/>
                <a:cs typeface="+mn-cs"/>
              </a:rPr>
              <a:t>ПДВ; </a:t>
            </a:r>
            <a:endParaRPr lang="uk-UA" sz="1600" b="1" dirty="0">
              <a:solidFill>
                <a:schemeClr val="tx2"/>
              </a:solidFill>
              <a:latin typeface="e-Ukraine Light" pitchFamily="50" charset="-52"/>
              <a:ea typeface="+mn-ea"/>
              <a:cs typeface="+mn-cs"/>
            </a:endParaRPr>
          </a:p>
          <a:p>
            <a:pPr algn="l"/>
            <a:r>
              <a:rPr lang="uk-UA" sz="1600" b="1" dirty="0">
                <a:solidFill>
                  <a:srgbClr val="00B050"/>
                </a:solidFill>
                <a:latin typeface="e-Ukraine Light" pitchFamily="50" charset="-52"/>
                <a:ea typeface="+mn-ea"/>
                <a:cs typeface="+mn-cs"/>
              </a:rPr>
              <a:t>Також, серед платників ІІ-І</a:t>
            </a:r>
            <a:r>
              <a:rPr lang="arn-CL" sz="1600" b="1" dirty="0">
                <a:solidFill>
                  <a:srgbClr val="00B050"/>
                </a:solidFill>
                <a:latin typeface="e-Ukraine Light" pitchFamily="50" charset="-52"/>
                <a:ea typeface="+mn-ea"/>
                <a:cs typeface="+mn-cs"/>
              </a:rPr>
              <a:t>V </a:t>
            </a:r>
            <a:r>
              <a:rPr lang="uk-UA" sz="1600" b="1" dirty="0">
                <a:solidFill>
                  <a:srgbClr val="00B050"/>
                </a:solidFill>
                <a:latin typeface="e-Ukraine Light" pitchFamily="50" charset="-52"/>
                <a:ea typeface="+mn-ea"/>
                <a:cs typeface="+mn-cs"/>
              </a:rPr>
              <a:t>групи Єдиного податку, Порядок № 496 поширює свою дію на тих, які здійснюють: </a:t>
            </a:r>
          </a:p>
          <a:p>
            <a:pPr algn="l"/>
            <a:r>
              <a:rPr lang="uk-UA" sz="1600" b="1" dirty="0">
                <a:solidFill>
                  <a:schemeClr val="tx2"/>
                </a:solidFill>
                <a:latin typeface="e-Ukraine Light" pitchFamily="50" charset="-52"/>
                <a:ea typeface="+mn-ea"/>
                <a:cs typeface="+mn-cs"/>
              </a:rPr>
              <a:t>реалізацію технічно-складних побутових товарів, що підлягають гарантійному ремонту; </a:t>
            </a:r>
          </a:p>
          <a:p>
            <a:pPr algn="l"/>
            <a:r>
              <a:rPr lang="uk-UA" sz="1600" b="1" dirty="0">
                <a:solidFill>
                  <a:srgbClr val="00B050"/>
                </a:solidFill>
                <a:latin typeface="e-Ukraine Light" pitchFamily="50" charset="-52"/>
                <a:ea typeface="+mn-ea"/>
                <a:cs typeface="+mn-cs"/>
              </a:rPr>
              <a:t>реалізацію лікарських засобів, виробів медичного призначення; </a:t>
            </a:r>
          </a:p>
          <a:p>
            <a:pPr algn="l"/>
            <a:r>
              <a:rPr lang="uk-UA" sz="1600" b="1" dirty="0">
                <a:solidFill>
                  <a:schemeClr val="tx2"/>
                </a:solidFill>
                <a:latin typeface="e-Ukraine Light" pitchFamily="50" charset="-52"/>
                <a:ea typeface="+mn-ea"/>
                <a:cs typeface="+mn-cs"/>
              </a:rPr>
              <a:t>реалізацію ювелірних та побутових виробів з дорогоцінних металів, дорогоцінного каміння, дорогоцінного каміння органогенного утворення та </a:t>
            </a:r>
            <a:r>
              <a:rPr lang="uk-UA" sz="1600" b="1" dirty="0" err="1">
                <a:solidFill>
                  <a:schemeClr val="tx2"/>
                </a:solidFill>
                <a:latin typeface="e-Ukraine Light" pitchFamily="50" charset="-52"/>
                <a:ea typeface="+mn-ea"/>
                <a:cs typeface="+mn-cs"/>
              </a:rPr>
              <a:t>напівдорогоцінного</a:t>
            </a:r>
            <a:r>
              <a:rPr lang="uk-UA" sz="1600" b="1" dirty="0">
                <a:solidFill>
                  <a:schemeClr val="tx2"/>
                </a:solidFill>
                <a:latin typeface="e-Ukraine Light" pitchFamily="50" charset="-52"/>
                <a:ea typeface="+mn-ea"/>
                <a:cs typeface="+mn-cs"/>
              </a:rPr>
              <a:t> </a:t>
            </a:r>
            <a:r>
              <a:rPr lang="uk-UA" sz="1600" b="1" dirty="0" smtClean="0">
                <a:solidFill>
                  <a:schemeClr val="tx2"/>
                </a:solidFill>
                <a:latin typeface="e-Ukraine Light" pitchFamily="50" charset="-52"/>
                <a:ea typeface="+mn-ea"/>
                <a:cs typeface="+mn-cs"/>
              </a:rPr>
              <a:t>каміння.</a:t>
            </a:r>
            <a:r>
              <a:rPr lang="uk-UA" sz="1600" b="1" dirty="0" smtClean="0">
                <a:solidFill>
                  <a:srgbClr val="00B050"/>
                </a:solidFill>
                <a:latin typeface="e-Ukraine Light" pitchFamily="50" charset="-52"/>
                <a:ea typeface="+mn-ea"/>
                <a:cs typeface="+mn-cs"/>
              </a:rPr>
              <a:t> </a:t>
            </a:r>
            <a:endParaRPr lang="uk-UA" sz="1600" b="1" dirty="0">
              <a:solidFill>
                <a:srgbClr val="00B050"/>
              </a:solidFill>
              <a:latin typeface="e-Ukraine Light" pitchFamily="50" charset="-52"/>
              <a:ea typeface="+mn-ea"/>
              <a:cs typeface="+mn-cs"/>
            </a:endParaRPr>
          </a:p>
          <a:p>
            <a:pPr algn="l"/>
            <a:r>
              <a:rPr lang="uk-UA" sz="2400" b="1" dirty="0" smtClean="0">
                <a:solidFill>
                  <a:schemeClr val="accent5">
                    <a:lumMod val="75000"/>
                  </a:schemeClr>
                </a:solidFill>
                <a:latin typeface="Open Sans Bold"/>
                <a:ea typeface="+mn-ea"/>
                <a:cs typeface="+mn-cs"/>
              </a:rPr>
              <a:t>    </a:t>
            </a:r>
            <a:endParaRPr lang="uk-UA" sz="2400" b="1" dirty="0">
              <a:solidFill>
                <a:schemeClr val="accent5">
                  <a:lumMod val="75000"/>
                </a:schemeClr>
              </a:solidFill>
              <a:latin typeface="Open Sans Bold"/>
              <a:ea typeface="+mn-ea"/>
              <a:cs typeface="+mn-cs"/>
            </a:endParaRPr>
          </a:p>
        </p:txBody>
      </p:sp>
      <p:sp>
        <p:nvSpPr>
          <p:cNvPr id="16" name="Заголовок 1"/>
          <p:cNvSpPr txBox="1">
            <a:spLocks/>
          </p:cNvSpPr>
          <p:nvPr/>
        </p:nvSpPr>
        <p:spPr>
          <a:xfrm>
            <a:off x="4283968" y="255281"/>
            <a:ext cx="4320480" cy="684947"/>
          </a:xfrm>
          <a:prstGeom prst="rect">
            <a:avLst/>
          </a:prstGeom>
          <a:noFill/>
          <a:ln>
            <a:noFill/>
          </a:ln>
        </p:spPr>
        <p:txBody>
          <a:bodyPr lIns="80091" tIns="40045" rIns="80091" bIns="40045" anchor="ctr">
            <a:no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 defTabSz="914108">
              <a:defRPr/>
            </a:pPr>
            <a:r>
              <a:rPr lang="ru-RU" b="1" dirty="0" err="1">
                <a:solidFill>
                  <a:schemeClr val="tx2"/>
                </a:solidFill>
                <a:latin typeface="e-Ukraine Head Light" pitchFamily="50" charset="-52"/>
              </a:rPr>
              <a:t>Повідомлення</a:t>
            </a:r>
            <a:r>
              <a:rPr lang="ru-RU" b="1" dirty="0">
                <a:solidFill>
                  <a:schemeClr val="tx2"/>
                </a:solidFill>
                <a:latin typeface="e-Ukraine Head Light" pitchFamily="50" charset="-52"/>
              </a:rPr>
              <a:t> для </a:t>
            </a:r>
            <a:r>
              <a:rPr lang="ru-RU" b="1" dirty="0" err="1">
                <a:solidFill>
                  <a:schemeClr val="tx2"/>
                </a:solidFill>
                <a:latin typeface="e-Ukraine Head Light" pitchFamily="50" charset="-52"/>
              </a:rPr>
              <a:t>платників</a:t>
            </a:r>
            <a:r>
              <a:rPr lang="ru-RU" b="1" dirty="0">
                <a:solidFill>
                  <a:schemeClr val="tx2"/>
                </a:solidFill>
                <a:latin typeface="e-Ukraine Head Light" pitchFamily="50" charset="-52"/>
              </a:rPr>
              <a:t> ІІ-ІV </a:t>
            </a:r>
            <a:r>
              <a:rPr lang="ru-RU" b="1" dirty="0" err="1">
                <a:solidFill>
                  <a:schemeClr val="tx2"/>
                </a:solidFill>
                <a:latin typeface="e-Ukraine Head Light" pitchFamily="50" charset="-52"/>
              </a:rPr>
              <a:t>групи</a:t>
            </a:r>
            <a:r>
              <a:rPr lang="ru-RU" b="1" dirty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>
                <a:solidFill>
                  <a:schemeClr val="tx2"/>
                </a:solidFill>
                <a:latin typeface="e-Ukraine Head Light" pitchFamily="50" charset="-52"/>
              </a:rPr>
              <a:t>Єдиного</a:t>
            </a:r>
            <a:r>
              <a:rPr lang="ru-RU" b="1" dirty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податку</a:t>
            </a:r>
            <a:r>
              <a:rPr lang="ru-RU" b="1" dirty="0" smtClean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sz="1400" b="1" dirty="0" err="1" smtClean="0">
                <a:solidFill>
                  <a:schemeClr val="tx2"/>
                </a:solidFill>
                <a:latin typeface="e-Ukraine Head Light" pitchFamily="50" charset="-52"/>
              </a:rPr>
              <a:t>додаток</a:t>
            </a:r>
            <a:r>
              <a:rPr lang="ru-RU" sz="1400" b="1" dirty="0" smtClean="0">
                <a:solidFill>
                  <a:schemeClr val="tx2"/>
                </a:solidFill>
                <a:latin typeface="e-Ukraine Head Light" pitchFamily="50" charset="-52"/>
              </a:rPr>
              <a:t>  до пункту 3</a:t>
            </a:r>
            <a:r>
              <a:rPr lang="uk-UA" b="1" dirty="0" smtClean="0">
                <a:solidFill>
                  <a:schemeClr val="tx2"/>
                </a:solidFill>
                <a:latin typeface="Open Sans Bold"/>
              </a:rPr>
              <a:t> </a:t>
            </a:r>
            <a:endParaRPr lang="en-US" b="1" dirty="0">
              <a:solidFill>
                <a:schemeClr val="tx2"/>
              </a:solidFill>
              <a:latin typeface="Open Sans Bold"/>
            </a:endParaRPr>
          </a:p>
        </p:txBody>
      </p:sp>
      <p:pic>
        <p:nvPicPr>
          <p:cNvPr id="20" name="Image" descr="Image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6777" y="93699"/>
            <a:ext cx="3456384" cy="1008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</p:pic>
      <p:sp>
        <p:nvSpPr>
          <p:cNvPr id="2" name="Прямокутник 1"/>
          <p:cNvSpPr/>
          <p:nvPr/>
        </p:nvSpPr>
        <p:spPr>
          <a:xfrm>
            <a:off x="645568" y="1268760"/>
            <a:ext cx="7920879" cy="203132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dirty="0" smtClean="0">
                <a:solidFill>
                  <a:schemeClr val="tx2"/>
                </a:solidFill>
                <a:latin typeface="e-Ukraine Head Thin" pitchFamily="50" charset="-52"/>
              </a:rPr>
              <a:t>Обов’язок </a:t>
            </a:r>
            <a:r>
              <a:rPr lang="uk-UA" dirty="0">
                <a:solidFill>
                  <a:schemeClr val="tx2"/>
                </a:solidFill>
                <a:latin typeface="e-Ukraine Head Thin" pitchFamily="50" charset="-52"/>
              </a:rPr>
              <a:t>вести облік товарних запасів, відповідно до Порядку ведення обліку товарних запасів для фізичних осіб – підприємців, у тому числі платників єдиного податку, затвердженого наказом Міністерства фінансів України від 03.09.2021 № 496, поширюється на платників податків, фізичних осіб-підприємців, які здійснюють:</a:t>
            </a:r>
          </a:p>
        </p:txBody>
      </p:sp>
    </p:spTree>
    <p:extLst>
      <p:ext uri="{BB962C8B-B14F-4D97-AF65-F5344CB8AC3E}">
        <p14:creationId xmlns:p14="http://schemas.microsoft.com/office/powerpoint/2010/main" val="306777538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Заголовок 1"/>
          <p:cNvSpPr txBox="1">
            <a:spLocks/>
          </p:cNvSpPr>
          <p:nvPr/>
        </p:nvSpPr>
        <p:spPr>
          <a:xfrm>
            <a:off x="566873" y="1988840"/>
            <a:ext cx="8136904" cy="3744416"/>
          </a:xfrm>
          <a:prstGeom prst="rect">
            <a:avLst/>
          </a:prstGeom>
          <a:ln>
            <a:noFill/>
          </a:ln>
        </p:spPr>
        <p:txBody>
          <a:bodyPr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>
              <a:spcBef>
                <a:spcPts val="1800"/>
              </a:spcBef>
            </a:pPr>
            <a:r>
              <a:rPr lang="uk-UA" sz="1800" b="1" dirty="0" smtClean="0">
                <a:solidFill>
                  <a:schemeClr val="accent1">
                    <a:lumMod val="75000"/>
                  </a:schemeClr>
                </a:solidFill>
                <a:latin typeface="e-Ukraine Head Thin" pitchFamily="50" charset="-52"/>
              </a:rPr>
              <a:t>Платники І групи Єдиного податку з 01.01.2022 не зобов’язані реєструвати та застосовувати РРО/ПРРО.  </a:t>
            </a:r>
          </a:p>
          <a:p>
            <a:pPr algn="just">
              <a:spcBef>
                <a:spcPts val="1800"/>
              </a:spcBef>
            </a:pPr>
            <a:r>
              <a:rPr lang="uk-UA" sz="1800" b="1" dirty="0" smtClean="0">
                <a:solidFill>
                  <a:srgbClr val="00B050"/>
                </a:solidFill>
                <a:latin typeface="e-Ukraine Head Thin" pitchFamily="50" charset="-52"/>
              </a:rPr>
              <a:t>Уряд України та органи виконавчої влади не планують запровадження РРО/ПРРО для платників І групи Єдиного податку з 01.01.2022 року. </a:t>
            </a:r>
          </a:p>
          <a:p>
            <a:pPr algn="just">
              <a:spcBef>
                <a:spcPts val="1800"/>
              </a:spcBef>
            </a:pPr>
            <a:r>
              <a:rPr lang="uk-UA" sz="1800" b="1" dirty="0" smtClean="0">
                <a:solidFill>
                  <a:schemeClr val="accent1">
                    <a:lumMod val="75000"/>
                  </a:schemeClr>
                </a:solidFill>
                <a:latin typeface="e-Ukraine Head Thin" pitchFamily="50" charset="-52"/>
              </a:rPr>
              <a:t>Ведення обліку товарних запасів або якогось іншого додаткового обліку з 01.01.2022 року для платників Єдиного податку І групи не передбачається. </a:t>
            </a:r>
          </a:p>
          <a:p>
            <a:pPr algn="l">
              <a:spcBef>
                <a:spcPts val="1800"/>
              </a:spcBef>
            </a:pPr>
            <a:endParaRPr lang="uk-UA" sz="1800" b="1" dirty="0" smtClean="0">
              <a:solidFill>
                <a:schemeClr val="accent1">
                  <a:lumMod val="75000"/>
                </a:schemeClr>
              </a:solidFill>
              <a:latin typeface="e-Ukraine Head Thin" pitchFamily="50" charset="-52"/>
            </a:endParaRPr>
          </a:p>
          <a:p>
            <a:pPr algn="l"/>
            <a:endParaRPr lang="ru-RU" sz="2400" b="1" dirty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uk-UA" sz="2400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uk-UA" sz="2400" b="1" dirty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ru-RU" sz="2400" b="1" dirty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ru-RU" sz="2400" b="1" dirty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ru-RU" sz="2400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ru-RU" sz="24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8" name="Заголовок 1"/>
          <p:cNvSpPr txBox="1">
            <a:spLocks/>
          </p:cNvSpPr>
          <p:nvPr/>
        </p:nvSpPr>
        <p:spPr>
          <a:xfrm>
            <a:off x="4663473" y="2242128"/>
            <a:ext cx="4239592" cy="474864"/>
          </a:xfrm>
          <a:prstGeom prst="rect">
            <a:avLst/>
          </a:prstGeom>
          <a:ln>
            <a:noFill/>
          </a:ln>
        </p:spPr>
        <p:txBody>
          <a:bodyPr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endParaRPr lang="ru-RU" sz="2800" b="1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17" name="Заголовок 1"/>
          <p:cNvSpPr txBox="1">
            <a:spLocks/>
          </p:cNvSpPr>
          <p:nvPr/>
        </p:nvSpPr>
        <p:spPr>
          <a:xfrm>
            <a:off x="225637" y="2242128"/>
            <a:ext cx="4149276" cy="559919"/>
          </a:xfrm>
          <a:prstGeom prst="rect">
            <a:avLst/>
          </a:prstGeom>
          <a:ln>
            <a:noFill/>
          </a:ln>
        </p:spPr>
        <p:txBody>
          <a:bodyPr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endParaRPr lang="ru-RU" sz="3200" b="1" dirty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ru-RU" sz="28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1" name="Заголовок 1"/>
          <p:cNvSpPr txBox="1">
            <a:spLocks/>
          </p:cNvSpPr>
          <p:nvPr/>
        </p:nvSpPr>
        <p:spPr>
          <a:xfrm>
            <a:off x="4485046" y="356890"/>
            <a:ext cx="4248472" cy="1055886"/>
          </a:xfrm>
          <a:prstGeom prst="rect">
            <a:avLst/>
          </a:prstGeom>
        </p:spPr>
        <p:txBody>
          <a:bodyPr lIns="80091" tIns="40045" rIns="80091" bIns="40045" anchor="ctr">
            <a:no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 defTabSz="914108">
              <a:defRPr/>
            </a:pPr>
            <a:r>
              <a:rPr lang="uk-UA" b="1" dirty="0" smtClean="0">
                <a:solidFill>
                  <a:schemeClr val="tx2"/>
                </a:solidFill>
                <a:latin typeface="e-Ukraine Light" pitchFamily="50" charset="-52"/>
              </a:rPr>
              <a:t>Повідомлення для платників І групи Єдиного податку </a:t>
            </a:r>
          </a:p>
          <a:p>
            <a:pPr algn="ctr" defTabSz="914108">
              <a:defRPr/>
            </a:pPr>
            <a:r>
              <a:rPr lang="uk-UA" sz="1400" b="1" dirty="0" smtClean="0">
                <a:solidFill>
                  <a:schemeClr val="tx2"/>
                </a:solidFill>
                <a:latin typeface="e-Ukraine Head Thin" pitchFamily="50" charset="-52"/>
              </a:rPr>
              <a:t>додаток до пункту 1</a:t>
            </a:r>
            <a:r>
              <a:rPr lang="uk-UA" b="1" dirty="0" smtClean="0">
                <a:solidFill>
                  <a:schemeClr val="tx2">
                    <a:lumMod val="50000"/>
                  </a:schemeClr>
                </a:solidFill>
                <a:latin typeface="e-Ukraine UltraLight" pitchFamily="50" charset="-52"/>
              </a:rPr>
              <a:t> </a:t>
            </a:r>
            <a:endParaRPr lang="en-US" b="1" dirty="0">
              <a:solidFill>
                <a:schemeClr val="tx2">
                  <a:lumMod val="50000"/>
                </a:schemeClr>
              </a:solidFill>
              <a:latin typeface="e-Ukraine UltraLight" pitchFamily="50" charset="-52"/>
            </a:endParaRPr>
          </a:p>
        </p:txBody>
      </p:sp>
      <p:pic>
        <p:nvPicPr>
          <p:cNvPr id="12" name="Image" descr="Image"/>
          <p:cNvPicPr>
            <a:picLocks noChangeAspect="1"/>
          </p:cNvPicPr>
          <p:nvPr/>
        </p:nvPicPr>
        <p:blipFill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2" y="260648"/>
            <a:ext cx="3456384" cy="1008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4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425656028"/>
      </p:ext>
    </p:extLst>
  </p:cSld>
  <p:clrMapOvr>
    <a:masterClrMapping/>
  </p:clrMapOvr>
  <p:transition spd="med"/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Прямокутник 17"/>
          <p:cNvSpPr/>
          <p:nvPr/>
        </p:nvSpPr>
        <p:spPr>
          <a:xfrm>
            <a:off x="5940152" y="4643542"/>
            <a:ext cx="288032" cy="36004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 dirty="0">
              <a:solidFill>
                <a:schemeClr val="tx1"/>
              </a:solidFill>
            </a:endParaRPr>
          </a:p>
        </p:txBody>
      </p:sp>
      <p:sp>
        <p:nvSpPr>
          <p:cNvPr id="20" name="Прямокутник 19"/>
          <p:cNvSpPr/>
          <p:nvPr/>
        </p:nvSpPr>
        <p:spPr>
          <a:xfrm>
            <a:off x="5796136" y="4605387"/>
            <a:ext cx="288032" cy="36004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 dirty="0">
              <a:solidFill>
                <a:schemeClr val="tx1"/>
              </a:solidFill>
            </a:endParaRPr>
          </a:p>
        </p:txBody>
      </p:sp>
      <p:sp>
        <p:nvSpPr>
          <p:cNvPr id="15" name="Заголовок 1"/>
          <p:cNvSpPr txBox="1">
            <a:spLocks/>
          </p:cNvSpPr>
          <p:nvPr/>
        </p:nvSpPr>
        <p:spPr>
          <a:xfrm>
            <a:off x="4211960" y="188640"/>
            <a:ext cx="4587002" cy="1062345"/>
          </a:xfrm>
          <a:prstGeom prst="rect">
            <a:avLst/>
          </a:prstGeom>
        </p:spPr>
        <p:txBody>
          <a:bodyPr lIns="80091" tIns="40045" rIns="80091" bIns="40045" anchor="ctr">
            <a:noAutofit/>
            <a:scene3d>
              <a:camera prst="orthographicFront">
                <a:rot lat="0" lon="0" rev="0"/>
              </a:camera>
              <a:lightRig rig="contrasting" dir="t">
                <a:rot lat="0" lon="0" rev="4500000"/>
              </a:lightRig>
            </a:scene3d>
            <a:sp3d contourW="6350" prstMaterial="metal">
              <a:contourClr>
                <a:schemeClr val="accent1">
                  <a:shade val="75000"/>
                </a:schemeClr>
              </a:contourClr>
            </a:sp3d>
          </a:bodyPr>
          <a:lstStyle/>
          <a:p>
            <a:pPr algn="ctr" defTabSz="914108">
              <a:defRPr/>
            </a:pPr>
            <a:r>
              <a:rPr lang="ru-RU" b="1" dirty="0" err="1">
                <a:solidFill>
                  <a:schemeClr val="tx2"/>
                </a:solidFill>
                <a:latin typeface="e-Ukraine Head Light" pitchFamily="50" charset="-52"/>
              </a:rPr>
              <a:t>Повідомлення</a:t>
            </a:r>
            <a:r>
              <a:rPr lang="ru-RU" b="1" dirty="0">
                <a:solidFill>
                  <a:schemeClr val="tx2"/>
                </a:solidFill>
                <a:latin typeface="e-Ukraine Head Light" pitchFamily="50" charset="-52"/>
              </a:rPr>
              <a:t> для </a:t>
            </a:r>
            <a:r>
              <a:rPr lang="ru-RU" b="1" dirty="0" err="1">
                <a:solidFill>
                  <a:schemeClr val="tx2"/>
                </a:solidFill>
                <a:latin typeface="e-Ukraine Head Light" pitchFamily="50" charset="-52"/>
              </a:rPr>
              <a:t>платників</a:t>
            </a:r>
            <a:r>
              <a:rPr lang="ru-RU" b="1" dirty="0">
                <a:solidFill>
                  <a:schemeClr val="tx2"/>
                </a:solidFill>
                <a:latin typeface="e-Ukraine Head Light" pitchFamily="50" charset="-52"/>
              </a:rPr>
              <a:t> ІІ-ІV </a:t>
            </a:r>
            <a:r>
              <a:rPr lang="ru-RU" b="1" dirty="0" err="1">
                <a:solidFill>
                  <a:schemeClr val="tx2"/>
                </a:solidFill>
                <a:latin typeface="e-Ukraine Head Light" pitchFamily="50" charset="-52"/>
              </a:rPr>
              <a:t>групи</a:t>
            </a:r>
            <a:r>
              <a:rPr lang="ru-RU" b="1" dirty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>
                <a:solidFill>
                  <a:schemeClr val="tx2"/>
                </a:solidFill>
                <a:latin typeface="e-Ukraine Head Light" pitchFamily="50" charset="-52"/>
              </a:rPr>
              <a:t>Єдиного</a:t>
            </a:r>
            <a:r>
              <a:rPr lang="ru-RU" b="1" dirty="0">
                <a:solidFill>
                  <a:schemeClr val="tx2"/>
                </a:solidFill>
                <a:latin typeface="e-Ukraine Head Light" pitchFamily="50" charset="-52"/>
              </a:rPr>
              <a:t> </a:t>
            </a:r>
            <a:r>
              <a:rPr lang="ru-RU" b="1" dirty="0" err="1" smtClean="0">
                <a:solidFill>
                  <a:schemeClr val="tx2"/>
                </a:solidFill>
                <a:latin typeface="e-Ukraine Head Light" pitchFamily="50" charset="-52"/>
              </a:rPr>
              <a:t>податку</a:t>
            </a:r>
            <a:endParaRPr lang="ru-RU" b="1" dirty="0" smtClean="0">
              <a:solidFill>
                <a:schemeClr val="tx2"/>
              </a:solidFill>
              <a:latin typeface="e-Ukraine Head Light" pitchFamily="50" charset="-52"/>
            </a:endParaRPr>
          </a:p>
          <a:p>
            <a:pPr algn="ctr" defTabSz="914108">
              <a:defRPr/>
            </a:pPr>
            <a:r>
              <a:rPr lang="uk-UA" b="1" dirty="0" smtClean="0">
                <a:solidFill>
                  <a:schemeClr val="tx2"/>
                </a:solidFill>
                <a:latin typeface="Open Sans Bold"/>
              </a:rPr>
              <a:t> </a:t>
            </a:r>
            <a:r>
              <a:rPr lang="uk-UA" sz="1400" b="1" dirty="0" smtClean="0">
                <a:solidFill>
                  <a:schemeClr val="tx2"/>
                </a:solidFill>
                <a:latin typeface="e-Ukraine Head Light" pitchFamily="50" charset="-52"/>
              </a:rPr>
              <a:t>додаток до пункту 4</a:t>
            </a:r>
            <a:r>
              <a:rPr lang="uk-UA" sz="1400" b="1" dirty="0" smtClean="0">
                <a:solidFill>
                  <a:schemeClr val="tx2">
                    <a:lumMod val="50000"/>
                  </a:schemeClr>
                </a:solidFill>
                <a:latin typeface="Open Sans Bold"/>
              </a:rPr>
              <a:t> </a:t>
            </a:r>
            <a:endParaRPr lang="en-US" b="1" dirty="0">
              <a:solidFill>
                <a:schemeClr val="tx2">
                  <a:lumMod val="50000"/>
                </a:schemeClr>
              </a:solidFill>
              <a:latin typeface="Open Sans Bold"/>
            </a:endParaRPr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46034" y="244510"/>
            <a:ext cx="3765925" cy="10064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  <p:sp>
        <p:nvSpPr>
          <p:cNvPr id="24" name="Заголовок 1"/>
          <p:cNvSpPr txBox="1">
            <a:spLocks/>
          </p:cNvSpPr>
          <p:nvPr/>
        </p:nvSpPr>
        <p:spPr>
          <a:xfrm>
            <a:off x="554297" y="1700808"/>
            <a:ext cx="8136904" cy="4248472"/>
          </a:xfrm>
          <a:prstGeom prst="rect">
            <a:avLst/>
          </a:prstGeom>
          <a:ln>
            <a:noFill/>
          </a:ln>
        </p:spPr>
        <p:txBody>
          <a:bodyPr>
            <a:noAutofit/>
          </a:bodyPr>
          <a:lstStyle>
            <a:lvl1pPr algn="ctr" defTabSz="914400" rtl="0" eaLnBrk="1" latinLnBrk="0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just">
              <a:spcBef>
                <a:spcPts val="1800"/>
              </a:spcBef>
            </a:pPr>
            <a:r>
              <a:rPr lang="uk-UA" sz="2200" b="1" dirty="0" smtClean="0">
                <a:solidFill>
                  <a:schemeClr val="tx2"/>
                </a:solidFill>
                <a:latin typeface="e-Ukraine Head Light" pitchFamily="50" charset="-52"/>
              </a:rPr>
              <a:t>Платники </a:t>
            </a:r>
            <a:r>
              <a:rPr lang="uk-UA" sz="2200" b="1" dirty="0">
                <a:solidFill>
                  <a:schemeClr val="tx2"/>
                </a:solidFill>
                <a:latin typeface="e-Ukraine Head Light" pitchFamily="50" charset="-52"/>
              </a:rPr>
              <a:t>Єдиного податку ІІ-ІV групи, які </a:t>
            </a:r>
            <a:r>
              <a:rPr lang="uk-UA" sz="2200" b="1" dirty="0">
                <a:solidFill>
                  <a:srgbClr val="00B050"/>
                </a:solidFill>
                <a:latin typeface="e-Ukraine Head Light" pitchFamily="50" charset="-52"/>
              </a:rPr>
              <a:t>не зареєстровані платниками ПДВ та не здійснюють реалізацію</a:t>
            </a:r>
            <a:r>
              <a:rPr lang="uk-UA" sz="2200" b="1" dirty="0">
                <a:solidFill>
                  <a:schemeClr val="tx2"/>
                </a:solidFill>
                <a:latin typeface="e-Ukraine Head Light" pitchFamily="50" charset="-52"/>
              </a:rPr>
              <a:t> технічно-складних побутових товарів, що підлягають гарантійному ремонту, реалізацію лікарських засобів, виробів медичного призначення, реалізацію ювелірних та побутових виробів з дорогоцінних металів, дорогоцінного каміння, дорогоцінного каміння органогенного утворення та </a:t>
            </a:r>
            <a:r>
              <a:rPr lang="uk-UA" sz="2200" b="1" dirty="0" err="1">
                <a:solidFill>
                  <a:schemeClr val="tx2"/>
                </a:solidFill>
                <a:latin typeface="e-Ukraine Head Light" pitchFamily="50" charset="-52"/>
              </a:rPr>
              <a:t>напівдорогоцінного</a:t>
            </a:r>
            <a:r>
              <a:rPr lang="uk-UA" sz="2200" b="1" dirty="0">
                <a:solidFill>
                  <a:schemeClr val="tx2"/>
                </a:solidFill>
                <a:latin typeface="e-Ukraine Head Light" pitchFamily="50" charset="-52"/>
              </a:rPr>
              <a:t> каміння, </a:t>
            </a:r>
            <a:r>
              <a:rPr lang="uk-UA" sz="2200" b="1" dirty="0">
                <a:solidFill>
                  <a:srgbClr val="00B050"/>
                </a:solidFill>
                <a:latin typeface="e-Ukraine Head Light" pitchFamily="50" charset="-52"/>
              </a:rPr>
              <a:t>облік товарних запасів не ведуть.</a:t>
            </a:r>
            <a:endParaRPr lang="uk-UA" sz="2200" b="1" dirty="0" smtClean="0">
              <a:solidFill>
                <a:srgbClr val="00B050"/>
              </a:solidFill>
              <a:latin typeface="e-Ukraine Head Light" pitchFamily="50" charset="-52"/>
            </a:endParaRPr>
          </a:p>
          <a:p>
            <a:pPr algn="l"/>
            <a:endParaRPr lang="ru-RU" sz="2400" b="1" dirty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uk-UA" sz="2400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uk-UA" sz="2400" b="1" dirty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ru-RU" sz="2400" b="1" dirty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ru-RU" sz="2400" b="1" dirty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ru-RU" sz="2400" b="1" dirty="0" smtClean="0">
              <a:solidFill>
                <a:schemeClr val="accent1">
                  <a:lumMod val="75000"/>
                </a:schemeClr>
              </a:solidFill>
            </a:endParaRPr>
          </a:p>
          <a:p>
            <a:pPr algn="l"/>
            <a:endParaRPr lang="ru-RU" sz="2400" b="1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9043961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3093</TotalTime>
  <Words>411</Words>
  <Application>Microsoft Office PowerPoint</Application>
  <PresentationFormat>Екран (4:3)</PresentationFormat>
  <Paragraphs>35</Paragraphs>
  <Slides>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4</vt:i4>
      </vt:variant>
    </vt:vector>
  </HeadingPairs>
  <TitlesOfParts>
    <vt:vector size="5" baseType="lpstr">
      <vt:lpstr>Тема Office</vt:lpstr>
      <vt:lpstr>Презентація PowerPoint</vt:lpstr>
      <vt:lpstr>Презентація PowerPoint</vt:lpstr>
      <vt:lpstr>Презентація PowerPoint</vt:lpstr>
      <vt:lpstr>Презентація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Порядок проведення розрахунку з покупцями товарів  в інтернет-магазині з доставкою кур’єром продавця</dc:title>
  <dc:creator>ДВІРКО ОЛЕКСАНДР МИКОЛАЙОВИЧ</dc:creator>
  <cp:lastModifiedBy>ДОВГАЛЬ ОЛЕНА АНАТОЛІЇВНА</cp:lastModifiedBy>
  <cp:revision>185</cp:revision>
  <cp:lastPrinted>2021-12-16T13:01:00Z</cp:lastPrinted>
  <dcterms:created xsi:type="dcterms:W3CDTF">2020-11-17T06:45:24Z</dcterms:created>
  <dcterms:modified xsi:type="dcterms:W3CDTF">2021-12-20T10:01:08Z</dcterms:modified>
</cp:coreProperties>
</file>

<file path=docProps/thumbnail.jpeg>
</file>