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0" r:id="rId35"/>
    <p:sldId id="289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498250218722642E-2"/>
          <c:y val="0.35590259550889475"/>
          <c:w val="0.66453412073490814"/>
          <c:h val="0.561157771945173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Порівняння громади/району/області за кількістю населення</c:v>
                </c:pt>
              </c:strCache>
            </c:strRef>
          </c:tx>
          <c:dLbls>
            <c:dLbl>
              <c:idx val="0"/>
              <c:layout>
                <c:manualLayout>
                  <c:x val="-5.9046642607174106E-2"/>
                  <c:y val="-3.3100862392200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09-4658-9CE0-ED729129A98F}"/>
                </c:ext>
              </c:extLst>
            </c:dLbl>
            <c:dLbl>
              <c:idx val="1"/>
              <c:layout>
                <c:manualLayout>
                  <c:x val="4.0543890347039951E-2"/>
                  <c:y val="-2.11961004874390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09-4658-9CE0-ED729129A98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Громада</c:v>
                </c:pt>
                <c:pt idx="1">
                  <c:v>Район</c:v>
                </c:pt>
                <c:pt idx="2">
                  <c:v>Область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2.9999999999999997E-4</c:v>
                </c:pt>
                <c:pt idx="1">
                  <c:v>1.2999999999999999E-2</c:v>
                </c:pt>
                <c:pt idx="2" formatCode="0%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009-4658-9CE0-ED729129A9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056239015817217E-2"/>
          <c:y val="3.896103896103896E-2"/>
          <c:w val="0.43233743409490333"/>
          <c:h val="0.696969696969697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народжені</c:v>
                </c:pt>
              </c:strCache>
            </c:strRef>
          </c:tx>
          <c:spPr>
            <a:solidFill>
              <a:srgbClr val="FFFF00"/>
            </a:solidFill>
            <a:ln w="12656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  <c:pt idx="4">
                  <c:v>2020 рік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32</c:v>
                </c:pt>
                <c:pt idx="1">
                  <c:v>20</c:v>
                </c:pt>
                <c:pt idx="2">
                  <c:v>38</c:v>
                </c:pt>
                <c:pt idx="3">
                  <c:v>48</c:v>
                </c:pt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68-4498-B827-ABD07FBF47F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померлі</c:v>
                </c:pt>
              </c:strCache>
            </c:strRef>
          </c:tx>
          <c:spPr>
            <a:solidFill>
              <a:srgbClr val="993366"/>
            </a:solidFill>
            <a:ln w="12656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  <c:pt idx="4">
                  <c:v>2020 рік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92</c:v>
                </c:pt>
                <c:pt idx="1">
                  <c:v>100</c:v>
                </c:pt>
                <c:pt idx="2">
                  <c:v>74</c:v>
                </c:pt>
                <c:pt idx="3">
                  <c:v>94</c:v>
                </c:pt>
                <c:pt idx="4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68-4498-B827-ABD07FBF47F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природний приріст</c:v>
                </c:pt>
              </c:strCache>
            </c:strRef>
          </c:tx>
          <c:spPr>
            <a:solidFill>
              <a:srgbClr val="00FFFF"/>
            </a:solidFill>
            <a:ln w="12656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  <c:pt idx="4">
                  <c:v>2020 рік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-60</c:v>
                </c:pt>
                <c:pt idx="1">
                  <c:v>-80</c:v>
                </c:pt>
                <c:pt idx="2">
                  <c:v>-36</c:v>
                </c:pt>
                <c:pt idx="3">
                  <c:v>-46</c:v>
                </c:pt>
                <c:pt idx="4">
                  <c:v>-51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368-4498-B827-ABD07FBF47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283648"/>
        <c:axId val="178285184"/>
      </c:barChart>
      <c:catAx>
        <c:axId val="178283648"/>
        <c:scaling>
          <c:orientation val="minMax"/>
        </c:scaling>
        <c:delete val="0"/>
        <c:axPos val="b"/>
        <c:majorGridlines>
          <c:spPr>
            <a:ln w="3164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low"/>
        <c:spPr>
          <a:ln w="316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uk-UA"/>
          </a:p>
        </c:txPr>
        <c:crossAx val="178285184"/>
        <c:crosses val="autoZero"/>
        <c:auto val="1"/>
        <c:lblAlgn val="ctr"/>
        <c:lblOffset val="100"/>
        <c:noMultiLvlLbl val="1"/>
      </c:catAx>
      <c:valAx>
        <c:axId val="178285184"/>
        <c:scaling>
          <c:orientation val="minMax"/>
        </c:scaling>
        <c:delete val="0"/>
        <c:axPos val="l"/>
        <c:majorGridlines>
          <c:spPr>
            <a:ln w="3164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1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uk-UA"/>
          </a:p>
        </c:txPr>
        <c:crossAx val="178283648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0067806441321903"/>
          <c:y val="7.2820814410646806E-2"/>
          <c:w val="0.29079385766434368"/>
          <c:h val="0.2874793347926945"/>
        </c:manualLayout>
      </c:layout>
      <c:overlay val="0"/>
      <c:spPr>
        <a:solidFill>
          <a:srgbClr val="FFFFFF"/>
        </a:solidFill>
        <a:ln w="3164">
          <a:solidFill>
            <a:srgbClr val="000000"/>
          </a:solidFill>
          <a:prstDash val="solid"/>
        </a:ln>
      </c:spPr>
      <c:txPr>
        <a:bodyPr/>
        <a:lstStyle/>
        <a:p>
          <a:pPr>
            <a:defRPr sz="937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uk-UA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021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7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7692307692307696E-2"/>
          <c:y val="0.125"/>
          <c:w val="0.59807692307692306"/>
          <c:h val="0.7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прибулі</c:v>
                </c:pt>
              </c:strCache>
            </c:strRef>
          </c:tx>
          <c:spPr>
            <a:solidFill>
              <a:srgbClr val="9999FF"/>
            </a:solidFill>
            <a:ln w="12651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  <c:pt idx="4">
                  <c:v>2020 рік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138</c:v>
                </c:pt>
                <c:pt idx="1">
                  <c:v>163</c:v>
                </c:pt>
                <c:pt idx="2">
                  <c:v>244</c:v>
                </c:pt>
                <c:pt idx="3">
                  <c:v>283</c:v>
                </c:pt>
                <c:pt idx="4">
                  <c:v>139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A1-4A5C-A74A-269AC655797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вибулі</c:v>
                </c:pt>
              </c:strCache>
            </c:strRef>
          </c:tx>
          <c:spPr>
            <a:solidFill>
              <a:srgbClr val="993366"/>
            </a:solidFill>
            <a:ln w="12651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  <c:pt idx="4">
                  <c:v>2020 рік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95</c:v>
                </c:pt>
                <c:pt idx="1">
                  <c:v>127</c:v>
                </c:pt>
                <c:pt idx="2">
                  <c:v>88</c:v>
                </c:pt>
                <c:pt idx="3">
                  <c:v>123</c:v>
                </c:pt>
                <c:pt idx="4">
                  <c:v>104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A1-4A5C-A74A-269AC655797C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сальдо міграції</c:v>
                </c:pt>
              </c:strCache>
            </c:strRef>
          </c:tx>
          <c:spPr>
            <a:solidFill>
              <a:srgbClr val="FFFFCC"/>
            </a:solidFill>
            <a:ln w="12651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  <c:pt idx="4">
                  <c:v>2020 рік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43</c:v>
                </c:pt>
                <c:pt idx="1">
                  <c:v>36</c:v>
                </c:pt>
                <c:pt idx="2">
                  <c:v>156</c:v>
                </c:pt>
                <c:pt idx="3">
                  <c:v>160</c:v>
                </c:pt>
                <c:pt idx="4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A1-4A5C-A74A-269AC655797C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загальне збільшення (зменшення)</c:v>
                </c:pt>
              </c:strCache>
            </c:strRef>
          </c:tx>
          <c:spPr>
            <a:solidFill>
              <a:srgbClr val="CCFFFF"/>
            </a:solidFill>
            <a:ln w="12651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Sheet1!$B$1:$F$1</c:f>
              <c:strCache>
                <c:ptCount val="5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  <c:pt idx="4">
                  <c:v>2020 рік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-17</c:v>
                </c:pt>
                <c:pt idx="1">
                  <c:v>-44</c:v>
                </c:pt>
                <c:pt idx="2">
                  <c:v>120</c:v>
                </c:pt>
                <c:pt idx="3">
                  <c:v>114</c:v>
                </c:pt>
                <c:pt idx="4">
                  <c:v>-16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CA1-4A5C-A74A-269AC65579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229776000"/>
        <c:axId val="229781888"/>
        <c:axId val="0"/>
      </c:bar3DChart>
      <c:catAx>
        <c:axId val="229776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6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96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uk-UA"/>
          </a:p>
        </c:txPr>
        <c:crossAx val="2297818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29781888"/>
        <c:scaling>
          <c:orientation val="minMax"/>
        </c:scaling>
        <c:delete val="0"/>
        <c:axPos val="l"/>
        <c:majorGridlines>
          <c:spPr>
            <a:ln w="316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6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96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uk-UA"/>
          </a:p>
        </c:txPr>
        <c:crossAx val="229776000"/>
        <c:crosses val="autoZero"/>
        <c:crossBetween val="between"/>
      </c:valAx>
      <c:spPr>
        <a:noFill/>
        <a:ln w="25302">
          <a:noFill/>
        </a:ln>
      </c:spPr>
    </c:plotArea>
    <c:legend>
      <c:legendPos val="r"/>
      <c:layout>
        <c:manualLayout>
          <c:xMode val="edge"/>
          <c:yMode val="edge"/>
          <c:x val="0.68846153846153846"/>
          <c:y val="0.16532258064516128"/>
          <c:w val="0.30192307692307691"/>
          <c:h val="0.66532258064516125"/>
        </c:manualLayout>
      </c:layout>
      <c:overlay val="0"/>
      <c:spPr>
        <a:noFill/>
        <a:ln w="3163">
          <a:solidFill>
            <a:srgbClr val="000000"/>
          </a:solidFill>
          <a:prstDash val="solid"/>
        </a:ln>
      </c:spPr>
      <c:txPr>
        <a:bodyPr/>
        <a:lstStyle/>
        <a:p>
          <a:pPr>
            <a:defRPr sz="1006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96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56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/>
              <a:t>Демографічне навантаження</a:t>
            </a:r>
          </a:p>
        </c:rich>
      </c:tx>
      <c:overlay val="0"/>
      <c:spPr>
        <a:noFill/>
        <a:ln w="25323">
          <a:noFill/>
        </a:ln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4472C4"/>
            </a:solidFill>
          </c:spPr>
          <c:invertIfNegative val="0"/>
          <c:cat>
            <c:strRef>
              <c:f>Лист1!$B$1:$D$1</c:f>
              <c:strCache>
                <c:ptCount val="3"/>
                <c:pt idx="0">
                  <c:v>Загальне навантаження </c:v>
                </c:pt>
                <c:pt idx="1">
                  <c:v>Навантаження особами, молодшими працездатного віку </c:v>
                </c:pt>
                <c:pt idx="2">
                  <c:v>Навантаження особами, старшого працездатного віку  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502</c:v>
                </c:pt>
                <c:pt idx="1">
                  <c:v>165</c:v>
                </c:pt>
                <c:pt idx="2">
                  <c:v>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43-4DF2-BB60-5AD64ECAE35F}"/>
            </c:ext>
          </c:extLst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ED7D31"/>
            </a:solidFill>
          </c:spPr>
          <c:invertIfNegative val="0"/>
          <c:cat>
            <c:strRef>
              <c:f>Лист1!$B$1:$D$1</c:f>
              <c:strCache>
                <c:ptCount val="3"/>
                <c:pt idx="0">
                  <c:v>Загальне навантаження </c:v>
                </c:pt>
                <c:pt idx="1">
                  <c:v>Навантаження особами, молодшими працездатного віку </c:v>
                </c:pt>
                <c:pt idx="2">
                  <c:v>Навантаження особами, старшого працездатного віку  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502</c:v>
                </c:pt>
                <c:pt idx="1">
                  <c:v>168</c:v>
                </c:pt>
                <c:pt idx="2">
                  <c:v>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C43-4DF2-BB60-5AD64ECAE35F}"/>
            </c:ext>
          </c:extLst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A5A5A5"/>
            </a:solidFill>
          </c:spPr>
          <c:invertIfNegative val="0"/>
          <c:cat>
            <c:strRef>
              <c:f>Лист1!$B$1:$D$1</c:f>
              <c:strCache>
                <c:ptCount val="3"/>
                <c:pt idx="0">
                  <c:v>Загальне навантаження </c:v>
                </c:pt>
                <c:pt idx="1">
                  <c:v>Навантаження особами, молодшими працездатного віку </c:v>
                </c:pt>
                <c:pt idx="2">
                  <c:v>Навантаження особами, старшого працездатного віку  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507</c:v>
                </c:pt>
                <c:pt idx="1">
                  <c:v>172</c:v>
                </c:pt>
                <c:pt idx="2">
                  <c:v>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43-4DF2-BB60-5AD64ECAE35F}"/>
            </c:ext>
          </c:extLst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2019</c:v>
                </c:pt>
              </c:strCache>
            </c:strRef>
          </c:tx>
          <c:invertIfNegative val="0"/>
          <c:cat>
            <c:strRef>
              <c:f>Лист1!$B$1:$D$1</c:f>
              <c:strCache>
                <c:ptCount val="3"/>
                <c:pt idx="0">
                  <c:v>Загальне навантаження </c:v>
                </c:pt>
                <c:pt idx="1">
                  <c:v>Навантаження особами, молодшими працездатного віку </c:v>
                </c:pt>
                <c:pt idx="2">
                  <c:v>Навантаження особами, старшого працездатного віку  </c:v>
                </c:pt>
              </c:strCache>
            </c:str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481</c:v>
                </c:pt>
                <c:pt idx="1">
                  <c:v>150</c:v>
                </c:pt>
                <c:pt idx="2">
                  <c:v>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C43-4DF2-BB60-5AD64ECAE35F}"/>
            </c:ext>
          </c:extLst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cat>
            <c:strRef>
              <c:f>Лист1!$B$1:$D$1</c:f>
              <c:strCache>
                <c:ptCount val="3"/>
                <c:pt idx="0">
                  <c:v>Загальне навантаження </c:v>
                </c:pt>
                <c:pt idx="1">
                  <c:v>Навантаження особами, молодшими працездатного віку </c:v>
                </c:pt>
                <c:pt idx="2">
                  <c:v>Навантаження особами, старшого працездатного віку  </c:v>
                </c:pt>
              </c:strCache>
            </c:strRef>
          </c:cat>
          <c:val>
            <c:numRef>
              <c:f>Лист1!$B$6:$D$6</c:f>
              <c:numCache>
                <c:formatCode>General</c:formatCode>
                <c:ptCount val="3"/>
                <c:pt idx="0">
                  <c:v>476</c:v>
                </c:pt>
                <c:pt idx="1">
                  <c:v>135</c:v>
                </c:pt>
                <c:pt idx="2">
                  <c:v>341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C43-4DF2-BB60-5AD64EC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30854016"/>
        <c:axId val="230864000"/>
      </c:barChart>
      <c:catAx>
        <c:axId val="230854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496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30864000"/>
        <c:crosses val="autoZero"/>
        <c:auto val="1"/>
        <c:lblAlgn val="ctr"/>
        <c:lblOffset val="100"/>
        <c:noMultiLvlLbl val="0"/>
      </c:catAx>
      <c:valAx>
        <c:axId val="230864000"/>
        <c:scaling>
          <c:orientation val="minMax"/>
        </c:scaling>
        <c:delete val="0"/>
        <c:axPos val="l"/>
        <c:majorGridlines>
          <c:spPr>
            <a:ln w="9496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ln w="6331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193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uk-UA"/>
          </a:p>
        </c:txPr>
        <c:crossAx val="230854016"/>
        <c:crosses val="autoZero"/>
        <c:crossBetween val="between"/>
      </c:valAx>
      <c:spPr>
        <a:noFill/>
        <a:ln w="25323">
          <a:noFill/>
        </a:ln>
      </c:spPr>
    </c:plotArea>
    <c:legend>
      <c:legendPos val="b"/>
      <c:overlay val="0"/>
      <c:spPr>
        <a:noFill/>
        <a:ln w="25323">
          <a:noFill/>
        </a:ln>
      </c:spPr>
      <c:txPr>
        <a:bodyPr rot="0" spcFirstLastPara="1" vertOverflow="ellipsis" vert="horz" wrap="square" anchor="ctr" anchorCtr="1"/>
        <a:lstStyle/>
        <a:p>
          <a:pPr>
            <a:defRPr sz="1193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showDLblsOverMax val="0"/>
  </c:chart>
  <c:spPr>
    <a:solidFill>
      <a:schemeClr val="bg1"/>
    </a:solidFill>
    <a:ln w="9496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uk-UA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188376753507011E-2"/>
          <c:y val="9.1463414634146339E-2"/>
          <c:w val="0.5410821643286573"/>
          <c:h val="0.82317073170731703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кількість осіб</c:v>
                </c:pt>
              </c:strCache>
            </c:strRef>
          </c:tx>
          <c:spPr>
            <a:solidFill>
              <a:srgbClr val="9999FF"/>
            </a:solidFill>
            <a:ln w="12663">
              <a:solidFill>
                <a:srgbClr val="000000"/>
              </a:solidFill>
              <a:prstDash val="solid"/>
            </a:ln>
          </c:spPr>
          <c:explosion val="5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57C4-4980-8CD3-DF20574440BF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66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7C4-4980-8CD3-DF20574440BF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66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57C4-4980-8CD3-DF20574440BF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66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7C4-4980-8CD3-DF20574440BF}"/>
              </c:ext>
            </c:extLst>
          </c:dPt>
          <c:dLbls>
            <c:dLbl>
              <c:idx val="1"/>
              <c:layout>
                <c:manualLayout>
                  <c:x val="-4.9936461262367615E-3"/>
                  <c:y val="-0.23729600665010597"/>
                </c:manualLayout>
              </c:layout>
              <c:tx>
                <c:rich>
                  <a:bodyPr/>
                  <a:lstStyle/>
                  <a:p>
                    <a:pPr>
                      <a:defRPr sz="1197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en-US"/>
                      <a:t>23,4 %</a:t>
                    </a:r>
                  </a:p>
                </c:rich>
              </c:tx>
              <c:spPr>
                <a:noFill/>
                <a:ln w="25326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57C4-4980-8CD3-DF20574440BF}"/>
                </c:ext>
              </c:extLst>
            </c:dLbl>
            <c:dLbl>
              <c:idx val="2"/>
              <c:layout>
                <c:manualLayout>
                  <c:x val="0.1222444889779559"/>
                  <c:y val="-4.2187168342395331E-2"/>
                </c:manualLayout>
              </c:layout>
              <c:tx>
                <c:rich>
                  <a:bodyPr/>
                  <a:lstStyle/>
                  <a:p>
                    <a:pPr>
                      <a:defRPr sz="1197" b="0" i="0" u="none" strike="noStrike" baseline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en-US"/>
                      <a:t>17,8%
</a:t>
                    </a:r>
                  </a:p>
                </c:rich>
              </c:tx>
              <c:spPr>
                <a:noFill/>
                <a:ln w="25326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57C4-4980-8CD3-DF20574440B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професійно-технічна</c:v>
                </c:pt>
                <c:pt idx="1">
                  <c:v>базова вища</c:v>
                </c:pt>
                <c:pt idx="2">
                  <c:v>повна вища</c:v>
                </c:pt>
                <c:pt idx="3">
                  <c:v>інше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1230</c:v>
                </c:pt>
                <c:pt idx="1">
                  <c:v>745</c:v>
                </c:pt>
                <c:pt idx="2">
                  <c:v>566</c:v>
                </c:pt>
                <c:pt idx="3">
                  <c:v>644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C4-4980-8CD3-DF20574440B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% до загальної кількості</c:v>
                </c:pt>
              </c:strCache>
            </c:strRef>
          </c:tx>
          <c:spPr>
            <a:solidFill>
              <a:srgbClr val="993366"/>
            </a:solidFill>
            <a:ln w="12663">
              <a:solidFill>
                <a:srgbClr val="000000"/>
              </a:solidFill>
              <a:prstDash val="solid"/>
            </a:ln>
          </c:spPr>
          <c:explosion val="5"/>
          <c:dPt>
            <c:idx val="0"/>
            <c:bubble3D val="0"/>
            <c:spPr>
              <a:solidFill>
                <a:srgbClr val="9999FF"/>
              </a:solidFill>
              <a:ln w="1266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57C4-4980-8CD3-DF20574440BF}"/>
              </c:ext>
            </c:extLst>
          </c:dPt>
          <c:dPt>
            <c:idx val="1"/>
            <c:bubble3D val="0"/>
            <c:extLst>
              <c:ext xmlns:c16="http://schemas.microsoft.com/office/drawing/2014/chart" uri="{C3380CC4-5D6E-409C-BE32-E72D297353CC}">
                <c16:uniqueId val="{00000006-57C4-4980-8CD3-DF20574440BF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66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57C4-4980-8CD3-DF20574440BF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66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57C4-4980-8CD3-DF20574440BF}"/>
              </c:ext>
            </c:extLst>
          </c:dPt>
          <c:cat>
            <c:strRef>
              <c:f>Sheet1!$B$1:$E$1</c:f>
              <c:strCache>
                <c:ptCount val="4"/>
                <c:pt idx="0">
                  <c:v>професійно-технічна</c:v>
                </c:pt>
                <c:pt idx="1">
                  <c:v>базова вища</c:v>
                </c:pt>
                <c:pt idx="2">
                  <c:v>повна вища</c:v>
                </c:pt>
                <c:pt idx="3">
                  <c:v>інше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38.6</c:v>
                </c:pt>
                <c:pt idx="1">
                  <c:v>23.4</c:v>
                </c:pt>
                <c:pt idx="2">
                  <c:v>17.8</c:v>
                </c:pt>
                <c:pt idx="3">
                  <c:v>20.2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57C4-4980-8CD3-DF20574440B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12663">
              <a:solidFill>
                <a:srgbClr val="000000"/>
              </a:solidFill>
              <a:prstDash val="solid"/>
            </a:ln>
          </c:spPr>
          <c:explosion val="5"/>
          <c:dPt>
            <c:idx val="0"/>
            <c:bubble3D val="0"/>
            <c:spPr>
              <a:solidFill>
                <a:srgbClr val="9999FF"/>
              </a:solidFill>
              <a:ln w="1266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57C4-4980-8CD3-DF20574440BF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66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57C4-4980-8CD3-DF20574440BF}"/>
              </c:ext>
            </c:extLst>
          </c:dPt>
          <c:dPt>
            <c:idx val="2"/>
            <c:bubble3D val="0"/>
            <c:extLst>
              <c:ext xmlns:c16="http://schemas.microsoft.com/office/drawing/2014/chart" uri="{C3380CC4-5D6E-409C-BE32-E72D297353CC}">
                <c16:uniqueId val="{0000000C-57C4-4980-8CD3-DF20574440BF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663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57C4-4980-8CD3-DF20574440BF}"/>
              </c:ext>
            </c:extLst>
          </c:dPt>
          <c:cat>
            <c:strRef>
              <c:f>Sheet1!$B$1:$E$1</c:f>
              <c:strCache>
                <c:ptCount val="4"/>
                <c:pt idx="0">
                  <c:v>професійно-технічна</c:v>
                </c:pt>
                <c:pt idx="1">
                  <c:v>базова вища</c:v>
                </c:pt>
                <c:pt idx="2">
                  <c:v>повна вища</c:v>
                </c:pt>
                <c:pt idx="3">
                  <c:v>інше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E-57C4-4980-8CD3-DF20574440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rgbClr val="C0C0C0"/>
        </a:solidFill>
        <a:ln w="12663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2745490981963923"/>
          <c:y val="0.18902439024390244"/>
          <c:w val="0.26452905811623245"/>
          <c:h val="0.625"/>
        </c:manualLayout>
      </c:layout>
      <c:overlay val="0"/>
      <c:spPr>
        <a:noFill/>
        <a:ln w="3166">
          <a:solidFill>
            <a:srgbClr val="000000"/>
          </a:solidFill>
          <a:prstDash val="solid"/>
        </a:ln>
      </c:spPr>
      <c:txPr>
        <a:bodyPr/>
        <a:lstStyle/>
        <a:p>
          <a:pPr>
            <a:defRPr sz="1306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uk-UA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421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uk-UA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/>
              <a:t>Земельний фонд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D8B6-4E16-9C24-E83D9060B80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D8B6-4E16-9C24-E83D9060B80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D8B6-4E16-9C24-E83D9060B80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D8B6-4E16-9C24-E83D9060B809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D8B6-4E16-9C24-E83D9060B809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D8B6-4E16-9C24-E83D9060B809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D8B6-4E16-9C24-E83D9060B80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землі сільськогосподарського призначення</c:v>
                </c:pt>
                <c:pt idx="1">
                  <c:v>землі лісового фонду</c:v>
                </c:pt>
                <c:pt idx="2">
                  <c:v>Забудовані землі</c:v>
                </c:pt>
                <c:pt idx="3">
                  <c:v>відкриті заболочені землі</c:v>
                </c:pt>
                <c:pt idx="4">
                  <c:v>землі природно заповідного фонду</c:v>
                </c:pt>
                <c:pt idx="5">
                  <c:v>землі з незначним рослинним покривом</c:v>
                </c:pt>
                <c:pt idx="6">
                  <c:v>землі водного фонду</c:v>
                </c:pt>
              </c:strCache>
            </c:strRef>
          </c:cat>
          <c:val>
            <c:numRef>
              <c:f>Лист1!$B$2:$B$8</c:f>
              <c:numCache>
                <c:formatCode>0.00%</c:formatCode>
                <c:ptCount val="7"/>
                <c:pt idx="0">
                  <c:v>0.51400000000000001</c:v>
                </c:pt>
                <c:pt idx="1">
                  <c:v>0.40799999999999997</c:v>
                </c:pt>
                <c:pt idx="2">
                  <c:v>3.7999999999999999E-2</c:v>
                </c:pt>
                <c:pt idx="3">
                  <c:v>5.1999999999999998E-3</c:v>
                </c:pt>
                <c:pt idx="4">
                  <c:v>7.4000000000000003E-3</c:v>
                </c:pt>
                <c:pt idx="5">
                  <c:v>1.12E-2</c:v>
                </c:pt>
                <c:pt idx="6">
                  <c:v>1.6199999999999999E-2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19-4021-8C7E-5E1DF55272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uk-UA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uk-UA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0.22975</cdr:x>
      <cdr:y>0.2355</cdr:y>
    </cdr:from>
    <cdr:to>
      <cdr:x>0.34</cdr:x>
      <cdr:y>0.37275</cdr:y>
    </cdr:to>
    <cdr:sp macro="" textlink="">
      <cdr:nvSpPr>
        <cdr:cNvPr id="1025" name="Text Box 1">
          <a:extLst xmlns:a="http://schemas.openxmlformats.org/drawingml/2006/main">
            <a:ext uri="{FF2B5EF4-FFF2-40B4-BE49-F238E27FC236}">
              <a16:creationId xmlns:a16="http://schemas.microsoft.com/office/drawing/2014/main" id="{566A2F5C-3A7E-4B89-B8B4-8F89F570E555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91996" y="735749"/>
          <a:ext cx="524016" cy="42879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uk-UA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20,2%</a:t>
          </a:r>
          <a:endParaRPr lang="uk-UA" sz="800" b="1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ctr" rtl="0">
            <a:defRPr sz="1000"/>
          </a:pPr>
          <a:endParaRPr lang="uk-UA" sz="800" b="1" i="0" u="none" strike="noStrike" baseline="0">
            <a:solidFill>
              <a:srgbClr val="000000"/>
            </a:solidFill>
            <a:latin typeface="Calibri"/>
            <a:cs typeface="Calibri"/>
          </a:endParaRPr>
        </a:p>
      </cdr:txBody>
    </cdr:sp>
  </cdr:relSizeAnchor>
  <cdr:relSizeAnchor xmlns:cdr="http://schemas.openxmlformats.org/drawingml/2006/chartDrawing">
    <cdr:from>
      <cdr:x>0.47575</cdr:x>
      <cdr:y>0.49825</cdr:y>
    </cdr:from>
    <cdr:to>
      <cdr:x>0.60236</cdr:x>
      <cdr:y>0.602</cdr:y>
    </cdr:to>
    <cdr:sp macro="" textlink="">
      <cdr:nvSpPr>
        <cdr:cNvPr id="1026" name="Text Box 2">
          <a:extLst xmlns:a="http://schemas.openxmlformats.org/drawingml/2006/main">
            <a:ext uri="{FF2B5EF4-FFF2-40B4-BE49-F238E27FC236}">
              <a16:creationId xmlns:a16="http://schemas.microsoft.com/office/drawing/2014/main" id="{1047B218-A8F1-46A8-94BA-2D32890AC286}"/>
            </a:ext>
          </a:extLst>
        </cdr:cNvPr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02012" y="1599345"/>
          <a:ext cx="612638" cy="3330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ffectLst xmlns:a="http://schemas.openxmlformats.org/drawingml/2006/main"/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rgbClr xmlns:mc="http://schemas.openxmlformats.org/markup-compatibility/2006" val="000000" mc:Ignorable="a14" a14:legacySpreadsheetColorIndex="64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xmlns:mc="http://schemas.openxmlformats.org/markup-compatibility/2006" val="FFFFFF" mc:Ignorable="a14" a14:legacySpreadsheetColorIndex="65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27432" tIns="27432" rIns="27432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uk-UA" sz="1200" b="0" i="0" u="none" strike="noStrike" baseline="0">
              <a:solidFill>
                <a:srgbClr val="000000"/>
              </a:solidFill>
              <a:latin typeface="Times New Roman"/>
              <a:cs typeface="Times New Roman"/>
            </a:rPr>
            <a:t>38,6 %</a:t>
          </a:r>
          <a:endParaRPr lang="uk-UA" sz="800" b="1" i="0" u="none" strike="noStrike" baseline="0">
            <a:solidFill>
              <a:srgbClr val="000000"/>
            </a:solidFill>
            <a:latin typeface="Calibri"/>
            <a:cs typeface="Calibri"/>
          </a:endParaRPr>
        </a:p>
        <a:p xmlns:a="http://schemas.openxmlformats.org/drawingml/2006/main">
          <a:pPr algn="ctr" rtl="0">
            <a:defRPr sz="1000"/>
          </a:pPr>
          <a:endParaRPr lang="uk-UA" sz="800" b="1" i="0" u="none" strike="noStrike" baseline="0">
            <a:solidFill>
              <a:srgbClr val="000000"/>
            </a:solidFill>
            <a:latin typeface="Calibri"/>
            <a:cs typeface="Calibri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5507B-C77A-4F9C-BEA5-651E021E7485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C4102-6206-4B49-97E5-38D26B6B01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562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C4102-6206-4B49-97E5-38D26B6B013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35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8BB061E-E5C3-43FB-8D52-233E87720409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F9294C-EB1E-4F12-B46E-3A206A69E23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880828"/>
            <a:ext cx="7319367" cy="3456384"/>
          </a:xfrm>
        </p:spPr>
        <p:txBody>
          <a:bodyPr/>
          <a:lstStyle/>
          <a:p>
            <a:pPr marL="182880" indent="0" algn="ctr">
              <a:buNone/>
            </a:pPr>
            <a:r>
              <a:rPr lang="uk-UA" sz="3600" dirty="0">
                <a:effectLst/>
              </a:rPr>
              <a:t>СТРАТЕГІЯ </a:t>
            </a:r>
            <a:br>
              <a:rPr lang="ru-RU" sz="3600" dirty="0">
                <a:effectLst/>
              </a:rPr>
            </a:br>
            <a:r>
              <a:rPr lang="uk-UA" sz="3600" dirty="0">
                <a:effectLst/>
              </a:rPr>
              <a:t>РОЗВИТКУ КРУПЕЦЬКОЇ ТЕРИТОРІАЛЬНОЇ ГРОМАДИ </a:t>
            </a:r>
            <a:br>
              <a:rPr lang="ru-RU" sz="3600" dirty="0">
                <a:effectLst/>
              </a:rPr>
            </a:br>
            <a:r>
              <a:rPr lang="uk-UA" sz="3600" dirty="0">
                <a:effectLst/>
              </a:rPr>
              <a:t>НА 2022-2028 РОКИ</a:t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107504" y="404664"/>
            <a:ext cx="1893565" cy="295232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/>
          <a:stretch>
            <a:fillRect/>
          </a:stretch>
        </p:blipFill>
        <p:spPr>
          <a:xfrm>
            <a:off x="251520" y="4077072"/>
            <a:ext cx="1872208" cy="232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00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772816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dirty="0">
                <a:effectLst/>
              </a:rPr>
              <a:t>Порівняльний аналіз демографічного навантаження Крупецької  територіальної громади за 2016-2020 роки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239238276"/>
              </p:ext>
            </p:extLst>
          </p:nvPr>
        </p:nvGraphicFramePr>
        <p:xfrm>
          <a:off x="0" y="1772817"/>
          <a:ext cx="9036497" cy="22927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543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71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71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71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35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02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4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Населення у віці: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4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молодшому за працездатний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623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632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645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557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496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4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Працездатному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1868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1850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1922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4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старшому за працездатний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1252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1243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1226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02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Діти дошкільного віку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Діти шкільного віку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232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391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235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397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220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418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587200"/>
              </p:ext>
            </p:extLst>
          </p:nvPr>
        </p:nvGraphicFramePr>
        <p:xfrm>
          <a:off x="107504" y="4149080"/>
          <a:ext cx="9036496" cy="2708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529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19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>
                <a:effectLst/>
              </a:rPr>
              <a:t>Рівні освіти серед населення у віці понад 18 років (сумарно по всіх населених пунктах, що увійшли до складу ТГ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07805396"/>
              </p:ext>
            </p:extLst>
          </p:nvPr>
        </p:nvGraphicFramePr>
        <p:xfrm>
          <a:off x="0" y="1484784"/>
          <a:ext cx="9144001" cy="20819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93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50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50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00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Кількість, осіб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до загальної кількості населення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0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Професійно-технічна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1230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38,6  %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0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Базова вища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745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23,3 %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0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Повна вища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566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17,8 %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9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Інше             ( базова середня, початкова)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644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20,2 %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918076"/>
              </p:ext>
            </p:extLst>
          </p:nvPr>
        </p:nvGraphicFramePr>
        <p:xfrm>
          <a:off x="1475656" y="3573016"/>
          <a:ext cx="5472608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9497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effectLst/>
              </a:rPr>
              <a:t>Доходи населення</a:t>
            </a:r>
            <a:br>
              <a:rPr lang="ru-RU" dirty="0">
                <a:effectLst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09310890"/>
              </p:ext>
            </p:extLst>
          </p:nvPr>
        </p:nvGraphicFramePr>
        <p:xfrm>
          <a:off x="0" y="980728"/>
          <a:ext cx="9143999" cy="164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58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80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580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697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регіону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Середньооблікова кількість штатних працівників, осіб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 заробітна плата, грн.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80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Рівень безробіття, %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027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Громада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17463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0027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39948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14187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0027"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190514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12174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tc>
                  <a:txBody>
                    <a:bodyPr/>
                    <a:lstStyle/>
                    <a:p>
                      <a:pPr indent="457200" algn="just">
                        <a:spcAft>
                          <a:spcPts val="80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024" marR="67024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649" y="2708920"/>
            <a:ext cx="6896743" cy="4149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7632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/>
              <a:t>Порівняльна таблиця доходів та видатків на одного жителя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80228710"/>
              </p:ext>
            </p:extLst>
          </p:nvPr>
        </p:nvGraphicFramePr>
        <p:xfrm>
          <a:off x="0" y="881987"/>
          <a:ext cx="9144000" cy="58593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20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0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3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0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660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08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730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810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Проказники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Крупецька сільська ТГ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Берездівська сільська ТГ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Улашанівська сільська ТГ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Ганнопілька сільська ТГ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Славутська міська ТГ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Нетішинська міська ТГ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8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Доходи загального фонду на 1-го мешканця, (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2086,6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493,3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1014,6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435,1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1293,6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2984,5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8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Видатки загального фонду на 1-го мешканця, (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2646,9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1884,4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1575,8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1823,4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2697,7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4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Капітальні видатки на 1-го мешканця, (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52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Рівень дотаційності бюджетів,%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-9,2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-12,1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72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Співвідношення видатків на утримання апарату управління із сумою доходів загального фонду,%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33,7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667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заробітної плати у видатках загального фонду,%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62,9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88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Видатки на загальну середню освіту на 1-го учня, (грн)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15124,7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11382,9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12121,4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10131,1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6444,6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6096,8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08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Питома вага місцевих податків і зборів у доходах загального фонду,%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075" marR="3907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9296680"/>
      </p:ext>
    </p:extLst>
  </p:cSld>
  <p:clrMapOvr>
    <a:masterClrMapping/>
  </p:clrMapOvr>
  <p:transition spd="slow"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3999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000" dirty="0">
                <a:effectLst/>
              </a:rPr>
              <a:t>Транспортна та комунікаційна інфраструктура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14808" y="1196752"/>
            <a:ext cx="9252520" cy="5184576"/>
          </a:xfrm>
        </p:spPr>
        <p:txBody>
          <a:bodyPr>
            <a:normAutofit/>
          </a:bodyPr>
          <a:lstStyle/>
          <a:p>
            <a:r>
              <a:rPr lang="uk-UA" dirty="0"/>
              <a:t>Протяжність вулиць і доріг  на території сільської ради  складає 67,458 км.</a:t>
            </a:r>
            <a:endParaRPr lang="ru-RU" dirty="0"/>
          </a:p>
          <a:p>
            <a:pPr marL="45720" lvl="0" indent="0">
              <a:buNone/>
            </a:pPr>
            <a:r>
              <a:rPr lang="uk-UA" dirty="0"/>
              <a:t>	з твердим  покриттям – 53,08 км;</a:t>
            </a:r>
            <a:endParaRPr lang="ru-RU" dirty="0"/>
          </a:p>
          <a:p>
            <a:pPr marL="45720" lvl="0" indent="0">
              <a:buNone/>
            </a:pPr>
            <a:r>
              <a:rPr lang="uk-UA" dirty="0"/>
              <a:t>	ґрунтовим покриттям – 10,3 км;</a:t>
            </a:r>
          </a:p>
          <a:p>
            <a:pPr marL="45720" lvl="0" indent="0">
              <a:buNone/>
            </a:pPr>
            <a:r>
              <a:rPr lang="uk-UA" dirty="0"/>
              <a:t>	Асфальтне покриття – 4,1</a:t>
            </a:r>
          </a:p>
          <a:p>
            <a:r>
              <a:rPr lang="uk-UA" dirty="0"/>
              <a:t>Дороги загального користування - 20 км</a:t>
            </a:r>
            <a:endParaRPr lang="ru-RU" dirty="0"/>
          </a:p>
          <a:p>
            <a:pPr marL="45720" lvl="0" indent="0">
              <a:buNone/>
            </a:pPr>
            <a:r>
              <a:rPr lang="uk-UA" dirty="0"/>
              <a:t>	наявність тротуарів – 3,3 км</a:t>
            </a:r>
            <a:endParaRPr lang="ru-RU" dirty="0"/>
          </a:p>
          <a:p>
            <a:r>
              <a:rPr lang="uk-UA" dirty="0"/>
              <a:t>На території Крупецької ТГ функціонує 2 залізничні станції – Баран'є та Колом'є</a:t>
            </a:r>
          </a:p>
          <a:p>
            <a:r>
              <a:rPr lang="uk-UA" dirty="0"/>
              <a:t>Національна автомобільна дорога Н-25 Городище – Рівне – </a:t>
            </a:r>
            <a:r>
              <a:rPr lang="uk-UA" dirty="0" err="1"/>
              <a:t>Старокостянтинів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29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effectLst/>
              </a:rPr>
              <a:t>Мережа закладів освіти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21387695"/>
              </p:ext>
            </p:extLst>
          </p:nvPr>
        </p:nvGraphicFramePr>
        <p:xfrm>
          <a:off x="0" y="764705"/>
          <a:ext cx="9143999" cy="59933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9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9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26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6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66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895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та місце розміщення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Рік побудови (капремонту)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Проектна потужність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Наповненість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91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Крупецький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ліцей,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с.Крупець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вул.Шкільна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23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Полянська гімназія, с. 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Полянь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вул. Шкільна, 10 Б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Рік побудови-1963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Капремонт-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2018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5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Лисиченська філія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5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Головлівська філія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9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Структурний підрозділ Крупецького ліцею ЗДО «Сонечко», с.Крупець, вул. Незалежності,28 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Капремонт-2017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487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Структурний підрозділ Полянської гімназії ЗДО «Бджілка», с. Полянь, вул. Шкільна, 10 Б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91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Структурний підрозділ Лисиченського НВК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1986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91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Структурний підрозділ Головлівського НВК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928" marR="11928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200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l">
              <a:buNone/>
            </a:pPr>
            <a:r>
              <a:rPr lang="uk-UA" sz="44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Мережа закладів охорони здоров’я</a:t>
            </a:r>
            <a:endParaRPr lang="ru-RU" sz="4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221790701"/>
              </p:ext>
            </p:extLst>
          </p:nvPr>
        </p:nvGraphicFramePr>
        <p:xfrm>
          <a:off x="179512" y="836712"/>
          <a:ext cx="8712968" cy="57289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743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05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72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та місце розміщення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Рік побудови чи капремонту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72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Амбулаторія село Крупець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Кап.ремонт 2020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46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ФП село </a:t>
                      </a:r>
                      <a:r>
                        <a:rPr lang="uk-UA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Стригани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72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Амбулаторія  село </a:t>
                      </a:r>
                      <a:r>
                        <a:rPr lang="uk-UA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Головлі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461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ФП село Лисиче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540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ФП село Колом’є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uk-UA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Кап.ремонт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2019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6941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7.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ФП село Комарівка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uk-UA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Кап.ремонт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5405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ФП село Полянь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uk-UA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Кап.ремонт</a:t>
                      </a:r>
                      <a:r>
                        <a:rPr lang="uk-UA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2020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447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dirty="0">
                <a:effectLst/>
              </a:rPr>
              <a:t>Культура </a:t>
            </a:r>
            <a:endParaRPr lang="ru-RU" sz="4400" dirty="0">
              <a:effectLst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87828935"/>
              </p:ext>
            </p:extLst>
          </p:nvPr>
        </p:nvGraphicFramePr>
        <p:xfrm>
          <a:off x="323528" y="908720"/>
          <a:ext cx="8496944" cy="55446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20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65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012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Споруда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Скільки відвідувачів вміщує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72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СБК село Крупець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72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СБК село </a:t>
                      </a:r>
                      <a:r>
                        <a:rPr lang="uk-UA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Головлі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72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Сільський клуб села </a:t>
                      </a:r>
                      <a:r>
                        <a:rPr lang="uk-UA" sz="2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Полянь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722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Сільський клуб села Колом</a:t>
                      </a:r>
                      <a:r>
                        <a:rPr lang="uk-UA" sz="3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72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Сільський клуб села Лисиче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72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Сільський клуб села Хоровиця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137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dirty="0">
                <a:effectLst/>
              </a:rPr>
              <a:t>Економіка та підприємництво.</a:t>
            </a:r>
            <a:br>
              <a:rPr lang="ru-RU" sz="4400" dirty="0">
                <a:effectLst/>
              </a:rPr>
            </a:br>
            <a:endParaRPr lang="ru-RU" sz="44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856984" cy="3474720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 економіки складає промисловість 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 території громади працює два потужні підприємства: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ПАТ "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Славутський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солодовий завод" здійснює виготовлення солоду;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ТОВ "Суфле Агро Україна" здійснює оптову торгівлю зерном, необробленим тютюном, насінням і кормами для тварин.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uk-UA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території громади  добре розвинута добувна промисловість піску. Свою діяльність здійснює  3 кар'єри різної форми власності, а саме:</a:t>
            </a:r>
            <a:endParaRPr lang="ru-RU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 «Гірник ВВ»;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ВКП «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Явір-Інвест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КП «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Славутський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піщаний  кар’єр».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Сільське господарство представлене підприємствами СФГ «ЛАН» та ПП «Крупець», які займаються рослинництвом. Окрім цього підприємства ТОВ "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Акріс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Агро", ТОВ "</a:t>
            </a:r>
            <a:r>
              <a:rPr lang="uk-UA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Акріс</a:t>
            </a:r>
            <a:r>
              <a:rPr lang="uk-U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Агро Груп", ТОВ "Горинь Агро Плюс» орендують землі (паї).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02100"/>
            <a:ext cx="4584700" cy="2755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084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>
              <a:buNone/>
            </a:pPr>
            <a:r>
              <a:rPr lang="uk-UA" sz="4400" dirty="0">
                <a:effectLst/>
              </a:rPr>
              <a:t>Земельні та природні ресурси</a:t>
            </a:r>
            <a:endParaRPr lang="ru-RU" sz="44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731520"/>
            <a:ext cx="8856984" cy="347472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Найбільшими землекористувачами на території Крупецької сільської ради є: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ДП «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Славутське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лісове господарство» - лісогосподарська діяльність;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ПРАТ «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Славутський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солодовий завод» -  промислова діяльність;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 «Гідроенергетична компанія» - виробництво електроенергії;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НВКП «Альфа» - видобування корисних копалин (піску);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ВКП «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Явір-Інвест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видобування корисних копалин (піску);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 «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Акріс-Агро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- сільськогосподарське виробництво;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 «Горинь-Агро-Плюс» - сільськогосподарське виробництво;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СФГ «Лан» - сільськогосподарське виробництво;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 «Він-Агро» - сільськогосподарське виробництво.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535689472"/>
              </p:ext>
            </p:extLst>
          </p:nvPr>
        </p:nvGraphicFramePr>
        <p:xfrm>
          <a:off x="1187624" y="3717032"/>
          <a:ext cx="5976664" cy="31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565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29903562"/>
              </p:ext>
            </p:extLst>
          </p:nvPr>
        </p:nvGraphicFramePr>
        <p:xfrm>
          <a:off x="323528" y="188640"/>
          <a:ext cx="8712968" cy="6480719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3349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779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2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</a:rPr>
                        <a:t>ВСТУП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2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I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</a:rPr>
                        <a:t>СОЦІАЛЬНО-ЕКОНОМІЧНИЙ АНАЛІЗ ГРОМАДИ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39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II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</a:rPr>
                        <a:t>ГОЛОВНІ ЧИННИКИ І СЦЕНАРІЇ РОЗВИТКУ КРУПЕЦЬКОЇ ТЕРИТОРІАЛЬНОЇ ГРОМАДИ НА 2022-2028 РОКИ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93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III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СТРАТЕГІЧНЕ БАЧЕННЯ </a:t>
                      </a:r>
                      <a:r>
                        <a:rPr lang="uk-UA" sz="1600" b="1" dirty="0">
                          <a:effectLst/>
                        </a:rPr>
                        <a:t>КРУПЕЦЬКОЇ ТЕРИТОРІАЛЬНОЇ ГРОМАДИ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93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IV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</a:rPr>
                        <a:t>СТРАТЕГІЧНІ ЦІЛІ (ПРІОРИТЕТИ), ОПЕРАТИВНІ ЦІЛІ ТА ЗАВДАННЯ СТРАТЕГІЇ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93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V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effectLst/>
                        </a:rPr>
                        <a:t>ОРГАНІЗАЦІЙНЕ, ІНСТИТУЦІЙНЕ ТА ФІНАНСОВЕ ЗАБЕЗПЕЧЕННЯ РЕАЛІЗАЦІЇ СТРАТЕГІЇ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93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VI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МОНІТОРИНГ ТА ОЦІНКА РЕЗУЛЬТАТИВНОСТІ РЕАЛІЗАЦІЇ РЕГІОНАЛЬНОЇ СТРАТЕГІЇ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93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VII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УЗГОДЖЕННЯ СТРАТЕГІЇ З ДЕРЖАВННИМИ ПРОГРАМНИМИ ДОКУМЕНТАМИ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6010">
                <a:tc>
                  <a:txBody>
                    <a:bodyPr/>
                    <a:lstStyle/>
                    <a:p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effectLst/>
                        </a:rPr>
                        <a:t>ДОДАТКИ</a:t>
                      </a:r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756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35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dirty="0">
                <a:effectLst/>
              </a:rPr>
              <a:t>Промисловий потенціал</a:t>
            </a:r>
            <a:endParaRPr lang="ru-RU" sz="4400" dirty="0"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115616" y="548680"/>
            <a:ext cx="6400800" cy="3474720"/>
          </a:xfrm>
        </p:spPr>
        <p:txBody>
          <a:bodyPr/>
          <a:lstStyle/>
          <a:p>
            <a:pPr marL="45720" indent="0">
              <a:buNone/>
            </a:pPr>
            <a:endParaRPr lang="uk-UA" dirty="0"/>
          </a:p>
          <a:p>
            <a:pPr marL="45720" indent="0" algn="ctr">
              <a:buNone/>
            </a:pPr>
            <a:r>
              <a:rPr lang="uk-UA" sz="2800" dirty="0"/>
              <a:t>Структура обсягу реалізованої промислової продукції у 2011-2020 роках</a:t>
            </a:r>
            <a:endParaRPr lang="ru-RU" sz="2800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0" y="2420888"/>
            <a:ext cx="9144001" cy="4104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636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dirty="0">
                <a:effectLst/>
              </a:rPr>
              <a:t>Промисловий потенціал</a:t>
            </a:r>
            <a:endParaRPr lang="ru-RU" sz="4400" dirty="0"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0" y="548680"/>
            <a:ext cx="9144000" cy="129614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uk-UA" dirty="0"/>
          </a:p>
          <a:p>
            <a:pPr marL="45720" indent="0" algn="ctr">
              <a:buNone/>
            </a:pPr>
            <a:r>
              <a:rPr lang="uk-UA" sz="2400" dirty="0"/>
              <a:t>Найбільші роботодавці, які знаходяться на території громади:</a:t>
            </a:r>
            <a:endParaRPr lang="ru-RU" sz="2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407623"/>
              </p:ext>
            </p:extLst>
          </p:nvPr>
        </p:nvGraphicFramePr>
        <p:xfrm>
          <a:off x="179512" y="1412777"/>
          <a:ext cx="8964488" cy="53340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975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8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8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1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Підприємство, організація, установа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діяльності (основний)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Чисельність працівників у 2021 році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Товариство з обмеженою відповідальністю «</a:t>
                      </a:r>
                      <a:r>
                        <a:rPr lang="uk-UA" sz="12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Суффле</a:t>
                      </a: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Агро Україна»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46.21 Оптова торгівля зерном, необробленим тютюном, насінням і кормами для тварин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1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Приватне акціонерне товариство «</a:t>
                      </a:r>
                      <a:r>
                        <a:rPr lang="uk-UA" sz="12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Славутський</a:t>
                      </a: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солодовий завод»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11.06 Виробництво солоду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9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Крупецька</a:t>
                      </a: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сільська рада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84.11 Державне управління загального характеру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Державна організація "Комбінат"ЕСТАФЕТА" 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84.11 Державне управління загального характеру 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Селянське фермерське господарство «Лан»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01.11 Вирощування зернових культур (крім рису), бобових культур і насіння олійних культур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2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КП КСР "Спеціалізоване лісокомунальне підприємство"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02.10 Лісівництво та інша діяльність у лісовому господарстві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56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КНП "Славутська обласна туберкульозна лікарня"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86.10 Діяльність лікарняних закладів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18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ТОВ НВКП «Альфа ЛТД»</a:t>
                      </a:r>
                      <a:endParaRPr lang="ru-RU" sz="1100" b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46.73 оптова торгівля деревиною, будівельними матеріалами та санітарно-технічним обладнанням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91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Виробничо-комерційне підприємство "ЯВІР - ІНВЕСТ</a:t>
                      </a:r>
                      <a:endParaRPr lang="ru-RU" sz="11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08.12 Добування піску, гравію, глин і каоліну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3583" marR="43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798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dirty="0">
                <a:effectLst/>
              </a:rPr>
              <a:t> Підприємництво </a:t>
            </a:r>
            <a:endParaRPr lang="ru-RU" sz="4400" dirty="0"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0" y="548680"/>
            <a:ext cx="8748464" cy="63093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uk-UA" dirty="0"/>
          </a:p>
          <a:p>
            <a:pPr algn="just"/>
            <a:r>
              <a:rPr lang="uk-UA" sz="2400" dirty="0"/>
              <a:t>Станом на кінець  2021 року підприємницьке середовище громади налічує 87 підприємств, з них 2 великих, 14 середніх, 62 малих. При цьому суб’єкти </a:t>
            </a:r>
            <a:r>
              <a:rPr lang="uk-UA" sz="2400" dirty="0" err="1"/>
              <a:t>мікропідприємництва</a:t>
            </a:r>
            <a:r>
              <a:rPr lang="uk-UA" sz="2400" dirty="0"/>
              <a:t> налічують 58 одиниць або 79,4% від усіх зареєстрованих підприємств.</a:t>
            </a:r>
          </a:p>
          <a:p>
            <a:pPr algn="just"/>
            <a:endParaRPr lang="ru-RU" sz="2400" dirty="0"/>
          </a:p>
          <a:p>
            <a:pPr algn="just"/>
            <a:r>
              <a:rPr lang="uk-UA" sz="2400" dirty="0"/>
              <a:t>Мале підприємництво представлене добувною промисловістю та торгівлею. Реалізація продовольчих та непродовольчих товарів, надання послуг громадського харчування господарства населенню сільської ради здійснюється через 16 підприємств торгівлі, найбільші: СТ Славута-Полісся, ФОП </a:t>
            </a:r>
            <a:r>
              <a:rPr lang="uk-UA" sz="2400" dirty="0" err="1"/>
              <a:t>Ковба</a:t>
            </a:r>
            <a:r>
              <a:rPr lang="uk-UA" sz="2400" dirty="0"/>
              <a:t> А.М, ФОП </a:t>
            </a:r>
            <a:r>
              <a:rPr lang="uk-UA" sz="2400" dirty="0" err="1"/>
              <a:t>Форсюк</a:t>
            </a:r>
            <a:r>
              <a:rPr lang="uk-UA" sz="2400" dirty="0"/>
              <a:t> Н.О, ФОП Ковальчук О.П та ФОП Гладун Т.В.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744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dirty="0">
                <a:effectLst/>
              </a:rPr>
              <a:t> ФІНАНСОВО БЮДЖЕТНА СФЕРА </a:t>
            </a:r>
            <a:br>
              <a:rPr lang="ru-RU" sz="4400" dirty="0">
                <a:effectLst/>
              </a:rPr>
            </a:br>
            <a:r>
              <a:rPr lang="ru-RU" sz="2800" dirty="0">
                <a:effectLst/>
              </a:rPr>
              <a:t>Структура </a:t>
            </a:r>
            <a:r>
              <a:rPr lang="ru-RU" sz="2800" dirty="0" err="1">
                <a:effectLst/>
              </a:rPr>
              <a:t>доходів</a:t>
            </a:r>
            <a:endParaRPr lang="ru-RU" sz="2800" dirty="0">
              <a:effectLst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04518021"/>
              </p:ext>
            </p:extLst>
          </p:nvPr>
        </p:nvGraphicFramePr>
        <p:xfrm>
          <a:off x="16206" y="1340768"/>
          <a:ext cx="9127794" cy="438560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161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54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8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44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81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800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(прогноз)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Податок з доходів фізичних осіб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12176,63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15225,2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19457,2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19953,3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Єдиний податок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951,6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1259,6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1876,3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1887,2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Неприбутковий податок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134,1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Туристичний збір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Податок на прибуток підприємств комунальної власності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Рентна плата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3571,9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5080,5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5651,4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5744,5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Податок на майно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2911,6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3945,9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3731,0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4088,2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Акцизний збір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117,6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130,3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136,2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4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Офіційні трансферти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13889,5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12421,6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10748,4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14113,5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78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33687,33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38188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41695,9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45989,706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331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4400" dirty="0">
                <a:effectLst/>
              </a:rPr>
              <a:t> ФІНАНСОВО БЮДЖЕТНА СФЕРА </a:t>
            </a:r>
            <a:br>
              <a:rPr lang="ru-RU" sz="4400" dirty="0">
                <a:effectLst/>
              </a:rPr>
            </a:br>
            <a:r>
              <a:rPr lang="ru-RU" sz="2800" dirty="0">
                <a:effectLst/>
              </a:rPr>
              <a:t>Структура </a:t>
            </a:r>
            <a:r>
              <a:rPr lang="ru-RU" sz="2800" dirty="0" err="1">
                <a:effectLst/>
              </a:rPr>
              <a:t>доходів</a:t>
            </a:r>
            <a:endParaRPr lang="ru-RU" sz="2800" dirty="0">
              <a:effectLst/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4357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dirty="0">
                <a:effectLst/>
              </a:rPr>
              <a:t> ФІНАНСОВО БЮДЖЕТНА СФЕРА </a:t>
            </a:r>
            <a:br>
              <a:rPr lang="ru-RU" sz="3200" dirty="0">
                <a:effectLst/>
              </a:rPr>
            </a:br>
            <a:r>
              <a:rPr lang="uk-UA" sz="1800" dirty="0">
                <a:effectLst/>
              </a:rPr>
              <a:t>Структура видатків </a:t>
            </a:r>
            <a:endParaRPr lang="ru-RU" sz="1800" dirty="0">
              <a:effectLst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66818621"/>
              </p:ext>
            </p:extLst>
          </p:nvPr>
        </p:nvGraphicFramePr>
        <p:xfrm>
          <a:off x="1" y="908720"/>
          <a:ext cx="9143999" cy="2656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68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65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17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060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929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Статті видатків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(прогноз)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 місцевого самоврядування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5367,81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7524,7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9824,7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12492,6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6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Освіта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17598,2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10830,1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15111,8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21126,01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6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504,4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503,9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648,9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884,7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6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1130,8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1675,8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1911,0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1564,17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6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Соціальний захист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329,7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750,0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1100,3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2350,7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6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Житлово-комунальне господарство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8906,1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4495,1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4969,4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3116,1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6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Інше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178,3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62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Трансферти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10374,5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6474,2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3985,7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4033,2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085" y="3645024"/>
            <a:ext cx="9169086" cy="3212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6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effectLst/>
              </a:rPr>
              <a:t>ГОЛОВНІ ЧИННИКИ І СЦЕНАРІЇ РОЗВИТКУ ГРОМАДИ НА 2022-2028РОКИ</a:t>
            </a:r>
            <a:br>
              <a:rPr lang="uk-UA" sz="2000" dirty="0">
                <a:effectLst/>
              </a:rPr>
            </a:br>
            <a:r>
              <a:rPr lang="uk-UA" sz="2400" dirty="0">
                <a:effectLst/>
              </a:rPr>
              <a:t>SWOT-аналіз</a:t>
            </a:r>
            <a:endParaRPr lang="ru-RU" sz="2400" dirty="0">
              <a:effectLst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76346344"/>
              </p:ext>
            </p:extLst>
          </p:nvPr>
        </p:nvGraphicFramePr>
        <p:xfrm>
          <a:off x="0" y="764704"/>
          <a:ext cx="9144000" cy="58167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1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56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Сильні сторони: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Слабкі сторони: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4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Зручне географічне розташування: пролягання транспортних шляхів з заходу на схід.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Природне та міграційне скорочення населення.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4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Наявність унікальних природних ресурсів, корисних копалин.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Незадовільний транспортно-експлуатаційний стан автомобільних доріг.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26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Наявність великої кількості водних ресурсів для розвитку рибного господарства.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Високий рівень безробіття, особливо у віддалених селах громади.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Наявність природоохоронних територій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Низька купівельна спроможність населення.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6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Наявність резерву робочої сили.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Висока вартість кредитних ресурсів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56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Розвинене лісове господарство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Низький рівень іноземних інвестицій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74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Активне підприємницьке середовище.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Недостатність власних коштів на технічне переоснащення та модернізацію виробництва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Наявність вільних земельних ділянок для реалізації інвестиційних проектів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Значне скорочення чисельності поголів’я великої рогатої худоби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007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Наявність місцевої сировини для переробної промисловості.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Нерозвиненість туристичної інфраструктури, незадовільний рівень інформаційно-рекламного забезпечення туристичної пропозиції громади.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18820" algn="l"/>
                        </a:tabLs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Можливість розвитку зеленого туризму	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Відсутність системи переробки твердих побутових відходів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18820" algn="l"/>
                        </a:tabLs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Наявність конкурентно спроможних підприємств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Невідповідність фахівців реальним потребам ринку праці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1969" marR="41969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74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effectLst/>
              </a:rPr>
              <a:t>ГОЛОВНІ ЧИННИКИ І СЦЕНАРІЇ РОЗВИТКУ ГРОМАДИ НА 2022-2028 РОКИ</a:t>
            </a:r>
            <a:br>
              <a:rPr lang="uk-UA" sz="2000" dirty="0">
                <a:effectLst/>
              </a:rPr>
            </a:br>
            <a:r>
              <a:rPr lang="uk-UA" sz="2400" dirty="0">
                <a:effectLst/>
              </a:rPr>
              <a:t>SWOT-аналіз</a:t>
            </a:r>
            <a:endParaRPr lang="ru-RU" sz="2400" dirty="0">
              <a:effectLst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43543788"/>
              </p:ext>
            </p:extLst>
          </p:nvPr>
        </p:nvGraphicFramePr>
        <p:xfrm>
          <a:off x="-17197" y="744343"/>
          <a:ext cx="9144000" cy="61136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1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90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Можливості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Загрози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Впровадженння реформи децентралізації, підвищення рівня фінансової самодостатності громади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Політична нестабільність у зв’язку з військовими діями на сході України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797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Залучення іноземних інвесторів за рахунок дешевої робочої сили та логістики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Світова економічна криза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291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Державна підтримка агропромислового комплексу, в тому числі сімейного фермерства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Інфляція та нестабільність національної валюти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2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Міжнародна підтримка проєктів розвитку.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Глобальні кліматичні зміни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0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Підвищення інвестиційної привабливості регіону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Низький рівень довіри населення до влади та судової системи в тому числі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90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Зростання попиту на внутрішній туризм, у тому числі зелений, сільський.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Недостатня державна фінансова підтримка з боку центральних органів влади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0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Поліпшення бізнес-клімату в Україні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Збільшення цін на енергоресурси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80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62835" algn="l"/>
                        </a:tabLs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Виникнення надзвичайних ситуацій природного та техногенного характеру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80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62835" algn="l"/>
                        </a:tabLs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Стрімке прискорення міграційних процесів, нестача робочої сили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95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362835" algn="l"/>
                        </a:tabLst>
                      </a:pPr>
                      <a:r>
                        <a:rPr lang="uk-UA" sz="17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7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7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Деградація земель внаслідок збільшення посівних площ технічних культур</a:t>
                      </a:r>
                      <a:endParaRPr lang="ru-RU" sz="17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8175" marR="48175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207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effectLst/>
              </a:rPr>
              <a:t>ГОЛОВНІ ЧИННИКИ І СЦЕНАРІЇ РОЗВИТКУ ГРОМАДИ НА 2022-2029 РОКИ</a:t>
            </a:r>
            <a:br>
              <a:rPr lang="uk-UA" sz="2000" dirty="0">
                <a:effectLst/>
              </a:rPr>
            </a:br>
            <a:r>
              <a:rPr lang="uk-UA" sz="2400" dirty="0">
                <a:effectLst/>
              </a:rPr>
              <a:t>SWOT-матриця </a:t>
            </a:r>
            <a:endParaRPr lang="ru-RU" sz="2400" dirty="0">
              <a:effectLst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773738" y="874553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90" name="Picture 38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47" t="10354" r="22268" b="6710"/>
          <a:stretch/>
        </p:blipFill>
        <p:spPr bwMode="auto">
          <a:xfrm>
            <a:off x="1691680" y="692696"/>
            <a:ext cx="6245112" cy="6165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497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effectLst/>
              </a:rPr>
              <a:t>ГОЛОВНІ ЧИННИКИ І СЦЕНАРІЇ РОЗВИТКУ ГРОМАДИ НА 2022-2029 РОКИ</a:t>
            </a:r>
            <a:br>
              <a:rPr lang="uk-UA" sz="2000" dirty="0">
                <a:effectLst/>
              </a:rPr>
            </a:br>
            <a:r>
              <a:rPr lang="uk-UA" sz="2400" dirty="0">
                <a:effectLst/>
              </a:rPr>
              <a:t>SWOT-матриця </a:t>
            </a:r>
            <a:endParaRPr lang="ru-RU" sz="2400" dirty="0">
              <a:effectLst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773738" y="874553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5" t="12302" r="9250" b="11651"/>
          <a:stretch/>
        </p:blipFill>
        <p:spPr bwMode="auto">
          <a:xfrm>
            <a:off x="1907704" y="692696"/>
            <a:ext cx="5400600" cy="6206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213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459231" cy="1143000"/>
          </a:xfrm>
        </p:spPr>
        <p:txBody>
          <a:bodyPr/>
          <a:lstStyle/>
          <a:p>
            <a:pPr marL="0" indent="0" algn="l">
              <a:buNone/>
            </a:pPr>
            <a:r>
              <a:rPr lang="uk-UA" dirty="0"/>
              <a:t>Вітальне слово голови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268760"/>
            <a:ext cx="8712968" cy="5472608"/>
          </a:xfrm>
        </p:spPr>
        <p:txBody>
          <a:bodyPr>
            <a:normAutofit/>
          </a:bodyPr>
          <a:lstStyle/>
          <a:p>
            <a:pPr algn="just"/>
            <a:r>
              <a:rPr lang="uk-UA" dirty="0"/>
              <a:t>Основне завдання цього документу – досягнення довгострокових цілей розвитку громади.</a:t>
            </a:r>
          </a:p>
          <a:p>
            <a:pPr algn="just"/>
            <a:r>
              <a:rPr lang="uk-UA" dirty="0"/>
              <a:t>Стратегія - це фундамент майбутнього нашої громади і чіткий план до виконання</a:t>
            </a:r>
          </a:p>
          <a:p>
            <a:pPr algn="just"/>
            <a:r>
              <a:rPr lang="uk-UA" dirty="0"/>
              <a:t>Стратегічний план розроблений і розрахований на 7 років</a:t>
            </a:r>
          </a:p>
          <a:p>
            <a:pPr algn="just"/>
            <a:r>
              <a:rPr lang="uk-UA" dirty="0"/>
              <a:t>Центральний фокус Стратегічного плану розвитку Крупецької  територіальної громади – людина, створення кращих умов для життя, навчання, роботи кожного громадянина.</a:t>
            </a:r>
          </a:p>
          <a:p>
            <a:pPr algn="just"/>
            <a:r>
              <a:rPr lang="uk-UA" dirty="0"/>
              <a:t>І одночасно — створення яскравого, привабливого, </a:t>
            </a:r>
            <a:r>
              <a:rPr lang="uk-UA" dirty="0" err="1"/>
              <a:t>упізнаваного</a:t>
            </a:r>
            <a:r>
              <a:rPr lang="uk-UA" dirty="0"/>
              <a:t> образу нової громади, який будуть знати в Україні та за її межами.</a:t>
            </a:r>
          </a:p>
          <a:p>
            <a:pPr algn="just"/>
            <a:r>
              <a:rPr lang="uk-UA" dirty="0"/>
              <a:t>Пріоритети розвитку громади сформовані з відповідей жителів громади на питання про накопичені проблеми населених пунктів і про їх майбутнє.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2733730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000" dirty="0">
                <a:effectLst/>
              </a:rPr>
              <a:t>ГОЛОВНІ ЧИННИКИ І СЦЕНАРІЇ РОЗВИТКУ ГРОМАДИ НА 2022-2029 РОКИ</a:t>
            </a:r>
            <a:br>
              <a:rPr lang="uk-UA" sz="2000" dirty="0">
                <a:effectLst/>
              </a:rPr>
            </a:br>
            <a:r>
              <a:rPr lang="uk-UA" sz="2400" dirty="0">
                <a:effectLst/>
              </a:rPr>
              <a:t>SWOT-матриця </a:t>
            </a:r>
            <a:endParaRPr lang="ru-RU" sz="2400" dirty="0">
              <a:effectLst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773738" y="8745538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00" t="12699" r="21057" b="16024"/>
          <a:stretch/>
        </p:blipFill>
        <p:spPr bwMode="auto">
          <a:xfrm>
            <a:off x="234189" y="764704"/>
            <a:ext cx="8831905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202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dirty="0">
                <a:effectLst/>
              </a:rPr>
              <a:t>Сценарії розвитку Крупецької громади на 2022 – 2028 роки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Інерційний</a:t>
            </a:r>
            <a:r>
              <a:rPr lang="uk-UA" dirty="0">
                <a:solidFill>
                  <a:srgbClr val="FF0000"/>
                </a:solidFill>
              </a:rPr>
              <a:t> сценарій </a:t>
            </a:r>
            <a:r>
              <a:rPr lang="uk-UA" dirty="0"/>
              <a:t>розвитку Крупецької громади передбачатиме використання наявного ресурсного та фінансового потенціалу громади на підтримання досягнутого соціально-економічного рівня розвитку</a:t>
            </a:r>
          </a:p>
          <a:p>
            <a:pPr marL="45720" indent="0" algn="ctr">
              <a:buNone/>
            </a:pPr>
            <a:r>
              <a:rPr lang="uk-UA" b="1" dirty="0"/>
              <a:t>Визначальні фактори інерційного сценарію – регіональний рівень:                                             </a:t>
            </a:r>
          </a:p>
          <a:p>
            <a:pPr marL="45720" indent="0">
              <a:buNone/>
            </a:pPr>
            <a:r>
              <a:rPr lang="uk-UA" dirty="0"/>
              <a:t>1)сільськогосподарська структура економіки громади залишається без суттєвих змін;             </a:t>
            </a:r>
          </a:p>
          <a:p>
            <a:pPr marL="45720" indent="0">
              <a:buNone/>
            </a:pPr>
            <a:r>
              <a:rPr lang="uk-UA" dirty="0"/>
              <a:t>2) інвестиційний та підприємницький клімат без змін; </a:t>
            </a:r>
          </a:p>
          <a:p>
            <a:pPr marL="45720" indent="0">
              <a:buNone/>
            </a:pPr>
            <a:r>
              <a:rPr lang="uk-UA" dirty="0"/>
              <a:t>3) купівельна спроможність населення на тому ж рівні; </a:t>
            </a:r>
            <a:endParaRPr lang="ru-RU" dirty="0"/>
          </a:p>
          <a:p>
            <a:pPr marL="45720" indent="0">
              <a:buNone/>
            </a:pPr>
            <a:r>
              <a:rPr lang="uk-UA" dirty="0"/>
              <a:t>4) демографічні тенденції зберігаються впродовж періоду планування; </a:t>
            </a:r>
            <a:endParaRPr lang="ru-RU" dirty="0"/>
          </a:p>
          <a:p>
            <a:pPr marL="45720" indent="0">
              <a:buNone/>
            </a:pPr>
            <a:r>
              <a:rPr lang="uk-UA" dirty="0"/>
              <a:t>5) нестача коштів на модернізацію об’єктів інфраструктури.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20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dirty="0">
                <a:effectLst/>
              </a:rPr>
              <a:t>Сценарії розвитку Крупецької громади на 2022 – 2028 роки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uk-UA" b="1" dirty="0">
                <a:solidFill>
                  <a:srgbClr val="FF0000"/>
                </a:solidFill>
              </a:rPr>
              <a:t>Оптимістичний сценарій</a:t>
            </a:r>
            <a:r>
              <a:rPr lang="uk-UA" b="1" dirty="0"/>
              <a:t> розвитку</a:t>
            </a:r>
            <a:r>
              <a:rPr lang="uk-UA" dirty="0"/>
              <a:t> </a:t>
            </a:r>
            <a:r>
              <a:rPr lang="uk-UA" b="1" dirty="0"/>
              <a:t>Крупецької громади</a:t>
            </a:r>
            <a:r>
              <a:rPr lang="uk-UA" dirty="0"/>
              <a:t> ґрунтується на таких припущеннях: </a:t>
            </a:r>
          </a:p>
          <a:p>
            <a:pPr algn="just"/>
            <a:endParaRPr lang="uk-UA" b="1" dirty="0"/>
          </a:p>
          <a:p>
            <a:r>
              <a:rPr lang="uk-UA" dirty="0"/>
              <a:t>1) військове протистояння на сході України припиняється, стабілізуються видатки бюджету на утримання соціальної сфери ;</a:t>
            </a:r>
            <a:endParaRPr lang="ru-RU" dirty="0"/>
          </a:p>
          <a:p>
            <a:r>
              <a:rPr lang="uk-UA" dirty="0"/>
              <a:t> 2) успішне впровадження системних реформ (судової, податкової, децентралізації, медичної та ін.) сприятиме ефективному розвитку інституцій та широкомасштабному підвищенню соціальних гарантій і стандартів;</a:t>
            </a:r>
            <a:endParaRPr lang="ru-RU" dirty="0"/>
          </a:p>
          <a:p>
            <a:r>
              <a:rPr lang="uk-UA" dirty="0"/>
              <a:t> 3) ВВП країни починає зростати більш ніж на 4%, починаючи із 2022 р.;</a:t>
            </a:r>
            <a:endParaRPr lang="ru-RU" dirty="0"/>
          </a:p>
          <a:p>
            <a:r>
              <a:rPr lang="uk-UA" dirty="0"/>
              <a:t> 4) стабілізація гривні підвищує ефективність грошового обороту та функціонування фінансової системи країни; </a:t>
            </a:r>
            <a:endParaRPr lang="ru-RU" dirty="0"/>
          </a:p>
          <a:p>
            <a:r>
              <a:rPr lang="uk-UA" dirty="0"/>
              <a:t> 5) оптимізуються тарифи на комунальні послуги;</a:t>
            </a:r>
            <a:endParaRPr lang="ru-RU" dirty="0"/>
          </a:p>
          <a:p>
            <a:r>
              <a:rPr lang="uk-UA" dirty="0"/>
              <a:t> 6) </a:t>
            </a:r>
            <a:r>
              <a:rPr lang="uk-UA" dirty="0" err="1"/>
              <a:t>Крупецька</a:t>
            </a:r>
            <a:r>
              <a:rPr lang="uk-UA" dirty="0"/>
              <a:t> громада визначає актуальні полюси економічного зростання та активно впроваджує Стратегію розвитку;</a:t>
            </a:r>
            <a:endParaRPr lang="ru-RU" dirty="0"/>
          </a:p>
          <a:p>
            <a:r>
              <a:rPr lang="uk-UA" dirty="0"/>
              <a:t> 7) підприємницький та інвестиційний клімат регіону покращується, зростає інтерес інвесторів до впровадження бізнес проєктів на її території;</a:t>
            </a:r>
            <a:endParaRPr lang="ru-RU" dirty="0"/>
          </a:p>
          <a:p>
            <a:r>
              <a:rPr lang="uk-UA" dirty="0"/>
              <a:t> 8) створюються привабливі інвестиційні пропозицій у пріоритетних сферах розвитку регіону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55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dirty="0">
                <a:effectLst/>
              </a:rPr>
              <a:t>Сценарії розвитку Крупецької громади на 2022 – 2028 роки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uk-UA" sz="3200" b="1" dirty="0">
                <a:solidFill>
                  <a:srgbClr val="FF0000"/>
                </a:solidFill>
              </a:rPr>
              <a:t>Реалістичний сценарій</a:t>
            </a:r>
            <a:r>
              <a:rPr lang="uk-UA" sz="3200" dirty="0"/>
              <a:t> може бути побудований на підставі появи факторів, що будуть ускладнювати умови реалізації оптимістичного сценарію. </a:t>
            </a:r>
          </a:p>
          <a:p>
            <a:pPr algn="just"/>
            <a:r>
              <a:rPr lang="uk-UA" sz="3200" dirty="0"/>
              <a:t>За цим сценарієм упровадження системних реформ у регіоні зустрічається з певними труднощами правового, фінансового, організаційного характеру, що сповільнює темпи їх проведення. </a:t>
            </a:r>
            <a:endParaRPr lang="uk-UA" sz="3200" b="1" dirty="0"/>
          </a:p>
        </p:txBody>
      </p:sp>
    </p:spTree>
    <p:extLst>
      <p:ext uri="{BB962C8B-B14F-4D97-AF65-F5344CB8AC3E}">
        <p14:creationId xmlns:p14="http://schemas.microsoft.com/office/powerpoint/2010/main" val="18541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5333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СТРАТЕГІЧНІ ЦІЛІ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pPr marL="45720" indent="0" algn="ctr">
              <a:buNone/>
            </a:pPr>
            <a:r>
              <a:rPr lang="uk-UA" b="1" dirty="0">
                <a:solidFill>
                  <a:srgbClr val="FF0000"/>
                </a:solidFill>
              </a:rPr>
              <a:t>СТРАТЕГІЧНА ЦІЛЬ 1</a:t>
            </a:r>
          </a:p>
          <a:p>
            <a:pPr marL="45720" indent="0" algn="ctr">
              <a:buNone/>
            </a:pPr>
            <a:r>
              <a:rPr lang="uk-UA" b="1" dirty="0"/>
              <a:t>ПІДВИЩЕННЯ КОНКУРЕНТОСПРОМОЖНОСТІ РЕГІОНАЛЬНОЇ ЕКОНОМІКИ</a:t>
            </a:r>
            <a:endParaRPr lang="ru-RU" b="1" dirty="0"/>
          </a:p>
          <a:p>
            <a:pPr marL="45720" indent="0" algn="ctr">
              <a:buNone/>
            </a:pPr>
            <a:endParaRPr lang="uk-UA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Оперативні цілі: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Збільшення доданої вартості промислової продукції у секторах </a:t>
            </a:r>
            <a:r>
              <a:rPr lang="uk-UA" dirty="0" err="1"/>
              <a:t>смартспеціалізації</a:t>
            </a:r>
            <a:endParaRPr lang="uk-UA" dirty="0"/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Підвищення потенціалу реалізації регіональної продукції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Підвищення продуктивності агропромислового сектору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Активізація інвестиційної діяльності 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Розвиток енергетики та підвищення енергоефективності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Розвиток туристичного потенціалу та креативної індустрії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48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5333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СТРАТЕГІЧНІ ЦІЛІ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pPr marL="45720" indent="0" algn="ctr">
              <a:buNone/>
            </a:pPr>
            <a:r>
              <a:rPr lang="uk-UA" b="1" dirty="0">
                <a:solidFill>
                  <a:srgbClr val="FF0000"/>
                </a:solidFill>
              </a:rPr>
              <a:t>СТРАТЕГІЧНА ЦІЛЬ 2</a:t>
            </a:r>
          </a:p>
          <a:p>
            <a:pPr marL="45720" indent="0" algn="ctr">
              <a:buNone/>
            </a:pPr>
            <a:r>
              <a:rPr lang="uk-UA" b="1" dirty="0"/>
              <a:t>ЗРОСТАННЯ ІННОВАЦІЙНОГО ПОТЕНЦІАЛУ ТА СМАРТСПЕЦІАЛІЗАЦІЯ</a:t>
            </a:r>
            <a:endParaRPr lang="ru-RU" dirty="0"/>
          </a:p>
          <a:p>
            <a:pPr marL="45720" indent="0" algn="ctr">
              <a:buNone/>
            </a:pPr>
            <a:r>
              <a:rPr lang="uk-UA" dirty="0"/>
              <a:t> </a:t>
            </a:r>
            <a:endParaRPr lang="uk-UA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endParaRPr lang="uk-UA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endParaRPr lang="uk-UA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Оперативні цілі: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Зміцнення малого і середнього підприємництва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Активізація інноваційної діяльності</a:t>
            </a:r>
          </a:p>
        </p:txBody>
      </p:sp>
    </p:spTree>
    <p:extLst>
      <p:ext uri="{BB962C8B-B14F-4D97-AF65-F5344CB8AC3E}">
        <p14:creationId xmlns:p14="http://schemas.microsoft.com/office/powerpoint/2010/main" val="2788374452"/>
      </p:ext>
    </p:extLst>
  </p:cSld>
  <p:clrMapOvr>
    <a:masterClrMapping/>
  </p:clrMapOvr>
  <p:transition spd="slow">
    <p:wheel spokes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5333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СТРАТЕГІЧНІ ЦІЛІ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pPr marL="45720" indent="0" algn="ctr">
              <a:buNone/>
            </a:pPr>
            <a:r>
              <a:rPr lang="uk-UA" b="1" dirty="0">
                <a:solidFill>
                  <a:srgbClr val="FF0000"/>
                </a:solidFill>
              </a:rPr>
              <a:t>СТРАТЕГІЧНА ЦІЛЬ 3</a:t>
            </a:r>
          </a:p>
          <a:p>
            <a:pPr marL="45720" indent="0" algn="ctr">
              <a:buNone/>
            </a:pPr>
            <a:r>
              <a:rPr lang="uk-UA" b="1" dirty="0"/>
              <a:t>РОЗВИТОК ЛЮДСЬКОГО ПОТЕНЦІАЛУ</a:t>
            </a:r>
            <a:endParaRPr lang="ru-RU" dirty="0"/>
          </a:p>
          <a:p>
            <a:pPr marL="45720" indent="0" algn="ctr">
              <a:buNone/>
            </a:pPr>
            <a:endParaRPr lang="uk-UA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endParaRPr lang="uk-UA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Оперативні цілі: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Вдосконалення системи підготовки кадрів для регіонального ринку праці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Підвищення рівня залучення мешканців у процеси регіонального та місцевого розвитку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Удосконалення управління регіональним розвитком</a:t>
            </a:r>
          </a:p>
        </p:txBody>
      </p:sp>
    </p:spTree>
    <p:extLst>
      <p:ext uri="{BB962C8B-B14F-4D97-AF65-F5344CB8AC3E}">
        <p14:creationId xmlns:p14="http://schemas.microsoft.com/office/powerpoint/2010/main" val="1701484115"/>
      </p:ext>
    </p:extLst>
  </p:cSld>
  <p:clrMapOvr>
    <a:masterClrMapping/>
  </p:clrMapOvr>
  <p:transition spd="slow">
    <p:randomBar dir="vert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5333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effectLst/>
              </a:rPr>
              <a:t>СТРАТЕГІЧНІ ЦІЛІ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pPr marL="45720" indent="0" algn="ctr">
              <a:buNone/>
            </a:pPr>
            <a:r>
              <a:rPr lang="uk-UA" b="1" dirty="0">
                <a:solidFill>
                  <a:srgbClr val="FF0000"/>
                </a:solidFill>
              </a:rPr>
              <a:t>СТРАТЕГІЧНА ЦІЛЬ 4</a:t>
            </a:r>
          </a:p>
          <a:p>
            <a:pPr marL="45720" indent="0" algn="ctr">
              <a:buNone/>
            </a:pPr>
            <a:r>
              <a:rPr lang="uk-UA" b="1" dirty="0"/>
              <a:t>ПІДВИЩЕННЯ ЯКОСТІ ЖИТТЯ ТА ЗБЕРЕЖЕННЯ ДОВКІЛЛЯ</a:t>
            </a:r>
            <a:endParaRPr lang="uk-UA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endParaRPr lang="uk-UA" dirty="0">
              <a:solidFill>
                <a:srgbClr val="FF0000"/>
              </a:solidFill>
            </a:endParaRPr>
          </a:p>
          <a:p>
            <a:pPr marL="4572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Оперативні цілі: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Якісна система надання освітніх послуг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Покращання демографічної ситуації та продовження тривалості активного періоду життя людини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Розвиток культурних послуг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Розвиток житлово-комунальної інфраструктури</a:t>
            </a:r>
          </a:p>
          <a:p>
            <a:pPr marL="502920" indent="-457200">
              <a:buFont typeface="+mj-lt"/>
              <a:buAutoNum type="arabicPeriod"/>
            </a:pPr>
            <a:r>
              <a:rPr lang="uk-UA" dirty="0"/>
              <a:t>Екологічна безпека та збереження довкілля</a:t>
            </a:r>
          </a:p>
        </p:txBody>
      </p:sp>
    </p:spTree>
    <p:extLst>
      <p:ext uri="{BB962C8B-B14F-4D97-AF65-F5344CB8AC3E}">
        <p14:creationId xmlns:p14="http://schemas.microsoft.com/office/powerpoint/2010/main" val="231119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0818"/>
            <a:ext cx="9143999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>
                <a:effectLst/>
              </a:rPr>
              <a:t>ОРГАНІЗАЦІЙНЕ, ІНСТИТУЦІЙНЕ ТА ФІНАНСОВЕ ЗАБЕЗПЕЧЕННЯ РЕАЛІЗАЦІЇ СТРАТЕГІЇ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08720"/>
            <a:ext cx="9144000" cy="5949280"/>
          </a:xfrm>
        </p:spPr>
        <p:txBody>
          <a:bodyPr/>
          <a:lstStyle/>
          <a:p>
            <a:pPr marL="4572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Стратегія реалізується у два середньострокові етапи:</a:t>
            </a:r>
          </a:p>
          <a:p>
            <a:pPr marL="45720" indent="0">
              <a:buNone/>
            </a:pPr>
            <a:r>
              <a:rPr lang="uk-UA" dirty="0"/>
              <a:t>	перший – 2022- 2024 роки </a:t>
            </a:r>
          </a:p>
          <a:p>
            <a:pPr marL="45720" indent="0">
              <a:buNone/>
            </a:pPr>
            <a:r>
              <a:rPr lang="uk-UA" dirty="0"/>
              <a:t>	другий – 2025-2028 роки</a:t>
            </a:r>
          </a:p>
          <a:p>
            <a:pPr algn="just"/>
            <a:r>
              <a:rPr lang="uk-UA" dirty="0">
                <a:solidFill>
                  <a:srgbClr val="FF0000"/>
                </a:solidFill>
              </a:rPr>
              <a:t>Перший етап – </a:t>
            </a:r>
            <a:r>
              <a:rPr lang="uk-UA" dirty="0"/>
              <a:t>це розроблення, відбір і реалізація пріоритетних проєктів розвитку, спрямованих на посилення конкурентних переваг та формування/зміцнення точок зростання і точок конкурентоздатності регіональної економіки, модернізацію інфраструктури в територіальній громаді, створення умов для зростання людського капіталу та підвищення якості життя.</a:t>
            </a:r>
          </a:p>
          <a:p>
            <a:pPr algn="just"/>
            <a:r>
              <a:rPr lang="uk-UA" dirty="0">
                <a:solidFill>
                  <a:srgbClr val="FF0000"/>
                </a:solidFill>
              </a:rPr>
              <a:t>Другий етап – </a:t>
            </a:r>
            <a:r>
              <a:rPr lang="uk-UA" dirty="0"/>
              <a:t>це продовження реалізації незавершених проєктів у ході першого етапу та реалізація нових, що забезпечать інноваційний тип розвитку галузей економіки, створення якісної інфраструктури в громаді та забезпечення безпечного життєвого середовища для її жителів, накопичення та широке використання людського капіталу.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7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0818"/>
            <a:ext cx="9143999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2800" dirty="0">
                <a:effectLst/>
              </a:rPr>
              <a:t>ОРГАНІЗАЦІЙНЕ, ІНСТИТУЦІЙНЕ ТА ФІНАНСОВЕ ЗАБЕЗПЕЧЕННЯ РЕАЛІЗАЦІЇ СТРАТЕГІЇ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08720"/>
            <a:ext cx="9144000" cy="5949280"/>
          </a:xfrm>
        </p:spPr>
        <p:txBody>
          <a:bodyPr>
            <a:normAutofit lnSpcReduction="10000"/>
          </a:bodyPr>
          <a:lstStyle/>
          <a:p>
            <a:pPr marL="45720" indent="0" algn="just">
              <a:buNone/>
            </a:pPr>
            <a:r>
              <a:rPr lang="uk-UA" dirty="0">
                <a:solidFill>
                  <a:srgbClr val="FF0000"/>
                </a:solidFill>
              </a:rPr>
              <a:t>Стратегія</a:t>
            </a:r>
            <a:r>
              <a:rPr lang="uk-UA" dirty="0"/>
              <a:t> не передбачає утворення додаткових інституцій (структур). Її реалізацію забезпечуватимуть працівники апарату ради. Координацію реалізації Стратегії здійснюватиме виконавчий комітет сільської ради, який надаватиме організаційну і методологічну підтримку виконавцям проєктів місцевого розвитку. </a:t>
            </a:r>
            <a:r>
              <a:rPr lang="uk-UA" dirty="0">
                <a:solidFill>
                  <a:srgbClr val="FF0000"/>
                </a:solidFill>
              </a:rPr>
              <a:t>Фінансове</a:t>
            </a:r>
            <a:r>
              <a:rPr lang="uk-UA" dirty="0"/>
              <a:t> забезпечення Стратегії здійснюватиметься за рахунок: коштів Державного бюджету України, зокрема державного фонду регіонального розвитку, галузевих (міжгалузевих) державних цільових програм та бюджетних програм центральних органів виконавчої влади, що спрямовуються на розвиток відповідної сфери у регіонах, субвенцій, інших трансфертів з державного бюджету місцевим бюджетам; коштів місцевих бюджетів; залучення коштів міжнародної технічної допомоги, яку надають Україні міжнародні установи та іноземні держави, та грантових здійснюватиметься у межах можливостей і обсягів, виділених на цільові потреби; коштів інвесторів, власних коштів підприємств; благодійних внесків; коштів з інших джерел, не заборонених законодавством.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418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/>
              <a:t>Вступ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980728"/>
            <a:ext cx="9144000" cy="5877272"/>
          </a:xfrm>
        </p:spPr>
        <p:txBody>
          <a:bodyPr>
            <a:normAutofit/>
          </a:bodyPr>
          <a:lstStyle/>
          <a:p>
            <a:pPr algn="just"/>
            <a:r>
              <a:rPr lang="uk-UA" sz="2800" b="1" dirty="0"/>
              <a:t>Мета Стратегії </a:t>
            </a:r>
            <a:r>
              <a:rPr lang="uk-UA" sz="2800" dirty="0"/>
              <a:t>розвитку–перетворення громади на сучасну європейську і вимагає принципової зміни підходів до усіх сфер її життєдіяльності.</a:t>
            </a:r>
          </a:p>
          <a:p>
            <a:pPr algn="just"/>
            <a:endParaRPr lang="uk-UA" sz="2800" dirty="0"/>
          </a:p>
          <a:p>
            <a:pPr marL="45720" indent="0" algn="ctr">
              <a:buNone/>
            </a:pPr>
            <a:r>
              <a:rPr lang="uk-UA" sz="2800" dirty="0"/>
              <a:t>Стратегічний план розвитку Крупецької ТГ ставить перед громадою мету – перетворити громаду на територію комфортного проживання, де створено рівні умови для всебічного та гармонійного розвитку людини, громаду з наданням якісних адміністративних послуг, із унікальною </a:t>
            </a:r>
            <a:r>
              <a:rPr lang="uk-UA" sz="2800" dirty="0" err="1"/>
              <a:t>історикокультурною</a:t>
            </a:r>
            <a:r>
              <a:rPr lang="uk-UA" sz="2800" dirty="0"/>
              <a:t> спадщиною. </a:t>
            </a:r>
            <a:endParaRPr lang="ru-RU" sz="2800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513121"/>
      </p:ext>
    </p:extLst>
  </p:cSld>
  <p:clrMapOvr>
    <a:masterClrMapping/>
  </p:clrMapOvr>
  <p:transition spd="slow">
    <p:cover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ютер 4\Downloads\FB_IMG_163950066364155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5892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dirty="0">
                <a:solidFill>
                  <a:srgbClr val="FF0000"/>
                </a:solidFill>
              </a:rPr>
              <a:t>ДЯКУЮ ЗА УВАГУ!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0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x-none" sz="3600">
                <a:effectLst/>
              </a:rPr>
              <a:t>Соціально-економічний аналіз Крупецької територіальної громади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51920" y="1268760"/>
            <a:ext cx="5292080" cy="5400600"/>
          </a:xfrm>
        </p:spPr>
        <p:txBody>
          <a:bodyPr/>
          <a:lstStyle/>
          <a:p>
            <a:pPr algn="just"/>
            <a:r>
              <a:rPr lang="uk-UA" dirty="0" err="1"/>
              <a:t>Крупецька</a:t>
            </a:r>
            <a:r>
              <a:rPr lang="uk-UA" dirty="0"/>
              <a:t> територіальна громада створена у грудні 2017року, шляхом об’єднання  Крупецької та Полянської сільських рад. 12 липня 2019 року приєдналися ще дві сільські ради: </a:t>
            </a:r>
            <a:r>
              <a:rPr lang="uk-UA" dirty="0" err="1"/>
              <a:t>Головлівська</a:t>
            </a:r>
            <a:r>
              <a:rPr lang="uk-UA" dirty="0"/>
              <a:t> та </a:t>
            </a:r>
            <a:r>
              <a:rPr lang="uk-UA" dirty="0" err="1"/>
              <a:t>Лисиченська</a:t>
            </a:r>
            <a:r>
              <a:rPr lang="uk-UA" dirty="0"/>
              <a:t>. На даний час </a:t>
            </a:r>
            <a:r>
              <a:rPr lang="uk-UA" dirty="0" err="1"/>
              <a:t>Крупецька</a:t>
            </a:r>
            <a:r>
              <a:rPr lang="uk-UA" dirty="0"/>
              <a:t> об’єднана територіальна громада налічує одинадцять населених пунктів - села Крупець, </a:t>
            </a:r>
            <a:r>
              <a:rPr lang="uk-UA" dirty="0" err="1"/>
              <a:t>Стригани</a:t>
            </a:r>
            <a:r>
              <a:rPr lang="uk-UA" dirty="0"/>
              <a:t>, Колом</a:t>
            </a:r>
            <a:r>
              <a:rPr lang="uk-UA" baseline="30000" dirty="0"/>
              <a:t>,</a:t>
            </a:r>
            <a:r>
              <a:rPr lang="uk-UA" dirty="0"/>
              <a:t>є, </a:t>
            </a:r>
            <a:r>
              <a:rPr lang="uk-UA" dirty="0" err="1"/>
              <a:t>Полянь</a:t>
            </a:r>
            <a:r>
              <a:rPr lang="uk-UA" dirty="0"/>
              <a:t>, Комарівка, </a:t>
            </a:r>
            <a:r>
              <a:rPr lang="uk-UA" dirty="0" err="1"/>
              <a:t>Хоровиця</a:t>
            </a:r>
            <a:r>
              <a:rPr lang="uk-UA" dirty="0"/>
              <a:t>, </a:t>
            </a:r>
            <a:r>
              <a:rPr lang="uk-UA" dirty="0" err="1"/>
              <a:t>Головлі</a:t>
            </a:r>
            <a:r>
              <a:rPr lang="uk-UA" dirty="0"/>
              <a:t>, Нижні </a:t>
            </a:r>
            <a:r>
              <a:rPr lang="uk-UA" dirty="0" err="1"/>
              <a:t>Головлі</a:t>
            </a:r>
            <a:r>
              <a:rPr lang="uk-UA" dirty="0"/>
              <a:t>, Лисиче, Дідова Гора, </a:t>
            </a:r>
            <a:r>
              <a:rPr lang="uk-UA" dirty="0" err="1"/>
              <a:t>Потереба</a:t>
            </a:r>
            <a:r>
              <a:rPr lang="uk-UA" dirty="0"/>
              <a:t>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268760"/>
            <a:ext cx="3672408" cy="54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28865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59176404"/>
              </p:ext>
            </p:extLst>
          </p:nvPr>
        </p:nvGraphicFramePr>
        <p:xfrm>
          <a:off x="20848" y="19405"/>
          <a:ext cx="9123151" cy="33690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0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0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0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03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203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212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3294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Регіон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Площа, км</a:t>
                      </a:r>
                      <a:r>
                        <a:rPr lang="uk-UA" sz="18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 у % до загальної площі району/області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Населення, </a:t>
                      </a: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чол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Населення до загального населення, осіб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району/області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Густота населення, км</a:t>
                      </a:r>
                      <a:r>
                        <a:rPr lang="uk-UA" sz="18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6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Громада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189,85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0,92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6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5346,70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3,55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278012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6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Область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20600,00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100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12234366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7846" marR="678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" y="3429000"/>
            <a:ext cx="4565240" cy="3429000"/>
          </a:xfrm>
          <a:prstGeom prst="rect">
            <a:avLst/>
          </a:prstGeom>
          <a:noFill/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369155386"/>
              </p:ext>
            </p:extLst>
          </p:nvPr>
        </p:nvGraphicFramePr>
        <p:xfrm>
          <a:off x="4572000" y="3420233"/>
          <a:ext cx="457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69715907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317" y="0"/>
            <a:ext cx="9143999" cy="1143000"/>
          </a:xfrm>
        </p:spPr>
        <p:txBody>
          <a:bodyPr/>
          <a:lstStyle/>
          <a:p>
            <a:pPr marL="0" indent="0" algn="ctr">
              <a:buNone/>
            </a:pPr>
            <a:r>
              <a:rPr lang="uk-UA" sz="3600" dirty="0">
                <a:effectLst/>
              </a:rPr>
              <a:t>Порівняльна характеристика громади із сусідніми громадами</a:t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27298011"/>
              </p:ext>
            </p:extLst>
          </p:nvPr>
        </p:nvGraphicFramePr>
        <p:xfrm>
          <a:off x="107504" y="1196753"/>
          <a:ext cx="9036495" cy="29721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6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0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1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977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78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 громади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Територія, км</a:t>
                      </a:r>
                      <a:r>
                        <a:rPr lang="uk-UA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Населення, чол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Щільність населення, осіб/ км</a:t>
                      </a:r>
                      <a:r>
                        <a:rPr lang="uk-UA" sz="1600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Доходи загального фонду на 1 мешканця, грн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15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Крупецька сільська рада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189,85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3668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2086,6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15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Берездівська сільська рада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316,39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8093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323,2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5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Улашанівська сільська рада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380,455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9034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1014,6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15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Ганнопільська сільська рада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685,662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6214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9,06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435,1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49080"/>
            <a:ext cx="6120680" cy="27089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966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81" y="10818"/>
            <a:ext cx="9144000" cy="1145064"/>
          </a:xfrm>
        </p:spPr>
        <p:txBody>
          <a:bodyPr/>
          <a:lstStyle/>
          <a:p>
            <a:pPr marL="0" indent="0" algn="ctr">
              <a:buNone/>
            </a:pPr>
            <a:r>
              <a:rPr lang="uk-UA" sz="3200" dirty="0">
                <a:effectLst/>
              </a:rPr>
              <a:t>Населення та демографія</a:t>
            </a:r>
            <a:br>
              <a:rPr lang="ru-RU" sz="3200" dirty="0">
                <a:effectLst/>
              </a:rPr>
            </a:br>
            <a:r>
              <a:rPr lang="uk-UA" sz="2800" b="0" dirty="0">
                <a:effectLst/>
              </a:rPr>
              <a:t>Чисельність населення станом на 1 січня 2021 року становить 3668 осіб. </a:t>
            </a:r>
            <a:br>
              <a:rPr lang="ru-RU" sz="3200" b="0" dirty="0">
                <a:effectLst/>
              </a:rPr>
            </a:br>
            <a:endParaRPr lang="ru-RU" sz="3200" b="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56590861"/>
              </p:ext>
            </p:extLst>
          </p:nvPr>
        </p:nvGraphicFramePr>
        <p:xfrm>
          <a:off x="4079" y="1484784"/>
          <a:ext cx="9139921" cy="3772535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802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04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04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8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49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631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Населені пункти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Полянь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Колом’є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Комарівка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Хоровиця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Крупець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1207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1231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1225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1239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Стригани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Головлі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Нижні Головлі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Лисиче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Дідова Гора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Потереба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03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разом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3776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3752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3738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3668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5589240"/>
            <a:ext cx="8892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Із 2016 року до 2021 року має місце тенденція до зменшення чисельності  населення. Так, протягом п’яти років чисельність населення зменшилась </a:t>
            </a:r>
            <a:r>
              <a:rPr lang="uk-UA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108 осіб</a:t>
            </a:r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221916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" y="10818"/>
            <a:ext cx="9036495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uk-UA" sz="2800" dirty="0">
                <a:effectLst/>
              </a:rPr>
              <a:t>За останні роки  зменшення чисельності населення Крупецької громади відбулося як за рахунок природного скорочення населення, так і за рахунок міграційного скорочення.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523610390"/>
              </p:ext>
            </p:extLst>
          </p:nvPr>
        </p:nvGraphicFramePr>
        <p:xfrm>
          <a:off x="179512" y="2132856"/>
          <a:ext cx="8964489" cy="17045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9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3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45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45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945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6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Показники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3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Народжені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3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Померлі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33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Природний приріст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-80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-46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2457734"/>
              </p:ext>
            </p:extLst>
          </p:nvPr>
        </p:nvGraphicFramePr>
        <p:xfrm>
          <a:off x="107504" y="3861048"/>
          <a:ext cx="4938972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8040459"/>
              </p:ext>
            </p:extLst>
          </p:nvPr>
        </p:nvGraphicFramePr>
        <p:xfrm>
          <a:off x="4499992" y="3861048"/>
          <a:ext cx="4536505" cy="2996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2802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7527</TotalTime>
  <Words>2916</Words>
  <Application>Microsoft Office PowerPoint</Application>
  <PresentationFormat>Экран (4:3)</PresentationFormat>
  <Paragraphs>722</Paragraphs>
  <Slides>40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Arial</vt:lpstr>
      <vt:lpstr>Calibri</vt:lpstr>
      <vt:lpstr>Georgia</vt:lpstr>
      <vt:lpstr>Times New Roman</vt:lpstr>
      <vt:lpstr>Trebuchet MS</vt:lpstr>
      <vt:lpstr>Воздушный поток</vt:lpstr>
      <vt:lpstr>СТРАТЕГІЯ  РОЗВИТКУ КРУПЕЦЬКОЇ ТЕРИТОРІАЛЬНОЇ ГРОМАДИ  НА 2022-2028 РОКИ </vt:lpstr>
      <vt:lpstr>Презентация PowerPoint</vt:lpstr>
      <vt:lpstr>Вітальне слово голови</vt:lpstr>
      <vt:lpstr>Вступ</vt:lpstr>
      <vt:lpstr>Соціально-економічний аналіз Крупецької територіальної громади</vt:lpstr>
      <vt:lpstr>Презентация PowerPoint</vt:lpstr>
      <vt:lpstr>Порівняльна характеристика громади із сусідніми громадами </vt:lpstr>
      <vt:lpstr>Населення та демографія Чисельність населення станом на 1 січня 2021 року становить 3668 осіб.  </vt:lpstr>
      <vt:lpstr>За останні роки  зменшення чисельності населення Крупецької громади відбулося як за рахунок природного скорочення населення, так і за рахунок міграційного скорочення. </vt:lpstr>
      <vt:lpstr>Порівняльний аналіз демографічного навантаження Крупецької  територіальної громади за 2016-2020 роки</vt:lpstr>
      <vt:lpstr>Рівні освіти серед населення у віці понад 18 років (сумарно по всіх населених пунктах, що увійшли до складу ТГ</vt:lpstr>
      <vt:lpstr>Доходи населення </vt:lpstr>
      <vt:lpstr>Порівняльна таблиця доходів та видатків на одного жителя</vt:lpstr>
      <vt:lpstr>Транспортна та комунікаційна інфраструктура</vt:lpstr>
      <vt:lpstr>Мережа закладів освіти</vt:lpstr>
      <vt:lpstr>Мережа закладів охорони здоров’я</vt:lpstr>
      <vt:lpstr>Культура </vt:lpstr>
      <vt:lpstr>Економіка та підприємництво. </vt:lpstr>
      <vt:lpstr>Земельні та природні ресурси</vt:lpstr>
      <vt:lpstr>Промисловий потенціал</vt:lpstr>
      <vt:lpstr>Промисловий потенціал</vt:lpstr>
      <vt:lpstr> Підприємництво </vt:lpstr>
      <vt:lpstr> ФІНАНСОВО БЮДЖЕТНА СФЕРА  Структура доходів</vt:lpstr>
      <vt:lpstr> ФІНАНСОВО БЮДЖЕТНА СФЕРА  Структура доходів</vt:lpstr>
      <vt:lpstr> ФІНАНСОВО БЮДЖЕТНА СФЕРА  Структура видатків </vt:lpstr>
      <vt:lpstr>ГОЛОВНІ ЧИННИКИ І СЦЕНАРІЇ РОЗВИТКУ ГРОМАДИ НА 2022-2028РОКИ SWOT-аналіз</vt:lpstr>
      <vt:lpstr>ГОЛОВНІ ЧИННИКИ І СЦЕНАРІЇ РОЗВИТКУ ГРОМАДИ НА 2022-2028 РОКИ SWOT-аналіз</vt:lpstr>
      <vt:lpstr>ГОЛОВНІ ЧИННИКИ І СЦЕНАРІЇ РОЗВИТКУ ГРОМАДИ НА 2022-2029 РОКИ SWOT-матриця </vt:lpstr>
      <vt:lpstr>ГОЛОВНІ ЧИННИКИ І СЦЕНАРІЇ РОЗВИТКУ ГРОМАДИ НА 2022-2029 РОКИ SWOT-матриця </vt:lpstr>
      <vt:lpstr>ГОЛОВНІ ЧИННИКИ І СЦЕНАРІЇ РОЗВИТКУ ГРОМАДИ НА 2022-2029 РОКИ SWOT-матриця </vt:lpstr>
      <vt:lpstr>Сценарії розвитку Крупецької громади на 2022 – 2028 роки </vt:lpstr>
      <vt:lpstr>Сценарії розвитку Крупецької громади на 2022 – 2028 роки </vt:lpstr>
      <vt:lpstr>Сценарії розвитку Крупецької громади на 2022 – 2028 роки </vt:lpstr>
      <vt:lpstr>СТРАТЕГІЧНІ ЦІЛІ</vt:lpstr>
      <vt:lpstr>СТРАТЕГІЧНІ ЦІЛІ</vt:lpstr>
      <vt:lpstr>СТРАТЕГІЧНІ ЦІЛІ</vt:lpstr>
      <vt:lpstr>СТРАТЕГІЧНІ ЦІЛІ</vt:lpstr>
      <vt:lpstr>ОРГАНІЗАЦІЙНЕ, ІНСТИТУЦІЙНЕ ТА ФІНАНСОВЕ ЗАБЕЗПЕЧЕННЯ РЕАЛІЗАЦІЇ СТРАТЕГІЇ </vt:lpstr>
      <vt:lpstr>ОРГАНІЗАЦІЙНЕ, ІНСТИТУЦІЙНЕ ТА ФІНАНСОВЕ ЗАБЕЗПЕЧЕННЯ РЕАЛІЗАЦІЇ СТРАТЕГІЇ </vt:lpstr>
      <vt:lpstr>ДЯКУЮ ЗА УВАГУ!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Зубова Жанна</cp:lastModifiedBy>
  <cp:revision>38</cp:revision>
  <dcterms:created xsi:type="dcterms:W3CDTF">2021-12-13T13:53:08Z</dcterms:created>
  <dcterms:modified xsi:type="dcterms:W3CDTF">2021-12-22T06:15:45Z</dcterms:modified>
</cp:coreProperties>
</file>