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1A4DF-6AE5-42C9-8879-624FF6EC80C9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8CE01-567A-49A8-A747-8231B1B425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0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A16128-A12C-492D-A728-84687F64CDE6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BAAD5C-B4B2-4F71-A5B8-7F6725F5825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5"/>
            <a:ext cx="8568952" cy="2592287"/>
          </a:xfrm>
        </p:spPr>
        <p:txBody>
          <a:bodyPr>
            <a:normAutofit/>
          </a:bodyPr>
          <a:lstStyle/>
          <a:p>
            <a:pPr algn="ctr"/>
            <a:r>
              <a:rPr lang="uk-UA" sz="3200" dirty="0"/>
              <a:t>                                            </a:t>
            </a:r>
            <a:r>
              <a:rPr lang="uk-UA" sz="2700" dirty="0" smtClean="0"/>
              <a:t>23 вересня 2021року</a:t>
            </a:r>
            <a:r>
              <a:rPr lang="uk-UA" sz="32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uk-UA" sz="32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3200" b="1" dirty="0" smtClean="0"/>
              <a:t>Четверте </a:t>
            </a:r>
            <a:r>
              <a:rPr lang="uk-UA" sz="3200" b="1" dirty="0"/>
              <a:t>засідання</a:t>
            </a:r>
            <a:br>
              <a:rPr lang="uk-UA" sz="3200" b="1" dirty="0"/>
            </a:br>
            <a:r>
              <a:rPr lang="uk-UA" sz="3200" b="1" dirty="0"/>
              <a:t>робочої групи з </a:t>
            </a:r>
            <a:r>
              <a:rPr lang="uk-UA" sz="3200" b="1" dirty="0" smtClean="0"/>
              <a:t>розроблення </a:t>
            </a:r>
            <a:r>
              <a:rPr lang="uk-UA" sz="3200" b="1" dirty="0"/>
              <a:t>Стратегії розвитку</a:t>
            </a:r>
            <a:br>
              <a:rPr lang="uk-UA" sz="3200" b="1" dirty="0"/>
            </a:br>
            <a:r>
              <a:rPr lang="uk-UA" sz="3200" b="1" dirty="0" err="1" smtClean="0"/>
              <a:t>Оскільської</a:t>
            </a:r>
            <a:r>
              <a:rPr lang="uk-UA" sz="3200" b="1" dirty="0" smtClean="0"/>
              <a:t> сільської територіальної громади на </a:t>
            </a:r>
            <a:r>
              <a:rPr lang="uk-UA" sz="3200" b="1" dirty="0"/>
              <a:t>період </a:t>
            </a:r>
            <a:r>
              <a:rPr lang="uk-UA" sz="3200" b="1" dirty="0" smtClean="0"/>
              <a:t>2022-2027 </a:t>
            </a:r>
            <a:r>
              <a:rPr lang="uk-UA" sz="3200" b="1" dirty="0"/>
              <a:t>роки.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293096"/>
            <a:ext cx="4680520" cy="2088232"/>
          </a:xfrm>
        </p:spPr>
        <p:txBody>
          <a:bodyPr/>
          <a:lstStyle/>
          <a:p>
            <a:pPr algn="l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140968"/>
            <a:ext cx="468052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0526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58513"/>
            <a:ext cx="7704856" cy="501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9214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>
            <a:normAutofit/>
          </a:bodyPr>
          <a:lstStyle/>
          <a:p>
            <a:pPr algn="ctr"/>
            <a:r>
              <a:rPr lang="uk-UA" sz="4400" dirty="0">
                <a:solidFill>
                  <a:schemeClr val="tx1"/>
                </a:solidFill>
              </a:rPr>
              <a:t>Моделі системи моніторингу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582341"/>
            <a:ext cx="77768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/>
              <a:t>І. Модель.</a:t>
            </a:r>
          </a:p>
          <a:p>
            <a:pPr algn="just"/>
            <a:r>
              <a:rPr lang="uk-UA" sz="2400" dirty="0"/>
              <a:t>Постійно діючий профільний орган, що здійснює</a:t>
            </a:r>
          </a:p>
          <a:p>
            <a:pPr algn="just"/>
            <a:r>
              <a:rPr lang="uk-UA" sz="2400" dirty="0"/>
              <a:t>координацію - </a:t>
            </a:r>
            <a:r>
              <a:rPr lang="uk-UA" sz="2800" b="1" dirty="0" err="1"/>
              <a:t>Проєктний</a:t>
            </a:r>
            <a:r>
              <a:rPr lang="uk-UA" sz="2800" b="1" dirty="0"/>
              <a:t> </a:t>
            </a:r>
            <a:r>
              <a:rPr lang="uk-UA" sz="2800" b="1" dirty="0" smtClean="0"/>
              <a:t>офіс</a:t>
            </a:r>
          </a:p>
          <a:p>
            <a:pPr algn="just"/>
            <a:endParaRPr lang="uk-UA" sz="2400" b="1" dirty="0"/>
          </a:p>
          <a:p>
            <a:pPr algn="just"/>
            <a:r>
              <a:rPr lang="uk-UA" sz="2400" dirty="0"/>
              <a:t>Професійний консультативно-дорадчий орган -</a:t>
            </a:r>
          </a:p>
          <a:p>
            <a:pPr algn="just"/>
            <a:r>
              <a:rPr lang="uk-UA" sz="2800" b="1" dirty="0"/>
              <a:t>Експертна рада</a:t>
            </a:r>
            <a:r>
              <a:rPr lang="uk-UA" sz="2400" dirty="0"/>
              <a:t>, члени якої обираються шляхом</a:t>
            </a:r>
          </a:p>
          <a:p>
            <a:pPr algn="just"/>
            <a:r>
              <a:rPr lang="uk-UA" sz="2400" dirty="0"/>
              <a:t>відкритого конкурсу на підставі кваліфікаційних</a:t>
            </a:r>
          </a:p>
          <a:p>
            <a:pPr algn="just"/>
            <a:r>
              <a:rPr lang="uk-UA" sz="2400" dirty="0"/>
              <a:t>вимог. </a:t>
            </a:r>
            <a:endParaRPr lang="uk-UA" sz="2400" dirty="0" smtClean="0"/>
          </a:p>
          <a:p>
            <a:pPr algn="just"/>
            <a:r>
              <a:rPr lang="uk-UA" sz="2400" dirty="0" smtClean="0"/>
              <a:t>Рішення </a:t>
            </a:r>
            <a:r>
              <a:rPr lang="uk-UA" sz="2400" dirty="0"/>
              <a:t>Експертної ради </a:t>
            </a:r>
            <a:r>
              <a:rPr lang="uk-UA" sz="2400" dirty="0" smtClean="0"/>
              <a:t>затверджується </a:t>
            </a:r>
            <a:r>
              <a:rPr lang="uk-UA" sz="2400" b="1" dirty="0" smtClean="0"/>
              <a:t>рішенням </a:t>
            </a:r>
            <a:r>
              <a:rPr lang="uk-UA" sz="2400" b="1" dirty="0"/>
              <a:t>ради</a:t>
            </a:r>
          </a:p>
        </p:txBody>
      </p:sp>
    </p:spTree>
    <p:extLst>
      <p:ext uri="{BB962C8B-B14F-4D97-AF65-F5344CB8AC3E}">
        <p14:creationId xmlns:p14="http://schemas.microsoft.com/office/powerpoint/2010/main" val="38913665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1"/>
            <a:ext cx="8352927" cy="554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477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>
            <a:normAutofit/>
          </a:bodyPr>
          <a:lstStyle/>
          <a:p>
            <a:pPr algn="ctr"/>
            <a:r>
              <a:rPr lang="uk-UA" sz="4400" dirty="0">
                <a:solidFill>
                  <a:schemeClr val="tx1"/>
                </a:solidFill>
              </a:rPr>
              <a:t>Моделі системи моніторингу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51344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sz="3200" b="1" dirty="0" smtClean="0"/>
              <a:t>ІІ</a:t>
            </a:r>
            <a:r>
              <a:rPr lang="uk-UA" sz="3200" b="1" dirty="0"/>
              <a:t>. Модель</a:t>
            </a:r>
            <a:r>
              <a:rPr lang="uk-UA" sz="3200" b="1" dirty="0" smtClean="0"/>
              <a:t>.</a:t>
            </a:r>
            <a:endParaRPr lang="uk-UA" sz="3200" b="1" dirty="0"/>
          </a:p>
          <a:p>
            <a:pPr algn="just"/>
            <a:r>
              <a:rPr lang="uk-UA" sz="2400" dirty="0"/>
              <a:t>Постійно діючий профільний орган, що </a:t>
            </a:r>
            <a:r>
              <a:rPr lang="uk-UA" sz="2400" dirty="0" smtClean="0"/>
              <a:t>здійснює</a:t>
            </a:r>
          </a:p>
          <a:p>
            <a:pPr algn="just"/>
            <a:r>
              <a:rPr lang="uk-UA" sz="2400" dirty="0" smtClean="0"/>
              <a:t>координацію </a:t>
            </a:r>
            <a:r>
              <a:rPr lang="uk-UA" sz="2400" dirty="0"/>
              <a:t>- </a:t>
            </a:r>
            <a:r>
              <a:rPr lang="uk-UA" sz="2400" b="1" dirty="0" err="1"/>
              <a:t>Проєктний</a:t>
            </a:r>
            <a:r>
              <a:rPr lang="uk-UA" sz="2400" b="1" dirty="0"/>
              <a:t> офіс</a:t>
            </a:r>
            <a:r>
              <a:rPr lang="uk-UA" sz="2400" dirty="0"/>
              <a:t>.</a:t>
            </a:r>
          </a:p>
          <a:p>
            <a:pPr algn="just"/>
            <a:r>
              <a:rPr lang="uk-UA" sz="2400" dirty="0"/>
              <a:t>Громадський моніторинг та контроль: </a:t>
            </a:r>
            <a:r>
              <a:rPr lang="uk-UA" sz="2400" b="1" dirty="0" err="1"/>
              <a:t>Комитет</a:t>
            </a:r>
            <a:r>
              <a:rPr lang="uk-UA" sz="2400" b="1" dirty="0"/>
              <a:t> з</a:t>
            </a:r>
          </a:p>
          <a:p>
            <a:pPr algn="just"/>
            <a:r>
              <a:rPr lang="uk-UA" sz="2400" b="1" dirty="0"/>
              <a:t>управління впровадження стратегії</a:t>
            </a:r>
            <a:r>
              <a:rPr lang="uk-UA" sz="2400" dirty="0"/>
              <a:t>, до складу</a:t>
            </a:r>
          </a:p>
          <a:p>
            <a:pPr algn="just"/>
            <a:r>
              <a:rPr lang="uk-UA" sz="2400" dirty="0"/>
              <a:t>якого за згодою входять представники громадськості,</a:t>
            </a:r>
          </a:p>
          <a:p>
            <a:pPr algn="just"/>
            <a:r>
              <a:rPr lang="uk-UA" sz="2400" dirty="0"/>
              <a:t>бізнесу, експертного середовища, </a:t>
            </a:r>
            <a:r>
              <a:rPr lang="uk-UA" sz="2400" dirty="0" smtClean="0"/>
              <a:t>спеціалісти виконавчого </a:t>
            </a:r>
            <a:r>
              <a:rPr lang="uk-UA" sz="2400" dirty="0"/>
              <a:t>комітету, депутати тощо.</a:t>
            </a:r>
          </a:p>
          <a:p>
            <a:pPr algn="just"/>
            <a:r>
              <a:rPr lang="uk-UA" sz="2400" dirty="0"/>
              <a:t>Рішення Комітету носять </a:t>
            </a:r>
            <a:r>
              <a:rPr lang="uk-UA" sz="2400" b="1" dirty="0"/>
              <a:t>дорадчий характер</a:t>
            </a:r>
            <a:r>
              <a:rPr lang="uk-UA" sz="2400" dirty="0"/>
              <a:t>. Склад</a:t>
            </a:r>
          </a:p>
          <a:p>
            <a:pPr algn="just"/>
            <a:r>
              <a:rPr lang="uk-UA" sz="2400" dirty="0"/>
              <a:t>комітету та його рішення затверджуються </a:t>
            </a:r>
            <a:r>
              <a:rPr lang="uk-UA" sz="2400" b="1" dirty="0" smtClean="0"/>
              <a:t>рішенням ради</a:t>
            </a:r>
            <a:r>
              <a:rPr lang="uk-UA" sz="2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0680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57263"/>
            <a:ext cx="8424935" cy="542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3957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Моделі системи моніторингу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028343"/>
            <a:ext cx="8136904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r>
              <a:rPr lang="uk-UA" sz="3200" b="1" dirty="0" smtClean="0"/>
              <a:t>ІІІ</a:t>
            </a:r>
            <a:r>
              <a:rPr lang="uk-UA" sz="3200" b="1" dirty="0"/>
              <a:t>. Модель.</a:t>
            </a:r>
            <a:r>
              <a:rPr lang="uk-UA" sz="2400" dirty="0"/>
              <a:t> </a:t>
            </a:r>
            <a:endParaRPr lang="uk-UA" sz="2400" dirty="0" smtClean="0"/>
          </a:p>
          <a:p>
            <a:r>
              <a:rPr lang="uk-UA" sz="2400" dirty="0" smtClean="0"/>
              <a:t>Комбінована </a:t>
            </a:r>
            <a:r>
              <a:rPr lang="uk-UA" sz="2400" dirty="0" err="1"/>
              <a:t>трирівнева</a:t>
            </a:r>
            <a:r>
              <a:rPr lang="uk-UA" sz="2400" dirty="0"/>
              <a:t> модель </a:t>
            </a:r>
            <a:r>
              <a:rPr lang="uk-UA" sz="2400" dirty="0" smtClean="0"/>
              <a:t>- поєднання </a:t>
            </a:r>
            <a:r>
              <a:rPr lang="uk-UA" sz="2400" dirty="0"/>
              <a:t>елементів першої та другої моделі.</a:t>
            </a:r>
          </a:p>
          <a:p>
            <a:r>
              <a:rPr lang="uk-UA" sz="2400" dirty="0"/>
              <a:t>Тобто щоденний моніторинг, контроль та підготовку</a:t>
            </a:r>
          </a:p>
          <a:p>
            <a:r>
              <a:rPr lang="uk-UA" sz="2400" dirty="0"/>
              <a:t>пропозицій здійснює постійно діючий профільний</a:t>
            </a:r>
          </a:p>
          <a:p>
            <a:r>
              <a:rPr lang="uk-UA" sz="2400" dirty="0"/>
              <a:t>орган: </a:t>
            </a:r>
            <a:r>
              <a:rPr lang="uk-UA" sz="2400" b="1" dirty="0" err="1"/>
              <a:t>Проєктний</a:t>
            </a:r>
            <a:r>
              <a:rPr lang="uk-UA" sz="2400" b="1" dirty="0"/>
              <a:t> офіс</a:t>
            </a:r>
          </a:p>
          <a:p>
            <a:r>
              <a:rPr lang="uk-UA" sz="2400" b="1" dirty="0"/>
              <a:t>Експертною радою </a:t>
            </a:r>
            <a:r>
              <a:rPr lang="uk-UA" sz="2400" dirty="0"/>
              <a:t>готуються проекти рішень, що</a:t>
            </a:r>
          </a:p>
          <a:p>
            <a:r>
              <a:rPr lang="uk-UA" sz="2400" dirty="0"/>
              <a:t>виносяться на обговорення </a:t>
            </a:r>
            <a:r>
              <a:rPr lang="uk-UA" sz="2400" b="1" dirty="0"/>
              <a:t>Комітету з управління</a:t>
            </a:r>
          </a:p>
          <a:p>
            <a:r>
              <a:rPr lang="uk-UA" sz="2400" b="1" dirty="0"/>
              <a:t>впровадження стратегії</a:t>
            </a:r>
            <a:r>
              <a:rPr lang="uk-UA" sz="2400" dirty="0"/>
              <a:t> (із широким залученням</a:t>
            </a:r>
          </a:p>
          <a:p>
            <a:r>
              <a:rPr lang="uk-UA" sz="2400" dirty="0"/>
              <a:t>громадськості).</a:t>
            </a:r>
          </a:p>
          <a:p>
            <a:r>
              <a:rPr lang="uk-UA" sz="2400" b="1" dirty="0"/>
              <a:t>Рішення затверджуються радою.</a:t>
            </a:r>
          </a:p>
        </p:txBody>
      </p:sp>
    </p:spTree>
    <p:extLst>
      <p:ext uri="{BB962C8B-B14F-4D97-AF65-F5344CB8AC3E}">
        <p14:creationId xmlns:p14="http://schemas.microsoft.com/office/powerpoint/2010/main" val="1260383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862013"/>
            <a:ext cx="8208913" cy="5447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2286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72819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Arial"/>
              </a:rPr>
              <a:t>Система </a:t>
            </a:r>
            <a:r>
              <a:rPr lang="ru-RU" sz="3600" dirty="0" err="1">
                <a:latin typeface="Arial"/>
              </a:rPr>
              <a:t>моніторингу</a:t>
            </a:r>
            <a:r>
              <a:rPr lang="ru-RU" sz="3600" dirty="0">
                <a:latin typeface="Arial"/>
              </a:rPr>
              <a:t> та </a:t>
            </a:r>
            <a:r>
              <a:rPr lang="ru-RU" sz="3600" dirty="0" err="1">
                <a:latin typeface="Arial"/>
              </a:rPr>
              <a:t>оцінки</a:t>
            </a:r>
            <a:r>
              <a:rPr lang="ru-RU" sz="3600" dirty="0">
                <a:latin typeface="Arial"/>
              </a:rPr>
              <a:t> </a:t>
            </a:r>
            <a:r>
              <a:rPr lang="ru-RU" sz="3600" dirty="0" err="1">
                <a:latin typeface="Arial"/>
              </a:rPr>
              <a:t>якості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err="1">
                <a:latin typeface="Arial"/>
              </a:rPr>
              <a:t>виконання</a:t>
            </a:r>
            <a:r>
              <a:rPr lang="ru-RU" sz="3600" dirty="0">
                <a:latin typeface="Arial"/>
              </a:rPr>
              <a:t> </a:t>
            </a:r>
            <a:r>
              <a:rPr lang="ru-RU" sz="3600" dirty="0" err="1">
                <a:latin typeface="Arial"/>
              </a:rPr>
              <a:t>Стратегії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383" y="3501008"/>
            <a:ext cx="8229600" cy="28220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619672" y="3348703"/>
            <a:ext cx="5832648" cy="2028808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000" dirty="0">
                <a:latin typeface="Arial"/>
              </a:rPr>
              <a:t>Четвертий етап стратегічного планування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3497216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4752528"/>
          </a:xfrm>
        </p:spPr>
        <p:txBody>
          <a:bodyPr>
            <a:normAutofit/>
          </a:bodyPr>
          <a:lstStyle/>
          <a:p>
            <a:pPr algn="ctr"/>
            <a:r>
              <a:rPr lang="uk-UA" sz="3200" dirty="0">
                <a:latin typeface="Arial"/>
              </a:rPr>
              <a:t>Ознайомимося з попередніми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напрацюваннями: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І етап: збір даних,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ІІ етап: стратегічний вибір (</a:t>
            </a:r>
            <a:r>
              <a:rPr lang="en-US" sz="3200" dirty="0">
                <a:latin typeface="Arial"/>
              </a:rPr>
              <a:t>SWOT-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uk-UA" sz="3200" dirty="0">
                <a:latin typeface="Arial"/>
              </a:rPr>
              <a:t>аналіз, </a:t>
            </a:r>
            <a:r>
              <a:rPr lang="uk-UA" sz="3200" dirty="0" err="1">
                <a:latin typeface="Arial"/>
              </a:rPr>
              <a:t>аналіз</a:t>
            </a:r>
            <a:r>
              <a:rPr lang="uk-UA" sz="3200" dirty="0">
                <a:latin typeface="Arial"/>
              </a:rPr>
              <a:t> порівняльних переваг,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стратегічне бачення;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ІІІ етап: побудова матриці стратегічний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цілей (стратегічні та операційні цілі,</a:t>
            </a:r>
            <a:r>
              <a:rPr lang="uk-UA" sz="3200" dirty="0"/>
              <a:t/>
            </a:r>
            <a:br>
              <a:rPr lang="uk-UA" sz="3200" dirty="0"/>
            </a:br>
            <a:r>
              <a:rPr lang="uk-UA" sz="3200" dirty="0">
                <a:latin typeface="Arial"/>
              </a:rPr>
              <a:t>завдання, </a:t>
            </a:r>
            <a:r>
              <a:rPr lang="uk-UA" sz="3200" dirty="0" err="1">
                <a:latin typeface="Arial"/>
              </a:rPr>
              <a:t>проєктні</a:t>
            </a:r>
            <a:r>
              <a:rPr lang="uk-UA" sz="3200" dirty="0">
                <a:latin typeface="Arial"/>
              </a:rPr>
              <a:t> ідеї)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383" y="3501008"/>
            <a:ext cx="8229600" cy="28220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733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333375"/>
            <a:ext cx="8568952" cy="5989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b="1" dirty="0">
                <a:latin typeface="Arial"/>
              </a:rPr>
              <a:t>IV </a:t>
            </a:r>
            <a:r>
              <a:rPr lang="uk-UA" sz="2800" b="1" dirty="0">
                <a:latin typeface="Arial"/>
              </a:rPr>
              <a:t>етап: Моніторинг Стратегії</a:t>
            </a:r>
            <a:r>
              <a:rPr lang="uk-UA" sz="2800" b="1" dirty="0"/>
              <a:t/>
            </a:r>
            <a:br>
              <a:rPr lang="uk-UA" sz="2800" b="1" dirty="0"/>
            </a:br>
            <a:endParaRPr lang="uk-UA" sz="2800" b="1" dirty="0" smtClean="0"/>
          </a:p>
          <a:p>
            <a:pPr marL="0" indent="0" algn="ctr">
              <a:buNone/>
            </a:pPr>
            <a:r>
              <a:rPr lang="uk-UA" sz="2800" dirty="0" smtClean="0">
                <a:latin typeface="Arial"/>
              </a:rPr>
              <a:t>Стратегічне </a:t>
            </a:r>
            <a:r>
              <a:rPr lang="uk-UA" sz="2800" dirty="0">
                <a:latin typeface="Arial"/>
              </a:rPr>
              <a:t>планування – це не одноразова подія, </a:t>
            </a:r>
            <a:r>
              <a:rPr lang="uk-UA" sz="2800" dirty="0" smtClean="0">
                <a:latin typeface="Arial"/>
              </a:rPr>
              <a:t>що має </a:t>
            </a:r>
            <a:r>
              <a:rPr lang="uk-UA" sz="2800" dirty="0">
                <a:latin typeface="Arial"/>
              </a:rPr>
              <a:t>початок і кінець, а ефективний </a:t>
            </a:r>
            <a:r>
              <a:rPr lang="uk-UA" sz="2800" dirty="0" smtClean="0">
                <a:latin typeface="Arial"/>
              </a:rPr>
              <a:t>інструмент менеджменту </a:t>
            </a:r>
            <a:r>
              <a:rPr lang="uk-UA" sz="2800" dirty="0">
                <a:latin typeface="Arial"/>
              </a:rPr>
              <a:t>і нескінченний процес, бо зовнішні </a:t>
            </a:r>
            <a:r>
              <a:rPr lang="uk-UA" sz="2800" dirty="0" smtClean="0">
                <a:latin typeface="Arial"/>
              </a:rPr>
              <a:t>і внутрішні </a:t>
            </a:r>
            <a:r>
              <a:rPr lang="uk-UA" sz="2800" dirty="0">
                <a:latin typeface="Arial"/>
              </a:rPr>
              <a:t>чинники постійно змінюються.</a:t>
            </a:r>
            <a:r>
              <a:rPr lang="uk-UA" sz="2800" dirty="0"/>
              <a:t/>
            </a:r>
            <a:br>
              <a:rPr lang="uk-UA" sz="2800" dirty="0"/>
            </a:br>
            <a:endParaRPr lang="uk-UA" sz="2800" dirty="0" smtClean="0"/>
          </a:p>
          <a:p>
            <a:pPr marL="0" indent="0" algn="ctr">
              <a:buNone/>
            </a:pPr>
            <a:r>
              <a:rPr lang="uk-UA" sz="2800" b="1" dirty="0" smtClean="0">
                <a:latin typeface="Arial"/>
              </a:rPr>
              <a:t>Для </a:t>
            </a:r>
            <a:r>
              <a:rPr lang="uk-UA" sz="2800" b="1" dirty="0">
                <a:latin typeface="Arial"/>
              </a:rPr>
              <a:t>підвищення ефективності </a:t>
            </a:r>
            <a:r>
              <a:rPr lang="uk-UA" sz="2800" dirty="0">
                <a:latin typeface="Arial"/>
              </a:rPr>
              <a:t>від застосування </a:t>
            </a:r>
            <a:r>
              <a:rPr lang="uk-UA" sz="2800" dirty="0" smtClean="0">
                <a:latin typeface="Arial"/>
              </a:rPr>
              <a:t>цього управлінського </a:t>
            </a:r>
            <a:r>
              <a:rPr lang="uk-UA" sz="2800" dirty="0">
                <a:latin typeface="Arial"/>
              </a:rPr>
              <a:t>інструменту, </a:t>
            </a:r>
            <a:r>
              <a:rPr lang="uk-UA" sz="2800" b="1" dirty="0">
                <a:latin typeface="Arial"/>
              </a:rPr>
              <a:t>стратегічний </a:t>
            </a:r>
            <a:r>
              <a:rPr lang="uk-UA" sz="2800" b="1" dirty="0" smtClean="0">
                <a:latin typeface="Arial"/>
              </a:rPr>
              <a:t>план економічного </a:t>
            </a:r>
            <a:r>
              <a:rPr lang="uk-UA" sz="2800" b="1" dirty="0">
                <a:latin typeface="Arial"/>
              </a:rPr>
              <a:t>розвитку потрібно постійно</a:t>
            </a: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>
                <a:latin typeface="Arial"/>
              </a:rPr>
              <a:t>коригувати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05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333375"/>
            <a:ext cx="8568952" cy="5989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800" b="1" dirty="0">
                <a:latin typeface="Arial"/>
              </a:rPr>
              <a:t>Моніторинг Стратегії</a:t>
            </a:r>
            <a:r>
              <a:rPr lang="uk-UA" sz="2800" dirty="0"/>
              <a:t/>
            </a:r>
            <a:br>
              <a:rPr lang="uk-UA" sz="2800" dirty="0"/>
            </a:br>
            <a:endParaRPr lang="uk-UA" sz="2800" dirty="0" smtClean="0"/>
          </a:p>
          <a:p>
            <a:pPr marL="0" indent="0" algn="ctr">
              <a:buNone/>
            </a:pPr>
            <a:r>
              <a:rPr lang="uk-UA" sz="2800" dirty="0" smtClean="0">
                <a:latin typeface="Arial"/>
              </a:rPr>
              <a:t>Головний </a:t>
            </a:r>
            <a:r>
              <a:rPr lang="uk-UA" sz="2800" dirty="0">
                <a:latin typeface="Arial"/>
              </a:rPr>
              <a:t>сенс моніторингу – виконання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2800" dirty="0">
                <a:latin typeface="Arial"/>
              </a:rPr>
              <a:t>двох взаємопов’язаних функцій –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2800" b="1" dirty="0">
                <a:latin typeface="Arial"/>
              </a:rPr>
              <a:t>ВІДСЛІДКОВУВАННЯ та</a:t>
            </a:r>
            <a:r>
              <a:rPr lang="uk-UA" sz="2800" b="1" dirty="0"/>
              <a:t/>
            </a:r>
            <a:br>
              <a:rPr lang="uk-UA" sz="2800" b="1" dirty="0"/>
            </a:br>
            <a:r>
              <a:rPr lang="uk-UA" sz="2800" b="1" dirty="0">
                <a:latin typeface="Arial"/>
              </a:rPr>
              <a:t>ПОПЕРЕДЖЕННЯ</a:t>
            </a:r>
            <a:r>
              <a:rPr lang="uk-UA" sz="2800" dirty="0"/>
              <a:t/>
            </a:r>
            <a:br>
              <a:rPr lang="uk-UA" sz="2800" dirty="0"/>
            </a:br>
            <a:endParaRPr lang="uk-UA" sz="2800" dirty="0" smtClean="0"/>
          </a:p>
          <a:p>
            <a:pPr marL="0" indent="0" algn="ctr">
              <a:buNone/>
            </a:pPr>
            <a:r>
              <a:rPr lang="uk-UA" sz="2800" b="1" dirty="0" smtClean="0">
                <a:latin typeface="Arial"/>
              </a:rPr>
              <a:t>ЩО</a:t>
            </a:r>
            <a:r>
              <a:rPr lang="uk-UA" sz="2800" dirty="0" smtClean="0">
                <a:latin typeface="Arial"/>
              </a:rPr>
              <a:t> </a:t>
            </a:r>
            <a:r>
              <a:rPr lang="uk-UA" sz="2800" dirty="0">
                <a:latin typeface="Arial"/>
              </a:rPr>
              <a:t>підлягає моніторингу?</a:t>
            </a:r>
            <a:r>
              <a:rPr lang="uk-UA" sz="2800" dirty="0"/>
              <a:t/>
            </a:r>
            <a:br>
              <a:rPr lang="uk-UA" sz="2800" dirty="0"/>
            </a:br>
            <a:endParaRPr lang="uk-UA" sz="2800" dirty="0" smtClean="0"/>
          </a:p>
          <a:p>
            <a:pPr marL="0" indent="0" algn="ctr">
              <a:buNone/>
            </a:pPr>
            <a:r>
              <a:rPr lang="uk-UA" sz="2800" b="1" dirty="0" smtClean="0">
                <a:latin typeface="Arial"/>
              </a:rPr>
              <a:t>ЯК</a:t>
            </a:r>
            <a:r>
              <a:rPr lang="uk-UA" sz="2800" dirty="0" smtClean="0">
                <a:latin typeface="Arial"/>
              </a:rPr>
              <a:t> </a:t>
            </a:r>
            <a:r>
              <a:rPr lang="uk-UA" sz="2800" dirty="0">
                <a:latin typeface="Arial"/>
              </a:rPr>
              <a:t>створити систему моніторингу?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52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333375"/>
            <a:ext cx="8568952" cy="5989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err="1">
                <a:latin typeface="Arial"/>
              </a:rPr>
              <a:t>Компоненти</a:t>
            </a:r>
            <a:r>
              <a:rPr lang="ru-RU" sz="2800" b="1" dirty="0">
                <a:latin typeface="Arial"/>
              </a:rPr>
              <a:t> для </a:t>
            </a:r>
            <a:r>
              <a:rPr lang="ru-RU" sz="2800" b="1" dirty="0" err="1">
                <a:latin typeface="Arial"/>
              </a:rPr>
              <a:t>моніторингу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>
                <a:latin typeface="Arial"/>
              </a:rPr>
              <a:t>    - </a:t>
            </a:r>
            <a:r>
              <a:rPr lang="ru-RU" sz="2800" dirty="0" err="1" smtClean="0">
                <a:latin typeface="Arial"/>
              </a:rPr>
              <a:t>показники</a:t>
            </a:r>
            <a:r>
              <a:rPr lang="ru-RU" sz="2800" dirty="0" smtClean="0">
                <a:latin typeface="Arial"/>
              </a:rPr>
              <a:t> </a:t>
            </a:r>
            <a:r>
              <a:rPr lang="ru-RU" sz="2800" dirty="0">
                <a:latin typeface="Arial"/>
              </a:rPr>
              <a:t>/ </a:t>
            </a:r>
            <a:r>
              <a:rPr lang="ru-RU" sz="2800" dirty="0" err="1" smtClean="0">
                <a:latin typeface="Arial"/>
              </a:rPr>
              <a:t>індикатори</a:t>
            </a:r>
            <a:r>
              <a:rPr lang="ru-RU" sz="2800" dirty="0" smtClean="0">
                <a:latin typeface="Arial"/>
              </a:rPr>
              <a:t>;</a:t>
            </a:r>
          </a:p>
          <a:p>
            <a:pPr marL="0" indent="0">
              <a:buNone/>
            </a:pPr>
            <a:endParaRPr lang="ru-RU" sz="2800" dirty="0" smtClean="0">
              <a:latin typeface="Arial"/>
            </a:endParaRPr>
          </a:p>
          <a:p>
            <a:pPr marL="0" indent="0">
              <a:buNone/>
            </a:pPr>
            <a:r>
              <a:rPr lang="ru-RU" sz="2800" dirty="0">
                <a:latin typeface="Arial"/>
              </a:rPr>
              <a:t> </a:t>
            </a:r>
            <a:r>
              <a:rPr lang="ru-RU" sz="2800" dirty="0" smtClean="0">
                <a:latin typeface="Arial"/>
              </a:rPr>
              <a:t>   - </a:t>
            </a:r>
            <a:r>
              <a:rPr lang="ru-RU" sz="2800" dirty="0" err="1" smtClean="0">
                <a:latin typeface="Arial"/>
              </a:rPr>
              <a:t>організація</a:t>
            </a:r>
            <a:r>
              <a:rPr lang="ru-RU" sz="2800" dirty="0" smtClean="0">
                <a:latin typeface="Arial"/>
              </a:rPr>
              <a:t> </a:t>
            </a:r>
            <a:r>
              <a:rPr lang="ru-RU" sz="2800" dirty="0" err="1">
                <a:latin typeface="Arial"/>
              </a:rPr>
              <a:t>процесу</a:t>
            </a:r>
            <a:r>
              <a:rPr lang="ru-RU" sz="2800" dirty="0">
                <a:latin typeface="Arial"/>
              </a:rPr>
              <a:t> регулярного </a:t>
            </a:r>
            <a:r>
              <a:rPr lang="ru-RU" sz="2800" dirty="0" err="1">
                <a:latin typeface="Arial"/>
              </a:rPr>
              <a:t>збору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</a:t>
            </a:r>
            <a:r>
              <a:rPr lang="ru-RU" sz="2800" dirty="0" err="1" smtClean="0">
                <a:latin typeface="Arial"/>
              </a:rPr>
              <a:t>фактичних</a:t>
            </a:r>
            <a:r>
              <a:rPr lang="ru-RU" sz="2800" dirty="0" smtClean="0">
                <a:latin typeface="Arial"/>
              </a:rPr>
              <a:t> </a:t>
            </a:r>
            <a:r>
              <a:rPr lang="ru-RU" sz="2800" dirty="0" err="1">
                <a:latin typeface="Arial"/>
              </a:rPr>
              <a:t>показників</a:t>
            </a:r>
            <a:r>
              <a:rPr lang="ru-RU" sz="2800" dirty="0">
                <a:latin typeface="Arial"/>
              </a:rPr>
              <a:t> </a:t>
            </a:r>
            <a:endParaRPr lang="ru-RU" sz="2800" dirty="0" smtClean="0">
              <a:latin typeface="Arial"/>
            </a:endParaRPr>
          </a:p>
          <a:p>
            <a:pPr marL="0" indent="0">
              <a:buNone/>
            </a:pPr>
            <a:r>
              <a:rPr lang="ru-RU" sz="2800" dirty="0" smtClean="0">
                <a:latin typeface="Arial"/>
              </a:rPr>
              <a:t>      (</a:t>
            </a:r>
            <a:r>
              <a:rPr lang="ru-RU" sz="2800" dirty="0" err="1">
                <a:latin typeface="Arial"/>
              </a:rPr>
              <a:t>хто</a:t>
            </a:r>
            <a:r>
              <a:rPr lang="ru-RU" sz="2800" dirty="0">
                <a:latin typeface="Arial"/>
              </a:rPr>
              <a:t>, коли і </a:t>
            </a:r>
            <a:r>
              <a:rPr lang="ru-RU" sz="2800" dirty="0" smtClean="0">
                <a:latin typeface="Arial"/>
              </a:rPr>
              <a:t>як   </a:t>
            </a:r>
            <a:r>
              <a:rPr lang="ru-RU" sz="2800" dirty="0" err="1" smtClean="0">
                <a:latin typeface="Arial"/>
              </a:rPr>
              <a:t>провадитиме</a:t>
            </a:r>
            <a:r>
              <a:rPr lang="ru-RU" sz="2800" dirty="0" smtClean="0">
                <a:latin typeface="Arial"/>
              </a:rPr>
              <a:t> </a:t>
            </a:r>
            <a:r>
              <a:rPr lang="ru-RU" sz="2800" dirty="0" err="1">
                <a:latin typeface="Arial"/>
              </a:rPr>
              <a:t>моніторинг</a:t>
            </a:r>
            <a:r>
              <a:rPr lang="ru-RU" sz="2800" dirty="0" smtClean="0">
                <a:latin typeface="Arial"/>
              </a:rPr>
              <a:t>);</a:t>
            </a:r>
          </a:p>
          <a:p>
            <a:pPr marL="0" indent="0">
              <a:buNone/>
            </a:pP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- </a:t>
            </a:r>
            <a:r>
              <a:rPr lang="ru-RU" sz="2800" dirty="0" err="1" smtClean="0">
                <a:latin typeface="Arial"/>
              </a:rPr>
              <a:t>співставлення</a:t>
            </a:r>
            <a:r>
              <a:rPr lang="ru-RU" sz="2800" dirty="0" smtClean="0">
                <a:latin typeface="Arial"/>
              </a:rPr>
              <a:t> </a:t>
            </a:r>
            <a:r>
              <a:rPr lang="ru-RU" sz="2800" dirty="0" err="1">
                <a:latin typeface="Arial"/>
              </a:rPr>
              <a:t>планових</a:t>
            </a:r>
            <a:r>
              <a:rPr lang="ru-RU" sz="2800" dirty="0">
                <a:latin typeface="Arial"/>
              </a:rPr>
              <a:t> та </a:t>
            </a:r>
            <a:r>
              <a:rPr lang="ru-RU" sz="2800" dirty="0" err="1">
                <a:latin typeface="Arial"/>
              </a:rPr>
              <a:t>фактичних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        </a:t>
            </a:r>
            <a:r>
              <a:rPr lang="ru-RU" sz="2800" dirty="0" err="1" smtClean="0">
                <a:latin typeface="Arial"/>
              </a:rPr>
              <a:t>показників</a:t>
            </a:r>
            <a:r>
              <a:rPr lang="ru-RU" sz="2800" dirty="0" smtClean="0">
                <a:latin typeface="Arial"/>
              </a:rPr>
              <a:t> </a:t>
            </a:r>
            <a:r>
              <a:rPr lang="ru-RU" sz="2800" dirty="0">
                <a:latin typeface="Arial"/>
              </a:rPr>
              <a:t>та </a:t>
            </a:r>
            <a:r>
              <a:rPr lang="ru-RU" sz="2800" dirty="0" err="1">
                <a:latin typeface="Arial"/>
              </a:rPr>
              <a:t>визначення</a:t>
            </a:r>
            <a:r>
              <a:rPr lang="ru-RU" sz="2800" dirty="0">
                <a:latin typeface="Arial"/>
              </a:rPr>
              <a:t> </a:t>
            </a:r>
            <a:r>
              <a:rPr lang="ru-RU" sz="2800" dirty="0" err="1">
                <a:latin typeface="Arial"/>
              </a:rPr>
              <a:t>відхилень</a:t>
            </a:r>
            <a:r>
              <a:rPr lang="ru-RU" sz="2800" dirty="0">
                <a:latin typeface="Arial"/>
              </a:rPr>
              <a:t>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06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333375"/>
            <a:ext cx="8568952" cy="59896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800" b="1" dirty="0">
                <a:latin typeface="Arial"/>
              </a:rPr>
              <a:t>ЩО </a:t>
            </a:r>
            <a:r>
              <a:rPr lang="uk-UA" sz="2800" b="1" dirty="0" smtClean="0">
                <a:latin typeface="Arial"/>
              </a:rPr>
              <a:t>підлягає </a:t>
            </a:r>
            <a:r>
              <a:rPr lang="uk-UA" sz="2800" b="1" dirty="0">
                <a:latin typeface="Arial"/>
              </a:rPr>
              <a:t>моніторингу</a:t>
            </a:r>
            <a:r>
              <a:rPr lang="uk-UA" sz="2800" b="1" dirty="0" smtClean="0">
                <a:latin typeface="Arial"/>
              </a:rPr>
              <a:t>?</a:t>
            </a:r>
          </a:p>
          <a:p>
            <a:pPr marL="0" indent="0" algn="ctr">
              <a:buNone/>
            </a:pP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39552" y="1340768"/>
            <a:ext cx="5040559" cy="460851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23628" y="1556792"/>
            <a:ext cx="3924436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>
                <a:latin typeface="Arial"/>
              </a:rPr>
              <a:t>Аналітична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частина</a:t>
            </a:r>
            <a:r>
              <a:rPr lang="ru-RU" dirty="0">
                <a:latin typeface="Arial"/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Arial"/>
              </a:rPr>
              <a:t>СЕА </a:t>
            </a:r>
            <a:r>
              <a:rPr lang="ru-RU" dirty="0" err="1">
                <a:latin typeface="Arial"/>
              </a:rPr>
              <a:t>громади</a:t>
            </a:r>
            <a:r>
              <a:rPr lang="ru-RU" dirty="0">
                <a:latin typeface="Arial"/>
              </a:rPr>
              <a:t>; </a:t>
            </a:r>
            <a:r>
              <a:rPr lang="ru-RU" dirty="0" err="1">
                <a:latin typeface="Arial"/>
              </a:rPr>
              <a:t>Опитування</a:t>
            </a:r>
            <a:r>
              <a:rPr lang="ru-RU" dirty="0">
                <a:latin typeface="Arial"/>
              </a:rPr>
              <a:t> </a:t>
            </a:r>
            <a:r>
              <a:rPr lang="ru-RU" dirty="0" err="1">
                <a:latin typeface="Arial"/>
              </a:rPr>
              <a:t>бізнесу</a:t>
            </a:r>
            <a:r>
              <a:rPr lang="ru-RU" dirty="0">
                <a:latin typeface="Arial"/>
              </a:rPr>
              <a:t>; SWOT–</a:t>
            </a:r>
            <a:r>
              <a:rPr lang="ru-RU" dirty="0" err="1">
                <a:latin typeface="Arial"/>
              </a:rPr>
              <a:t>аналіз</a:t>
            </a:r>
            <a:endParaRPr lang="uk-UA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90750" y="2636912"/>
            <a:ext cx="3957313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Стратегічне бачення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23628" y="3259832"/>
            <a:ext cx="3924435" cy="60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Стратегічні цілі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096079"/>
            <a:ext cx="2304256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Операційні цілі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4725144"/>
            <a:ext cx="2304256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Завдання, проекти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475656" y="3887950"/>
            <a:ext cx="0" cy="10926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7" idx="1"/>
          </p:cNvCxnSpPr>
          <p:nvPr/>
        </p:nvCxnSpPr>
        <p:spPr>
          <a:xfrm>
            <a:off x="1475656" y="4324679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8" idx="1"/>
          </p:cNvCxnSpPr>
          <p:nvPr/>
        </p:nvCxnSpPr>
        <p:spPr>
          <a:xfrm>
            <a:off x="1475656" y="495374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трелка влево 16"/>
          <p:cNvSpPr/>
          <p:nvPr/>
        </p:nvSpPr>
        <p:spPr>
          <a:xfrm>
            <a:off x="5148062" y="1196752"/>
            <a:ext cx="3672409" cy="1944216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3. Моніторинг зовнішнього</a:t>
            </a:r>
          </a:p>
          <a:p>
            <a:pPr algn="ctr"/>
            <a:r>
              <a:rPr lang="uk-UA" dirty="0"/>
              <a:t>середовища</a:t>
            </a:r>
          </a:p>
        </p:txBody>
      </p:sp>
      <p:sp>
        <p:nvSpPr>
          <p:cNvPr id="18" name="Стрелка влево 17"/>
          <p:cNvSpPr/>
          <p:nvPr/>
        </p:nvSpPr>
        <p:spPr>
          <a:xfrm>
            <a:off x="4572001" y="2996952"/>
            <a:ext cx="4248470" cy="1224136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2. </a:t>
            </a:r>
            <a:r>
              <a:rPr lang="ru-RU" dirty="0" err="1"/>
              <a:t>Моніторинг</a:t>
            </a:r>
            <a:r>
              <a:rPr lang="ru-RU" dirty="0"/>
              <a:t> </a:t>
            </a:r>
            <a:r>
              <a:rPr lang="ru-RU" dirty="0" err="1"/>
              <a:t>ступеню</a:t>
            </a:r>
            <a:endParaRPr lang="ru-RU" dirty="0"/>
          </a:p>
          <a:p>
            <a:pPr algn="ctr"/>
            <a:r>
              <a:rPr lang="ru-RU" dirty="0" err="1"/>
              <a:t>просування</a:t>
            </a:r>
            <a:r>
              <a:rPr lang="ru-RU" dirty="0"/>
              <a:t> в </a:t>
            </a:r>
            <a:r>
              <a:rPr lang="ru-RU" dirty="0" err="1"/>
              <a:t>досягненні</a:t>
            </a:r>
            <a:r>
              <a:rPr lang="ru-RU" dirty="0"/>
              <a:t> </a:t>
            </a:r>
            <a:r>
              <a:rPr lang="ru-RU" dirty="0" err="1"/>
              <a:t>цілей</a:t>
            </a:r>
            <a:endParaRPr lang="uk-UA" dirty="0"/>
          </a:p>
        </p:txBody>
      </p:sp>
      <p:sp>
        <p:nvSpPr>
          <p:cNvPr id="19" name="Стрелка влево 18"/>
          <p:cNvSpPr/>
          <p:nvPr/>
        </p:nvSpPr>
        <p:spPr>
          <a:xfrm>
            <a:off x="4211961" y="4434298"/>
            <a:ext cx="4608510" cy="1082934"/>
          </a:xfrm>
          <a:prstGeom prst="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1. Моніторинг виконання заходів</a:t>
            </a:r>
          </a:p>
        </p:txBody>
      </p:sp>
    </p:spTree>
    <p:extLst>
      <p:ext uri="{BB962C8B-B14F-4D97-AF65-F5344CB8AC3E}">
        <p14:creationId xmlns:p14="http://schemas.microsoft.com/office/powerpoint/2010/main" val="1344280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274838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Кожна громада постає перед   </a:t>
            </a:r>
          </a:p>
          <a:p>
            <a:pPr algn="ctr"/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необхідністю  створення своєї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системи індикаторів та своєї моделі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моніторингу, які складаються у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відповідності з потребами та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запитами цієї громади.</a:t>
            </a:r>
            <a:br>
              <a:rPr lang="uk-UA" sz="3200" dirty="0" smtClean="0">
                <a:latin typeface="Times New Roman" pitchFamily="18" charset="0"/>
                <a:cs typeface="Times New Roman" pitchFamily="18" charset="0"/>
              </a:rPr>
            </a:br>
            <a:endParaRPr lang="uk-UA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/>
              <a:t/>
            </a:r>
            <a:br>
              <a:rPr lang="uk-UA" dirty="0"/>
            </a:br>
            <a:r>
              <a:rPr lang="uk-UA" sz="3100" u="sng" dirty="0" smtClean="0"/>
              <a:t>Індикатори</a:t>
            </a:r>
            <a:r>
              <a:rPr lang="uk-UA" sz="3100" dirty="0"/>
              <a:t>: універсальної формули немає</a:t>
            </a:r>
            <a:br>
              <a:rPr lang="uk-UA" sz="3100" dirty="0"/>
            </a:br>
            <a:endParaRPr lang="uk-UA" sz="3100" dirty="0"/>
          </a:p>
        </p:txBody>
      </p:sp>
    </p:spTree>
    <p:extLst>
      <p:ext uri="{BB962C8B-B14F-4D97-AF65-F5344CB8AC3E}">
        <p14:creationId xmlns:p14="http://schemas.microsoft.com/office/powerpoint/2010/main" val="2305910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443841"/>
            <a:ext cx="820891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2400" b="1" dirty="0" smtClean="0">
              <a:latin typeface="Arial"/>
            </a:endParaRPr>
          </a:p>
          <a:p>
            <a:r>
              <a:rPr lang="uk-UA" sz="2400" b="1" dirty="0" smtClean="0">
                <a:latin typeface="Arial"/>
              </a:rPr>
              <a:t>ідентичність</a:t>
            </a:r>
            <a:r>
              <a:rPr lang="uk-UA" sz="2400" dirty="0" smtClean="0">
                <a:latin typeface="Arial"/>
              </a:rPr>
              <a:t> </a:t>
            </a:r>
            <a:r>
              <a:rPr lang="uk-UA" sz="2400" dirty="0">
                <a:latin typeface="Arial"/>
              </a:rPr>
              <a:t>– зрозумілий та не двозначний</a:t>
            </a:r>
            <a:r>
              <a:rPr lang="uk-UA" sz="2400" dirty="0" smtClean="0">
                <a:latin typeface="Arial"/>
              </a:rPr>
              <a:t>;</a:t>
            </a:r>
          </a:p>
          <a:p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>
                <a:latin typeface="Arial"/>
              </a:rPr>
              <a:t>доступність</a:t>
            </a:r>
            <a:r>
              <a:rPr lang="uk-UA" sz="2400" dirty="0">
                <a:latin typeface="Arial"/>
              </a:rPr>
              <a:t> – розумна </a:t>
            </a:r>
            <a:r>
              <a:rPr lang="uk-UA" sz="2400" dirty="0" err="1">
                <a:latin typeface="Arial"/>
              </a:rPr>
              <a:t>затратність</a:t>
            </a:r>
            <a:r>
              <a:rPr lang="uk-UA" sz="2400" dirty="0">
                <a:latin typeface="Arial"/>
              </a:rPr>
              <a:t> ресурсів</a:t>
            </a:r>
            <a:r>
              <a:rPr lang="uk-UA" sz="2400" dirty="0" smtClean="0">
                <a:latin typeface="Arial"/>
              </a:rPr>
              <a:t>;</a:t>
            </a:r>
          </a:p>
          <a:p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>
                <a:latin typeface="Arial"/>
              </a:rPr>
              <a:t>доречність</a:t>
            </a:r>
            <a:r>
              <a:rPr lang="uk-UA" sz="2400" dirty="0">
                <a:latin typeface="Arial"/>
              </a:rPr>
              <a:t> – відповідає предмету розгляду </a:t>
            </a:r>
            <a:r>
              <a:rPr lang="uk-UA" sz="2400" dirty="0" smtClean="0">
                <a:latin typeface="Arial"/>
              </a:rPr>
              <a:t>і тісно  </a:t>
            </a:r>
            <a:r>
              <a:rPr lang="uk-UA" sz="2400" dirty="0">
                <a:latin typeface="Arial"/>
              </a:rPr>
              <a:t>пов’язаний із цілями, </a:t>
            </a:r>
            <a:r>
              <a:rPr lang="uk-UA" sz="2400" dirty="0" smtClean="0">
                <a:latin typeface="Arial"/>
              </a:rPr>
              <a:t>що відслідковуються;</a:t>
            </a:r>
          </a:p>
          <a:p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>
                <a:latin typeface="Arial"/>
              </a:rPr>
              <a:t>адекватність</a:t>
            </a:r>
            <a:r>
              <a:rPr lang="uk-UA" sz="2400" dirty="0">
                <a:latin typeface="Arial"/>
              </a:rPr>
              <a:t> – забезпечує достатню </a:t>
            </a:r>
            <a:r>
              <a:rPr lang="uk-UA" sz="2400" dirty="0" smtClean="0">
                <a:latin typeface="Arial"/>
              </a:rPr>
              <a:t>основу для </a:t>
            </a:r>
            <a:r>
              <a:rPr lang="uk-UA" sz="2400" dirty="0">
                <a:latin typeface="Arial"/>
              </a:rPr>
              <a:t>оцінки </a:t>
            </a:r>
            <a:r>
              <a:rPr lang="uk-UA" sz="2400" dirty="0" smtClean="0">
                <a:latin typeface="Arial"/>
              </a:rPr>
              <a:t>діяльності;</a:t>
            </a:r>
          </a:p>
          <a:p>
            <a:r>
              <a:rPr lang="uk-UA" sz="2400" dirty="0"/>
              <a:t/>
            </a:r>
            <a:br>
              <a:rPr lang="uk-UA" sz="2400" dirty="0"/>
            </a:br>
            <a:r>
              <a:rPr lang="uk-UA" sz="2400" b="1" dirty="0">
                <a:latin typeface="Arial"/>
              </a:rPr>
              <a:t>контрольованість</a:t>
            </a:r>
            <a:r>
              <a:rPr lang="uk-UA" sz="2400" dirty="0">
                <a:latin typeface="Arial"/>
              </a:rPr>
              <a:t> – підлягає </a:t>
            </a:r>
            <a:r>
              <a:rPr lang="uk-UA" sz="2400" dirty="0" smtClean="0">
                <a:latin typeface="Arial"/>
              </a:rPr>
              <a:t>незалежній перевірці</a:t>
            </a:r>
            <a:r>
              <a:rPr lang="uk-UA" sz="2400" dirty="0"/>
              <a:t/>
            </a:r>
            <a:br>
              <a:rPr lang="uk-UA" sz="2400" dirty="0"/>
            </a:br>
            <a:endParaRPr lang="uk-UA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739753"/>
          </a:xfrm>
        </p:spPr>
        <p:txBody>
          <a:bodyPr>
            <a:normAutofit/>
          </a:bodyPr>
          <a:lstStyle/>
          <a:p>
            <a:r>
              <a:rPr lang="uk-UA" sz="4400" b="1" dirty="0" smtClean="0">
                <a:solidFill>
                  <a:schemeClr val="tx1"/>
                </a:solidFill>
              </a:rPr>
              <a:t>Загальні вимоги до індикаторів:</a:t>
            </a:r>
            <a:endParaRPr lang="uk-UA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071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3119</TotalTime>
  <Words>232</Words>
  <Application>Microsoft Office PowerPoint</Application>
  <PresentationFormat>Экран (4:3)</PresentationFormat>
  <Paragraphs>78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                                         23 вересня 2021року Четверте засідання робочої групи з розроблення Стратегії розвитку Оскільської сільської територіальної громади на період 2022-2027 роки.</vt:lpstr>
      <vt:lpstr>Система моніторингу та оцінки якості виконання Стратегії</vt:lpstr>
      <vt:lpstr>Ознайомимося з попередніми напрацюваннями: І етап: збір даних, ІІ етап: стратегічний вибір (SWOT- аналіз, аналіз порівняльних переваг, стратегічне бачення; ІІІ етап: побудова матриці стратегічний цілей (стратегічні та операційні цілі, завдання, проєктні ідеї)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Індикатори: універсальної формули немає </vt:lpstr>
      <vt:lpstr>Загальні вимоги до індикаторів:</vt:lpstr>
      <vt:lpstr>Презентация PowerPoint</vt:lpstr>
      <vt:lpstr>Моделі системи моніторингу</vt:lpstr>
      <vt:lpstr>Презентация PowerPoint</vt:lpstr>
      <vt:lpstr>Моделі системи моніторингу</vt:lpstr>
      <vt:lpstr>Презентация PowerPoint</vt:lpstr>
      <vt:lpstr>Моделі системи моніторингу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липня 2020року Друге засідання робочої групи з розробки Стратегії розвитку Березнегуватської громади на період 2021-2027 роки.</dc:title>
  <dc:creator>Пользователь Windows</dc:creator>
  <cp:lastModifiedBy>Olena PC</cp:lastModifiedBy>
  <cp:revision>161</cp:revision>
  <cp:lastPrinted>2020-07-17T06:05:24Z</cp:lastPrinted>
  <dcterms:created xsi:type="dcterms:W3CDTF">2020-07-09T10:59:29Z</dcterms:created>
  <dcterms:modified xsi:type="dcterms:W3CDTF">2022-01-04T09:01:10Z</dcterms:modified>
</cp:coreProperties>
</file>