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96" r:id="rId1"/>
  </p:sldMasterIdLst>
  <p:notesMasterIdLst>
    <p:notesMasterId r:id="rId18"/>
  </p:notesMasterIdLst>
  <p:sldIdLst>
    <p:sldId id="256" r:id="rId2"/>
    <p:sldId id="257" r:id="rId3"/>
    <p:sldId id="258" r:id="rId4"/>
    <p:sldId id="259" r:id="rId5"/>
    <p:sldId id="260" r:id="rId6"/>
    <p:sldId id="261" r:id="rId7"/>
    <p:sldId id="262" r:id="rId8"/>
    <p:sldId id="263" r:id="rId9"/>
    <p:sldId id="264" r:id="rId10"/>
    <p:sldId id="265" r:id="rId11"/>
    <p:sldId id="266" r:id="rId12"/>
    <p:sldId id="267" r:id="rId13"/>
    <p:sldId id="268" r:id="rId14"/>
    <p:sldId id="269" r:id="rId15"/>
    <p:sldId id="270" r:id="rId16"/>
    <p:sldId id="271" r:id="rId17"/>
  </p:sldIdLst>
  <p:sldSz cx="9144000" cy="6858000" type="screen4x3"/>
  <p:notesSz cx="6858000" cy="9144000"/>
  <p:defaultTextStyle>
    <a:defPPr>
      <a:defRPr lang="ru-RU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=""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clrMru>
    <a:srgbClr val="FF5050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=""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Средний стиль 2 - акцент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70" d="100"/>
          <a:sy n="70" d="100"/>
        </p:scale>
        <p:origin x="-510" y="-96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notesMaster" Target="notesMasters/notes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media/image1.jpeg>
</file>

<file path=ppt/media/image2.png>
</file>

<file path=ppt/media/image3.png>
</file>

<file path=ppt/media/image4.png>
</file>

<file path=ppt/media/image5.png>
</file>

<file path=ppt/media/image6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Верхний колонтитул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3" name="Дата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7821A4DF-6AE5-42C9-8879-624FF6EC80C9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4" name="Образ слайда 3"/>
          <p:cNvSpPr>
            <a:spLocks noGrp="1" noRot="1" noChangeAspect="1"/>
          </p:cNvSpPr>
          <p:nvPr>
            <p:ph type="sldImg" idx="2"/>
          </p:nvPr>
        </p:nvSpPr>
        <p:spPr>
          <a:xfrm>
            <a:off x="1143000" y="685800"/>
            <a:ext cx="4572000" cy="34290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ru-RU"/>
          </a:p>
        </p:txBody>
      </p:sp>
      <p:sp>
        <p:nvSpPr>
          <p:cNvPr id="5" name="Заметки 4"/>
          <p:cNvSpPr>
            <a:spLocks noGrp="1"/>
          </p:cNvSpPr>
          <p:nvPr>
            <p:ph type="body" sz="quarter" idx="3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ru-RU"/>
              <a:t>Образец текста</a:t>
            </a:r>
          </a:p>
          <a:p>
            <a:pPr lvl="1"/>
            <a:r>
              <a:rPr lang="ru-RU"/>
              <a:t>Второй уровень</a:t>
            </a:r>
          </a:p>
          <a:p>
            <a:pPr lvl="2"/>
            <a:r>
              <a:rPr lang="ru-RU"/>
              <a:t>Третий уровень</a:t>
            </a:r>
          </a:p>
          <a:p>
            <a:pPr lvl="3"/>
            <a:r>
              <a:rPr lang="ru-RU"/>
              <a:t>Четвертый уровень</a:t>
            </a:r>
          </a:p>
          <a:p>
            <a:pPr lvl="4"/>
            <a:r>
              <a:rPr lang="ru-RU"/>
              <a:t>Пятый уровень</a:t>
            </a:r>
          </a:p>
        </p:txBody>
      </p:sp>
      <p:sp>
        <p:nvSpPr>
          <p:cNvPr id="6" name="Нижний колонтитул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ru-RU"/>
          </a:p>
        </p:txBody>
      </p:sp>
      <p:sp>
        <p:nvSpPr>
          <p:cNvPr id="7" name="Номер слайда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7200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85C8CE01-567A-49A8-A747-8231B1B42537}" type="slidenum">
              <a:rPr lang="ru-RU" smtClean="0"/>
              <a:t>‹#›</a:t>
            </a:fld>
            <a:endParaRPr lang="ru-RU"/>
          </a:p>
        </p:txBody>
      </p:sp>
    </p:spTree>
    <p:extLst>
      <p:ext uri="{BB962C8B-B14F-4D97-AF65-F5344CB8AC3E}">
        <p14:creationId xmlns:p14="http://schemas.microsoft.com/office/powerpoint/2010/main" val="3746805886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Титульный слайд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Title 8"/>
          <p:cNvSpPr>
            <a:spLocks noGrp="1"/>
          </p:cNvSpPr>
          <p:nvPr>
            <p:ph type="ctrTitle"/>
          </p:nvPr>
        </p:nvSpPr>
        <p:spPr>
          <a:xfrm>
            <a:off x="533400" y="1371600"/>
            <a:ext cx="7851648" cy="1828800"/>
          </a:xfrm>
          <a:ln>
            <a:noFill/>
          </a:ln>
        </p:spPr>
        <p:txBody>
          <a:bodyPr vert="horz" tIns="0" rIns="18288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  <a:contourClr>
                <a:schemeClr val="tx2"/>
              </a:contourClr>
            </a:sp3d>
          </a:bodyPr>
          <a:lstStyle>
            <a:lvl1pPr algn="r" rtl="0">
              <a:spcBef>
                <a:spcPct val="0"/>
              </a:spcBef>
              <a:buNone/>
              <a:defRPr sz="5600" b="1">
                <a:ln>
                  <a:noFill/>
                </a:ln>
                <a:solidFill>
                  <a:schemeClr val="accent3">
                    <a:tint val="90000"/>
                    <a:satMod val="120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17" name="Subtitle 16"/>
          <p:cNvSpPr>
            <a:spLocks noGrp="1"/>
          </p:cNvSpPr>
          <p:nvPr>
            <p:ph type="subTitle" idx="1"/>
          </p:nvPr>
        </p:nvSpPr>
        <p:spPr>
          <a:xfrm>
            <a:off x="533400" y="3228536"/>
            <a:ext cx="7854696" cy="1752600"/>
          </a:xfrm>
        </p:spPr>
        <p:txBody>
          <a:bodyPr lIns="0" rIns="18288"/>
          <a:lstStyle>
            <a:lvl1pPr marL="0" marR="45720" indent="0" algn="r">
              <a:buNone/>
              <a:defRPr>
                <a:solidFill>
                  <a:schemeClr val="tx1"/>
                </a:solidFill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</a:lstStyle>
          <a:p>
            <a:r>
              <a:rPr kumimoji="0" lang="ru-RU"/>
              <a:t>Образец подзаголовка</a:t>
            </a:r>
            <a:endParaRPr kumimoji="0" lang="en-US"/>
          </a:p>
        </p:txBody>
      </p:sp>
      <p:sp>
        <p:nvSpPr>
          <p:cNvPr id="30" name="Date Placeholder 29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19" name="Footer Placeholder 18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27" name="Slide Number Placeholder 2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Заголовок и вертикальный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Вертикальный заголовок и текс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629400" y="914401"/>
            <a:ext cx="2057400" cy="5211763"/>
          </a:xfrm>
        </p:spPr>
        <p:txBody>
          <a:bodyPr vert="eaVert"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914401"/>
            <a:ext cx="6019800" cy="5211763"/>
          </a:xfrm>
        </p:spPr>
        <p:txBody>
          <a:bodyPr vert="eaVert"/>
          <a:lstStyle/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Заголовок и объект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Заголовок раздела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0352" y="1316736"/>
            <a:ext cx="7772400" cy="1362456"/>
          </a:xfrm>
          <a:ln>
            <a:noFill/>
          </a:ln>
        </p:spPr>
        <p:txBody>
          <a:bodyPr vert="horz" tIns="0" bIns="0" anchor="b">
            <a:no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bevelT w="38100" h="38100"/>
            </a:sp3d>
          </a:bodyPr>
          <a:lstStyle>
            <a:lvl1pPr algn="l" rtl="0">
              <a:spcBef>
                <a:spcPct val="0"/>
              </a:spcBef>
              <a:buNone/>
              <a:defRPr lang="en-US" sz="5600" b="1" cap="none" baseline="0" dirty="0">
                <a:ln w="635">
                  <a:noFill/>
                </a:ln>
                <a:solidFill>
                  <a:schemeClr val="accent4">
                    <a:tint val="90000"/>
                    <a:satMod val="125000"/>
                  </a:schemeClr>
                </a:solidFill>
                <a:effectLst>
                  <a:outerShdw blurRad="38100" dist="25400" dir="5400000" algn="tl" rotWithShape="0">
                    <a:srgbClr val="000000">
                      <a:alpha val="43000"/>
                    </a:srgbClr>
                  </a:outerShdw>
                </a:effectLst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530352" y="2704664"/>
            <a:ext cx="7772400" cy="1509712"/>
          </a:xfrm>
        </p:spPr>
        <p:txBody>
          <a:bodyPr lIns="45720" rIns="45720" anchor="t"/>
          <a:lstStyle>
            <a:lvl1pPr marL="0" indent="0">
              <a:buNone/>
              <a:defRPr sz="2200">
                <a:solidFill>
                  <a:schemeClr val="tx1"/>
                </a:solidFill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Два объекта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/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48200" y="1920085"/>
            <a:ext cx="4038600" cy="4434840"/>
          </a:xfrm>
        </p:spPr>
        <p:txBody>
          <a:bodyPr/>
          <a:lstStyle>
            <a:lvl1pPr>
              <a:defRPr sz="26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Сравнение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</p:spPr>
        <p:txBody>
          <a:bodyPr tIns="45720" anchor="b"/>
          <a:lstStyle>
            <a:lvl1pPr>
              <a:defRPr/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855248"/>
            <a:ext cx="4040188" cy="659352"/>
          </a:xfrm>
        </p:spPr>
        <p:txBody>
          <a:bodyPr lIns="45720" tIns="0" rIns="45720" bIns="0" anchor="ctr">
            <a:noAutofit/>
          </a:bodyPr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645025" y="1859757"/>
            <a:ext cx="4041775" cy="654843"/>
          </a:xfrm>
        </p:spPr>
        <p:txBody>
          <a:bodyPr lIns="45720" tIns="0" rIns="45720" bIns="0" anchor="ctr"/>
          <a:lstStyle>
            <a:lvl1pPr marL="0" indent="0">
              <a:buNone/>
              <a:defRPr sz="2400" b="1" cap="none" baseline="0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2514600"/>
            <a:ext cx="4040188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514600"/>
            <a:ext cx="4041775" cy="3845720"/>
          </a:xfrm>
        </p:spPr>
        <p:txBody>
          <a:bodyPr tIns="0"/>
          <a:lstStyle>
            <a:lvl1pPr>
              <a:defRPr sz="22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Только заголовок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1143000"/>
          </a:xfrm>
        </p:spPr>
        <p:txBody>
          <a:bodyPr vert="horz" tIns="45720" bIns="0" anchor="b">
            <a:normAutofit/>
            <a:scene3d>
              <a:camera prst="orthographicFront"/>
              <a:lightRig rig="freezing" dir="t">
                <a:rot lat="0" lon="0" rev="5640000"/>
              </a:lightRig>
            </a:scene3d>
            <a:sp3d prstMaterial="flat">
              <a:contourClr>
                <a:schemeClr val="tx2"/>
              </a:contourClr>
            </a:sp3d>
          </a:bodyPr>
          <a:lstStyle>
            <a:lvl1pPr algn="l" rtl="0">
              <a:spcBef>
                <a:spcPct val="0"/>
              </a:spcBef>
              <a:buNone/>
              <a:defRPr sz="50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Пустой слайд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Объект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85800" y="514352"/>
            <a:ext cx="2743200" cy="1162050"/>
          </a:xfrm>
        </p:spPr>
        <p:txBody>
          <a:bodyPr lIns="0" anchor="b">
            <a:noAutofit/>
          </a:bodyPr>
          <a:lstStyle>
            <a:lvl1pPr algn="l" rtl="0">
              <a:spcBef>
                <a:spcPct val="0"/>
              </a:spcBef>
              <a:buNone/>
              <a:defRPr sz="2600" b="0">
                <a:ln>
                  <a:noFill/>
                </a:ln>
                <a:solidFill>
                  <a:schemeClr val="tx2"/>
                </a:solidFill>
                <a:effectLst/>
                <a:latin typeface="+mj-lt"/>
                <a:ea typeface="+mj-ea"/>
                <a:cs typeface="+mj-cs"/>
              </a:defRPr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685800" y="1676400"/>
            <a:ext cx="2743200" cy="4572000"/>
          </a:xfrm>
        </p:spPr>
        <p:txBody>
          <a:bodyPr lIns="18288" rIns="18288"/>
          <a:lstStyle>
            <a:lvl1pPr marL="0" indent="0" algn="l">
              <a:buNone/>
              <a:defRPr sz="1400"/>
            </a:lvl1pPr>
            <a:lvl2pPr indent="0" algn="l">
              <a:buNone/>
              <a:defRPr sz="1200"/>
            </a:lvl2pPr>
            <a:lvl3pPr indent="0" algn="l">
              <a:buNone/>
              <a:defRPr sz="1000"/>
            </a:lvl3pPr>
            <a:lvl4pPr indent="0" algn="l">
              <a:buNone/>
              <a:defRPr sz="900"/>
            </a:lvl4pPr>
            <a:lvl5pPr indent="0" algn="l">
              <a:buNone/>
              <a:defRPr sz="900"/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3575050" y="1676400"/>
            <a:ext cx="5111750" cy="4572000"/>
          </a:xfrm>
        </p:spPr>
        <p:txBody>
          <a:bodyPr tIns="0"/>
          <a:lstStyle>
            <a:lvl1pPr>
              <a:defRPr sz="2800"/>
            </a:lvl1pPr>
            <a:lvl2pPr>
              <a:defRPr sz="2600"/>
            </a:lvl2pPr>
            <a:lvl3pPr>
              <a:defRPr sz="2400"/>
            </a:lvl3pPr>
            <a:lvl4pPr>
              <a:defRPr sz="2000"/>
            </a:lvl4pPr>
            <a:lvl5pPr>
              <a:defRPr sz="1800"/>
            </a:lvl5pPr>
          </a:lstStyle>
          <a:p>
            <a:pPr lvl="0" eaLnBrk="1" latinLnBrk="0" hangingPunct="1"/>
            <a:r>
              <a:rPr lang="ru-RU"/>
              <a:t>Образец текста</a:t>
            </a:r>
          </a:p>
          <a:p>
            <a:pPr lvl="1" eaLnBrk="1" latinLnBrk="0" hangingPunct="1"/>
            <a:r>
              <a:rPr lang="ru-RU"/>
              <a:t>Второй уровень</a:t>
            </a:r>
          </a:p>
          <a:p>
            <a:pPr lvl="2" eaLnBrk="1" latinLnBrk="0" hangingPunct="1"/>
            <a:r>
              <a:rPr lang="ru-RU"/>
              <a:t>Третий уровень</a:t>
            </a:r>
          </a:p>
          <a:p>
            <a:pPr lvl="3" eaLnBrk="1" latinLnBrk="0" hangingPunct="1"/>
            <a:r>
              <a:rPr lang="ru-RU"/>
              <a:t>Четвертый уровень</a:t>
            </a:r>
          </a:p>
          <a:p>
            <a:pPr lvl="4" eaLnBrk="1" latinLnBrk="0" hangingPunct="1"/>
            <a:r>
              <a:rPr lang="ru-RU"/>
              <a:t>Пятый уровень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Рисунок с подписью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Snip and Round Single Corner Rectangle 8"/>
          <p:cNvSpPr/>
          <p:nvPr/>
        </p:nvSpPr>
        <p:spPr>
          <a:xfrm rot="420000" flipV="1">
            <a:off x="3165753" y="1108077"/>
            <a:ext cx="5257800" cy="4114800"/>
          </a:xfrm>
          <a:prstGeom prst="snipRoundRect">
            <a:avLst>
              <a:gd name="adj1" fmla="val 0"/>
              <a:gd name="adj2" fmla="val 3646"/>
            </a:avLst>
          </a:prstGeom>
          <a:solidFill>
            <a:srgbClr val="FFFFFF"/>
          </a:solidFill>
          <a:ln w="3175" cap="rnd" cmpd="sng" algn="ctr">
            <a:solidFill>
              <a:srgbClr val="C0C0C0"/>
            </a:solidFill>
            <a:prstDash val="solid"/>
          </a:ln>
          <a:effectLst>
            <a:outerShdw blurRad="63500" dist="38500" dir="7500000" sx="98500" sy="100080" kx="100000" algn="tl" rotWithShape="0">
              <a:srgbClr val="000000">
                <a:alpha val="25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12" name="Right Triangle 11"/>
          <p:cNvSpPr/>
          <p:nvPr/>
        </p:nvSpPr>
        <p:spPr>
          <a:xfrm rot="420000" flipV="1">
            <a:off x="8004134" y="5359769"/>
            <a:ext cx="155448" cy="155448"/>
          </a:xfrm>
          <a:prstGeom prst="rtTriangle">
            <a:avLst/>
          </a:prstGeom>
          <a:solidFill>
            <a:srgbClr val="FFFFFF"/>
          </a:solidFill>
          <a:ln w="12700" cap="flat" cmpd="sng" algn="ctr">
            <a:solidFill>
              <a:srgbClr val="FFFFFF"/>
            </a:solidFill>
            <a:prstDash val="solid"/>
            <a:bevel/>
          </a:ln>
          <a:effectLst>
            <a:outerShdw blurRad="19685" dist="6350" dir="12900000" algn="tl" rotWithShape="0">
              <a:srgbClr val="000000">
                <a:alpha val="47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1176996"/>
            <a:ext cx="2212848" cy="1582621"/>
          </a:xfrm>
        </p:spPr>
        <p:txBody>
          <a:bodyPr vert="horz" lIns="45720" tIns="45720" rIns="45720" bIns="45720" anchor="b"/>
          <a:lstStyle>
            <a:lvl1pPr algn="l">
              <a:buNone/>
              <a:defRPr sz="2000" b="1">
                <a:solidFill>
                  <a:schemeClr val="tx2"/>
                </a:solidFill>
              </a:defRPr>
            </a:lvl1pPr>
          </a:lstStyle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609600" y="2828785"/>
            <a:ext cx="2209800" cy="2179320"/>
          </a:xfrm>
        </p:spPr>
        <p:txBody>
          <a:bodyPr lIns="64008" rIns="45720" bIns="45720" anchor="t"/>
          <a:lstStyle>
            <a:lvl1pPr marL="0" indent="0" algn="l">
              <a:spcBef>
                <a:spcPts val="250"/>
              </a:spcBef>
              <a:buFontTx/>
              <a:buNone/>
              <a:defRPr sz="1300"/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</a:lstStyle>
          <a:p>
            <a:pPr lvl="0" eaLnBrk="1" latinLnBrk="0" hangingPunct="1"/>
            <a:r>
              <a:rPr kumimoji="0" lang="ru-RU"/>
              <a:t>Образец текста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ru-RU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>
          <a:xfrm>
            <a:off x="8077200" y="6356350"/>
            <a:ext cx="609600" cy="365125"/>
          </a:xfrm>
        </p:spPr>
        <p:txBody>
          <a:bodyPr/>
          <a:lstStyle/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 rot="420000">
            <a:off x="3485793" y="1199517"/>
            <a:ext cx="4617720" cy="3931920"/>
          </a:xfrm>
          <a:prstGeom prst="rect">
            <a:avLst/>
          </a:prstGeom>
          <a:solidFill>
            <a:schemeClr val="bg2"/>
          </a:solidFill>
          <a:ln w="3000" cap="rnd">
            <a:solidFill>
              <a:srgbClr val="C0C0C0"/>
            </a:solidFill>
            <a:round/>
          </a:ln>
          <a:effectLst/>
        </p:spPr>
        <p:txBody>
          <a:bodyPr/>
          <a:lstStyle>
            <a:lvl1pPr marL="0" indent="0">
              <a:buNone/>
              <a:defRPr sz="3200"/>
            </a:lvl1pPr>
          </a:lstStyle>
          <a:p>
            <a:r>
              <a:rPr kumimoji="0" lang="ru-RU"/>
              <a:t>Вставка рисунка</a:t>
            </a:r>
            <a:endParaRPr kumimoji="0" lang="en-US" dirty="0"/>
          </a:p>
        </p:txBody>
      </p:sp>
      <p:sp>
        <p:nvSpPr>
          <p:cNvPr id="10" name="Freeform 9"/>
          <p:cNvSpPr>
            <a:spLocks/>
          </p:cNvSpPr>
          <p:nvPr/>
        </p:nvSpPr>
        <p:spPr bwMode="auto">
          <a:xfrm flipV="1">
            <a:off x="-9525" y="5816600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11" name="Freeform 10"/>
          <p:cNvSpPr>
            <a:spLocks/>
          </p:cNvSpPr>
          <p:nvPr/>
        </p:nvSpPr>
        <p:spPr bwMode="auto">
          <a:xfrm flipV="1">
            <a:off x="4381500" y="6219825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</p:spTree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3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Freeform 6"/>
          <p:cNvSpPr>
            <a:spLocks/>
          </p:cNvSpPr>
          <p:nvPr/>
        </p:nvSpPr>
        <p:spPr bwMode="auto">
          <a:xfrm>
            <a:off x="-9525" y="-7144"/>
            <a:ext cx="9163050" cy="1041400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6" y="2"/>
              </a:cxn>
              <a:cxn ang="0">
                <a:pos x="2542" y="0"/>
              </a:cxn>
              <a:cxn ang="0">
                <a:pos x="4374" y="367"/>
              </a:cxn>
              <a:cxn ang="0">
                <a:pos x="5766" y="55"/>
              </a:cxn>
              <a:cxn ang="0">
                <a:pos x="5772" y="213"/>
              </a:cxn>
              <a:cxn ang="0">
                <a:pos x="4302" y="439"/>
              </a:cxn>
              <a:cxn ang="0">
                <a:pos x="1488" y="201"/>
              </a:cxn>
              <a:cxn ang="0">
                <a:pos x="0" y="656"/>
              </a:cxn>
              <a:cxn ang="0">
                <a:pos x="6" y="2"/>
              </a:cxn>
            </a:cxnLst>
            <a:rect l="0" t="0" r="0" b="0"/>
            <a:pathLst>
              <a:path w="5772" h="656">
                <a:moveTo>
                  <a:pt x="6" y="2"/>
                </a:moveTo>
                <a:lnTo>
                  <a:pt x="2542" y="0"/>
                </a:lnTo>
                <a:cubicBezTo>
                  <a:pt x="2746" y="101"/>
                  <a:pt x="3828" y="367"/>
                  <a:pt x="4374" y="367"/>
                </a:cubicBezTo>
                <a:cubicBezTo>
                  <a:pt x="4920" y="367"/>
                  <a:pt x="5526" y="152"/>
                  <a:pt x="5766" y="55"/>
                </a:cubicBezTo>
                <a:lnTo>
                  <a:pt x="5772" y="213"/>
                </a:lnTo>
                <a:cubicBezTo>
                  <a:pt x="5670" y="257"/>
                  <a:pt x="5016" y="441"/>
                  <a:pt x="4302" y="439"/>
                </a:cubicBezTo>
                <a:cubicBezTo>
                  <a:pt x="3588" y="437"/>
                  <a:pt x="2205" y="165"/>
                  <a:pt x="1488" y="201"/>
                </a:cubicBezTo>
                <a:cubicBezTo>
                  <a:pt x="750" y="209"/>
                  <a:pt x="270" y="482"/>
                  <a:pt x="0" y="656"/>
                </a:cubicBezTo>
                <a:lnTo>
                  <a:pt x="6" y="2"/>
                </a:lnTo>
                <a:close/>
              </a:path>
            </a:pathLst>
          </a:custGeom>
          <a:gradFill>
            <a:gsLst>
              <a:gs pos="0">
                <a:schemeClr val="accent2">
                  <a:shade val="50000"/>
                  <a:alpha val="45000"/>
                  <a:satMod val="120000"/>
                </a:schemeClr>
              </a:gs>
              <a:gs pos="100000">
                <a:schemeClr val="accent3">
                  <a:shade val="80000"/>
                  <a:alpha val="55000"/>
                  <a:satMod val="155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8" name="Freeform 7"/>
          <p:cNvSpPr>
            <a:spLocks/>
          </p:cNvSpPr>
          <p:nvPr/>
        </p:nvSpPr>
        <p:spPr bwMode="auto">
          <a:xfrm>
            <a:off x="4381500" y="-7144"/>
            <a:ext cx="4762500" cy="638175"/>
          </a:xfrm>
          <a:custGeom>
            <a:avLst>
              <a:gd name="A1" fmla="val 0"/>
              <a:gd name="A2" fmla="val 0"/>
              <a:gd name="A3" fmla="val 0"/>
              <a:gd name="A4" fmla="val 0"/>
              <a:gd name="A5" fmla="val 0"/>
              <a:gd name="A6" fmla="val 0"/>
              <a:gd name="A7" fmla="val 0"/>
              <a:gd name="A8" fmla="val 0"/>
            </a:avLst>
            <a:gdLst/>
            <a:ahLst/>
            <a:cxnLst>
              <a:cxn ang="0">
                <a:pos x="0" y="0"/>
              </a:cxn>
              <a:cxn ang="0">
                <a:pos x="1668" y="564"/>
              </a:cxn>
              <a:cxn ang="0">
                <a:pos x="3000" y="186"/>
              </a:cxn>
              <a:cxn ang="0">
                <a:pos x="3000" y="6"/>
              </a:cxn>
              <a:cxn ang="0">
                <a:pos x="0" y="0"/>
              </a:cxn>
            </a:cxnLst>
            <a:rect l="0" t="0" r="0" b="0"/>
            <a:pathLst>
              <a:path w="3000" h="595">
                <a:moveTo>
                  <a:pt x="0" y="0"/>
                </a:moveTo>
                <a:cubicBezTo>
                  <a:pt x="174" y="102"/>
                  <a:pt x="1168" y="533"/>
                  <a:pt x="1668" y="564"/>
                </a:cubicBezTo>
                <a:cubicBezTo>
                  <a:pt x="2168" y="595"/>
                  <a:pt x="2778" y="279"/>
                  <a:pt x="3000" y="186"/>
                </a:cubicBezTo>
                <a:lnTo>
                  <a:pt x="3000" y="6"/>
                </a:lnTo>
                <a:lnTo>
                  <a:pt x="0" y="0"/>
                </a:lnTo>
                <a:close/>
              </a:path>
            </a:pathLst>
          </a:custGeom>
          <a:gradFill>
            <a:gsLst>
              <a:gs pos="0">
                <a:schemeClr val="accent3">
                  <a:shade val="50000"/>
                  <a:alpha val="30000"/>
                  <a:satMod val="130000"/>
                </a:schemeClr>
              </a:gs>
              <a:gs pos="80000">
                <a:schemeClr val="accent2">
                  <a:shade val="75000"/>
                  <a:alpha val="45000"/>
                  <a:satMod val="140000"/>
                </a:schemeClr>
              </a:gs>
            </a:gsLst>
            <a:lin ang="5400000" scaled="1"/>
          </a:gradFill>
          <a:ln w="9525" cap="flat" cmpd="sng" algn="ctr">
            <a:noFill/>
            <a:prstDash val="solid"/>
            <a:round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/>
          <a:p>
            <a:pPr marL="0" algn="l" rtl="0" eaLnBrk="1" latinLnBrk="0" hangingPunct="1"/>
            <a:endParaRPr kumimoji="0" lang="en-US">
              <a:solidFill>
                <a:schemeClr val="tx1"/>
              </a:solidFill>
              <a:latin typeface="+mn-lt"/>
              <a:ea typeface="+mn-ea"/>
              <a:cs typeface="+mn-cs"/>
            </a:endParaRPr>
          </a:p>
        </p:txBody>
      </p:sp>
      <p:sp>
        <p:nvSpPr>
          <p:cNvPr id="9" name="Title Placeholder 8"/>
          <p:cNvSpPr>
            <a:spLocks noGrp="1"/>
          </p:cNvSpPr>
          <p:nvPr>
            <p:ph type="title"/>
          </p:nvPr>
        </p:nvSpPr>
        <p:spPr>
          <a:xfrm>
            <a:off x="457200" y="704088"/>
            <a:ext cx="8229600" cy="1143000"/>
          </a:xfrm>
          <a:prstGeom prst="rect">
            <a:avLst/>
          </a:prstGeom>
        </p:spPr>
        <p:txBody>
          <a:bodyPr vert="horz" lIns="0" rIns="0" bIns="0" anchor="b">
            <a:normAutofit/>
          </a:bodyPr>
          <a:lstStyle/>
          <a:p>
            <a:r>
              <a:rPr kumimoji="0" lang="ru-RU"/>
              <a:t>Образец заголовка</a:t>
            </a:r>
            <a:endParaRPr kumimoji="0" lang="en-US"/>
          </a:p>
        </p:txBody>
      </p:sp>
      <p:sp>
        <p:nvSpPr>
          <p:cNvPr id="30" name="Text Placeholder 29"/>
          <p:cNvSpPr>
            <a:spLocks noGrp="1"/>
          </p:cNvSpPr>
          <p:nvPr>
            <p:ph type="body" idx="1"/>
          </p:nvPr>
        </p:nvSpPr>
        <p:spPr>
          <a:xfrm>
            <a:off x="457200" y="1935480"/>
            <a:ext cx="8229600" cy="4389120"/>
          </a:xfrm>
          <a:prstGeom prst="rect">
            <a:avLst/>
          </a:prstGeom>
        </p:spPr>
        <p:txBody>
          <a:bodyPr vert="horz">
            <a:normAutofit/>
          </a:bodyPr>
          <a:lstStyle/>
          <a:p>
            <a:pPr lvl="0" eaLnBrk="1" latinLnBrk="0" hangingPunct="1"/>
            <a:r>
              <a:rPr kumimoji="0" lang="ru-RU"/>
              <a:t>Образец текста</a:t>
            </a:r>
          </a:p>
          <a:p>
            <a:pPr lvl="1" eaLnBrk="1" latinLnBrk="0" hangingPunct="1"/>
            <a:r>
              <a:rPr kumimoji="0" lang="ru-RU"/>
              <a:t>Второй уровень</a:t>
            </a:r>
          </a:p>
          <a:p>
            <a:pPr lvl="2" eaLnBrk="1" latinLnBrk="0" hangingPunct="1"/>
            <a:r>
              <a:rPr kumimoji="0" lang="ru-RU"/>
              <a:t>Третий уровень</a:t>
            </a:r>
          </a:p>
          <a:p>
            <a:pPr lvl="3" eaLnBrk="1" latinLnBrk="0" hangingPunct="1"/>
            <a:r>
              <a:rPr kumimoji="0" lang="ru-RU"/>
              <a:t>Четвертый уровень</a:t>
            </a:r>
          </a:p>
          <a:p>
            <a:pPr lvl="4" eaLnBrk="1" latinLnBrk="0" hangingPunct="1"/>
            <a:r>
              <a:rPr kumimoji="0" lang="ru-RU"/>
              <a:t>Пятый уровень</a:t>
            </a:r>
            <a:endParaRPr kumimoji="0" lang="en-US"/>
          </a:p>
        </p:txBody>
      </p:sp>
      <p:sp>
        <p:nvSpPr>
          <p:cNvPr id="10" name="Date Placeholder 9"/>
          <p:cNvSpPr>
            <a:spLocks noGrp="1"/>
          </p:cNvSpPr>
          <p:nvPr>
            <p:ph type="dt" sz="half" idx="2"/>
          </p:nvPr>
        </p:nvSpPr>
        <p:spPr>
          <a:xfrm>
            <a:off x="457200" y="6356350"/>
            <a:ext cx="21336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AA16128-A12C-492D-A728-84687F64CDE6}" type="datetimeFigureOut">
              <a:rPr lang="ru-RU" smtClean="0"/>
              <a:t>04.01.2022</a:t>
            </a:fld>
            <a:endParaRPr lang="ru-RU"/>
          </a:p>
        </p:txBody>
      </p:sp>
      <p:sp>
        <p:nvSpPr>
          <p:cNvPr id="22" name="Footer Placeholder 21"/>
          <p:cNvSpPr>
            <a:spLocks noGrp="1"/>
          </p:cNvSpPr>
          <p:nvPr>
            <p:ph type="ftr" sz="quarter" idx="3"/>
          </p:nvPr>
        </p:nvSpPr>
        <p:spPr>
          <a:xfrm>
            <a:off x="2667000" y="6356350"/>
            <a:ext cx="33528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l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endParaRPr lang="ru-RU"/>
          </a:p>
        </p:txBody>
      </p:sp>
      <p:sp>
        <p:nvSpPr>
          <p:cNvPr id="18" name="Slide Number Placeholder 17"/>
          <p:cNvSpPr>
            <a:spLocks noGrp="1"/>
          </p:cNvSpPr>
          <p:nvPr>
            <p:ph type="sldNum" sz="quarter" idx="4"/>
          </p:nvPr>
        </p:nvSpPr>
        <p:spPr>
          <a:xfrm>
            <a:off x="7924800" y="6356350"/>
            <a:ext cx="762000" cy="365125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200">
                <a:solidFill>
                  <a:schemeClr val="tx2">
                    <a:shade val="90000"/>
                  </a:schemeClr>
                </a:solidFill>
              </a:defRPr>
            </a:lvl1pPr>
          </a:lstStyle>
          <a:p>
            <a:fld id="{DABAAD5C-B4B2-4F71-A5B8-7F6725F58259}" type="slidenum">
              <a:rPr lang="ru-RU" smtClean="0"/>
              <a:t>‹#›</a:t>
            </a:fld>
            <a:endParaRPr lang="ru-RU"/>
          </a:p>
        </p:txBody>
      </p:sp>
      <p:grpSp>
        <p:nvGrpSpPr>
          <p:cNvPr id="2" name="Group 1"/>
          <p:cNvGrpSpPr/>
          <p:nvPr/>
        </p:nvGrpSpPr>
        <p:grpSpPr>
          <a:xfrm>
            <a:off x="-19017" y="202408"/>
            <a:ext cx="9180548" cy="649224"/>
            <a:chOff x="-19045" y="216550"/>
            <a:chExt cx="9180548" cy="649224"/>
          </a:xfrm>
        </p:grpSpPr>
        <p:sp>
          <p:nvSpPr>
            <p:cNvPr id="12" name="Freeform 11"/>
            <p:cNvSpPr>
              <a:spLocks/>
            </p:cNvSpPr>
            <p:nvPr/>
          </p:nvSpPr>
          <p:spPr bwMode="auto">
            <a:xfrm rot="21435692">
              <a:off x="-19045" y="216550"/>
              <a:ext cx="9163050" cy="649224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966"/>
                </a:cxn>
                <a:cxn ang="0">
                  <a:pos x="1608" y="282"/>
                </a:cxn>
                <a:cxn ang="0">
                  <a:pos x="4110" y="1008"/>
                </a:cxn>
                <a:cxn ang="0">
                  <a:pos x="5772" y="0"/>
                </a:cxn>
              </a:cxnLst>
              <a:rect l="0" t="0" r="0" b="0"/>
              <a:pathLst>
                <a:path w="5772" h="1055">
                  <a:moveTo>
                    <a:pt x="0" y="966"/>
                  </a:moveTo>
                  <a:cubicBezTo>
                    <a:pt x="282" y="738"/>
                    <a:pt x="923" y="275"/>
                    <a:pt x="1608" y="282"/>
                  </a:cubicBezTo>
                  <a:cubicBezTo>
                    <a:pt x="2293" y="289"/>
                    <a:pt x="3416" y="1055"/>
                    <a:pt x="4110" y="1008"/>
                  </a:cubicBezTo>
                  <a:cubicBezTo>
                    <a:pt x="4804" y="961"/>
                    <a:pt x="5426" y="210"/>
                    <a:pt x="5772" y="0"/>
                  </a:cubicBezTo>
                </a:path>
              </a:pathLst>
            </a:custGeom>
            <a:noFill/>
            <a:ln w="10795" cap="flat" cmpd="sng" algn="ctr">
              <a:gradFill>
                <a:gsLst>
                  <a:gs pos="74000">
                    <a:schemeClr val="accent3">
                      <a:shade val="75000"/>
                    </a:schemeClr>
                  </a:gs>
                  <a:gs pos="86000">
                    <a:schemeClr val="tx1">
                      <a:alpha val="29000"/>
                    </a:schemeClr>
                  </a:gs>
                  <a:gs pos="16000">
                    <a:schemeClr val="accent2">
                      <a:shade val="75000"/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  <p:sp>
          <p:nvSpPr>
            <p:cNvPr id="13" name="Freeform 12"/>
            <p:cNvSpPr>
              <a:spLocks/>
            </p:cNvSpPr>
            <p:nvPr/>
          </p:nvSpPr>
          <p:spPr bwMode="auto">
            <a:xfrm rot="21435692">
              <a:off x="-14309" y="290003"/>
              <a:ext cx="9175812" cy="530352"/>
            </a:xfrm>
            <a:custGeom>
              <a:avLst>
                <a:gd name="A1" fmla="val 0"/>
                <a:gd name="A2" fmla="val 0"/>
                <a:gd name="A3" fmla="val 0"/>
                <a:gd name="A4" fmla="val 0"/>
                <a:gd name="A5" fmla="val 0"/>
                <a:gd name="A6" fmla="val 0"/>
                <a:gd name="A7" fmla="val 0"/>
                <a:gd name="A8" fmla="val 0"/>
              </a:avLst>
              <a:gdLst/>
              <a:ahLst/>
              <a:cxnLst>
                <a:cxn ang="0">
                  <a:pos x="0" y="732"/>
                </a:cxn>
                <a:cxn ang="0">
                  <a:pos x="1638" y="228"/>
                </a:cxn>
                <a:cxn ang="0">
                  <a:pos x="4122" y="816"/>
                </a:cxn>
                <a:cxn ang="0">
                  <a:pos x="5766" y="0"/>
                </a:cxn>
              </a:cxnLst>
              <a:rect l="0" t="0" r="0" b="0"/>
              <a:pathLst>
                <a:path w="5766" h="854">
                  <a:moveTo>
                    <a:pt x="0" y="732"/>
                  </a:moveTo>
                  <a:cubicBezTo>
                    <a:pt x="273" y="647"/>
                    <a:pt x="951" y="214"/>
                    <a:pt x="1638" y="228"/>
                  </a:cubicBezTo>
                  <a:cubicBezTo>
                    <a:pt x="2325" y="242"/>
                    <a:pt x="3434" y="854"/>
                    <a:pt x="4122" y="816"/>
                  </a:cubicBezTo>
                  <a:cubicBezTo>
                    <a:pt x="4810" y="778"/>
                    <a:pt x="5424" y="170"/>
                    <a:pt x="5766" y="0"/>
                  </a:cubicBezTo>
                </a:path>
              </a:pathLst>
            </a:custGeom>
            <a:noFill/>
            <a:ln w="9525" cap="flat" cmpd="sng" algn="ctr">
              <a:gradFill>
                <a:gsLst>
                  <a:gs pos="74000">
                    <a:schemeClr val="accent4"/>
                  </a:gs>
                  <a:gs pos="44000">
                    <a:schemeClr val="accent1"/>
                  </a:gs>
                  <a:gs pos="33000">
                    <a:schemeClr val="accent2">
                      <a:alpha val="56000"/>
                    </a:schemeClr>
                  </a:gs>
                </a:gsLst>
                <a:lin ang="5400000" scaled="1"/>
              </a:gradFill>
              <a:prstDash val="solid"/>
              <a:round/>
              <a:headEnd type="none" w="med" len="med"/>
              <a:tailEnd type="none" w="med" len="med"/>
            </a:ln>
            <a:effectLst/>
          </p:spPr>
          <p:txBody>
            <a:bodyPr vert="horz" wrap="square" lIns="91440" tIns="45720" rIns="91440" bIns="45720" anchor="t" compatLnSpc="1"/>
            <a:lstStyle/>
            <a:p>
              <a:endParaRPr kumimoji="0" lang="en-US"/>
            </a:p>
          </p:txBody>
        </p:sp>
      </p:grp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97" r:id="rId1"/>
    <p:sldLayoutId id="2147483698" r:id="rId2"/>
    <p:sldLayoutId id="2147483699" r:id="rId3"/>
    <p:sldLayoutId id="2147483700" r:id="rId4"/>
    <p:sldLayoutId id="2147483701" r:id="rId5"/>
    <p:sldLayoutId id="2147483702" r:id="rId6"/>
    <p:sldLayoutId id="2147483703" r:id="rId7"/>
    <p:sldLayoutId id="2147483704" r:id="rId8"/>
    <p:sldLayoutId id="2147483705" r:id="rId9"/>
    <p:sldLayoutId id="2147483706" r:id="rId10"/>
    <p:sldLayoutId id="2147483707" r:id="rId11"/>
  </p:sldLayoutIdLst>
  <p:txStyles>
    <p:titleStyle>
      <a:lvl1pPr algn="l" rtl="0" eaLnBrk="1" latinLnBrk="0" hangingPunct="1">
        <a:spcBef>
          <a:spcPct val="0"/>
        </a:spcBef>
        <a:buNone/>
        <a:defRPr kumimoji="0" sz="5000" b="0" kern="1200">
          <a:ln>
            <a:noFill/>
          </a:ln>
          <a:solidFill>
            <a:schemeClr val="tx2"/>
          </a:solidFill>
          <a:effectLst/>
          <a:latin typeface="+mj-lt"/>
          <a:ea typeface="+mj-ea"/>
          <a:cs typeface="+mj-cs"/>
        </a:defRPr>
      </a:lvl1pPr>
    </p:titleStyle>
    <p:bodyStyle>
      <a:lvl1pPr marL="274320" indent="-274320" algn="l" rtl="0" eaLnBrk="1" latinLnBrk="0" hangingPunct="1">
        <a:spcBef>
          <a:spcPct val="20000"/>
        </a:spcBef>
        <a:buClr>
          <a:schemeClr val="accent3"/>
        </a:buClr>
        <a:buSzPct val="95000"/>
        <a:buFont typeface="Wingdings 2"/>
        <a:buChar char=""/>
        <a:defRPr kumimoji="0" sz="2600" kern="1200">
          <a:solidFill>
            <a:schemeClr val="tx1"/>
          </a:solidFill>
          <a:latin typeface="+mn-lt"/>
          <a:ea typeface="+mn-ea"/>
          <a:cs typeface="+mn-cs"/>
        </a:defRPr>
      </a:lvl1pPr>
      <a:lvl2pPr marL="640080" indent="-246888" algn="l" rtl="0" eaLnBrk="1" latinLnBrk="0" hangingPunct="1">
        <a:spcBef>
          <a:spcPct val="20000"/>
        </a:spcBef>
        <a:buClr>
          <a:schemeClr val="accent1"/>
        </a:buClr>
        <a:buSzPct val="85000"/>
        <a:buFont typeface="Wingdings 2"/>
        <a:buChar char=""/>
        <a:defRPr kumimoji="0"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indent="-246888" algn="l" rtl="0" eaLnBrk="1" latinLnBrk="0" hangingPunct="1">
        <a:spcBef>
          <a:spcPct val="20000"/>
        </a:spcBef>
        <a:buClr>
          <a:schemeClr val="accent2"/>
        </a:buClr>
        <a:buSzPct val="70000"/>
        <a:buFont typeface="Wingdings 2"/>
        <a:buChar char=""/>
        <a:defRPr kumimoji="0" sz="2100" kern="1200">
          <a:solidFill>
            <a:schemeClr val="tx1"/>
          </a:solidFill>
          <a:latin typeface="+mn-lt"/>
          <a:ea typeface="+mn-ea"/>
          <a:cs typeface="+mn-cs"/>
        </a:defRPr>
      </a:lvl3pPr>
      <a:lvl4pPr marL="1188720" indent="-210312" algn="l" rtl="0" eaLnBrk="1" latinLnBrk="0" hangingPunct="1">
        <a:spcBef>
          <a:spcPct val="20000"/>
        </a:spcBef>
        <a:buClr>
          <a:schemeClr val="accent3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1463040" indent="-210312" algn="l" rtl="0" eaLnBrk="1" latinLnBrk="0" hangingPunct="1">
        <a:spcBef>
          <a:spcPct val="20000"/>
        </a:spcBef>
        <a:buClr>
          <a:schemeClr val="accent4"/>
        </a:buClr>
        <a:buSzPct val="65000"/>
        <a:buFont typeface="Wingdings 2"/>
        <a:buChar char="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1737360" indent="-210312" algn="l" rtl="0" eaLnBrk="1" latinLnBrk="0" hangingPunct="1">
        <a:spcBef>
          <a:spcPct val="20000"/>
        </a:spcBef>
        <a:buClr>
          <a:schemeClr val="accent5"/>
        </a:buClr>
        <a:buSzPct val="80000"/>
        <a:buFont typeface="Wingdings 2"/>
        <a:buChar char="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1920240" indent="-182880" algn="l" rtl="0" eaLnBrk="1" latinLnBrk="0" hangingPunct="1">
        <a:spcBef>
          <a:spcPct val="20000"/>
        </a:spcBef>
        <a:buClr>
          <a:schemeClr val="accent6"/>
        </a:buClr>
        <a:buSzPct val="80000"/>
        <a:buFont typeface="Wingdings 2"/>
        <a:buChar char="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2194560" indent="-182880" algn="l" rtl="0" eaLnBrk="1" latinLnBrk="0" hangingPunct="1">
        <a:spcBef>
          <a:spcPct val="20000"/>
        </a:spcBef>
        <a:buClr>
          <a:schemeClr val="tx2"/>
        </a:buClr>
        <a:buChar char="•"/>
        <a:defRPr kumimoji="0" sz="1600" kern="1200">
          <a:solidFill>
            <a:schemeClr val="tx1"/>
          </a:solidFill>
          <a:latin typeface="+mn-lt"/>
          <a:ea typeface="+mn-ea"/>
          <a:cs typeface="+mn-cs"/>
        </a:defRPr>
      </a:lvl8pPr>
      <a:lvl9pPr marL="2468880" indent="-182880" algn="l" rtl="0" eaLnBrk="1" latinLnBrk="0" hangingPunct="1">
        <a:spcBef>
          <a:spcPct val="20000"/>
        </a:spcBef>
        <a:buClr>
          <a:schemeClr val="tx2"/>
        </a:buClr>
        <a:buFontTx/>
        <a:buChar char="•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pn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7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png"/><Relationship Id="rId1" Type="http://schemas.openxmlformats.org/officeDocument/2006/relationships/slideLayout" Target="../slideLayouts/slideLayout7.xml"/></Relationships>
</file>

<file path=ppt/slides/_rels/slide1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7.xml"/></Relationships>
</file>

<file path=ppt/slides/_rels/slide1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16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png"/><Relationship Id="rId1" Type="http://schemas.openxmlformats.org/officeDocument/2006/relationships/slideLayout" Target="../slideLayouts/slideLayout7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7.xml"/></Relationships>
</file>

<file path=ppt/slides/_rels/slide8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_rels/slide9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6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ctrTitle"/>
          </p:nvPr>
        </p:nvSpPr>
        <p:spPr>
          <a:xfrm>
            <a:off x="251520" y="404665"/>
            <a:ext cx="8568952" cy="2592287"/>
          </a:xfrm>
        </p:spPr>
        <p:txBody>
          <a:bodyPr>
            <a:normAutofit/>
          </a:bodyPr>
          <a:lstStyle/>
          <a:p>
            <a:pPr algn="ctr"/>
            <a:r>
              <a:rPr lang="uk-UA" sz="3200" dirty="0"/>
              <a:t>                                            </a:t>
            </a:r>
            <a:r>
              <a:rPr lang="uk-UA" sz="2700" dirty="0" smtClean="0"/>
              <a:t>23 вересня 2021року</a:t>
            </a:r>
            <a:r>
              <a:rPr lang="uk-UA" sz="3200" dirty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uk-UA" sz="3200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uk-UA" sz="3200" b="1" dirty="0" smtClean="0"/>
              <a:t>Четверте </a:t>
            </a:r>
            <a:r>
              <a:rPr lang="uk-UA" sz="3200" b="1" dirty="0"/>
              <a:t>засідання</a:t>
            </a:r>
            <a:br>
              <a:rPr lang="uk-UA" sz="3200" b="1" dirty="0"/>
            </a:br>
            <a:r>
              <a:rPr lang="uk-UA" sz="3200" b="1" dirty="0"/>
              <a:t>робочої групи з </a:t>
            </a:r>
            <a:r>
              <a:rPr lang="uk-UA" sz="3200" b="1" dirty="0" smtClean="0"/>
              <a:t>розроблення </a:t>
            </a:r>
            <a:r>
              <a:rPr lang="uk-UA" sz="3200" b="1" dirty="0"/>
              <a:t>Стратегії розвитку</a:t>
            </a:r>
            <a:br>
              <a:rPr lang="uk-UA" sz="3200" b="1" dirty="0"/>
            </a:br>
            <a:r>
              <a:rPr lang="uk-UA" sz="3200" b="1" dirty="0" err="1" smtClean="0"/>
              <a:t>Оскільської</a:t>
            </a:r>
            <a:r>
              <a:rPr lang="uk-UA" sz="3200" b="1" dirty="0" smtClean="0"/>
              <a:t> сільської територіальної громади на </a:t>
            </a:r>
            <a:r>
              <a:rPr lang="uk-UA" sz="3200" b="1" dirty="0"/>
              <a:t>період </a:t>
            </a:r>
            <a:r>
              <a:rPr lang="uk-UA" sz="3200" b="1" dirty="0" smtClean="0"/>
              <a:t>2022-2027 </a:t>
            </a:r>
            <a:r>
              <a:rPr lang="uk-UA" sz="3200" b="1" dirty="0"/>
              <a:t>роки.</a:t>
            </a:r>
            <a:endParaRPr lang="ru-RU" sz="3200" b="1" dirty="0"/>
          </a:p>
        </p:txBody>
      </p:sp>
      <p:sp>
        <p:nvSpPr>
          <p:cNvPr id="3" name="Подзаголовок 2"/>
          <p:cNvSpPr>
            <a:spLocks noGrp="1"/>
          </p:cNvSpPr>
          <p:nvPr>
            <p:ph type="subTitle" idx="1"/>
          </p:nvPr>
        </p:nvSpPr>
        <p:spPr>
          <a:xfrm>
            <a:off x="2267744" y="4293096"/>
            <a:ext cx="4680520" cy="2088232"/>
          </a:xfrm>
        </p:spPr>
        <p:txBody>
          <a:bodyPr/>
          <a:lstStyle/>
          <a:p>
            <a:pPr algn="l"/>
            <a:endParaRPr lang="ru-RU" dirty="0"/>
          </a:p>
        </p:txBody>
      </p:sp>
      <p:pic>
        <p:nvPicPr>
          <p:cNvPr id="1027" name="Picture 3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267744" y="3140968"/>
            <a:ext cx="4680520" cy="324802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650526439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1026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83568" y="858513"/>
            <a:ext cx="7704856" cy="5018758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569214839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852704"/>
          </a:xfrm>
        </p:spPr>
        <p:txBody>
          <a:bodyPr>
            <a:normAutofit/>
          </a:bodyPr>
          <a:lstStyle/>
          <a:p>
            <a:pPr algn="ctr"/>
            <a:r>
              <a:rPr lang="uk-UA" sz="4400" dirty="0">
                <a:solidFill>
                  <a:schemeClr val="tx1"/>
                </a:solidFill>
              </a:rPr>
              <a:t>Моделі системи моніторингу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683568" y="1582341"/>
            <a:ext cx="7776864" cy="4031873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uk-UA" sz="3200" b="1" dirty="0"/>
              <a:t>І. Модель.</a:t>
            </a:r>
          </a:p>
          <a:p>
            <a:pPr algn="just"/>
            <a:r>
              <a:rPr lang="uk-UA" sz="2400" dirty="0"/>
              <a:t>Постійно діючий профільний орган, що здійснює</a:t>
            </a:r>
          </a:p>
          <a:p>
            <a:pPr algn="just"/>
            <a:r>
              <a:rPr lang="uk-UA" sz="2400" dirty="0"/>
              <a:t>координацію - </a:t>
            </a:r>
            <a:r>
              <a:rPr lang="uk-UA" sz="2800" b="1" dirty="0" err="1"/>
              <a:t>Проєктний</a:t>
            </a:r>
            <a:r>
              <a:rPr lang="uk-UA" sz="2800" b="1" dirty="0"/>
              <a:t> </a:t>
            </a:r>
            <a:r>
              <a:rPr lang="uk-UA" sz="2800" b="1" dirty="0" smtClean="0"/>
              <a:t>офіс</a:t>
            </a:r>
          </a:p>
          <a:p>
            <a:pPr algn="just"/>
            <a:endParaRPr lang="uk-UA" sz="2400" b="1" dirty="0"/>
          </a:p>
          <a:p>
            <a:pPr algn="just"/>
            <a:r>
              <a:rPr lang="uk-UA" sz="2400" dirty="0"/>
              <a:t>Професійний консультативно-дорадчий орган -</a:t>
            </a:r>
          </a:p>
          <a:p>
            <a:pPr algn="just"/>
            <a:r>
              <a:rPr lang="uk-UA" sz="2800" b="1" dirty="0"/>
              <a:t>Експертна рада</a:t>
            </a:r>
            <a:r>
              <a:rPr lang="uk-UA" sz="2400" dirty="0"/>
              <a:t>, члени якої обираються шляхом</a:t>
            </a:r>
          </a:p>
          <a:p>
            <a:pPr algn="just"/>
            <a:r>
              <a:rPr lang="uk-UA" sz="2400" dirty="0"/>
              <a:t>відкритого конкурсу на підставі кваліфікаційних</a:t>
            </a:r>
          </a:p>
          <a:p>
            <a:pPr algn="just"/>
            <a:r>
              <a:rPr lang="uk-UA" sz="2400" dirty="0"/>
              <a:t>вимог. </a:t>
            </a:r>
            <a:endParaRPr lang="uk-UA" sz="2400" dirty="0" smtClean="0"/>
          </a:p>
          <a:p>
            <a:pPr algn="just"/>
            <a:r>
              <a:rPr lang="uk-UA" sz="2400" dirty="0" smtClean="0"/>
              <a:t>Рішення </a:t>
            </a:r>
            <a:r>
              <a:rPr lang="uk-UA" sz="2400" dirty="0"/>
              <a:t>Експертної ради </a:t>
            </a:r>
            <a:r>
              <a:rPr lang="uk-UA" sz="2400" dirty="0" smtClean="0"/>
              <a:t>затверджується </a:t>
            </a:r>
            <a:r>
              <a:rPr lang="uk-UA" sz="2400" b="1" dirty="0" smtClean="0"/>
              <a:t>рішенням </a:t>
            </a:r>
            <a:r>
              <a:rPr lang="uk-UA" sz="2400" b="1" dirty="0"/>
              <a:t>ради</a:t>
            </a:r>
          </a:p>
        </p:txBody>
      </p:sp>
    </p:spTree>
    <p:extLst>
      <p:ext uri="{BB962C8B-B14F-4D97-AF65-F5344CB8AC3E}">
        <p14:creationId xmlns:p14="http://schemas.microsoft.com/office/powerpoint/2010/main" val="3891366513"/>
      </p:ext>
    </p:extLst>
  </p:cSld>
  <p:clrMapOvr>
    <a:masterClrMapping/>
  </p:clrMapOvr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050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467544" y="836711"/>
            <a:ext cx="8352927" cy="554461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1328477126"/>
      </p:ext>
    </p:extLst>
  </p:cSld>
  <p:clrMapOvr>
    <a:masterClrMapping/>
  </p:clrMapOvr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852704"/>
          </a:xfrm>
        </p:spPr>
        <p:txBody>
          <a:bodyPr>
            <a:normAutofit/>
          </a:bodyPr>
          <a:lstStyle/>
          <a:p>
            <a:pPr algn="ctr"/>
            <a:r>
              <a:rPr lang="uk-UA" sz="4400" dirty="0">
                <a:solidFill>
                  <a:schemeClr val="tx1"/>
                </a:solidFill>
              </a:rPr>
              <a:t>Моделі системи моніторингу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395536" y="751344"/>
            <a:ext cx="8568952" cy="5016758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uk-UA" dirty="0" smtClean="0"/>
          </a:p>
          <a:p>
            <a:endParaRPr lang="uk-UA" dirty="0"/>
          </a:p>
          <a:p>
            <a:endParaRPr lang="uk-UA" dirty="0" smtClean="0"/>
          </a:p>
          <a:p>
            <a:endParaRPr lang="uk-UA" dirty="0" smtClean="0"/>
          </a:p>
          <a:p>
            <a:r>
              <a:rPr lang="uk-UA" sz="3200" b="1" dirty="0" smtClean="0"/>
              <a:t>ІІ</a:t>
            </a:r>
            <a:r>
              <a:rPr lang="uk-UA" sz="3200" b="1" dirty="0"/>
              <a:t>. Модель</a:t>
            </a:r>
            <a:r>
              <a:rPr lang="uk-UA" sz="3200" b="1" dirty="0" smtClean="0"/>
              <a:t>.</a:t>
            </a:r>
            <a:endParaRPr lang="uk-UA" sz="3200" b="1" dirty="0"/>
          </a:p>
          <a:p>
            <a:pPr algn="just"/>
            <a:r>
              <a:rPr lang="uk-UA" sz="2400" dirty="0"/>
              <a:t>Постійно діючий профільний орган, що </a:t>
            </a:r>
            <a:r>
              <a:rPr lang="uk-UA" sz="2400" dirty="0" smtClean="0"/>
              <a:t>здійснює</a:t>
            </a:r>
          </a:p>
          <a:p>
            <a:pPr algn="just"/>
            <a:r>
              <a:rPr lang="uk-UA" sz="2400" dirty="0" smtClean="0"/>
              <a:t>координацію </a:t>
            </a:r>
            <a:r>
              <a:rPr lang="uk-UA" sz="2400" dirty="0"/>
              <a:t>- </a:t>
            </a:r>
            <a:r>
              <a:rPr lang="uk-UA" sz="2400" b="1" dirty="0" err="1"/>
              <a:t>Проєктний</a:t>
            </a:r>
            <a:r>
              <a:rPr lang="uk-UA" sz="2400" b="1" dirty="0"/>
              <a:t> офіс</a:t>
            </a:r>
            <a:r>
              <a:rPr lang="uk-UA" sz="2400" dirty="0"/>
              <a:t>.</a:t>
            </a:r>
          </a:p>
          <a:p>
            <a:pPr algn="just"/>
            <a:r>
              <a:rPr lang="uk-UA" sz="2400" dirty="0"/>
              <a:t>Громадський моніторинг та контроль: </a:t>
            </a:r>
            <a:r>
              <a:rPr lang="uk-UA" sz="2400" b="1" dirty="0" err="1"/>
              <a:t>Комитет</a:t>
            </a:r>
            <a:r>
              <a:rPr lang="uk-UA" sz="2400" b="1" dirty="0"/>
              <a:t> з</a:t>
            </a:r>
          </a:p>
          <a:p>
            <a:pPr algn="just"/>
            <a:r>
              <a:rPr lang="uk-UA" sz="2400" b="1" dirty="0"/>
              <a:t>управління впровадження стратегії</a:t>
            </a:r>
            <a:r>
              <a:rPr lang="uk-UA" sz="2400" dirty="0"/>
              <a:t>, до складу</a:t>
            </a:r>
          </a:p>
          <a:p>
            <a:pPr algn="just"/>
            <a:r>
              <a:rPr lang="uk-UA" sz="2400" dirty="0"/>
              <a:t>якого за згодою входять представники громадськості,</a:t>
            </a:r>
          </a:p>
          <a:p>
            <a:pPr algn="just"/>
            <a:r>
              <a:rPr lang="uk-UA" sz="2400" dirty="0"/>
              <a:t>бізнесу, експертного середовища, </a:t>
            </a:r>
            <a:r>
              <a:rPr lang="uk-UA" sz="2400" dirty="0" smtClean="0"/>
              <a:t>спеціалісти виконавчого </a:t>
            </a:r>
            <a:r>
              <a:rPr lang="uk-UA" sz="2400" dirty="0"/>
              <a:t>комітету, депутати тощо.</a:t>
            </a:r>
          </a:p>
          <a:p>
            <a:pPr algn="just"/>
            <a:r>
              <a:rPr lang="uk-UA" sz="2400" dirty="0"/>
              <a:t>Рішення Комітету носять </a:t>
            </a:r>
            <a:r>
              <a:rPr lang="uk-UA" sz="2400" b="1" dirty="0"/>
              <a:t>дорадчий характер</a:t>
            </a:r>
            <a:r>
              <a:rPr lang="uk-UA" sz="2400" dirty="0"/>
              <a:t>. Склад</a:t>
            </a:r>
          </a:p>
          <a:p>
            <a:pPr algn="just"/>
            <a:r>
              <a:rPr lang="uk-UA" sz="2400" dirty="0"/>
              <a:t>комітету та його рішення затверджуються </a:t>
            </a:r>
            <a:r>
              <a:rPr lang="uk-UA" sz="2400" b="1" dirty="0" smtClean="0"/>
              <a:t>рішенням ради</a:t>
            </a:r>
            <a:r>
              <a:rPr lang="uk-UA" sz="2400" b="1" dirty="0"/>
              <a:t>.</a:t>
            </a:r>
          </a:p>
        </p:txBody>
      </p:sp>
    </p:spTree>
    <p:extLst>
      <p:ext uri="{BB962C8B-B14F-4D97-AF65-F5344CB8AC3E}">
        <p14:creationId xmlns:p14="http://schemas.microsoft.com/office/powerpoint/2010/main" val="2250680438"/>
      </p:ext>
    </p:extLst>
  </p:cSld>
  <p:clrMapOvr>
    <a:masterClrMapping/>
  </p:clrMapOvr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3074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95536" y="957263"/>
            <a:ext cx="8424935" cy="5424065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2723957815"/>
      </p:ext>
    </p:extLst>
  </p:cSld>
  <p:clrMapOvr>
    <a:masterClrMapping/>
  </p:clrMapOvr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780696"/>
          </a:xfrm>
        </p:spPr>
        <p:txBody>
          <a:bodyPr>
            <a:normAutofit fontScale="90000"/>
          </a:bodyPr>
          <a:lstStyle/>
          <a:p>
            <a:pPr algn="ctr"/>
            <a:r>
              <a:rPr lang="uk-UA" dirty="0">
                <a:solidFill>
                  <a:schemeClr val="tx1"/>
                </a:solidFill>
              </a:rPr>
              <a:t>Моделі системи моніторингу</a:t>
            </a:r>
          </a:p>
        </p:txBody>
      </p:sp>
      <p:sp>
        <p:nvSpPr>
          <p:cNvPr id="3" name="Прямоугольник 2"/>
          <p:cNvSpPr/>
          <p:nvPr/>
        </p:nvSpPr>
        <p:spPr>
          <a:xfrm>
            <a:off x="539552" y="1028343"/>
            <a:ext cx="8136904" cy="510909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uk-UA" dirty="0" smtClean="0"/>
          </a:p>
          <a:p>
            <a:endParaRPr lang="uk-UA" dirty="0"/>
          </a:p>
          <a:p>
            <a:endParaRPr lang="uk-UA" dirty="0" smtClean="0"/>
          </a:p>
          <a:p>
            <a:r>
              <a:rPr lang="uk-UA" sz="3200" b="1" dirty="0" smtClean="0"/>
              <a:t>ІІІ</a:t>
            </a:r>
            <a:r>
              <a:rPr lang="uk-UA" sz="3200" b="1" dirty="0"/>
              <a:t>. Модель.</a:t>
            </a:r>
            <a:r>
              <a:rPr lang="uk-UA" sz="2400" dirty="0"/>
              <a:t> </a:t>
            </a:r>
            <a:endParaRPr lang="uk-UA" sz="2400" dirty="0" smtClean="0"/>
          </a:p>
          <a:p>
            <a:r>
              <a:rPr lang="uk-UA" sz="2400" dirty="0" smtClean="0"/>
              <a:t>Комбінована </a:t>
            </a:r>
            <a:r>
              <a:rPr lang="uk-UA" sz="2400" dirty="0" err="1"/>
              <a:t>трирівнева</a:t>
            </a:r>
            <a:r>
              <a:rPr lang="uk-UA" sz="2400" dirty="0"/>
              <a:t> модель </a:t>
            </a:r>
            <a:r>
              <a:rPr lang="uk-UA" sz="2400" dirty="0" smtClean="0"/>
              <a:t>- поєднання </a:t>
            </a:r>
            <a:r>
              <a:rPr lang="uk-UA" sz="2400" dirty="0"/>
              <a:t>елементів першої та другої моделі.</a:t>
            </a:r>
          </a:p>
          <a:p>
            <a:r>
              <a:rPr lang="uk-UA" sz="2400" dirty="0"/>
              <a:t>Тобто щоденний моніторинг, контроль та підготовку</a:t>
            </a:r>
          </a:p>
          <a:p>
            <a:r>
              <a:rPr lang="uk-UA" sz="2400" dirty="0"/>
              <a:t>пропозицій здійснює постійно діючий профільний</a:t>
            </a:r>
          </a:p>
          <a:p>
            <a:r>
              <a:rPr lang="uk-UA" sz="2400" dirty="0"/>
              <a:t>орган: </a:t>
            </a:r>
            <a:r>
              <a:rPr lang="uk-UA" sz="2400" b="1" dirty="0" err="1"/>
              <a:t>Проєктний</a:t>
            </a:r>
            <a:r>
              <a:rPr lang="uk-UA" sz="2400" b="1" dirty="0"/>
              <a:t> офіс</a:t>
            </a:r>
          </a:p>
          <a:p>
            <a:r>
              <a:rPr lang="uk-UA" sz="2400" b="1" dirty="0"/>
              <a:t>Експертною радою </a:t>
            </a:r>
            <a:r>
              <a:rPr lang="uk-UA" sz="2400" dirty="0"/>
              <a:t>готуються проекти рішень, що</a:t>
            </a:r>
          </a:p>
          <a:p>
            <a:r>
              <a:rPr lang="uk-UA" sz="2400" dirty="0"/>
              <a:t>виносяться на обговорення </a:t>
            </a:r>
            <a:r>
              <a:rPr lang="uk-UA" sz="2400" b="1" dirty="0"/>
              <a:t>Комітету з управління</a:t>
            </a:r>
          </a:p>
          <a:p>
            <a:r>
              <a:rPr lang="uk-UA" sz="2400" b="1" dirty="0"/>
              <a:t>впровадження стратегії</a:t>
            </a:r>
            <a:r>
              <a:rPr lang="uk-UA" sz="2400" dirty="0"/>
              <a:t> (із широким залученням</a:t>
            </a:r>
          </a:p>
          <a:p>
            <a:r>
              <a:rPr lang="uk-UA" sz="2400" dirty="0"/>
              <a:t>громадськості).</a:t>
            </a:r>
          </a:p>
          <a:p>
            <a:r>
              <a:rPr lang="uk-UA" sz="2400" b="1" dirty="0"/>
              <a:t>Рішення затверджуються радою.</a:t>
            </a:r>
          </a:p>
        </p:txBody>
      </p:sp>
    </p:spTree>
    <p:extLst>
      <p:ext uri="{BB962C8B-B14F-4D97-AF65-F5344CB8AC3E}">
        <p14:creationId xmlns:p14="http://schemas.microsoft.com/office/powerpoint/2010/main" val="1260383898"/>
      </p:ext>
    </p:extLst>
  </p:cSld>
  <p:clrMapOvr>
    <a:masterClrMapping/>
  </p:clrMapOvr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4098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539551" y="862013"/>
            <a:ext cx="8208913" cy="5447307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4032286531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57200" y="1340768"/>
            <a:ext cx="8229600" cy="1728192"/>
          </a:xfrm>
        </p:spPr>
        <p:txBody>
          <a:bodyPr>
            <a:normAutofit/>
          </a:bodyPr>
          <a:lstStyle/>
          <a:p>
            <a:pPr algn="ctr"/>
            <a:r>
              <a:rPr lang="ru-RU" sz="3600" dirty="0">
                <a:latin typeface="Arial"/>
              </a:rPr>
              <a:t>Система </a:t>
            </a:r>
            <a:r>
              <a:rPr lang="ru-RU" sz="3600" dirty="0" err="1">
                <a:latin typeface="Arial"/>
              </a:rPr>
              <a:t>моніторингу</a:t>
            </a:r>
            <a:r>
              <a:rPr lang="ru-RU" sz="3600" dirty="0">
                <a:latin typeface="Arial"/>
              </a:rPr>
              <a:t> та </a:t>
            </a:r>
            <a:r>
              <a:rPr lang="ru-RU" sz="3600" dirty="0" err="1">
                <a:latin typeface="Arial"/>
              </a:rPr>
              <a:t>оцінки</a:t>
            </a:r>
            <a:r>
              <a:rPr lang="ru-RU" sz="3600" dirty="0">
                <a:latin typeface="Arial"/>
              </a:rPr>
              <a:t> </a:t>
            </a:r>
            <a:r>
              <a:rPr lang="ru-RU" sz="3600" dirty="0" err="1">
                <a:latin typeface="Arial"/>
              </a:rPr>
              <a:t>якості</a:t>
            </a:r>
            <a:r>
              <a:rPr lang="ru-RU" sz="3600" dirty="0"/>
              <a:t/>
            </a:r>
            <a:br>
              <a:rPr lang="ru-RU" sz="3600" dirty="0"/>
            </a:br>
            <a:r>
              <a:rPr lang="ru-RU" sz="3600" dirty="0" err="1">
                <a:latin typeface="Arial"/>
              </a:rPr>
              <a:t>виконання</a:t>
            </a:r>
            <a:r>
              <a:rPr lang="ru-RU" sz="3600" dirty="0">
                <a:latin typeface="Arial"/>
              </a:rPr>
              <a:t> </a:t>
            </a:r>
            <a:r>
              <a:rPr lang="ru-RU" sz="3600" dirty="0" err="1">
                <a:latin typeface="Arial"/>
              </a:rPr>
              <a:t>Стратегії</a:t>
            </a:r>
            <a:endParaRPr lang="ru-RU" sz="3200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08383" y="3501008"/>
            <a:ext cx="8229600" cy="282209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800" dirty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2800" dirty="0">
                <a:solidFill>
                  <a:schemeClr val="accent1">
                    <a:lumMod val="75000"/>
                  </a:schemeClr>
                </a:solidFill>
              </a:rPr>
            </a:br>
            <a:endParaRPr lang="ru-RU" sz="2800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4" name="Блок-схема: перфолента 3"/>
          <p:cNvSpPr/>
          <p:nvPr/>
        </p:nvSpPr>
        <p:spPr>
          <a:xfrm>
            <a:off x="1619672" y="3348703"/>
            <a:ext cx="5832648" cy="2028808"/>
          </a:xfrm>
          <a:prstGeom prst="flowChartPunchedTape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sz="2000" dirty="0">
                <a:latin typeface="Arial"/>
              </a:rPr>
              <a:t>Четвертий етап стратегічного планування</a:t>
            </a:r>
            <a:endParaRPr lang="uk-UA" sz="2000" dirty="0"/>
          </a:p>
        </p:txBody>
      </p:sp>
    </p:spTree>
    <p:extLst>
      <p:ext uri="{BB962C8B-B14F-4D97-AF65-F5344CB8AC3E}">
        <p14:creationId xmlns:p14="http://schemas.microsoft.com/office/powerpoint/2010/main" val="3497216641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Заголовок 1"/>
          <p:cNvSpPr>
            <a:spLocks noGrp="1"/>
          </p:cNvSpPr>
          <p:nvPr>
            <p:ph type="title"/>
          </p:nvPr>
        </p:nvSpPr>
        <p:spPr>
          <a:xfrm>
            <a:off x="467544" y="908720"/>
            <a:ext cx="8229600" cy="4752528"/>
          </a:xfrm>
        </p:spPr>
        <p:txBody>
          <a:bodyPr>
            <a:normAutofit/>
          </a:bodyPr>
          <a:lstStyle/>
          <a:p>
            <a:pPr algn="ctr"/>
            <a:r>
              <a:rPr lang="uk-UA" sz="3200" dirty="0">
                <a:latin typeface="Arial"/>
              </a:rPr>
              <a:t>Ознайомимося з попередніми</a:t>
            </a:r>
            <a:r>
              <a:rPr lang="uk-UA" sz="3200" dirty="0"/>
              <a:t/>
            </a:r>
            <a:br>
              <a:rPr lang="uk-UA" sz="3200" dirty="0"/>
            </a:br>
            <a:r>
              <a:rPr lang="uk-UA" sz="3200" dirty="0">
                <a:latin typeface="Arial"/>
              </a:rPr>
              <a:t>напрацюваннями:</a:t>
            </a:r>
            <a:r>
              <a:rPr lang="uk-UA" sz="3200" dirty="0"/>
              <a:t/>
            </a:r>
            <a:br>
              <a:rPr lang="uk-UA" sz="3200" dirty="0"/>
            </a:br>
            <a:r>
              <a:rPr lang="uk-UA" sz="3200" dirty="0">
                <a:latin typeface="Arial"/>
              </a:rPr>
              <a:t>І етап: збір даних,</a:t>
            </a:r>
            <a:r>
              <a:rPr lang="uk-UA" sz="3200" dirty="0"/>
              <a:t/>
            </a:r>
            <a:br>
              <a:rPr lang="uk-UA" sz="3200" dirty="0"/>
            </a:br>
            <a:r>
              <a:rPr lang="uk-UA" sz="3200" dirty="0">
                <a:latin typeface="Arial"/>
              </a:rPr>
              <a:t>ІІ етап: стратегічний вибір (</a:t>
            </a:r>
            <a:r>
              <a:rPr lang="en-US" sz="3200" dirty="0">
                <a:latin typeface="Arial"/>
              </a:rPr>
              <a:t>SWOT-</a:t>
            </a:r>
            <a:r>
              <a:rPr lang="en-US" sz="3200" dirty="0"/>
              <a:t/>
            </a:r>
            <a:br>
              <a:rPr lang="en-US" sz="3200" dirty="0"/>
            </a:br>
            <a:r>
              <a:rPr lang="uk-UA" sz="3200" dirty="0">
                <a:latin typeface="Arial"/>
              </a:rPr>
              <a:t>аналіз, </a:t>
            </a:r>
            <a:r>
              <a:rPr lang="uk-UA" sz="3200" dirty="0" err="1">
                <a:latin typeface="Arial"/>
              </a:rPr>
              <a:t>аналіз</a:t>
            </a:r>
            <a:r>
              <a:rPr lang="uk-UA" sz="3200" dirty="0">
                <a:latin typeface="Arial"/>
              </a:rPr>
              <a:t> порівняльних переваг,</a:t>
            </a:r>
            <a:r>
              <a:rPr lang="uk-UA" sz="3200" dirty="0"/>
              <a:t/>
            </a:r>
            <a:br>
              <a:rPr lang="uk-UA" sz="3200" dirty="0"/>
            </a:br>
            <a:r>
              <a:rPr lang="uk-UA" sz="3200" dirty="0">
                <a:latin typeface="Arial"/>
              </a:rPr>
              <a:t>стратегічне бачення;</a:t>
            </a:r>
            <a:r>
              <a:rPr lang="uk-UA" sz="3200" dirty="0"/>
              <a:t/>
            </a:r>
            <a:br>
              <a:rPr lang="uk-UA" sz="3200" dirty="0"/>
            </a:br>
            <a:r>
              <a:rPr lang="uk-UA" sz="3200" dirty="0">
                <a:latin typeface="Arial"/>
              </a:rPr>
              <a:t>ІІІ етап: побудова матриці стратегічний</a:t>
            </a:r>
            <a:r>
              <a:rPr lang="uk-UA" sz="3200" dirty="0"/>
              <a:t/>
            </a:r>
            <a:br>
              <a:rPr lang="uk-UA" sz="3200" dirty="0"/>
            </a:br>
            <a:r>
              <a:rPr lang="uk-UA" sz="3200" dirty="0">
                <a:latin typeface="Arial"/>
              </a:rPr>
              <a:t>цілей (стратегічні та операційні цілі,</a:t>
            </a:r>
            <a:r>
              <a:rPr lang="uk-UA" sz="3200" dirty="0"/>
              <a:t/>
            </a:r>
            <a:br>
              <a:rPr lang="uk-UA" sz="3200" dirty="0"/>
            </a:br>
            <a:r>
              <a:rPr lang="uk-UA" sz="3200" dirty="0">
                <a:latin typeface="Arial"/>
              </a:rPr>
              <a:t>завдання, </a:t>
            </a:r>
            <a:r>
              <a:rPr lang="uk-UA" sz="3200" dirty="0" err="1">
                <a:latin typeface="Arial"/>
              </a:rPr>
              <a:t>проєктні</a:t>
            </a:r>
            <a:r>
              <a:rPr lang="uk-UA" sz="3200" dirty="0">
                <a:latin typeface="Arial"/>
              </a:rPr>
              <a:t> ідеї)</a:t>
            </a:r>
            <a:endParaRPr lang="ru-RU" sz="3200" dirty="0">
              <a:solidFill>
                <a:srgbClr val="002060"/>
              </a:solidFill>
            </a:endParaRPr>
          </a:p>
        </p:txBody>
      </p:sp>
      <p:sp>
        <p:nvSpPr>
          <p:cNvPr id="3" name="Объект 2"/>
          <p:cNvSpPr>
            <a:spLocks noGrp="1"/>
          </p:cNvSpPr>
          <p:nvPr>
            <p:ph idx="1"/>
          </p:nvPr>
        </p:nvSpPr>
        <p:spPr>
          <a:xfrm>
            <a:off x="408383" y="3501008"/>
            <a:ext cx="8229600" cy="2822090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800" dirty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2800" dirty="0">
                <a:solidFill>
                  <a:schemeClr val="accent1">
                    <a:lumMod val="75000"/>
                  </a:schemeClr>
                </a:solidFill>
              </a:rPr>
            </a:br>
            <a:endParaRPr lang="ru-RU" sz="2800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696733208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4294967295"/>
          </p:nvPr>
        </p:nvSpPr>
        <p:spPr>
          <a:xfrm>
            <a:off x="179512" y="333375"/>
            <a:ext cx="8568952" cy="598963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800" dirty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2800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en-US" sz="2800" b="1" dirty="0">
                <a:latin typeface="Arial"/>
              </a:rPr>
              <a:t>IV </a:t>
            </a:r>
            <a:r>
              <a:rPr lang="uk-UA" sz="2800" b="1" dirty="0">
                <a:latin typeface="Arial"/>
              </a:rPr>
              <a:t>етап: Моніторинг Стратегії</a:t>
            </a:r>
            <a:r>
              <a:rPr lang="uk-UA" sz="2800" b="1" dirty="0"/>
              <a:t/>
            </a:r>
            <a:br>
              <a:rPr lang="uk-UA" sz="2800" b="1" dirty="0"/>
            </a:br>
            <a:endParaRPr lang="uk-UA" sz="2800" b="1" dirty="0" smtClean="0"/>
          </a:p>
          <a:p>
            <a:pPr marL="0" indent="0" algn="ctr">
              <a:buNone/>
            </a:pPr>
            <a:r>
              <a:rPr lang="uk-UA" sz="2800" dirty="0" smtClean="0">
                <a:latin typeface="Arial"/>
              </a:rPr>
              <a:t>Стратегічне </a:t>
            </a:r>
            <a:r>
              <a:rPr lang="uk-UA" sz="2800" dirty="0">
                <a:latin typeface="Arial"/>
              </a:rPr>
              <a:t>планування – це не одноразова подія, </a:t>
            </a:r>
            <a:r>
              <a:rPr lang="uk-UA" sz="2800" dirty="0" smtClean="0">
                <a:latin typeface="Arial"/>
              </a:rPr>
              <a:t>що має </a:t>
            </a:r>
            <a:r>
              <a:rPr lang="uk-UA" sz="2800" dirty="0">
                <a:latin typeface="Arial"/>
              </a:rPr>
              <a:t>початок і кінець, а ефективний </a:t>
            </a:r>
            <a:r>
              <a:rPr lang="uk-UA" sz="2800" dirty="0" smtClean="0">
                <a:latin typeface="Arial"/>
              </a:rPr>
              <a:t>інструмент менеджменту </a:t>
            </a:r>
            <a:r>
              <a:rPr lang="uk-UA" sz="2800" dirty="0">
                <a:latin typeface="Arial"/>
              </a:rPr>
              <a:t>і нескінченний процес, бо зовнішні </a:t>
            </a:r>
            <a:r>
              <a:rPr lang="uk-UA" sz="2800" dirty="0" smtClean="0">
                <a:latin typeface="Arial"/>
              </a:rPr>
              <a:t>і внутрішні </a:t>
            </a:r>
            <a:r>
              <a:rPr lang="uk-UA" sz="2800" dirty="0">
                <a:latin typeface="Arial"/>
              </a:rPr>
              <a:t>чинники постійно змінюються.</a:t>
            </a:r>
            <a:r>
              <a:rPr lang="uk-UA" sz="2800" dirty="0"/>
              <a:t/>
            </a:r>
            <a:br>
              <a:rPr lang="uk-UA" sz="2800" dirty="0"/>
            </a:br>
            <a:endParaRPr lang="uk-UA" sz="2800" dirty="0" smtClean="0"/>
          </a:p>
          <a:p>
            <a:pPr marL="0" indent="0" algn="ctr">
              <a:buNone/>
            </a:pPr>
            <a:r>
              <a:rPr lang="uk-UA" sz="2800" b="1" dirty="0" smtClean="0">
                <a:latin typeface="Arial"/>
              </a:rPr>
              <a:t>Для </a:t>
            </a:r>
            <a:r>
              <a:rPr lang="uk-UA" sz="2800" b="1" dirty="0">
                <a:latin typeface="Arial"/>
              </a:rPr>
              <a:t>підвищення ефективності </a:t>
            </a:r>
            <a:r>
              <a:rPr lang="uk-UA" sz="2800" dirty="0">
                <a:latin typeface="Arial"/>
              </a:rPr>
              <a:t>від застосування </a:t>
            </a:r>
            <a:r>
              <a:rPr lang="uk-UA" sz="2800" dirty="0" smtClean="0">
                <a:latin typeface="Arial"/>
              </a:rPr>
              <a:t>цього управлінського </a:t>
            </a:r>
            <a:r>
              <a:rPr lang="uk-UA" sz="2800" dirty="0">
                <a:latin typeface="Arial"/>
              </a:rPr>
              <a:t>інструменту, </a:t>
            </a:r>
            <a:r>
              <a:rPr lang="uk-UA" sz="2800" b="1" dirty="0">
                <a:latin typeface="Arial"/>
              </a:rPr>
              <a:t>стратегічний </a:t>
            </a:r>
            <a:r>
              <a:rPr lang="uk-UA" sz="2800" b="1" dirty="0" smtClean="0">
                <a:latin typeface="Arial"/>
              </a:rPr>
              <a:t>план економічного </a:t>
            </a:r>
            <a:r>
              <a:rPr lang="uk-UA" sz="2800" b="1" dirty="0">
                <a:latin typeface="Arial"/>
              </a:rPr>
              <a:t>розвитку потрібно постійно</a:t>
            </a:r>
            <a:r>
              <a:rPr lang="uk-UA" sz="2800" b="1" dirty="0"/>
              <a:t/>
            </a:r>
            <a:br>
              <a:rPr lang="uk-UA" sz="2800" b="1" dirty="0"/>
            </a:br>
            <a:r>
              <a:rPr lang="uk-UA" sz="2800" b="1" dirty="0">
                <a:latin typeface="Arial"/>
              </a:rPr>
              <a:t>коригувати</a:t>
            </a:r>
            <a:endParaRPr lang="ru-RU" sz="2800" b="1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121105289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4294967295"/>
          </p:nvPr>
        </p:nvSpPr>
        <p:spPr>
          <a:xfrm>
            <a:off x="179512" y="333375"/>
            <a:ext cx="8568952" cy="598963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800" dirty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2800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uk-UA" sz="2800" b="1" dirty="0">
                <a:latin typeface="Arial"/>
              </a:rPr>
              <a:t>Моніторинг Стратегії</a:t>
            </a:r>
            <a:r>
              <a:rPr lang="uk-UA" sz="2800" dirty="0"/>
              <a:t/>
            </a:r>
            <a:br>
              <a:rPr lang="uk-UA" sz="2800" dirty="0"/>
            </a:br>
            <a:endParaRPr lang="uk-UA" sz="2800" dirty="0" smtClean="0"/>
          </a:p>
          <a:p>
            <a:pPr marL="0" indent="0" algn="ctr">
              <a:buNone/>
            </a:pPr>
            <a:r>
              <a:rPr lang="uk-UA" sz="2800" dirty="0" smtClean="0">
                <a:latin typeface="Arial"/>
              </a:rPr>
              <a:t>Головний </a:t>
            </a:r>
            <a:r>
              <a:rPr lang="uk-UA" sz="2800" dirty="0">
                <a:latin typeface="Arial"/>
              </a:rPr>
              <a:t>сенс моніторингу – виконання</a:t>
            </a:r>
            <a:r>
              <a:rPr lang="uk-UA" sz="2800" dirty="0"/>
              <a:t/>
            </a:r>
            <a:br>
              <a:rPr lang="uk-UA" sz="2800" dirty="0"/>
            </a:br>
            <a:r>
              <a:rPr lang="uk-UA" sz="2800" dirty="0">
                <a:latin typeface="Arial"/>
              </a:rPr>
              <a:t>двох взаємопов’язаних функцій –</a:t>
            </a:r>
            <a:r>
              <a:rPr lang="uk-UA" sz="2800" dirty="0"/>
              <a:t/>
            </a:r>
            <a:br>
              <a:rPr lang="uk-UA" sz="2800" dirty="0"/>
            </a:br>
            <a:r>
              <a:rPr lang="uk-UA" sz="2800" b="1" dirty="0">
                <a:latin typeface="Arial"/>
              </a:rPr>
              <a:t>ВІДСЛІДКОВУВАННЯ та</a:t>
            </a:r>
            <a:r>
              <a:rPr lang="uk-UA" sz="2800" b="1" dirty="0"/>
              <a:t/>
            </a:r>
            <a:br>
              <a:rPr lang="uk-UA" sz="2800" b="1" dirty="0"/>
            </a:br>
            <a:r>
              <a:rPr lang="uk-UA" sz="2800" b="1" dirty="0">
                <a:latin typeface="Arial"/>
              </a:rPr>
              <a:t>ПОПЕРЕДЖЕННЯ</a:t>
            </a:r>
            <a:r>
              <a:rPr lang="uk-UA" sz="2800" dirty="0"/>
              <a:t/>
            </a:r>
            <a:br>
              <a:rPr lang="uk-UA" sz="2800" dirty="0"/>
            </a:br>
            <a:endParaRPr lang="uk-UA" sz="2800" dirty="0" smtClean="0"/>
          </a:p>
          <a:p>
            <a:pPr marL="0" indent="0" algn="ctr">
              <a:buNone/>
            </a:pPr>
            <a:r>
              <a:rPr lang="uk-UA" sz="2800" b="1" dirty="0" smtClean="0">
                <a:latin typeface="Arial"/>
              </a:rPr>
              <a:t>ЩО</a:t>
            </a:r>
            <a:r>
              <a:rPr lang="uk-UA" sz="2800" dirty="0" smtClean="0">
                <a:latin typeface="Arial"/>
              </a:rPr>
              <a:t> </a:t>
            </a:r>
            <a:r>
              <a:rPr lang="uk-UA" sz="2800" dirty="0">
                <a:latin typeface="Arial"/>
              </a:rPr>
              <a:t>підлягає моніторингу?</a:t>
            </a:r>
            <a:r>
              <a:rPr lang="uk-UA" sz="2800" dirty="0"/>
              <a:t/>
            </a:r>
            <a:br>
              <a:rPr lang="uk-UA" sz="2800" dirty="0"/>
            </a:br>
            <a:endParaRPr lang="uk-UA" sz="2800" dirty="0" smtClean="0"/>
          </a:p>
          <a:p>
            <a:pPr marL="0" indent="0" algn="ctr">
              <a:buNone/>
            </a:pPr>
            <a:r>
              <a:rPr lang="uk-UA" sz="2800" b="1" dirty="0" smtClean="0">
                <a:latin typeface="Arial"/>
              </a:rPr>
              <a:t>ЯК</a:t>
            </a:r>
            <a:r>
              <a:rPr lang="uk-UA" sz="2800" dirty="0" smtClean="0">
                <a:latin typeface="Arial"/>
              </a:rPr>
              <a:t> </a:t>
            </a:r>
            <a:r>
              <a:rPr lang="uk-UA" sz="2800" dirty="0">
                <a:latin typeface="Arial"/>
              </a:rPr>
              <a:t>створити систему моніторингу?</a:t>
            </a:r>
            <a:endParaRPr lang="ru-RU" sz="2800" b="1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591252546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4294967295"/>
          </p:nvPr>
        </p:nvSpPr>
        <p:spPr>
          <a:xfrm>
            <a:off x="179512" y="333375"/>
            <a:ext cx="8568952" cy="598963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800" dirty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2800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ru-RU" sz="2800" b="1" dirty="0" err="1">
                <a:latin typeface="Arial"/>
              </a:rPr>
              <a:t>Компоненти</a:t>
            </a:r>
            <a:r>
              <a:rPr lang="ru-RU" sz="2800" b="1" dirty="0">
                <a:latin typeface="Arial"/>
              </a:rPr>
              <a:t> для </a:t>
            </a:r>
            <a:r>
              <a:rPr lang="ru-RU" sz="2800" b="1" dirty="0" err="1">
                <a:latin typeface="Arial"/>
              </a:rPr>
              <a:t>моніторингу</a:t>
            </a:r>
            <a:r>
              <a:rPr lang="ru-RU" sz="2800" b="1" dirty="0"/>
              <a:t/>
            </a:r>
            <a:br>
              <a:rPr lang="ru-RU" sz="2800" b="1" dirty="0"/>
            </a:br>
            <a:endParaRPr lang="ru-RU" sz="2800" b="1" dirty="0" smtClean="0"/>
          </a:p>
          <a:p>
            <a:pPr marL="0" indent="0">
              <a:buNone/>
            </a:pPr>
            <a:r>
              <a:rPr lang="ru-RU" sz="2800" b="1" dirty="0" smtClean="0">
                <a:latin typeface="Arial"/>
              </a:rPr>
              <a:t>    - </a:t>
            </a:r>
            <a:r>
              <a:rPr lang="ru-RU" sz="2800" dirty="0" err="1" smtClean="0">
                <a:latin typeface="Arial"/>
              </a:rPr>
              <a:t>показники</a:t>
            </a:r>
            <a:r>
              <a:rPr lang="ru-RU" sz="2800" dirty="0" smtClean="0">
                <a:latin typeface="Arial"/>
              </a:rPr>
              <a:t> </a:t>
            </a:r>
            <a:r>
              <a:rPr lang="ru-RU" sz="2800" dirty="0">
                <a:latin typeface="Arial"/>
              </a:rPr>
              <a:t>/ </a:t>
            </a:r>
            <a:r>
              <a:rPr lang="ru-RU" sz="2800" dirty="0" err="1" smtClean="0">
                <a:latin typeface="Arial"/>
              </a:rPr>
              <a:t>індикатори</a:t>
            </a:r>
            <a:r>
              <a:rPr lang="ru-RU" sz="2800" dirty="0" smtClean="0">
                <a:latin typeface="Arial"/>
              </a:rPr>
              <a:t>;</a:t>
            </a:r>
          </a:p>
          <a:p>
            <a:pPr marL="0" indent="0">
              <a:buNone/>
            </a:pPr>
            <a:endParaRPr lang="ru-RU" sz="2800" dirty="0" smtClean="0">
              <a:latin typeface="Arial"/>
            </a:endParaRPr>
          </a:p>
          <a:p>
            <a:pPr marL="0" indent="0">
              <a:buNone/>
            </a:pPr>
            <a:r>
              <a:rPr lang="ru-RU" sz="2800" dirty="0">
                <a:latin typeface="Arial"/>
              </a:rPr>
              <a:t> </a:t>
            </a:r>
            <a:r>
              <a:rPr lang="ru-RU" sz="2800" dirty="0" smtClean="0">
                <a:latin typeface="Arial"/>
              </a:rPr>
              <a:t>   - </a:t>
            </a:r>
            <a:r>
              <a:rPr lang="ru-RU" sz="2800" dirty="0" err="1" smtClean="0">
                <a:latin typeface="Arial"/>
              </a:rPr>
              <a:t>організація</a:t>
            </a:r>
            <a:r>
              <a:rPr lang="ru-RU" sz="2800" dirty="0" smtClean="0">
                <a:latin typeface="Arial"/>
              </a:rPr>
              <a:t> </a:t>
            </a:r>
            <a:r>
              <a:rPr lang="ru-RU" sz="2800" dirty="0" err="1">
                <a:latin typeface="Arial"/>
              </a:rPr>
              <a:t>процесу</a:t>
            </a:r>
            <a:r>
              <a:rPr lang="ru-RU" sz="2800" dirty="0">
                <a:latin typeface="Arial"/>
              </a:rPr>
              <a:t> регулярного </a:t>
            </a:r>
            <a:r>
              <a:rPr lang="ru-RU" sz="2800" dirty="0" err="1">
                <a:latin typeface="Arial"/>
              </a:rPr>
              <a:t>збору</a:t>
            </a:r>
            <a:r>
              <a:rPr lang="ru-RU" sz="2800" dirty="0"/>
              <a:t/>
            </a:r>
            <a:br>
              <a:rPr lang="ru-RU" sz="2800" dirty="0"/>
            </a:br>
            <a:r>
              <a:rPr lang="ru-RU" sz="2800" dirty="0" smtClean="0"/>
              <a:t>       </a:t>
            </a:r>
            <a:r>
              <a:rPr lang="ru-RU" sz="2800" dirty="0" err="1" smtClean="0">
                <a:latin typeface="Arial"/>
              </a:rPr>
              <a:t>фактичних</a:t>
            </a:r>
            <a:r>
              <a:rPr lang="ru-RU" sz="2800" dirty="0" smtClean="0">
                <a:latin typeface="Arial"/>
              </a:rPr>
              <a:t> </a:t>
            </a:r>
            <a:r>
              <a:rPr lang="ru-RU" sz="2800" dirty="0" err="1">
                <a:latin typeface="Arial"/>
              </a:rPr>
              <a:t>показників</a:t>
            </a:r>
            <a:r>
              <a:rPr lang="ru-RU" sz="2800" dirty="0">
                <a:latin typeface="Arial"/>
              </a:rPr>
              <a:t> </a:t>
            </a:r>
            <a:endParaRPr lang="ru-RU" sz="2800" dirty="0" smtClean="0">
              <a:latin typeface="Arial"/>
            </a:endParaRPr>
          </a:p>
          <a:p>
            <a:pPr marL="0" indent="0">
              <a:buNone/>
            </a:pPr>
            <a:r>
              <a:rPr lang="ru-RU" sz="2800" dirty="0" smtClean="0">
                <a:latin typeface="Arial"/>
              </a:rPr>
              <a:t>      (</a:t>
            </a:r>
            <a:r>
              <a:rPr lang="ru-RU" sz="2800" dirty="0" err="1">
                <a:latin typeface="Arial"/>
              </a:rPr>
              <a:t>хто</a:t>
            </a:r>
            <a:r>
              <a:rPr lang="ru-RU" sz="2800" dirty="0">
                <a:latin typeface="Arial"/>
              </a:rPr>
              <a:t>, коли і </a:t>
            </a:r>
            <a:r>
              <a:rPr lang="ru-RU" sz="2800" dirty="0" smtClean="0">
                <a:latin typeface="Arial"/>
              </a:rPr>
              <a:t>як   </a:t>
            </a:r>
            <a:r>
              <a:rPr lang="ru-RU" sz="2800" dirty="0" err="1" smtClean="0">
                <a:latin typeface="Arial"/>
              </a:rPr>
              <a:t>провадитиме</a:t>
            </a:r>
            <a:r>
              <a:rPr lang="ru-RU" sz="2800" dirty="0" smtClean="0">
                <a:latin typeface="Arial"/>
              </a:rPr>
              <a:t> </a:t>
            </a:r>
            <a:r>
              <a:rPr lang="ru-RU" sz="2800" dirty="0" err="1">
                <a:latin typeface="Arial"/>
              </a:rPr>
              <a:t>моніторинг</a:t>
            </a:r>
            <a:r>
              <a:rPr lang="ru-RU" sz="2800" dirty="0" smtClean="0">
                <a:latin typeface="Arial"/>
              </a:rPr>
              <a:t>);</a:t>
            </a:r>
          </a:p>
          <a:p>
            <a:pPr marL="0" indent="0">
              <a:buNone/>
            </a:pPr>
            <a:r>
              <a:rPr lang="ru-RU" sz="2800" dirty="0"/>
              <a:t/>
            </a:r>
            <a:br>
              <a:rPr lang="ru-RU" sz="2800" dirty="0"/>
            </a:br>
            <a:r>
              <a:rPr lang="ru-RU" sz="2800" dirty="0" smtClean="0"/>
              <a:t>     - </a:t>
            </a:r>
            <a:r>
              <a:rPr lang="ru-RU" sz="2800" dirty="0" err="1" smtClean="0">
                <a:latin typeface="Arial"/>
              </a:rPr>
              <a:t>співставлення</a:t>
            </a:r>
            <a:r>
              <a:rPr lang="ru-RU" sz="2800" dirty="0" smtClean="0">
                <a:latin typeface="Arial"/>
              </a:rPr>
              <a:t> </a:t>
            </a:r>
            <a:r>
              <a:rPr lang="ru-RU" sz="2800" dirty="0" err="1">
                <a:latin typeface="Arial"/>
              </a:rPr>
              <a:t>планових</a:t>
            </a:r>
            <a:r>
              <a:rPr lang="ru-RU" sz="2800" dirty="0">
                <a:latin typeface="Arial"/>
              </a:rPr>
              <a:t> та </a:t>
            </a:r>
            <a:r>
              <a:rPr lang="ru-RU" sz="2800" dirty="0" err="1">
                <a:latin typeface="Arial"/>
              </a:rPr>
              <a:t>фактичних</a:t>
            </a:r>
            <a:r>
              <a:rPr lang="ru-RU" sz="2800" dirty="0"/>
              <a:t/>
            </a:r>
            <a:br>
              <a:rPr lang="ru-RU" sz="2800" dirty="0"/>
            </a:br>
            <a:r>
              <a:rPr lang="ru-RU" sz="2800" dirty="0" smtClean="0"/>
              <a:t>        </a:t>
            </a:r>
            <a:r>
              <a:rPr lang="ru-RU" sz="2800" dirty="0" err="1" smtClean="0">
                <a:latin typeface="Arial"/>
              </a:rPr>
              <a:t>показників</a:t>
            </a:r>
            <a:r>
              <a:rPr lang="ru-RU" sz="2800" dirty="0" smtClean="0">
                <a:latin typeface="Arial"/>
              </a:rPr>
              <a:t> </a:t>
            </a:r>
            <a:r>
              <a:rPr lang="ru-RU" sz="2800" dirty="0">
                <a:latin typeface="Arial"/>
              </a:rPr>
              <a:t>та </a:t>
            </a:r>
            <a:r>
              <a:rPr lang="ru-RU" sz="2800" dirty="0" err="1">
                <a:latin typeface="Arial"/>
              </a:rPr>
              <a:t>визначення</a:t>
            </a:r>
            <a:r>
              <a:rPr lang="ru-RU" sz="2800" dirty="0">
                <a:latin typeface="Arial"/>
              </a:rPr>
              <a:t> </a:t>
            </a:r>
            <a:r>
              <a:rPr lang="ru-RU" sz="2800" dirty="0" err="1">
                <a:latin typeface="Arial"/>
              </a:rPr>
              <a:t>відхилень</a:t>
            </a:r>
            <a:r>
              <a:rPr lang="ru-RU" sz="2800" dirty="0">
                <a:latin typeface="Arial"/>
              </a:rPr>
              <a:t>.</a:t>
            </a:r>
            <a:endParaRPr lang="ru-RU" sz="2800" b="1" dirty="0">
              <a:solidFill>
                <a:schemeClr val="accent1">
                  <a:lumMod val="75000"/>
                </a:scheme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4139806328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Объект 2"/>
          <p:cNvSpPr>
            <a:spLocks noGrp="1"/>
          </p:cNvSpPr>
          <p:nvPr>
            <p:ph idx="4294967295"/>
          </p:nvPr>
        </p:nvSpPr>
        <p:spPr>
          <a:xfrm>
            <a:off x="179512" y="333375"/>
            <a:ext cx="8568952" cy="5989638"/>
          </a:xfrm>
        </p:spPr>
        <p:txBody>
          <a:bodyPr>
            <a:normAutofit/>
          </a:bodyPr>
          <a:lstStyle/>
          <a:p>
            <a:pPr marL="0" indent="0" algn="ctr">
              <a:buNone/>
            </a:pPr>
            <a:r>
              <a:rPr lang="ru-RU" sz="2800" dirty="0">
                <a:solidFill>
                  <a:schemeClr val="accent1">
                    <a:lumMod val="75000"/>
                  </a:schemeClr>
                </a:solidFill>
              </a:rPr>
              <a:t/>
            </a:r>
            <a:br>
              <a:rPr lang="ru-RU" sz="2800" dirty="0">
                <a:solidFill>
                  <a:schemeClr val="accent1">
                    <a:lumMod val="75000"/>
                  </a:schemeClr>
                </a:solidFill>
              </a:rPr>
            </a:br>
            <a:r>
              <a:rPr lang="uk-UA" sz="2800" b="1" dirty="0">
                <a:latin typeface="Arial"/>
              </a:rPr>
              <a:t>ЩО </a:t>
            </a:r>
            <a:r>
              <a:rPr lang="uk-UA" sz="2800" b="1" dirty="0" smtClean="0">
                <a:latin typeface="Arial"/>
              </a:rPr>
              <a:t>підлягає </a:t>
            </a:r>
            <a:r>
              <a:rPr lang="uk-UA" sz="2800" b="1" dirty="0">
                <a:latin typeface="Arial"/>
              </a:rPr>
              <a:t>моніторингу</a:t>
            </a:r>
            <a:r>
              <a:rPr lang="uk-UA" sz="2800" b="1" dirty="0" smtClean="0">
                <a:latin typeface="Arial"/>
              </a:rPr>
              <a:t>?</a:t>
            </a:r>
          </a:p>
          <a:p>
            <a:pPr marL="0" indent="0" algn="ctr">
              <a:buNone/>
            </a:pPr>
            <a:endParaRPr lang="ru-RU" sz="2800" b="1" dirty="0">
              <a:solidFill>
                <a:schemeClr val="accent1">
                  <a:lumMod val="75000"/>
                </a:schemeClr>
              </a:solidFill>
            </a:endParaRPr>
          </a:p>
        </p:txBody>
      </p:sp>
      <p:sp>
        <p:nvSpPr>
          <p:cNvPr id="2" name="Скругленный прямоугольник 1"/>
          <p:cNvSpPr/>
          <p:nvPr/>
        </p:nvSpPr>
        <p:spPr>
          <a:xfrm>
            <a:off x="539552" y="1340768"/>
            <a:ext cx="5040559" cy="4608512"/>
          </a:xfrm>
          <a:prstGeom prst="roundRect">
            <a:avLst/>
          </a:prstGeom>
          <a:noFill/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endParaRPr lang="uk-UA" dirty="0"/>
          </a:p>
        </p:txBody>
      </p:sp>
      <p:sp>
        <p:nvSpPr>
          <p:cNvPr id="4" name="Прямоугольник 3"/>
          <p:cNvSpPr/>
          <p:nvPr/>
        </p:nvSpPr>
        <p:spPr>
          <a:xfrm>
            <a:off x="1223628" y="1556792"/>
            <a:ext cx="3924436" cy="9144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 err="1">
                <a:latin typeface="Arial"/>
              </a:rPr>
              <a:t>Аналітична</a:t>
            </a:r>
            <a:r>
              <a:rPr lang="ru-RU" dirty="0">
                <a:latin typeface="Arial"/>
              </a:rPr>
              <a:t> </a:t>
            </a:r>
            <a:r>
              <a:rPr lang="ru-RU" dirty="0" err="1">
                <a:latin typeface="Arial"/>
              </a:rPr>
              <a:t>частина</a:t>
            </a:r>
            <a:r>
              <a:rPr lang="ru-RU" dirty="0">
                <a:latin typeface="Arial"/>
              </a:rPr>
              <a:t>:</a:t>
            </a:r>
            <a:r>
              <a:rPr lang="ru-RU" dirty="0"/>
              <a:t/>
            </a:r>
            <a:br>
              <a:rPr lang="ru-RU" dirty="0"/>
            </a:br>
            <a:r>
              <a:rPr lang="ru-RU" dirty="0">
                <a:latin typeface="Arial"/>
              </a:rPr>
              <a:t>СЕА </a:t>
            </a:r>
            <a:r>
              <a:rPr lang="ru-RU" dirty="0" err="1">
                <a:latin typeface="Arial"/>
              </a:rPr>
              <a:t>громади</a:t>
            </a:r>
            <a:r>
              <a:rPr lang="ru-RU" dirty="0">
                <a:latin typeface="Arial"/>
              </a:rPr>
              <a:t>; </a:t>
            </a:r>
            <a:r>
              <a:rPr lang="ru-RU" dirty="0" err="1">
                <a:latin typeface="Arial"/>
              </a:rPr>
              <a:t>Опитування</a:t>
            </a:r>
            <a:r>
              <a:rPr lang="ru-RU" dirty="0">
                <a:latin typeface="Arial"/>
              </a:rPr>
              <a:t> </a:t>
            </a:r>
            <a:r>
              <a:rPr lang="ru-RU" dirty="0" err="1">
                <a:latin typeface="Arial"/>
              </a:rPr>
              <a:t>бізнесу</a:t>
            </a:r>
            <a:r>
              <a:rPr lang="ru-RU" dirty="0">
                <a:latin typeface="Arial"/>
              </a:rPr>
              <a:t>; SWOT–</a:t>
            </a:r>
            <a:r>
              <a:rPr lang="ru-RU" dirty="0" err="1">
                <a:latin typeface="Arial"/>
              </a:rPr>
              <a:t>аналіз</a:t>
            </a:r>
            <a:endParaRPr lang="uk-UA" dirty="0"/>
          </a:p>
        </p:txBody>
      </p:sp>
      <p:sp>
        <p:nvSpPr>
          <p:cNvPr id="5" name="Прямоугольник 4"/>
          <p:cNvSpPr/>
          <p:nvPr/>
        </p:nvSpPr>
        <p:spPr>
          <a:xfrm>
            <a:off x="1190750" y="2636912"/>
            <a:ext cx="3957313" cy="504056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dirty="0"/>
              <a:t>Стратегічне бачення</a:t>
            </a:r>
          </a:p>
        </p:txBody>
      </p:sp>
      <p:sp>
        <p:nvSpPr>
          <p:cNvPr id="6" name="Прямоугольник 5"/>
          <p:cNvSpPr/>
          <p:nvPr/>
        </p:nvSpPr>
        <p:spPr>
          <a:xfrm>
            <a:off x="1223628" y="3259832"/>
            <a:ext cx="3924435" cy="601216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dirty="0"/>
              <a:t>Стратегічні цілі</a:t>
            </a:r>
          </a:p>
        </p:txBody>
      </p:sp>
      <p:sp>
        <p:nvSpPr>
          <p:cNvPr id="7" name="Прямоугольник 6"/>
          <p:cNvSpPr/>
          <p:nvPr/>
        </p:nvSpPr>
        <p:spPr>
          <a:xfrm>
            <a:off x="1907704" y="4096079"/>
            <a:ext cx="2304256" cy="4572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dirty="0"/>
              <a:t>Операційні цілі</a:t>
            </a:r>
          </a:p>
        </p:txBody>
      </p:sp>
      <p:sp>
        <p:nvSpPr>
          <p:cNvPr id="8" name="Прямоугольник 7"/>
          <p:cNvSpPr/>
          <p:nvPr/>
        </p:nvSpPr>
        <p:spPr>
          <a:xfrm>
            <a:off x="1907704" y="4725144"/>
            <a:ext cx="2304256" cy="457200"/>
          </a:xfrm>
          <a:prstGeom prst="rect">
            <a:avLst/>
          </a:prstGeom>
        </p:spPr>
        <p:style>
          <a:lnRef idx="1">
            <a:schemeClr val="accent1"/>
          </a:lnRef>
          <a:fillRef idx="2">
            <a:schemeClr val="accent1"/>
          </a:fillRef>
          <a:effectRef idx="1">
            <a:schemeClr val="accent1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dirty="0"/>
              <a:t>Завдання, проекти</a:t>
            </a:r>
          </a:p>
        </p:txBody>
      </p:sp>
      <p:cxnSp>
        <p:nvCxnSpPr>
          <p:cNvPr id="10" name="Прямая соединительная линия 9"/>
          <p:cNvCxnSpPr/>
          <p:nvPr/>
        </p:nvCxnSpPr>
        <p:spPr>
          <a:xfrm>
            <a:off x="1475656" y="3887950"/>
            <a:ext cx="0" cy="1092696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2" name="Прямая соединительная линия 11"/>
          <p:cNvCxnSpPr>
            <a:endCxn id="7" idx="1"/>
          </p:cNvCxnSpPr>
          <p:nvPr/>
        </p:nvCxnSpPr>
        <p:spPr>
          <a:xfrm>
            <a:off x="1475656" y="4324679"/>
            <a:ext cx="43204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14" name="Прямая соединительная линия 13"/>
          <p:cNvCxnSpPr>
            <a:endCxn id="8" idx="1"/>
          </p:cNvCxnSpPr>
          <p:nvPr/>
        </p:nvCxnSpPr>
        <p:spPr>
          <a:xfrm>
            <a:off x="1475656" y="4953744"/>
            <a:ext cx="432048" cy="0"/>
          </a:xfrm>
          <a:prstGeom prst="line">
            <a:avLst/>
          </a:prstGeom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17" name="Стрелка влево 16"/>
          <p:cNvSpPr/>
          <p:nvPr/>
        </p:nvSpPr>
        <p:spPr>
          <a:xfrm>
            <a:off x="5148062" y="1196752"/>
            <a:ext cx="3672409" cy="1944216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dirty="0"/>
              <a:t>3. Моніторинг зовнішнього</a:t>
            </a:r>
          </a:p>
          <a:p>
            <a:pPr algn="ctr"/>
            <a:r>
              <a:rPr lang="uk-UA" dirty="0"/>
              <a:t>середовища</a:t>
            </a:r>
          </a:p>
        </p:txBody>
      </p:sp>
      <p:sp>
        <p:nvSpPr>
          <p:cNvPr id="18" name="Стрелка влево 17"/>
          <p:cNvSpPr/>
          <p:nvPr/>
        </p:nvSpPr>
        <p:spPr>
          <a:xfrm>
            <a:off x="4572001" y="2996952"/>
            <a:ext cx="4248470" cy="1224136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ru-RU" dirty="0"/>
              <a:t>2. </a:t>
            </a:r>
            <a:r>
              <a:rPr lang="ru-RU" dirty="0" err="1"/>
              <a:t>Моніторинг</a:t>
            </a:r>
            <a:r>
              <a:rPr lang="ru-RU" dirty="0"/>
              <a:t> </a:t>
            </a:r>
            <a:r>
              <a:rPr lang="ru-RU" dirty="0" err="1"/>
              <a:t>ступеню</a:t>
            </a:r>
            <a:endParaRPr lang="ru-RU" dirty="0"/>
          </a:p>
          <a:p>
            <a:pPr algn="ctr"/>
            <a:r>
              <a:rPr lang="ru-RU" dirty="0" err="1"/>
              <a:t>просування</a:t>
            </a:r>
            <a:r>
              <a:rPr lang="ru-RU" dirty="0"/>
              <a:t> в </a:t>
            </a:r>
            <a:r>
              <a:rPr lang="ru-RU" dirty="0" err="1"/>
              <a:t>досягненні</a:t>
            </a:r>
            <a:r>
              <a:rPr lang="ru-RU" dirty="0"/>
              <a:t> </a:t>
            </a:r>
            <a:r>
              <a:rPr lang="ru-RU" dirty="0" err="1"/>
              <a:t>цілей</a:t>
            </a:r>
            <a:endParaRPr lang="uk-UA" dirty="0"/>
          </a:p>
        </p:txBody>
      </p:sp>
      <p:sp>
        <p:nvSpPr>
          <p:cNvPr id="19" name="Стрелка влево 18"/>
          <p:cNvSpPr/>
          <p:nvPr/>
        </p:nvSpPr>
        <p:spPr>
          <a:xfrm>
            <a:off x="4211961" y="4434298"/>
            <a:ext cx="4608510" cy="1082934"/>
          </a:xfrm>
          <a:prstGeom prst="leftArrow">
            <a:avLst/>
          </a:prstGeom>
        </p:spPr>
        <p:style>
          <a:lnRef idx="1">
            <a:schemeClr val="accent3"/>
          </a:lnRef>
          <a:fillRef idx="2">
            <a:schemeClr val="accent3"/>
          </a:fillRef>
          <a:effectRef idx="1">
            <a:schemeClr val="accent3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uk-UA" dirty="0"/>
              <a:t>1. Моніторинг виконання заходів</a:t>
            </a:r>
          </a:p>
        </p:txBody>
      </p:sp>
    </p:spTree>
    <p:extLst>
      <p:ext uri="{BB962C8B-B14F-4D97-AF65-F5344CB8AC3E}">
        <p14:creationId xmlns:p14="http://schemas.microsoft.com/office/powerpoint/2010/main" val="134428072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Прямоугольник 1"/>
          <p:cNvSpPr/>
          <p:nvPr/>
        </p:nvSpPr>
        <p:spPr>
          <a:xfrm>
            <a:off x="971600" y="2274838"/>
            <a:ext cx="7056784" cy="3539430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pPr algn="ctr"/>
            <a:r>
              <a:rPr lang="uk-UA" sz="3200" dirty="0" smtClean="0">
                <a:latin typeface="Times New Roman" pitchFamily="18" charset="0"/>
                <a:cs typeface="Times New Roman" pitchFamily="18" charset="0"/>
              </a:rPr>
              <a:t>Кожна громада постає перед   </a:t>
            </a:r>
          </a:p>
          <a:p>
            <a:pPr algn="ctr"/>
            <a:r>
              <a:rPr lang="uk-UA" sz="3200" dirty="0" smtClean="0">
                <a:latin typeface="Times New Roman" pitchFamily="18" charset="0"/>
                <a:cs typeface="Times New Roman" pitchFamily="18" charset="0"/>
              </a:rPr>
              <a:t>необхідністю  створення своєї</a:t>
            </a:r>
            <a:br>
              <a:rPr lang="uk-UA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3200" dirty="0" smtClean="0">
                <a:latin typeface="Times New Roman" pitchFamily="18" charset="0"/>
                <a:cs typeface="Times New Roman" pitchFamily="18" charset="0"/>
              </a:rPr>
              <a:t>системи індикаторів та своєї моделі</a:t>
            </a:r>
            <a:br>
              <a:rPr lang="uk-UA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3200" dirty="0" smtClean="0">
                <a:latin typeface="Times New Roman" pitchFamily="18" charset="0"/>
                <a:cs typeface="Times New Roman" pitchFamily="18" charset="0"/>
              </a:rPr>
              <a:t>моніторингу, які складаються у</a:t>
            </a:r>
            <a:br>
              <a:rPr lang="uk-UA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3200" dirty="0" smtClean="0">
                <a:latin typeface="Times New Roman" pitchFamily="18" charset="0"/>
                <a:cs typeface="Times New Roman" pitchFamily="18" charset="0"/>
              </a:rPr>
              <a:t>відповідності з потребами та</a:t>
            </a:r>
            <a:br>
              <a:rPr lang="uk-UA" sz="3200" dirty="0" smtClean="0">
                <a:latin typeface="Times New Roman" pitchFamily="18" charset="0"/>
                <a:cs typeface="Times New Roman" pitchFamily="18" charset="0"/>
              </a:rPr>
            </a:br>
            <a:r>
              <a:rPr lang="uk-UA" sz="3200" dirty="0" smtClean="0">
                <a:latin typeface="Times New Roman" pitchFamily="18" charset="0"/>
                <a:cs typeface="Times New Roman" pitchFamily="18" charset="0"/>
              </a:rPr>
              <a:t>запитами цієї громади.</a:t>
            </a:r>
            <a:br>
              <a:rPr lang="uk-UA" sz="3200" dirty="0" smtClean="0">
                <a:latin typeface="Times New Roman" pitchFamily="18" charset="0"/>
                <a:cs typeface="Times New Roman" pitchFamily="18" charset="0"/>
              </a:rPr>
            </a:br>
            <a:endParaRPr lang="uk-UA" sz="3200" dirty="0">
              <a:latin typeface="Times New Roman" pitchFamily="18" charset="0"/>
              <a:cs typeface="Times New Roman" pitchFamily="18" charset="0"/>
            </a:endParaRPr>
          </a:p>
        </p:txBody>
      </p:sp>
      <p:sp>
        <p:nvSpPr>
          <p:cNvPr id="3" name="Заголовок 2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ctr"/>
            <a:r>
              <a:rPr lang="uk-UA" dirty="0" smtClean="0"/>
              <a:t/>
            </a:r>
            <a:br>
              <a:rPr lang="uk-UA" dirty="0" smtClean="0"/>
            </a:br>
            <a:r>
              <a:rPr lang="uk-UA" dirty="0"/>
              <a:t/>
            </a:r>
            <a:br>
              <a:rPr lang="uk-UA" dirty="0"/>
            </a:br>
            <a:r>
              <a:rPr lang="uk-UA" dirty="0" smtClean="0"/>
              <a:t/>
            </a:r>
            <a:br>
              <a:rPr lang="uk-UA" dirty="0" smtClean="0"/>
            </a:br>
            <a:r>
              <a:rPr lang="uk-UA" dirty="0"/>
              <a:t/>
            </a:r>
            <a:br>
              <a:rPr lang="uk-UA" dirty="0"/>
            </a:br>
            <a:r>
              <a:rPr lang="uk-UA" dirty="0" smtClean="0"/>
              <a:t/>
            </a:r>
            <a:br>
              <a:rPr lang="uk-UA" dirty="0" smtClean="0"/>
            </a:br>
            <a:r>
              <a:rPr lang="uk-UA" dirty="0"/>
              <a:t/>
            </a:r>
            <a:br>
              <a:rPr lang="uk-UA" dirty="0"/>
            </a:br>
            <a:r>
              <a:rPr lang="uk-UA" dirty="0" smtClean="0"/>
              <a:t/>
            </a:r>
            <a:br>
              <a:rPr lang="uk-UA" dirty="0" smtClean="0"/>
            </a:br>
            <a:r>
              <a:rPr lang="uk-UA" dirty="0"/>
              <a:t/>
            </a:r>
            <a:br>
              <a:rPr lang="uk-UA" dirty="0"/>
            </a:br>
            <a:r>
              <a:rPr lang="uk-UA" sz="3100" u="sng" dirty="0" smtClean="0"/>
              <a:t>Індикатори</a:t>
            </a:r>
            <a:r>
              <a:rPr lang="uk-UA" sz="3100" dirty="0"/>
              <a:t>: універсальної формули немає</a:t>
            </a:r>
            <a:br>
              <a:rPr lang="uk-UA" sz="3100" dirty="0"/>
            </a:br>
            <a:endParaRPr lang="uk-UA" sz="3100" dirty="0"/>
          </a:p>
        </p:txBody>
      </p:sp>
    </p:spTree>
    <p:extLst>
      <p:ext uri="{BB962C8B-B14F-4D97-AF65-F5344CB8AC3E}">
        <p14:creationId xmlns:p14="http://schemas.microsoft.com/office/powerpoint/2010/main" val="2305910229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Прямоугольник 2"/>
          <p:cNvSpPr/>
          <p:nvPr/>
        </p:nvSpPr>
        <p:spPr>
          <a:xfrm>
            <a:off x="395536" y="1443841"/>
            <a:ext cx="8208912" cy="4893647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endParaRPr lang="uk-UA" sz="2400" b="1" dirty="0" smtClean="0">
              <a:latin typeface="Arial"/>
            </a:endParaRPr>
          </a:p>
          <a:p>
            <a:r>
              <a:rPr lang="uk-UA" sz="2400" b="1" dirty="0" smtClean="0">
                <a:latin typeface="Arial"/>
              </a:rPr>
              <a:t>ідентичність</a:t>
            </a:r>
            <a:r>
              <a:rPr lang="uk-UA" sz="2400" dirty="0" smtClean="0">
                <a:latin typeface="Arial"/>
              </a:rPr>
              <a:t> </a:t>
            </a:r>
            <a:r>
              <a:rPr lang="uk-UA" sz="2400" dirty="0">
                <a:latin typeface="Arial"/>
              </a:rPr>
              <a:t>– зрозумілий та не двозначний</a:t>
            </a:r>
            <a:r>
              <a:rPr lang="uk-UA" sz="2400" dirty="0" smtClean="0">
                <a:latin typeface="Arial"/>
              </a:rPr>
              <a:t>;</a:t>
            </a:r>
          </a:p>
          <a:p>
            <a:r>
              <a:rPr lang="uk-UA" sz="2400" dirty="0"/>
              <a:t/>
            </a:r>
            <a:br>
              <a:rPr lang="uk-UA" sz="2400" dirty="0"/>
            </a:br>
            <a:r>
              <a:rPr lang="uk-UA" sz="2400" b="1" dirty="0">
                <a:latin typeface="Arial"/>
              </a:rPr>
              <a:t>доступність</a:t>
            </a:r>
            <a:r>
              <a:rPr lang="uk-UA" sz="2400" dirty="0">
                <a:latin typeface="Arial"/>
              </a:rPr>
              <a:t> – розумна </a:t>
            </a:r>
            <a:r>
              <a:rPr lang="uk-UA" sz="2400" dirty="0" err="1">
                <a:latin typeface="Arial"/>
              </a:rPr>
              <a:t>затратність</a:t>
            </a:r>
            <a:r>
              <a:rPr lang="uk-UA" sz="2400" dirty="0">
                <a:latin typeface="Arial"/>
              </a:rPr>
              <a:t> ресурсів</a:t>
            </a:r>
            <a:r>
              <a:rPr lang="uk-UA" sz="2400" dirty="0" smtClean="0">
                <a:latin typeface="Arial"/>
              </a:rPr>
              <a:t>;</a:t>
            </a:r>
          </a:p>
          <a:p>
            <a:r>
              <a:rPr lang="uk-UA" sz="2400" dirty="0"/>
              <a:t/>
            </a:r>
            <a:br>
              <a:rPr lang="uk-UA" sz="2400" dirty="0"/>
            </a:br>
            <a:r>
              <a:rPr lang="uk-UA" sz="2400" b="1" dirty="0">
                <a:latin typeface="Arial"/>
              </a:rPr>
              <a:t>доречність</a:t>
            </a:r>
            <a:r>
              <a:rPr lang="uk-UA" sz="2400" dirty="0">
                <a:latin typeface="Arial"/>
              </a:rPr>
              <a:t> – відповідає предмету розгляду </a:t>
            </a:r>
            <a:r>
              <a:rPr lang="uk-UA" sz="2400" dirty="0" smtClean="0">
                <a:latin typeface="Arial"/>
              </a:rPr>
              <a:t>і тісно  </a:t>
            </a:r>
            <a:r>
              <a:rPr lang="uk-UA" sz="2400" dirty="0">
                <a:latin typeface="Arial"/>
              </a:rPr>
              <a:t>пов’язаний із цілями, </a:t>
            </a:r>
            <a:r>
              <a:rPr lang="uk-UA" sz="2400" dirty="0" smtClean="0">
                <a:latin typeface="Arial"/>
              </a:rPr>
              <a:t>що відслідковуються;</a:t>
            </a:r>
          </a:p>
          <a:p>
            <a:r>
              <a:rPr lang="uk-UA" sz="2400" dirty="0"/>
              <a:t/>
            </a:r>
            <a:br>
              <a:rPr lang="uk-UA" sz="2400" dirty="0"/>
            </a:br>
            <a:r>
              <a:rPr lang="uk-UA" sz="2400" b="1" dirty="0">
                <a:latin typeface="Arial"/>
              </a:rPr>
              <a:t>адекватність</a:t>
            </a:r>
            <a:r>
              <a:rPr lang="uk-UA" sz="2400" dirty="0">
                <a:latin typeface="Arial"/>
              </a:rPr>
              <a:t> – забезпечує достатню </a:t>
            </a:r>
            <a:r>
              <a:rPr lang="uk-UA" sz="2400" dirty="0" smtClean="0">
                <a:latin typeface="Arial"/>
              </a:rPr>
              <a:t>основу для </a:t>
            </a:r>
            <a:r>
              <a:rPr lang="uk-UA" sz="2400" dirty="0">
                <a:latin typeface="Arial"/>
              </a:rPr>
              <a:t>оцінки </a:t>
            </a:r>
            <a:r>
              <a:rPr lang="uk-UA" sz="2400" dirty="0" smtClean="0">
                <a:latin typeface="Arial"/>
              </a:rPr>
              <a:t>діяльності;</a:t>
            </a:r>
          </a:p>
          <a:p>
            <a:r>
              <a:rPr lang="uk-UA" sz="2400" dirty="0"/>
              <a:t/>
            </a:r>
            <a:br>
              <a:rPr lang="uk-UA" sz="2400" dirty="0"/>
            </a:br>
            <a:r>
              <a:rPr lang="uk-UA" sz="2400" b="1" dirty="0">
                <a:latin typeface="Arial"/>
              </a:rPr>
              <a:t>контрольованість</a:t>
            </a:r>
            <a:r>
              <a:rPr lang="uk-UA" sz="2400" dirty="0">
                <a:latin typeface="Arial"/>
              </a:rPr>
              <a:t> – підлягає </a:t>
            </a:r>
            <a:r>
              <a:rPr lang="uk-UA" sz="2400" dirty="0" smtClean="0">
                <a:latin typeface="Arial"/>
              </a:rPr>
              <a:t>незалежній перевірці</a:t>
            </a:r>
            <a:r>
              <a:rPr lang="uk-UA" sz="2400" dirty="0"/>
              <a:t/>
            </a:r>
            <a:br>
              <a:rPr lang="uk-UA" sz="2400" dirty="0"/>
            </a:br>
            <a:endParaRPr lang="uk-UA" sz="2400" dirty="0"/>
          </a:p>
        </p:txBody>
      </p:sp>
      <p:sp>
        <p:nvSpPr>
          <p:cNvPr id="4" name="Заголовок 3"/>
          <p:cNvSpPr>
            <a:spLocks noGrp="1"/>
          </p:cNvSpPr>
          <p:nvPr>
            <p:ph type="title"/>
          </p:nvPr>
        </p:nvSpPr>
        <p:spPr>
          <a:xfrm>
            <a:off x="457200" y="704088"/>
            <a:ext cx="8305800" cy="739753"/>
          </a:xfrm>
        </p:spPr>
        <p:txBody>
          <a:bodyPr>
            <a:normAutofit/>
          </a:bodyPr>
          <a:lstStyle/>
          <a:p>
            <a:r>
              <a:rPr lang="uk-UA" sz="4400" b="1" dirty="0" smtClean="0">
                <a:solidFill>
                  <a:schemeClr val="tx1"/>
                </a:solidFill>
              </a:rPr>
              <a:t>Загальні вимоги до індикаторів:</a:t>
            </a:r>
            <a:endParaRPr lang="uk-UA" sz="4400" b="1" dirty="0">
              <a:solidFill>
                <a:schemeClr val="tx1"/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59071864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Поток">
  <a:themeElements>
    <a:clrScheme name="Поток">
      <a:dk1>
        <a:sysClr val="windowText" lastClr="000000"/>
      </a:dk1>
      <a:lt1>
        <a:sysClr val="window" lastClr="FFFFFF"/>
      </a:lt1>
      <a:dk2>
        <a:srgbClr val="04617B"/>
      </a:dk2>
      <a:lt2>
        <a:srgbClr val="DBF5F9"/>
      </a:lt2>
      <a:accent1>
        <a:srgbClr val="0F6FC6"/>
      </a:accent1>
      <a:accent2>
        <a:srgbClr val="009DD9"/>
      </a:accent2>
      <a:accent3>
        <a:srgbClr val="0BD0D9"/>
      </a:accent3>
      <a:accent4>
        <a:srgbClr val="10CF9B"/>
      </a:accent4>
      <a:accent5>
        <a:srgbClr val="7CCA62"/>
      </a:accent5>
      <a:accent6>
        <a:srgbClr val="A5C249"/>
      </a:accent6>
      <a:hlink>
        <a:srgbClr val="F49100"/>
      </a:hlink>
      <a:folHlink>
        <a:srgbClr val="85DFD0"/>
      </a:folHlink>
    </a:clrScheme>
    <a:fontScheme name="Поток">
      <a:majorFont>
        <a:latin typeface="Calibri"/>
        <a:ea typeface=""/>
        <a:cs typeface=""/>
        <a:font script="Jpan" typeface="ＭＳ Ｐゴシック"/>
        <a:font script="Hang" typeface="HY중고딕"/>
        <a:font script="Hans" typeface="隶书"/>
        <a:font script="Hant" typeface="微軟正黑體"/>
        <a:font script="Arab" typeface="Traditional Arabic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ajorFont>
      <a:minorFont>
        <a:latin typeface="Constantia"/>
        <a:ea typeface=""/>
        <a:cs typeface=""/>
        <a:font script="Jpan" typeface="HGP明朝E"/>
        <a:font script="Hang" typeface="HY신명조"/>
        <a:font script="Hans" typeface="宋体"/>
        <a:font script="Hant" typeface="新細明體"/>
        <a:font script="Arab" typeface="Majalla UI"/>
        <a:font script="Hebr" typeface="David"/>
        <a:font script="Thai" typeface="Browalli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inorFont>
    </a:fontScheme>
    <a:fmtScheme name="Поток">
      <a:fillStyleLst>
        <a:solidFill>
          <a:schemeClr val="phClr"/>
        </a:solidFill>
        <a:gradFill rotWithShape="1">
          <a:gsLst>
            <a:gs pos="0">
              <a:schemeClr val="phClr">
                <a:tint val="70000"/>
                <a:satMod val="130000"/>
              </a:schemeClr>
            </a:gs>
            <a:gs pos="43000">
              <a:schemeClr val="phClr">
                <a:tint val="44000"/>
                <a:satMod val="165000"/>
              </a:schemeClr>
            </a:gs>
            <a:gs pos="93000">
              <a:schemeClr val="phClr">
                <a:tint val="15000"/>
                <a:satMod val="165000"/>
              </a:schemeClr>
            </a:gs>
            <a:gs pos="100000">
              <a:schemeClr val="phClr">
                <a:tint val="5000"/>
                <a:satMod val="250000"/>
              </a:schemeClr>
            </a:gs>
          </a:gsLst>
          <a:path path="circle">
            <a:fillToRect l="50000" t="130000" r="50000" b="-30000"/>
          </a:path>
        </a:gradFill>
        <a:gradFill rotWithShape="1">
          <a:gsLst>
            <a:gs pos="0">
              <a:schemeClr val="phClr">
                <a:tint val="98000"/>
                <a:shade val="25000"/>
                <a:satMod val="250000"/>
              </a:schemeClr>
            </a:gs>
            <a:gs pos="68000">
              <a:schemeClr val="phClr">
                <a:tint val="86000"/>
                <a:satMod val="115000"/>
              </a:schemeClr>
            </a:gs>
            <a:gs pos="100000">
              <a:schemeClr val="phClr">
                <a:tint val="50000"/>
                <a:satMod val="150000"/>
              </a:schemeClr>
            </a:gs>
          </a:gsLst>
          <a:path path="circle">
            <a:fillToRect l="50000" t="130000" r="50000" b="-30000"/>
          </a:path>
        </a:gradFill>
      </a:fillStyleLst>
      <a:lnStyleLst>
        <a:ln w="9525" cap="flat" cmpd="sng" algn="ctr">
          <a:solidFill>
            <a:schemeClr val="phClr">
              <a:shade val="50000"/>
              <a:satMod val="103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</a:effectStyle>
        <a:effectStyle>
          <a:effectLst>
            <a:outerShdw blurRad="57150" dist="38100" dir="5400000" algn="ctr" rotWithShape="0">
              <a:schemeClr val="phClr">
                <a:shade val="9000"/>
                <a:alpha val="48000"/>
                <a:satMod val="105000"/>
              </a:schemeClr>
            </a:outerShdw>
          </a:effectLst>
          <a:scene3d>
            <a:camera prst="orthographicFront">
              <a:rot lat="0" lon="0" rev="0"/>
            </a:camera>
            <a:lightRig rig="glow" dir="tl">
              <a:rot lat="0" lon="0" rev="900000"/>
            </a:lightRig>
          </a:scene3d>
          <a:sp3d prstMaterial="powder">
            <a:bevelT w="25400" h="381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80000"/>
                <a:satMod val="400000"/>
              </a:schemeClr>
            </a:gs>
            <a:gs pos="25000">
              <a:schemeClr val="phClr">
                <a:tint val="83000"/>
                <a:satMod val="320000"/>
              </a:schemeClr>
            </a:gs>
            <a:gs pos="100000">
              <a:schemeClr val="phClr">
                <a:shade val="15000"/>
                <a:satMod val="320000"/>
              </a:schemeClr>
            </a:gs>
          </a:gsLst>
          <a:path path="circle">
            <a:fillToRect l="10000" t="110000" r="10000" b="100000"/>
          </a:path>
        </a:gradFill>
        <a:blipFill>
          <a:blip xmlns:r="http://schemas.openxmlformats.org/officeDocument/2006/relationships" r:embed="rId1">
            <a:duotone>
              <a:schemeClr val="phClr">
                <a:shade val="90000"/>
                <a:satMod val="150000"/>
              </a:schemeClr>
              <a:schemeClr val="phClr">
                <a:tint val="88000"/>
                <a:satMod val="150000"/>
              </a:schemeClr>
            </a:duotone>
          </a:blip>
          <a:tile tx="0" ty="0" sx="65000" sy="65000" flip="none" algn="tl"/>
        </a:blipFill>
      </a:bgFillStyleLst>
    </a:fmtScheme>
  </a:themeElements>
  <a:objectDefaults/>
  <a:extraClrSchemeLst/>
</a:theme>
</file>

<file path=ppt/theme/theme2.xml><?xml version="1.0" encoding="utf-8"?>
<a:theme xmlns:a="http://schemas.openxmlformats.org/drawingml/2006/main" name="Тема Office">
  <a:themeElements>
    <a:clrScheme name="Стандартная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Стандартная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Стандартная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Apothecary</Template>
  <TotalTime>3119</TotalTime>
  <Words>232</Words>
  <Application>Microsoft Office PowerPoint</Application>
  <PresentationFormat>Экран (4:3)</PresentationFormat>
  <Paragraphs>78</Paragraphs>
  <Slides>16</Slides>
  <Notes>0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слайдов</vt:lpstr>
      </vt:variant>
      <vt:variant>
        <vt:i4>16</vt:i4>
      </vt:variant>
    </vt:vector>
  </HeadingPairs>
  <TitlesOfParts>
    <vt:vector size="17" baseType="lpstr">
      <vt:lpstr>Поток</vt:lpstr>
      <vt:lpstr>                                            23 вересня 2021року Четверте засідання робочої групи з розроблення Стратегії розвитку Оскільської сільської територіальної громади на період 2022-2027 роки.</vt:lpstr>
      <vt:lpstr>Система моніторингу та оцінки якості виконання Стратегії</vt:lpstr>
      <vt:lpstr>Ознайомимося з попередніми напрацюваннями: І етап: збір даних, ІІ етап: стратегічний вибір (SWOT- аналіз, аналіз порівняльних переваг, стратегічне бачення; ІІІ етап: побудова матриці стратегічний цілей (стратегічні та операційні цілі, завдання, проєктні ідеї)</vt:lpstr>
      <vt:lpstr>Презентация PowerPoint</vt:lpstr>
      <vt:lpstr>Презентация PowerPoint</vt:lpstr>
      <vt:lpstr>Презентация PowerPoint</vt:lpstr>
      <vt:lpstr>Презентация PowerPoint</vt:lpstr>
      <vt:lpstr>        Індикатори: універсальної формули немає </vt:lpstr>
      <vt:lpstr>Загальні вимоги до індикаторів:</vt:lpstr>
      <vt:lpstr>Презентация PowerPoint</vt:lpstr>
      <vt:lpstr>Моделі системи моніторингу</vt:lpstr>
      <vt:lpstr>Презентация PowerPoint</vt:lpstr>
      <vt:lpstr>Моделі системи моніторингу</vt:lpstr>
      <vt:lpstr>Презентация PowerPoint</vt:lpstr>
      <vt:lpstr>Моделі системи моніторингу</vt:lpstr>
      <vt:lpstr>Презентация PowerPoint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20 липня 2020року Друге засідання робочої групи з розробки Стратегії розвитку Березнегуватської громади на період 2021-2027 роки.</dc:title>
  <dc:creator>Пользователь Windows</dc:creator>
  <cp:lastModifiedBy>Olena PC</cp:lastModifiedBy>
  <cp:revision>161</cp:revision>
  <cp:lastPrinted>2020-07-17T06:05:24Z</cp:lastPrinted>
  <dcterms:created xsi:type="dcterms:W3CDTF">2020-07-09T10:59:29Z</dcterms:created>
  <dcterms:modified xsi:type="dcterms:W3CDTF">2022-01-04T09:01:10Z</dcterms:modified>
</cp:coreProperties>
</file>

<file path=docProps/thumbnail.jpeg>
</file>