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7"/>
  </p:notesMasterIdLst>
  <p:sldIdLst>
    <p:sldId id="256" r:id="rId4"/>
    <p:sldId id="332" r:id="rId5"/>
    <p:sldId id="296" r:id="rId6"/>
    <p:sldId id="298" r:id="rId7"/>
    <p:sldId id="300" r:id="rId8"/>
    <p:sldId id="272" r:id="rId9"/>
    <p:sldId id="273" r:id="rId10"/>
    <p:sldId id="284" r:id="rId11"/>
    <p:sldId id="285" r:id="rId12"/>
    <p:sldId id="302" r:id="rId13"/>
    <p:sldId id="303" r:id="rId14"/>
    <p:sldId id="304" r:id="rId15"/>
    <p:sldId id="333" r:id="rId16"/>
    <p:sldId id="334" r:id="rId17"/>
    <p:sldId id="335" r:id="rId18"/>
    <p:sldId id="336" r:id="rId19"/>
    <p:sldId id="338" r:id="rId20"/>
    <p:sldId id="339" r:id="rId21"/>
    <p:sldId id="324" r:id="rId22"/>
    <p:sldId id="307" r:id="rId23"/>
    <p:sldId id="340" r:id="rId24"/>
    <p:sldId id="341" r:id="rId25"/>
    <p:sldId id="314" r:id="rId26"/>
    <p:sldId id="344" r:id="rId27"/>
    <p:sldId id="316" r:id="rId28"/>
    <p:sldId id="317" r:id="rId29"/>
    <p:sldId id="345" r:id="rId30"/>
    <p:sldId id="309" r:id="rId31"/>
    <p:sldId id="310" r:id="rId32"/>
    <p:sldId id="294" r:id="rId33"/>
    <p:sldId id="342" r:id="rId34"/>
    <p:sldId id="343" r:id="rId35"/>
    <p:sldId id="322" r:id="rId3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3.jpe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Мешканці у працездатному віці</c:v>
                </c:pt>
                <c:pt idx="1">
                  <c:v>Мешканців, які молодші працездатного віку</c:v>
                </c:pt>
                <c:pt idx="2">
                  <c:v>Мешканці, які старше працездатного віку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0.56000000000000005</c:v>
                </c:pt>
                <c:pt idx="1">
                  <c:v>0.13</c:v>
                </c:pt>
                <c:pt idx="2">
                  <c:v>0.31000000000000022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0D-4A79-8D7B-F351A4636B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Землі водного фонду</c:v>
                </c:pt>
                <c:pt idx="1">
                  <c:v>Землі лісогосподарського призначення</c:v>
                </c:pt>
                <c:pt idx="2">
                  <c:v>Землі сільськогосподарського призначення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4.1000000000000002E-2</c:v>
                </c:pt>
                <c:pt idx="1">
                  <c:v>0.48900000000000027</c:v>
                </c:pt>
                <c:pt idx="2" formatCode="0%">
                  <c:v>0.47000000000000008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E7-4B0E-829E-16C1B9B26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spPr>
        <a:solidFill>
          <a:schemeClr val="bg1"/>
        </a:solidFill>
      </c:spPr>
      <c:txPr>
        <a:bodyPr/>
        <a:lstStyle/>
        <a:p>
          <a:pPr>
            <a:defRPr lang="ru-RU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2028215223097114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7087-4A5D-AE38-1F6976D317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Власні доходи </c:v>
                </c:pt>
                <c:pt idx="1">
                  <c:v>Трансферти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26572.3</c:v>
                </c:pt>
                <c:pt idx="1">
                  <c:v>33994.1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87-4A5D-AE38-1F6976D317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9138907152392901"/>
          <c:y val="0.35561841695008811"/>
          <c:w val="0.19993702885471742"/>
          <c:h val="0.32289915815805426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lang="ru-RU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lang="ru-RU" baseline="0">
              <a:latin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905171575775255E-2"/>
          <c:y val="6.9725838543192184E-2"/>
          <c:w val="0.62677141051813101"/>
          <c:h val="0.82702679500257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25"/>
          <c:dLbls>
            <c:dLbl>
              <c:idx val="3"/>
              <c:layout>
                <c:manualLayout>
                  <c:x val="-1.8891683678429087E-2"/>
                  <c:y val="-3.3539563425131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FDA-48CD-9279-BA436FE05E3F}"/>
                </c:ext>
              </c:extLst>
            </c:dLbl>
            <c:dLbl>
              <c:idx val="5"/>
              <c:layout>
                <c:manualLayout>
                  <c:x val="5.6712962962962972E-2"/>
                  <c:y val="1.71986662376619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DA-48CD-9279-BA436FE05E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b="1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Податок на доходи фізичних осіб</c:v>
                </c:pt>
                <c:pt idx="1">
                  <c:v>Податок на прибуток підприємств</c:v>
                </c:pt>
                <c:pt idx="2">
                  <c:v>Акцизи</c:v>
                </c:pt>
                <c:pt idx="3">
                  <c:v>Рентна плата</c:v>
                </c:pt>
                <c:pt idx="4">
                  <c:v>Податок на майно</c:v>
                </c:pt>
                <c:pt idx="5">
                  <c:v>Єдиний податок</c:v>
                </c:pt>
                <c:pt idx="6">
                  <c:v>Екологічний податок</c:v>
                </c:pt>
                <c:pt idx="7">
                  <c:v>Адміністративні збори та платежі, доходи від некомерційної господарської діяльності</c:v>
                </c:pt>
                <c:pt idx="8">
                  <c:v>Власні надходження бюджетних установ</c:v>
                </c:pt>
                <c:pt idx="9">
                  <c:v>Цільові фонди</c:v>
                </c:pt>
                <c:pt idx="10">
                  <c:v>Інші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 formatCode="#,##0.00">
                  <c:v>12475.9</c:v>
                </c:pt>
                <c:pt idx="1">
                  <c:v>8.7000000000000011</c:v>
                </c:pt>
                <c:pt idx="2">
                  <c:v>118</c:v>
                </c:pt>
                <c:pt idx="3" formatCode="#,##0.00">
                  <c:v>1147.2</c:v>
                </c:pt>
                <c:pt idx="4" formatCode="#,##0.00">
                  <c:v>6196.7</c:v>
                </c:pt>
                <c:pt idx="5" formatCode="#,##0.00">
                  <c:v>4438.4000000000005</c:v>
                </c:pt>
                <c:pt idx="6">
                  <c:v>11.7</c:v>
                </c:pt>
                <c:pt idx="7">
                  <c:v>13.7</c:v>
                </c:pt>
                <c:pt idx="8">
                  <c:v>507.7</c:v>
                </c:pt>
                <c:pt idx="9" formatCode="#,##0.00">
                  <c:v>1551.5</c:v>
                </c:pt>
                <c:pt idx="10">
                  <c:v>102.8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5-4B35-9918-28C6EDDBAB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880018469913525"/>
          <c:y val="0"/>
          <c:w val="0.32805166715271711"/>
          <c:h val="0.95648030449719157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lang="ru-RU" sz="1270" kern="0" spc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706911636045498E-3"/>
          <c:y val="3.9934278135762689E-2"/>
          <c:w val="0.57201548518095957"/>
          <c:h val="0.89060638831972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1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654-42DD-BF1B-B09193069441}"/>
                </c:ext>
              </c:extLst>
            </c:dLbl>
            <c:dLbl>
              <c:idx val="1"/>
              <c:layout>
                <c:manualLayout>
                  <c:x val="9.9115813648293957E-2"/>
                  <c:y val="-0.218311680646594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654-42DD-BF1B-B09193069441}"/>
                </c:ext>
              </c:extLst>
            </c:dLbl>
            <c:dLbl>
              <c:idx val="2"/>
              <c:layout>
                <c:manualLayout>
                  <c:x val="6.17257217847769E-2"/>
                  <c:y val="4.2744208976780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654-42DD-BF1B-B09193069441}"/>
                </c:ext>
              </c:extLst>
            </c:dLbl>
            <c:dLbl>
              <c:idx val="3"/>
              <c:layout>
                <c:manualLayout>
                  <c:x val="9.9999890638670166E-2"/>
                  <c:y val="0.149211545939340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654-42DD-BF1B-B09193069441}"/>
                </c:ext>
              </c:extLst>
            </c:dLbl>
            <c:dLbl>
              <c:idx val="4"/>
              <c:layout>
                <c:manualLayout>
                  <c:x val="-9.9937664041994754E-3"/>
                  <c:y val="1.6534621153205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654-42DD-BF1B-B09193069441}"/>
                </c:ext>
              </c:extLst>
            </c:dLbl>
            <c:dLbl>
              <c:idx val="5"/>
              <c:layout>
                <c:manualLayout>
                  <c:x val="-1.9473425196850393E-2"/>
                  <c:y val="6.5036176535940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654-42DD-BF1B-B09193069441}"/>
                </c:ext>
              </c:extLst>
            </c:dLbl>
            <c:dLbl>
              <c:idx val="6"/>
              <c:layout>
                <c:manualLayout>
                  <c:x val="2.0335192475940508E-2"/>
                  <c:y val="0.113537731918675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654-42DD-BF1B-B09193069441}"/>
                </c:ext>
              </c:extLst>
            </c:dLbl>
            <c:dLbl>
              <c:idx val="7"/>
              <c:layout>
                <c:manualLayout>
                  <c:x val="-7.3185695538057743E-3"/>
                  <c:y val="3.30692423064103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654-42DD-BF1B-B09193069441}"/>
                </c:ext>
              </c:extLst>
            </c:dLbl>
            <c:dLbl>
              <c:idx val="8"/>
              <c:layout>
                <c:manualLayout>
                  <c:x val="-2.9090879265091865E-2"/>
                  <c:y val="5.1257325574936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654-42DD-BF1B-B09193069441}"/>
                </c:ext>
              </c:extLst>
            </c:dLbl>
            <c:dLbl>
              <c:idx val="9"/>
              <c:layout>
                <c:manualLayout>
                  <c:x val="-4.6830708661417322E-3"/>
                  <c:y val="0.102514651149872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654-42DD-BF1B-B09193069441}"/>
                </c:ext>
              </c:extLst>
            </c:dLbl>
            <c:dLbl>
              <c:idx val="10"/>
              <c:layout>
                <c:manualLayout>
                  <c:x val="1.6617563429571304E-2"/>
                  <c:y val="1.4330004999444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654-42DD-BF1B-B091930694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Базова дотація </c:v>
                </c:pt>
                <c:pt idx="1">
                  <c:v>Освітня субвенція</c:v>
                </c:pt>
                <c:pt idx="2">
                  <c:v>Медична субвенція</c:v>
                </c:pt>
                <c:pt idx="3">
                  <c:v>Дотація на здійснення переданих з державного бюджету видатків з утримання закладів освіти та охорони здоров"я</c:v>
                </c:pt>
                <c:pt idx="4">
                  <c:v>Інші дотації з сільських бюджетів</c:v>
                </c:pt>
                <c:pt idx="5">
                  <c:v>Субвенція на забезпечення якісної, сучасної та доступної загальної середньої освіти "Нова українська школа"</c:v>
                </c:pt>
                <c:pt idx="6">
                  <c:v>Інші субвенції з місцевого бюджету</c:v>
                </c:pt>
                <c:pt idx="7">
                  <c:v>Субвенція на проведення  місцевих виборів</c:v>
                </c:pt>
                <c:pt idx="8">
                  <c:v>Субвенція на фінансове забезпечення будівництва, реконструкції, ремонту і утримання автомобільних доріг</c:v>
                </c:pt>
                <c:pt idx="9">
                  <c:v>Субвенція на реалізацію заходів, спрямованих на розвиток системи охорони здоров"я у сільській місцевості </c:v>
                </c:pt>
                <c:pt idx="10">
                  <c:v>Субвенція з обласного бюджету на співфінансування інвестиційних проектів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11069.7</c:v>
                </c:pt>
                <c:pt idx="1">
                  <c:v>14895.7</c:v>
                </c:pt>
                <c:pt idx="2">
                  <c:v>1058.8</c:v>
                </c:pt>
                <c:pt idx="3">
                  <c:v>4999.2</c:v>
                </c:pt>
                <c:pt idx="4">
                  <c:v>190.6</c:v>
                </c:pt>
                <c:pt idx="5" formatCode="General">
                  <c:v>208.3</c:v>
                </c:pt>
                <c:pt idx="6" formatCode="General">
                  <c:v>628.1</c:v>
                </c:pt>
                <c:pt idx="7" formatCode="General">
                  <c:v>542</c:v>
                </c:pt>
                <c:pt idx="8" formatCode="General">
                  <c:v>328.7</c:v>
                </c:pt>
                <c:pt idx="9" formatCode="General">
                  <c:v>60</c:v>
                </c:pt>
                <c:pt idx="10" formatCode="General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3654-42DD-BF1B-B091930694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"/>
      </c:pieChart>
      <c:spPr>
        <a:noFill/>
      </c:spPr>
    </c:plotArea>
    <c:legend>
      <c:legendPos val="r"/>
      <c:legendEntry>
        <c:idx val="1"/>
        <c:txPr>
          <a:bodyPr/>
          <a:lstStyle/>
          <a:p>
            <a:pPr marL="0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0307983377077956"/>
          <c:y val="3.6681861737584733E-2"/>
          <c:w val="0.39553127734033261"/>
          <c:h val="0.88421820922851069"/>
        </c:manualLayout>
      </c:layout>
      <c:overlay val="0"/>
      <c:spPr>
        <a:solidFill>
          <a:schemeClr val="bg1"/>
        </a:soli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 marL="0">
            <a:spcBef>
              <a:spcPts val="0"/>
            </a:spcBef>
            <a:spcAft>
              <a:spcPts val="0"/>
            </a:spcAft>
            <a:defRPr lang="ru-RU" sz="1200" baseline="0">
              <a:solidFill>
                <a:schemeClr val="dk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2137456819545981E-2"/>
          <c:y val="8.6492083535433736E-2"/>
          <c:w val="0.55214764660992488"/>
          <c:h val="0.842530030538612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dPt>
            <c:idx val="0"/>
            <c:bubble3D val="0"/>
            <c:explosion val="14"/>
            <c:extLst>
              <c:ext xmlns:c16="http://schemas.microsoft.com/office/drawing/2014/chart" uri="{C3380CC4-5D6E-409C-BE32-E72D297353CC}">
                <c16:uniqueId val="{00000000-2DB3-404D-B633-9D8DECEA6ED2}"/>
              </c:ext>
            </c:extLst>
          </c:dPt>
          <c:dPt>
            <c:idx val="1"/>
            <c:bubble3D val="0"/>
            <c:explosion val="5"/>
            <c:extLst>
              <c:ext xmlns:c16="http://schemas.microsoft.com/office/drawing/2014/chart" uri="{C3380CC4-5D6E-409C-BE32-E72D297353CC}">
                <c16:uniqueId val="{00000001-2DB3-404D-B633-9D8DECEA6ED2}"/>
              </c:ext>
            </c:extLst>
          </c:dPt>
          <c:dPt>
            <c:idx val="2"/>
            <c:bubble3D val="0"/>
            <c:explosion val="9"/>
            <c:extLst>
              <c:ext xmlns:c16="http://schemas.microsoft.com/office/drawing/2014/chart" uri="{C3380CC4-5D6E-409C-BE32-E72D297353CC}">
                <c16:uniqueId val="{00000002-2DB3-404D-B633-9D8DECEA6ED2}"/>
              </c:ext>
            </c:extLst>
          </c:dPt>
          <c:dPt>
            <c:idx val="3"/>
            <c:bubble3D val="0"/>
            <c:explosion val="13"/>
            <c:extLst>
              <c:ext xmlns:c16="http://schemas.microsoft.com/office/drawing/2014/chart" uri="{C3380CC4-5D6E-409C-BE32-E72D297353CC}">
                <c16:uniqueId val="{00000003-2DB3-404D-B633-9D8DECEA6ED2}"/>
              </c:ext>
            </c:extLst>
          </c:dPt>
          <c:dPt>
            <c:idx val="4"/>
            <c:bubble3D val="0"/>
            <c:explosion val="14"/>
            <c:extLst>
              <c:ext xmlns:c16="http://schemas.microsoft.com/office/drawing/2014/chart" uri="{C3380CC4-5D6E-409C-BE32-E72D297353CC}">
                <c16:uniqueId val="{00000004-2DB3-404D-B633-9D8DECEA6ED2}"/>
              </c:ext>
            </c:extLst>
          </c:dPt>
          <c:dPt>
            <c:idx val="5"/>
            <c:bubble3D val="0"/>
            <c:explosion val="15"/>
            <c:extLst>
              <c:ext xmlns:c16="http://schemas.microsoft.com/office/drawing/2014/chart" uri="{C3380CC4-5D6E-409C-BE32-E72D297353CC}">
                <c16:uniqueId val="{00000005-2DB3-404D-B633-9D8DECEA6ED2}"/>
              </c:ext>
            </c:extLst>
          </c:dPt>
          <c:dPt>
            <c:idx val="6"/>
            <c:bubble3D val="0"/>
            <c:explosion val="12"/>
            <c:extLst>
              <c:ext xmlns:c16="http://schemas.microsoft.com/office/drawing/2014/chart" uri="{C3380CC4-5D6E-409C-BE32-E72D297353CC}">
                <c16:uniqueId val="{00000006-2DB3-404D-B633-9D8DECEA6ED2}"/>
              </c:ext>
            </c:extLst>
          </c:dPt>
          <c:dPt>
            <c:idx val="7"/>
            <c:bubble3D val="0"/>
            <c:explosion val="10"/>
            <c:extLst>
              <c:ext xmlns:c16="http://schemas.microsoft.com/office/drawing/2014/chart" uri="{C3380CC4-5D6E-409C-BE32-E72D297353CC}">
                <c16:uniqueId val="{00000007-2DB3-404D-B633-9D8DECEA6ED2}"/>
              </c:ext>
            </c:extLst>
          </c:dPt>
          <c:dPt>
            <c:idx val="8"/>
            <c:bubble3D val="0"/>
            <c:explosion val="15"/>
            <c:extLst>
              <c:ext xmlns:c16="http://schemas.microsoft.com/office/drawing/2014/chart" uri="{C3380CC4-5D6E-409C-BE32-E72D297353CC}">
                <c16:uniqueId val="{00000008-2DB3-404D-B633-9D8DECEA6ED2}"/>
              </c:ext>
            </c:extLst>
          </c:dPt>
          <c:dPt>
            <c:idx val="9"/>
            <c:bubble3D val="0"/>
            <c:explosion val="7"/>
            <c:extLst>
              <c:ext xmlns:c16="http://schemas.microsoft.com/office/drawing/2014/chart" uri="{C3380CC4-5D6E-409C-BE32-E72D297353CC}">
                <c16:uniqueId val="{00000009-2DB3-404D-B633-9D8DECEA6ED2}"/>
              </c:ext>
            </c:extLst>
          </c:dPt>
          <c:dLbls>
            <c:dLbl>
              <c:idx val="10"/>
              <c:layout>
                <c:manualLayout>
                  <c:x val="0.12259298294383132"/>
                  <c:y val="1.041567874572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DB3-404D-B633-9D8DECEA6E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Освіта</c:v>
                </c:pt>
                <c:pt idx="1">
                  <c:v>Охорона здоров"я</c:v>
                </c:pt>
                <c:pt idx="2">
                  <c:v>Економічна діяльність</c:v>
                </c:pt>
                <c:pt idx="3">
                  <c:v>Житлово-комунальне господарство </c:v>
                </c:pt>
                <c:pt idx="4">
                  <c:v>Фізична культура і спорт</c:v>
                </c:pt>
                <c:pt idx="5">
                  <c:v>Культура і мистецтво</c:v>
                </c:pt>
                <c:pt idx="6">
                  <c:v>Соціальний захист та соціальне забезпечення</c:v>
                </c:pt>
                <c:pt idx="7">
                  <c:v>Управління громадою</c:v>
                </c:pt>
                <c:pt idx="8">
                  <c:v>Міжбюджетні трансферти з сільського бюджету</c:v>
                </c:pt>
                <c:pt idx="9">
                  <c:v>Заходи із запобігання надзвичайних ситуацій</c:v>
                </c:pt>
                <c:pt idx="10">
                  <c:v>Охорона та раціональне використання природних ресурсів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27770</c:v>
                </c:pt>
                <c:pt idx="1">
                  <c:v>915.3</c:v>
                </c:pt>
                <c:pt idx="2">
                  <c:v>6370.7</c:v>
                </c:pt>
                <c:pt idx="3">
                  <c:v>1183.9000000000001</c:v>
                </c:pt>
                <c:pt idx="4">
                  <c:v>353.2</c:v>
                </c:pt>
                <c:pt idx="5">
                  <c:v>2608.1</c:v>
                </c:pt>
                <c:pt idx="6">
                  <c:v>5680.4</c:v>
                </c:pt>
                <c:pt idx="7">
                  <c:v>9418</c:v>
                </c:pt>
                <c:pt idx="8">
                  <c:v>1769.6</c:v>
                </c:pt>
                <c:pt idx="9">
                  <c:v>104.5</c:v>
                </c:pt>
                <c:pt idx="10">
                  <c:v>109.2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39B-4803-B32B-DD818A9A644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6200538350263194"/>
          <c:y val="8.5878499949870069E-2"/>
          <c:w val="0.32956214444182791"/>
          <c:h val="0.82824300010025986"/>
        </c:manualLayout>
      </c:layout>
      <c:overlay val="0"/>
      <c:spPr>
        <a:solidFill>
          <a:sysClr val="window" lastClr="FFFFFF"/>
        </a:solidFill>
      </c:spPr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92B743-CA70-46D0-B133-4CEB5A901BB5}" type="doc">
      <dgm:prSet loTypeId="urn:microsoft.com/office/officeart/2005/8/layout/vList2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uk-UA"/>
        </a:p>
      </dgm:t>
    </dgm:pt>
    <dgm:pt modelId="{DEE20BF2-8208-43EF-95A6-5A8A17B425FD}">
      <dgm:prSet/>
      <dgm:spPr>
        <a:xfrm>
          <a:off x="0" y="12141"/>
          <a:ext cx="8229599" cy="1374750"/>
        </a:xfrm>
        <a:prstGeom prst="roundRect">
          <a:avLst/>
        </a:prstGeom>
        <a:solidFill>
          <a:srgbClr val="DE7E18"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ctr" rtl="0"/>
          <a:r>
            <a:rPr lang="uk-UA" b="1" i="0" dirty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До мережі закладів освіти </a:t>
          </a:r>
          <a:r>
            <a:rPr lang="uk-UA" b="1" i="0" dirty="0" err="1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Оскільської</a:t>
          </a:r>
          <a:r>
            <a:rPr lang="uk-UA" b="1" i="0" dirty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 сільської ради  входять три ліцеї, </a:t>
          </a:r>
          <a:r>
            <a:rPr lang="uk-UA" b="1" i="0" strike="noStrike" dirty="0">
              <a:solidFill>
                <a:schemeClr val="tx1"/>
              </a:solidFill>
              <a:latin typeface="Century Gothic"/>
              <a:ea typeface="+mn-ea"/>
              <a:cs typeface="+mn-cs"/>
            </a:rPr>
            <a:t>які в своїй структурі мають дошкільні підрозділи</a:t>
          </a:r>
          <a:r>
            <a:rPr lang="uk-UA" b="1" i="0" dirty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.</a:t>
          </a:r>
        </a:p>
      </dgm:t>
    </dgm:pt>
    <dgm:pt modelId="{FE53EC91-0DE0-411A-8696-3CB273D2D29D}" type="parTrans" cxnId="{23AAEEB4-3881-464B-8494-10B67063DB74}">
      <dgm:prSet/>
      <dgm:spPr/>
      <dgm:t>
        <a:bodyPr/>
        <a:lstStyle/>
        <a:p>
          <a:endParaRPr lang="uk-UA"/>
        </a:p>
      </dgm:t>
    </dgm:pt>
    <dgm:pt modelId="{6675D536-4E11-4EDA-B070-3D4E25FEEA5A}" type="sibTrans" cxnId="{23AAEEB4-3881-464B-8494-10B67063DB74}">
      <dgm:prSet/>
      <dgm:spPr/>
      <dgm:t>
        <a:bodyPr/>
        <a:lstStyle/>
        <a:p>
          <a:endParaRPr lang="uk-UA"/>
        </a:p>
      </dgm:t>
    </dgm:pt>
    <dgm:pt modelId="{2B7F287B-784C-4C6B-88C1-9F86B44B86AB}" type="pres">
      <dgm:prSet presAssocID="{8792B743-CA70-46D0-B133-4CEB5A901BB5}" presName="linear" presStyleCnt="0">
        <dgm:presLayoutVars>
          <dgm:animLvl val="lvl"/>
          <dgm:resizeHandles val="exact"/>
        </dgm:presLayoutVars>
      </dgm:prSet>
      <dgm:spPr/>
    </dgm:pt>
    <dgm:pt modelId="{3774FB6D-A208-48CE-9E49-CD449F63A608}" type="pres">
      <dgm:prSet presAssocID="{DEE20BF2-8208-43EF-95A6-5A8A17B425FD}" presName="parentText" presStyleLbl="node1" presStyleIdx="0" presStyleCnt="1" custScaleY="103798" custLinFactNeighborX="-401" custLinFactNeighborY="-2406">
        <dgm:presLayoutVars>
          <dgm:chMax val="0"/>
          <dgm:bulletEnabled val="1"/>
        </dgm:presLayoutVars>
      </dgm:prSet>
      <dgm:spPr/>
    </dgm:pt>
  </dgm:ptLst>
  <dgm:cxnLst>
    <dgm:cxn modelId="{3C3BC573-9C3B-409F-AE0B-957038CC4F3C}" type="presOf" srcId="{8792B743-CA70-46D0-B133-4CEB5A901BB5}" destId="{2B7F287B-784C-4C6B-88C1-9F86B44B86AB}" srcOrd="0" destOrd="0" presId="urn:microsoft.com/office/officeart/2005/8/layout/vList2"/>
    <dgm:cxn modelId="{30C36B83-511A-49F2-904D-05E84E5943EF}" type="presOf" srcId="{DEE20BF2-8208-43EF-95A6-5A8A17B425FD}" destId="{3774FB6D-A208-48CE-9E49-CD449F63A608}" srcOrd="0" destOrd="0" presId="urn:microsoft.com/office/officeart/2005/8/layout/vList2"/>
    <dgm:cxn modelId="{23AAEEB4-3881-464B-8494-10B67063DB74}" srcId="{8792B743-CA70-46D0-B133-4CEB5A901BB5}" destId="{DEE20BF2-8208-43EF-95A6-5A8A17B425FD}" srcOrd="0" destOrd="0" parTransId="{FE53EC91-0DE0-411A-8696-3CB273D2D29D}" sibTransId="{6675D536-4E11-4EDA-B070-3D4E25FEEA5A}"/>
    <dgm:cxn modelId="{89FACC18-E539-40B8-9729-D09D3131E6DC}" type="presParOf" srcId="{2B7F287B-784C-4C6B-88C1-9F86B44B86AB}" destId="{3774FB6D-A208-48CE-9E49-CD449F63A60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D3FA81-5EDD-49F3-B41E-4DA353ADBA32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54D9EB-F624-4498-AE1E-344F114283B9}">
      <dgm:prSet phldrT="[Текст]"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B87CC6-30F9-410D-9F5E-0EE4E4E980A0}" type="parTrans" cxnId="{37B52A27-75FE-4C6B-9AF1-7001F4A5455B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B6B9A12C-1F9F-447E-B7AE-FFD8C1B2CC4B}" type="sibTrans" cxnId="{37B52A27-75FE-4C6B-9AF1-7001F4A5455B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9BF63D4D-55F7-4C71-8BD0-66333612C31F}">
      <dgm:prSet phldrT="[Текст]"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Студенокський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12E8CA-7117-41CD-84CF-84B4FFC03C5F}" type="parTrans" cxnId="{11DC374E-CA6B-4F86-B502-1853FA6E01E0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23802B5D-FF6E-49FC-91EE-2127BFA78C9E}" type="sibTrans" cxnId="{11DC374E-CA6B-4F86-B502-1853FA6E01E0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B62DB2F4-2858-4574-8B44-1DC169DFDE44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8925E0-2826-4BE1-A1A9-175FE93C272B}" type="parTrans" cxnId="{36D342F8-C26A-478E-AC1F-1012981A7945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F8C593B5-0365-45F6-AFE3-6354EA21A327}" type="sibTrans" cxnId="{36D342F8-C26A-478E-AC1F-1012981A7945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85BD0759-FD36-4816-964F-3E07CC019BAA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у“Студенокський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47D796-0C43-45CE-BD4B-8D4D12A03936}" type="parTrans" cxnId="{39BBB7D2-8AB6-46D6-AB3E-EEB42D4FD0B9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84B1D173-B28C-4647-9194-E081CE7D56F3}" type="sibTrans" cxnId="{39BBB7D2-8AB6-46D6-AB3E-EEB42D4FD0B9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8440EADF-50A0-435D-9096-3AD492C60C61}">
      <dgm:prSet phldrT="[Текст]" custT="1"/>
      <dgm:spPr>
        <a:solidFill>
          <a:srgbClr val="F4F4CC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800" b="1" i="1" dirty="0">
              <a:solidFill>
                <a:srgbClr val="C00000"/>
              </a:solidFill>
            </a:rPr>
            <a:t>Заклади        загальної    середньої         освіти</a:t>
          </a:r>
          <a:endParaRPr lang="ru-RU" sz="1800" b="1" i="1" dirty="0">
            <a:solidFill>
              <a:srgbClr val="C00000"/>
            </a:solidFill>
          </a:endParaRPr>
        </a:p>
      </dgm:t>
    </dgm:pt>
    <dgm:pt modelId="{ABB79EDD-919D-4EC5-A527-65A59CF4CEA5}" type="sibTrans" cxnId="{4F423DF2-5188-4BF5-99E3-44E4DFFBAB89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34F8561F-219F-4F5D-9BEB-A9CDC346E41A}" type="parTrans" cxnId="{4F423DF2-5188-4BF5-99E3-44E4DFFBAB89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C5AFEE60-A869-4165-8B5B-4212F538B923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r>
            <a:rPr lang="uk-UA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B5B99E-C391-46C5-BDEB-C9E3CFE4741B}" type="parTrans" cxnId="{66D04BA1-70E0-4CB6-98E3-5A8AEC8ABCFF}">
      <dgm:prSet/>
      <dgm:spPr/>
      <dgm:t>
        <a:bodyPr/>
        <a:lstStyle/>
        <a:p>
          <a:endParaRPr lang="ru-RU" sz="1400"/>
        </a:p>
      </dgm:t>
    </dgm:pt>
    <dgm:pt modelId="{D3EC538C-40AD-469D-AD9D-5DE9E143CB26}" type="sibTrans" cxnId="{66D04BA1-70E0-4CB6-98E3-5A8AEC8ABCFF}">
      <dgm:prSet/>
      <dgm:spPr/>
      <dgm:t>
        <a:bodyPr/>
        <a:lstStyle/>
        <a:p>
          <a:endParaRPr lang="ru-RU" sz="1400"/>
        </a:p>
      </dgm:t>
    </dgm:pt>
    <dgm:pt modelId="{5CCFA003-ADBC-45CA-9EA4-FCCDB6D55E14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CBD686-5D72-4060-91FF-98B2F41808B0}" type="parTrans" cxnId="{CA68DBA3-005A-4325-AF7A-AC8A6A7645EF}">
      <dgm:prSet/>
      <dgm:spPr/>
      <dgm:t>
        <a:bodyPr/>
        <a:lstStyle/>
        <a:p>
          <a:endParaRPr lang="ru-RU" sz="1400"/>
        </a:p>
      </dgm:t>
    </dgm:pt>
    <dgm:pt modelId="{C41282F2-EAB0-4EE9-B5DA-7EAF164E9D41}" type="sibTrans" cxnId="{CA68DBA3-005A-4325-AF7A-AC8A6A7645EF}">
      <dgm:prSet/>
      <dgm:spPr/>
      <dgm:t>
        <a:bodyPr/>
        <a:lstStyle/>
        <a:p>
          <a:endParaRPr lang="ru-RU" sz="1400"/>
        </a:p>
      </dgm:t>
    </dgm:pt>
    <dgm:pt modelId="{93077AB2-BDDA-4209-8AF2-EA7EC2416993}" type="pres">
      <dgm:prSet presAssocID="{B6D3FA81-5EDD-49F3-B41E-4DA353ADBA3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B9FF60B-3204-43D5-ADB0-2665C8C1A779}" type="pres">
      <dgm:prSet presAssocID="{B6D3FA81-5EDD-49F3-B41E-4DA353ADBA32}" presName="hierFlow" presStyleCnt="0"/>
      <dgm:spPr/>
    </dgm:pt>
    <dgm:pt modelId="{DC4C687B-5271-4A84-ACC0-3195430B6C20}" type="pres">
      <dgm:prSet presAssocID="{B6D3FA81-5EDD-49F3-B41E-4DA353ADBA3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B3E75E1-6082-4476-B79E-4C97AACA3BF6}" type="pres">
      <dgm:prSet presAssocID="{8440EADF-50A0-435D-9096-3AD492C60C61}" presName="Name14" presStyleCnt="0"/>
      <dgm:spPr/>
    </dgm:pt>
    <dgm:pt modelId="{A43E1CE9-87AF-480B-8CCC-83E4C5CBD2C8}" type="pres">
      <dgm:prSet presAssocID="{8440EADF-50A0-435D-9096-3AD492C60C61}" presName="level1Shape" presStyleLbl="node0" presStyleIdx="0" presStyleCnt="1" custScaleX="140774" custScaleY="46687">
        <dgm:presLayoutVars>
          <dgm:chPref val="3"/>
        </dgm:presLayoutVars>
      </dgm:prSet>
      <dgm:spPr/>
    </dgm:pt>
    <dgm:pt modelId="{25867001-56C8-43CA-A21C-983250AF7923}" type="pres">
      <dgm:prSet presAssocID="{8440EADF-50A0-435D-9096-3AD492C60C61}" presName="hierChild2" presStyleCnt="0"/>
      <dgm:spPr/>
    </dgm:pt>
    <dgm:pt modelId="{C0858F47-C487-43F8-9EC8-445052BEA3FA}" type="pres">
      <dgm:prSet presAssocID="{CDB87CC6-30F9-410D-9F5E-0EE4E4E980A0}" presName="Name19" presStyleLbl="parChTrans1D2" presStyleIdx="0" presStyleCnt="3"/>
      <dgm:spPr/>
    </dgm:pt>
    <dgm:pt modelId="{BE40E868-0855-46BD-9511-E55FC9882ED5}" type="pres">
      <dgm:prSet presAssocID="{1254D9EB-F624-4498-AE1E-344F114283B9}" presName="Name21" presStyleCnt="0"/>
      <dgm:spPr/>
    </dgm:pt>
    <dgm:pt modelId="{2901C237-18A8-4496-ABB8-8B35A99C5E7E}" type="pres">
      <dgm:prSet presAssocID="{1254D9EB-F624-4498-AE1E-344F114283B9}" presName="level2Shape" presStyleLbl="node2" presStyleIdx="0" presStyleCnt="3"/>
      <dgm:spPr/>
    </dgm:pt>
    <dgm:pt modelId="{FE6A2F0E-6834-4B2C-A04B-DFAE0B4FE451}" type="pres">
      <dgm:prSet presAssocID="{1254D9EB-F624-4498-AE1E-344F114283B9}" presName="hierChild3" presStyleCnt="0"/>
      <dgm:spPr/>
    </dgm:pt>
    <dgm:pt modelId="{A5AFAA39-7F13-4852-8C65-781D813732AA}" type="pres">
      <dgm:prSet presAssocID="{53B5B99E-C391-46C5-BDEB-C9E3CFE4741B}" presName="Name19" presStyleLbl="parChTrans1D3" presStyleIdx="0" presStyleCnt="3"/>
      <dgm:spPr/>
    </dgm:pt>
    <dgm:pt modelId="{E5B2842E-A6BE-481F-B163-416CD87B8B4E}" type="pres">
      <dgm:prSet presAssocID="{C5AFEE60-A869-4165-8B5B-4212F538B923}" presName="Name21" presStyleCnt="0"/>
      <dgm:spPr/>
    </dgm:pt>
    <dgm:pt modelId="{3E5E8575-640D-4FF7-8DB4-CF479C08717A}" type="pres">
      <dgm:prSet presAssocID="{C5AFEE60-A869-4165-8B5B-4212F538B923}" presName="level2Shape" presStyleLbl="node3" presStyleIdx="0" presStyleCnt="3"/>
      <dgm:spPr/>
    </dgm:pt>
    <dgm:pt modelId="{80E45C39-1873-4001-AAAB-FA7207DA9700}" type="pres">
      <dgm:prSet presAssocID="{C5AFEE60-A869-4165-8B5B-4212F538B923}" presName="hierChild3" presStyleCnt="0"/>
      <dgm:spPr/>
    </dgm:pt>
    <dgm:pt modelId="{FCFFC844-C0A4-48DA-8856-C5EDDB94E763}" type="pres">
      <dgm:prSet presAssocID="{B58925E0-2826-4BE1-A1A9-175FE93C272B}" presName="Name19" presStyleLbl="parChTrans1D2" presStyleIdx="1" presStyleCnt="3"/>
      <dgm:spPr/>
    </dgm:pt>
    <dgm:pt modelId="{54F1D438-24C0-436A-AC0F-C5908F775C26}" type="pres">
      <dgm:prSet presAssocID="{B62DB2F4-2858-4574-8B44-1DC169DFDE44}" presName="Name21" presStyleCnt="0"/>
      <dgm:spPr/>
    </dgm:pt>
    <dgm:pt modelId="{34A7BC7D-30C6-44F6-94CE-8991AB1CE4A6}" type="pres">
      <dgm:prSet presAssocID="{B62DB2F4-2858-4574-8B44-1DC169DFDE44}" presName="level2Shape" presStyleLbl="node2" presStyleIdx="1" presStyleCnt="3"/>
      <dgm:spPr/>
    </dgm:pt>
    <dgm:pt modelId="{EF636B23-E159-4C88-A8D2-CDE5CF7E035F}" type="pres">
      <dgm:prSet presAssocID="{B62DB2F4-2858-4574-8B44-1DC169DFDE44}" presName="hierChild3" presStyleCnt="0"/>
      <dgm:spPr/>
    </dgm:pt>
    <dgm:pt modelId="{6895D9FF-816C-4D7C-B9FB-E09A39A46CC9}" type="pres">
      <dgm:prSet presAssocID="{93CBD686-5D72-4060-91FF-98B2F41808B0}" presName="Name19" presStyleLbl="parChTrans1D3" presStyleIdx="1" presStyleCnt="3"/>
      <dgm:spPr/>
    </dgm:pt>
    <dgm:pt modelId="{2C664177-24F3-4A16-97DD-ECDC64CD4FAF}" type="pres">
      <dgm:prSet presAssocID="{5CCFA003-ADBC-45CA-9EA4-FCCDB6D55E14}" presName="Name21" presStyleCnt="0"/>
      <dgm:spPr/>
    </dgm:pt>
    <dgm:pt modelId="{63688D9B-5263-4511-BBD0-0CE91098095F}" type="pres">
      <dgm:prSet presAssocID="{5CCFA003-ADBC-45CA-9EA4-FCCDB6D55E14}" presName="level2Shape" presStyleLbl="node3" presStyleIdx="1" presStyleCnt="3"/>
      <dgm:spPr/>
    </dgm:pt>
    <dgm:pt modelId="{07C097C7-5094-462A-A35E-E8A223C8F82C}" type="pres">
      <dgm:prSet presAssocID="{5CCFA003-ADBC-45CA-9EA4-FCCDB6D55E14}" presName="hierChild3" presStyleCnt="0"/>
      <dgm:spPr/>
    </dgm:pt>
    <dgm:pt modelId="{25A96DB9-78D4-4BAC-8345-EAC64F21385B}" type="pres">
      <dgm:prSet presAssocID="{9212E8CA-7117-41CD-84CF-84B4FFC03C5F}" presName="Name19" presStyleLbl="parChTrans1D2" presStyleIdx="2" presStyleCnt="3"/>
      <dgm:spPr/>
    </dgm:pt>
    <dgm:pt modelId="{16023489-13FD-4A72-83BD-D8FAACE0A4F3}" type="pres">
      <dgm:prSet presAssocID="{9BF63D4D-55F7-4C71-8BD0-66333612C31F}" presName="Name21" presStyleCnt="0"/>
      <dgm:spPr/>
    </dgm:pt>
    <dgm:pt modelId="{47E02E4B-F6EF-4DBA-B297-44251716C801}" type="pres">
      <dgm:prSet presAssocID="{9BF63D4D-55F7-4C71-8BD0-66333612C31F}" presName="level2Shape" presStyleLbl="node2" presStyleIdx="2" presStyleCnt="3"/>
      <dgm:spPr/>
    </dgm:pt>
    <dgm:pt modelId="{BAD684AC-F92B-47C6-B4C6-A7B3521B52CC}" type="pres">
      <dgm:prSet presAssocID="{9BF63D4D-55F7-4C71-8BD0-66333612C31F}" presName="hierChild3" presStyleCnt="0"/>
      <dgm:spPr/>
    </dgm:pt>
    <dgm:pt modelId="{49C22958-2CBF-4F22-BA1E-47F763E87DE5}" type="pres">
      <dgm:prSet presAssocID="{E047D796-0C43-45CE-BD4B-8D4D12A03936}" presName="Name19" presStyleLbl="parChTrans1D3" presStyleIdx="2" presStyleCnt="3"/>
      <dgm:spPr/>
    </dgm:pt>
    <dgm:pt modelId="{8C65D69F-B5A5-47F6-8861-EDC983FF03ED}" type="pres">
      <dgm:prSet presAssocID="{85BD0759-FD36-4816-964F-3E07CC019BAA}" presName="Name21" presStyleCnt="0"/>
      <dgm:spPr/>
    </dgm:pt>
    <dgm:pt modelId="{69937334-D63B-420C-AC77-DA2F6CB18B45}" type="pres">
      <dgm:prSet presAssocID="{85BD0759-FD36-4816-964F-3E07CC019BAA}" presName="level2Shape" presStyleLbl="node3" presStyleIdx="2" presStyleCnt="3"/>
      <dgm:spPr/>
    </dgm:pt>
    <dgm:pt modelId="{5712978C-C200-424D-B80F-4524AFAA295E}" type="pres">
      <dgm:prSet presAssocID="{85BD0759-FD36-4816-964F-3E07CC019BAA}" presName="hierChild3" presStyleCnt="0"/>
      <dgm:spPr/>
    </dgm:pt>
    <dgm:pt modelId="{EA3CE86A-F3C0-4292-B197-1172E3FF21BA}" type="pres">
      <dgm:prSet presAssocID="{B6D3FA81-5EDD-49F3-B41E-4DA353ADBA32}" presName="bgShapesFlow" presStyleCnt="0"/>
      <dgm:spPr/>
    </dgm:pt>
  </dgm:ptLst>
  <dgm:cxnLst>
    <dgm:cxn modelId="{334EB800-8D98-4406-912F-C324ACA3F210}" type="presOf" srcId="{E047D796-0C43-45CE-BD4B-8D4D12A03936}" destId="{49C22958-2CBF-4F22-BA1E-47F763E87DE5}" srcOrd="0" destOrd="0" presId="urn:microsoft.com/office/officeart/2005/8/layout/hierarchy6"/>
    <dgm:cxn modelId="{806EF00B-279B-4491-8469-576B1D5D2064}" type="presOf" srcId="{B62DB2F4-2858-4574-8B44-1DC169DFDE44}" destId="{34A7BC7D-30C6-44F6-94CE-8991AB1CE4A6}" srcOrd="0" destOrd="0" presId="urn:microsoft.com/office/officeart/2005/8/layout/hierarchy6"/>
    <dgm:cxn modelId="{37B52A27-75FE-4C6B-9AF1-7001F4A5455B}" srcId="{8440EADF-50A0-435D-9096-3AD492C60C61}" destId="{1254D9EB-F624-4498-AE1E-344F114283B9}" srcOrd="0" destOrd="0" parTransId="{CDB87CC6-30F9-410D-9F5E-0EE4E4E980A0}" sibTransId="{B6B9A12C-1F9F-447E-B7AE-FFD8C1B2CC4B}"/>
    <dgm:cxn modelId="{0F020C41-34BD-48B4-A37C-5C517C6A971F}" type="presOf" srcId="{53B5B99E-C391-46C5-BDEB-C9E3CFE4741B}" destId="{A5AFAA39-7F13-4852-8C65-781D813732AA}" srcOrd="0" destOrd="0" presId="urn:microsoft.com/office/officeart/2005/8/layout/hierarchy6"/>
    <dgm:cxn modelId="{C6663461-D491-430B-8822-2154573C0FF9}" type="presOf" srcId="{93CBD686-5D72-4060-91FF-98B2F41808B0}" destId="{6895D9FF-816C-4D7C-B9FB-E09A39A46CC9}" srcOrd="0" destOrd="0" presId="urn:microsoft.com/office/officeart/2005/8/layout/hierarchy6"/>
    <dgm:cxn modelId="{97499364-B1A1-47E6-8444-C9ACFD568DAC}" type="presOf" srcId="{9212E8CA-7117-41CD-84CF-84B4FFC03C5F}" destId="{25A96DB9-78D4-4BAC-8345-EAC64F21385B}" srcOrd="0" destOrd="0" presId="urn:microsoft.com/office/officeart/2005/8/layout/hierarchy6"/>
    <dgm:cxn modelId="{11DC374E-CA6B-4F86-B502-1853FA6E01E0}" srcId="{8440EADF-50A0-435D-9096-3AD492C60C61}" destId="{9BF63D4D-55F7-4C71-8BD0-66333612C31F}" srcOrd="2" destOrd="0" parTransId="{9212E8CA-7117-41CD-84CF-84B4FFC03C5F}" sibTransId="{23802B5D-FF6E-49FC-91EE-2127BFA78C9E}"/>
    <dgm:cxn modelId="{A40F7775-C3A1-4CC5-B5C2-FFB5EE520417}" type="presOf" srcId="{1254D9EB-F624-4498-AE1E-344F114283B9}" destId="{2901C237-18A8-4496-ABB8-8B35A99C5E7E}" srcOrd="0" destOrd="0" presId="urn:microsoft.com/office/officeart/2005/8/layout/hierarchy6"/>
    <dgm:cxn modelId="{F266F258-2FC0-4A26-820D-0F9C284E2969}" type="presOf" srcId="{5CCFA003-ADBC-45CA-9EA4-FCCDB6D55E14}" destId="{63688D9B-5263-4511-BBD0-0CE91098095F}" srcOrd="0" destOrd="0" presId="urn:microsoft.com/office/officeart/2005/8/layout/hierarchy6"/>
    <dgm:cxn modelId="{F95EF48D-BB03-4952-9ED3-685C3E042E58}" type="presOf" srcId="{B58925E0-2826-4BE1-A1A9-175FE93C272B}" destId="{FCFFC844-C0A4-48DA-8856-C5EDDB94E763}" srcOrd="0" destOrd="0" presId="urn:microsoft.com/office/officeart/2005/8/layout/hierarchy6"/>
    <dgm:cxn modelId="{42A68790-37F5-485D-9F32-9C0EF09513B3}" type="presOf" srcId="{B6D3FA81-5EDD-49F3-B41E-4DA353ADBA32}" destId="{93077AB2-BDDA-4209-8AF2-EA7EC2416993}" srcOrd="0" destOrd="0" presId="urn:microsoft.com/office/officeart/2005/8/layout/hierarchy6"/>
    <dgm:cxn modelId="{6E39E0A0-798D-4964-A47C-C1CE05E88E5F}" type="presOf" srcId="{9BF63D4D-55F7-4C71-8BD0-66333612C31F}" destId="{47E02E4B-F6EF-4DBA-B297-44251716C801}" srcOrd="0" destOrd="0" presId="urn:microsoft.com/office/officeart/2005/8/layout/hierarchy6"/>
    <dgm:cxn modelId="{66D04BA1-70E0-4CB6-98E3-5A8AEC8ABCFF}" srcId="{1254D9EB-F624-4498-AE1E-344F114283B9}" destId="{C5AFEE60-A869-4165-8B5B-4212F538B923}" srcOrd="0" destOrd="0" parTransId="{53B5B99E-C391-46C5-BDEB-C9E3CFE4741B}" sibTransId="{D3EC538C-40AD-469D-AD9D-5DE9E143CB26}"/>
    <dgm:cxn modelId="{CA68DBA3-005A-4325-AF7A-AC8A6A7645EF}" srcId="{B62DB2F4-2858-4574-8B44-1DC169DFDE44}" destId="{5CCFA003-ADBC-45CA-9EA4-FCCDB6D55E14}" srcOrd="0" destOrd="0" parTransId="{93CBD686-5D72-4060-91FF-98B2F41808B0}" sibTransId="{C41282F2-EAB0-4EE9-B5DA-7EAF164E9D41}"/>
    <dgm:cxn modelId="{E1C2E2B6-C52A-4765-8964-5B553A5411D5}" type="presOf" srcId="{8440EADF-50A0-435D-9096-3AD492C60C61}" destId="{A43E1CE9-87AF-480B-8CCC-83E4C5CBD2C8}" srcOrd="0" destOrd="0" presId="urn:microsoft.com/office/officeart/2005/8/layout/hierarchy6"/>
    <dgm:cxn modelId="{39BBB7D2-8AB6-46D6-AB3E-EEB42D4FD0B9}" srcId="{9BF63D4D-55F7-4C71-8BD0-66333612C31F}" destId="{85BD0759-FD36-4816-964F-3E07CC019BAA}" srcOrd="0" destOrd="0" parTransId="{E047D796-0C43-45CE-BD4B-8D4D12A03936}" sibTransId="{84B1D173-B28C-4647-9194-E081CE7D56F3}"/>
    <dgm:cxn modelId="{E934B6DD-31EB-4770-AB6C-CDE8705BFC0A}" type="presOf" srcId="{CDB87CC6-30F9-410D-9F5E-0EE4E4E980A0}" destId="{C0858F47-C487-43F8-9EC8-445052BEA3FA}" srcOrd="0" destOrd="0" presId="urn:microsoft.com/office/officeart/2005/8/layout/hierarchy6"/>
    <dgm:cxn modelId="{4F423DF2-5188-4BF5-99E3-44E4DFFBAB89}" srcId="{B6D3FA81-5EDD-49F3-B41E-4DA353ADBA32}" destId="{8440EADF-50A0-435D-9096-3AD492C60C61}" srcOrd="0" destOrd="0" parTransId="{34F8561F-219F-4F5D-9BEB-A9CDC346E41A}" sibTransId="{ABB79EDD-919D-4EC5-A527-65A59CF4CEA5}"/>
    <dgm:cxn modelId="{A2B650F3-FDD4-4CA5-A6AC-6C8B5266AB4E}" type="presOf" srcId="{85BD0759-FD36-4816-964F-3E07CC019BAA}" destId="{69937334-D63B-420C-AC77-DA2F6CB18B45}" srcOrd="0" destOrd="0" presId="urn:microsoft.com/office/officeart/2005/8/layout/hierarchy6"/>
    <dgm:cxn modelId="{36D342F8-C26A-478E-AC1F-1012981A7945}" srcId="{8440EADF-50A0-435D-9096-3AD492C60C61}" destId="{B62DB2F4-2858-4574-8B44-1DC169DFDE44}" srcOrd="1" destOrd="0" parTransId="{B58925E0-2826-4BE1-A1A9-175FE93C272B}" sibTransId="{F8C593B5-0365-45F6-AFE3-6354EA21A327}"/>
    <dgm:cxn modelId="{59596AFC-70AE-45B6-9923-44040B612EE2}" type="presOf" srcId="{C5AFEE60-A869-4165-8B5B-4212F538B923}" destId="{3E5E8575-640D-4FF7-8DB4-CF479C08717A}" srcOrd="0" destOrd="0" presId="urn:microsoft.com/office/officeart/2005/8/layout/hierarchy6"/>
    <dgm:cxn modelId="{1F81D7DB-4F7F-421E-8527-D79B2C63A423}" type="presParOf" srcId="{93077AB2-BDDA-4209-8AF2-EA7EC2416993}" destId="{6B9FF60B-3204-43D5-ADB0-2665C8C1A779}" srcOrd="0" destOrd="0" presId="urn:microsoft.com/office/officeart/2005/8/layout/hierarchy6"/>
    <dgm:cxn modelId="{F1FDE687-2B1F-4F6F-A1B8-F2BEEBF83912}" type="presParOf" srcId="{6B9FF60B-3204-43D5-ADB0-2665C8C1A779}" destId="{DC4C687B-5271-4A84-ACC0-3195430B6C20}" srcOrd="0" destOrd="0" presId="urn:microsoft.com/office/officeart/2005/8/layout/hierarchy6"/>
    <dgm:cxn modelId="{C7EAB287-AC61-4B46-A15E-F9516D1BEC8A}" type="presParOf" srcId="{DC4C687B-5271-4A84-ACC0-3195430B6C20}" destId="{9B3E75E1-6082-4476-B79E-4C97AACA3BF6}" srcOrd="0" destOrd="0" presId="urn:microsoft.com/office/officeart/2005/8/layout/hierarchy6"/>
    <dgm:cxn modelId="{1ACCAD54-B2BF-45AD-B927-58FB77BE2541}" type="presParOf" srcId="{9B3E75E1-6082-4476-B79E-4C97AACA3BF6}" destId="{A43E1CE9-87AF-480B-8CCC-83E4C5CBD2C8}" srcOrd="0" destOrd="0" presId="urn:microsoft.com/office/officeart/2005/8/layout/hierarchy6"/>
    <dgm:cxn modelId="{1C056BFE-DAF7-4BA6-831F-920DF72D0397}" type="presParOf" srcId="{9B3E75E1-6082-4476-B79E-4C97AACA3BF6}" destId="{25867001-56C8-43CA-A21C-983250AF7923}" srcOrd="1" destOrd="0" presId="urn:microsoft.com/office/officeart/2005/8/layout/hierarchy6"/>
    <dgm:cxn modelId="{C06FDFFE-841D-404B-89BD-1401764BC4D0}" type="presParOf" srcId="{25867001-56C8-43CA-A21C-983250AF7923}" destId="{C0858F47-C487-43F8-9EC8-445052BEA3FA}" srcOrd="0" destOrd="0" presId="urn:microsoft.com/office/officeart/2005/8/layout/hierarchy6"/>
    <dgm:cxn modelId="{78B39E5C-415B-43A2-8970-D1AFC5F7BDE8}" type="presParOf" srcId="{25867001-56C8-43CA-A21C-983250AF7923}" destId="{BE40E868-0855-46BD-9511-E55FC9882ED5}" srcOrd="1" destOrd="0" presId="urn:microsoft.com/office/officeart/2005/8/layout/hierarchy6"/>
    <dgm:cxn modelId="{CF061829-85F0-4FDC-9BD7-B9C84C1BBEE7}" type="presParOf" srcId="{BE40E868-0855-46BD-9511-E55FC9882ED5}" destId="{2901C237-18A8-4496-ABB8-8B35A99C5E7E}" srcOrd="0" destOrd="0" presId="urn:microsoft.com/office/officeart/2005/8/layout/hierarchy6"/>
    <dgm:cxn modelId="{98922EA4-1054-4CD7-B60E-4074887E63F2}" type="presParOf" srcId="{BE40E868-0855-46BD-9511-E55FC9882ED5}" destId="{FE6A2F0E-6834-4B2C-A04B-DFAE0B4FE451}" srcOrd="1" destOrd="0" presId="urn:microsoft.com/office/officeart/2005/8/layout/hierarchy6"/>
    <dgm:cxn modelId="{CE99DDDE-EB70-4FFB-A023-EE5B791B0F50}" type="presParOf" srcId="{FE6A2F0E-6834-4B2C-A04B-DFAE0B4FE451}" destId="{A5AFAA39-7F13-4852-8C65-781D813732AA}" srcOrd="0" destOrd="0" presId="urn:microsoft.com/office/officeart/2005/8/layout/hierarchy6"/>
    <dgm:cxn modelId="{8A62BDF9-FD17-40B0-8BCA-1CC55D4B666C}" type="presParOf" srcId="{FE6A2F0E-6834-4B2C-A04B-DFAE0B4FE451}" destId="{E5B2842E-A6BE-481F-B163-416CD87B8B4E}" srcOrd="1" destOrd="0" presId="urn:microsoft.com/office/officeart/2005/8/layout/hierarchy6"/>
    <dgm:cxn modelId="{427B4509-EDF9-4994-BC8D-4B87D55E6DA1}" type="presParOf" srcId="{E5B2842E-A6BE-481F-B163-416CD87B8B4E}" destId="{3E5E8575-640D-4FF7-8DB4-CF479C08717A}" srcOrd="0" destOrd="0" presId="urn:microsoft.com/office/officeart/2005/8/layout/hierarchy6"/>
    <dgm:cxn modelId="{DBFB05E1-1046-417A-8194-491E101FCB16}" type="presParOf" srcId="{E5B2842E-A6BE-481F-B163-416CD87B8B4E}" destId="{80E45C39-1873-4001-AAAB-FA7207DA9700}" srcOrd="1" destOrd="0" presId="urn:microsoft.com/office/officeart/2005/8/layout/hierarchy6"/>
    <dgm:cxn modelId="{9EB3E599-D180-40A1-83EB-66F8A08A2F2F}" type="presParOf" srcId="{25867001-56C8-43CA-A21C-983250AF7923}" destId="{FCFFC844-C0A4-48DA-8856-C5EDDB94E763}" srcOrd="2" destOrd="0" presId="urn:microsoft.com/office/officeart/2005/8/layout/hierarchy6"/>
    <dgm:cxn modelId="{08C5E640-EAEB-4C59-8052-FFC2664CEC76}" type="presParOf" srcId="{25867001-56C8-43CA-A21C-983250AF7923}" destId="{54F1D438-24C0-436A-AC0F-C5908F775C26}" srcOrd="3" destOrd="0" presId="urn:microsoft.com/office/officeart/2005/8/layout/hierarchy6"/>
    <dgm:cxn modelId="{44C45D86-1181-4EA4-A80D-6A7BE96E8D89}" type="presParOf" srcId="{54F1D438-24C0-436A-AC0F-C5908F775C26}" destId="{34A7BC7D-30C6-44F6-94CE-8991AB1CE4A6}" srcOrd="0" destOrd="0" presId="urn:microsoft.com/office/officeart/2005/8/layout/hierarchy6"/>
    <dgm:cxn modelId="{C48FFB81-FF8B-499C-B4AA-F76B7E74E364}" type="presParOf" srcId="{54F1D438-24C0-436A-AC0F-C5908F775C26}" destId="{EF636B23-E159-4C88-A8D2-CDE5CF7E035F}" srcOrd="1" destOrd="0" presId="urn:microsoft.com/office/officeart/2005/8/layout/hierarchy6"/>
    <dgm:cxn modelId="{1B18F69D-E29B-49A2-875C-8073BBC5C9D3}" type="presParOf" srcId="{EF636B23-E159-4C88-A8D2-CDE5CF7E035F}" destId="{6895D9FF-816C-4D7C-B9FB-E09A39A46CC9}" srcOrd="0" destOrd="0" presId="urn:microsoft.com/office/officeart/2005/8/layout/hierarchy6"/>
    <dgm:cxn modelId="{4853DFA5-5F02-4995-B461-D8D90B8EEB2E}" type="presParOf" srcId="{EF636B23-E159-4C88-A8D2-CDE5CF7E035F}" destId="{2C664177-24F3-4A16-97DD-ECDC64CD4FAF}" srcOrd="1" destOrd="0" presId="urn:microsoft.com/office/officeart/2005/8/layout/hierarchy6"/>
    <dgm:cxn modelId="{3FE90658-7876-4A32-B141-5F2C4B9C8192}" type="presParOf" srcId="{2C664177-24F3-4A16-97DD-ECDC64CD4FAF}" destId="{63688D9B-5263-4511-BBD0-0CE91098095F}" srcOrd="0" destOrd="0" presId="urn:microsoft.com/office/officeart/2005/8/layout/hierarchy6"/>
    <dgm:cxn modelId="{CEA57FE6-642C-4CF4-BA74-E28608F8A32B}" type="presParOf" srcId="{2C664177-24F3-4A16-97DD-ECDC64CD4FAF}" destId="{07C097C7-5094-462A-A35E-E8A223C8F82C}" srcOrd="1" destOrd="0" presId="urn:microsoft.com/office/officeart/2005/8/layout/hierarchy6"/>
    <dgm:cxn modelId="{207D29FD-76D4-41BA-BCB3-873F1ADAF9B6}" type="presParOf" srcId="{25867001-56C8-43CA-A21C-983250AF7923}" destId="{25A96DB9-78D4-4BAC-8345-EAC64F21385B}" srcOrd="4" destOrd="0" presId="urn:microsoft.com/office/officeart/2005/8/layout/hierarchy6"/>
    <dgm:cxn modelId="{F0ACEEC1-11FE-46FD-9560-659B86A9903B}" type="presParOf" srcId="{25867001-56C8-43CA-A21C-983250AF7923}" destId="{16023489-13FD-4A72-83BD-D8FAACE0A4F3}" srcOrd="5" destOrd="0" presId="urn:microsoft.com/office/officeart/2005/8/layout/hierarchy6"/>
    <dgm:cxn modelId="{0BE42329-987B-4026-BB67-5ED5737307C2}" type="presParOf" srcId="{16023489-13FD-4A72-83BD-D8FAACE0A4F3}" destId="{47E02E4B-F6EF-4DBA-B297-44251716C801}" srcOrd="0" destOrd="0" presId="urn:microsoft.com/office/officeart/2005/8/layout/hierarchy6"/>
    <dgm:cxn modelId="{C9A02603-33D1-401C-B1A0-78425008EF59}" type="presParOf" srcId="{16023489-13FD-4A72-83BD-D8FAACE0A4F3}" destId="{BAD684AC-F92B-47C6-B4C6-A7B3521B52CC}" srcOrd="1" destOrd="0" presId="urn:microsoft.com/office/officeart/2005/8/layout/hierarchy6"/>
    <dgm:cxn modelId="{43AA48A4-667E-4FDE-BBC2-EE5A73CD29FC}" type="presParOf" srcId="{BAD684AC-F92B-47C6-B4C6-A7B3521B52CC}" destId="{49C22958-2CBF-4F22-BA1E-47F763E87DE5}" srcOrd="0" destOrd="0" presId="urn:microsoft.com/office/officeart/2005/8/layout/hierarchy6"/>
    <dgm:cxn modelId="{1C29B244-DCFD-40E5-9390-DBD6D53BEC82}" type="presParOf" srcId="{BAD684AC-F92B-47C6-B4C6-A7B3521B52CC}" destId="{8C65D69F-B5A5-47F6-8861-EDC983FF03ED}" srcOrd="1" destOrd="0" presId="urn:microsoft.com/office/officeart/2005/8/layout/hierarchy6"/>
    <dgm:cxn modelId="{9319D89F-4490-423C-92EA-5C1BF5279DB9}" type="presParOf" srcId="{8C65D69F-B5A5-47F6-8861-EDC983FF03ED}" destId="{69937334-D63B-420C-AC77-DA2F6CB18B45}" srcOrd="0" destOrd="0" presId="urn:microsoft.com/office/officeart/2005/8/layout/hierarchy6"/>
    <dgm:cxn modelId="{ED21D1F5-8355-4698-8D27-F71DEBB4A08F}" type="presParOf" srcId="{8C65D69F-B5A5-47F6-8861-EDC983FF03ED}" destId="{5712978C-C200-424D-B80F-4524AFAA295E}" srcOrd="1" destOrd="0" presId="urn:microsoft.com/office/officeart/2005/8/layout/hierarchy6"/>
    <dgm:cxn modelId="{07320277-656A-4AB2-9EF2-3574D152AEF4}" type="presParOf" srcId="{93077AB2-BDDA-4209-8AF2-EA7EC2416993}" destId="{EA3CE86A-F3C0-4292-B197-1172E3FF21B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74FB6D-A208-48CE-9E49-CD449F63A608}">
      <dsp:nvSpPr>
        <dsp:cNvPr id="0" name=""/>
        <dsp:cNvSpPr/>
      </dsp:nvSpPr>
      <dsp:spPr>
        <a:xfrm>
          <a:off x="0" y="21599"/>
          <a:ext cx="8258188" cy="784526"/>
        </a:xfrm>
        <a:prstGeom prst="roundRect">
          <a:avLst/>
        </a:prstGeom>
        <a:solidFill>
          <a:srgbClr val="DE7E18"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i="0" kern="1200" dirty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До мережі закладів освіти </a:t>
          </a:r>
          <a:r>
            <a:rPr lang="uk-UA" sz="1900" b="1" i="0" kern="1200" dirty="0" err="1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Оскільської</a:t>
          </a:r>
          <a:r>
            <a:rPr lang="uk-UA" sz="1900" b="1" i="0" kern="1200" dirty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 сільської ради  входять три ліцеї, </a:t>
          </a:r>
          <a:r>
            <a:rPr lang="uk-UA" sz="1900" b="1" i="0" strike="noStrike" kern="1200" dirty="0">
              <a:solidFill>
                <a:schemeClr val="tx1"/>
              </a:solidFill>
              <a:latin typeface="Century Gothic"/>
              <a:ea typeface="+mn-ea"/>
              <a:cs typeface="+mn-cs"/>
            </a:rPr>
            <a:t>які в своїй структурі мають дошкільні підрозділи</a:t>
          </a:r>
          <a:r>
            <a:rPr lang="uk-UA" sz="1900" b="1" i="0" kern="1200" dirty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.</a:t>
          </a:r>
        </a:p>
      </dsp:txBody>
      <dsp:txXfrm>
        <a:off x="38297" y="59896"/>
        <a:ext cx="8181594" cy="7079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E1CE9-87AF-480B-8CCC-83E4C5CBD2C8}">
      <dsp:nvSpPr>
        <dsp:cNvPr id="0" name=""/>
        <dsp:cNvSpPr/>
      </dsp:nvSpPr>
      <dsp:spPr>
        <a:xfrm>
          <a:off x="2655591" y="156225"/>
          <a:ext cx="3401785" cy="752123"/>
        </a:xfrm>
        <a:prstGeom prst="roundRect">
          <a:avLst>
            <a:gd name="adj" fmla="val 10000"/>
          </a:avLst>
        </a:prstGeom>
        <a:solidFill>
          <a:srgbClr val="F4F4CC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i="1" kern="1200" dirty="0">
              <a:solidFill>
                <a:srgbClr val="C00000"/>
              </a:solidFill>
            </a:rPr>
            <a:t>Заклади        загальної    середньої         освіти</a:t>
          </a:r>
          <a:endParaRPr lang="ru-RU" sz="1800" b="1" i="1" kern="1200" dirty="0">
            <a:solidFill>
              <a:srgbClr val="C00000"/>
            </a:solidFill>
          </a:endParaRPr>
        </a:p>
      </dsp:txBody>
      <dsp:txXfrm>
        <a:off x="2677620" y="178254"/>
        <a:ext cx="3357727" cy="708065"/>
      </dsp:txXfrm>
    </dsp:sp>
    <dsp:sp modelId="{C0858F47-C487-43F8-9EC8-445052BEA3FA}">
      <dsp:nvSpPr>
        <dsp:cNvPr id="0" name=""/>
        <dsp:cNvSpPr/>
      </dsp:nvSpPr>
      <dsp:spPr>
        <a:xfrm>
          <a:off x="1215050" y="908348"/>
          <a:ext cx="3141433" cy="644396"/>
        </a:xfrm>
        <a:custGeom>
          <a:avLst/>
          <a:gdLst/>
          <a:ahLst/>
          <a:cxnLst/>
          <a:rect l="0" t="0" r="0" b="0"/>
          <a:pathLst>
            <a:path>
              <a:moveTo>
                <a:pt x="3141433" y="0"/>
              </a:moveTo>
              <a:lnTo>
                <a:pt x="3141433" y="322198"/>
              </a:lnTo>
              <a:lnTo>
                <a:pt x="0" y="322198"/>
              </a:lnTo>
              <a:lnTo>
                <a:pt x="0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1C237-18A8-4496-ABB8-8B35A99C5E7E}">
      <dsp:nvSpPr>
        <dsp:cNvPr id="0" name=""/>
        <dsp:cNvSpPr/>
      </dsp:nvSpPr>
      <dsp:spPr>
        <a:xfrm>
          <a:off x="6807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91" y="1599929"/>
        <a:ext cx="2322119" cy="1516623"/>
      </dsp:txXfrm>
    </dsp:sp>
    <dsp:sp modelId="{A5AFAA39-7F13-4852-8C65-781D813732AA}">
      <dsp:nvSpPr>
        <dsp:cNvPr id="0" name=""/>
        <dsp:cNvSpPr/>
      </dsp:nvSpPr>
      <dsp:spPr>
        <a:xfrm>
          <a:off x="1169330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E8575-640D-4FF7-8DB4-CF479C08717A}">
      <dsp:nvSpPr>
        <dsp:cNvPr id="0" name=""/>
        <dsp:cNvSpPr/>
      </dsp:nvSpPr>
      <dsp:spPr>
        <a:xfrm>
          <a:off x="6807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r>
            <a:rPr lang="uk-UA" sz="1400" b="1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91" y="3855317"/>
        <a:ext cx="2322119" cy="1516623"/>
      </dsp:txXfrm>
    </dsp:sp>
    <dsp:sp modelId="{FCFFC844-C0A4-48DA-8856-C5EDDB94E763}">
      <dsp:nvSpPr>
        <dsp:cNvPr id="0" name=""/>
        <dsp:cNvSpPr/>
      </dsp:nvSpPr>
      <dsp:spPr>
        <a:xfrm>
          <a:off x="4310764" y="908348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A7BC7D-30C6-44F6-94CE-8991AB1CE4A6}">
      <dsp:nvSpPr>
        <dsp:cNvPr id="0" name=""/>
        <dsp:cNvSpPr/>
      </dsp:nvSpPr>
      <dsp:spPr>
        <a:xfrm>
          <a:off x="3148240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95424" y="1599929"/>
        <a:ext cx="2322119" cy="1516623"/>
      </dsp:txXfrm>
    </dsp:sp>
    <dsp:sp modelId="{6895D9FF-816C-4D7C-B9FB-E09A39A46CC9}">
      <dsp:nvSpPr>
        <dsp:cNvPr id="0" name=""/>
        <dsp:cNvSpPr/>
      </dsp:nvSpPr>
      <dsp:spPr>
        <a:xfrm>
          <a:off x="4310764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88D9B-5263-4511-BBD0-0CE91098095F}">
      <dsp:nvSpPr>
        <dsp:cNvPr id="0" name=""/>
        <dsp:cNvSpPr/>
      </dsp:nvSpPr>
      <dsp:spPr>
        <a:xfrm>
          <a:off x="3148240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95424" y="3855317"/>
        <a:ext cx="2322119" cy="1516623"/>
      </dsp:txXfrm>
    </dsp:sp>
    <dsp:sp modelId="{25A96DB9-78D4-4BAC-8345-EAC64F21385B}">
      <dsp:nvSpPr>
        <dsp:cNvPr id="0" name=""/>
        <dsp:cNvSpPr/>
      </dsp:nvSpPr>
      <dsp:spPr>
        <a:xfrm>
          <a:off x="4356484" y="908348"/>
          <a:ext cx="3141433" cy="6443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198"/>
              </a:lnTo>
              <a:lnTo>
                <a:pt x="3141433" y="322198"/>
              </a:lnTo>
              <a:lnTo>
                <a:pt x="3141433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E02E4B-F6EF-4DBA-B297-44251716C801}">
      <dsp:nvSpPr>
        <dsp:cNvPr id="0" name=""/>
        <dsp:cNvSpPr/>
      </dsp:nvSpPr>
      <dsp:spPr>
        <a:xfrm>
          <a:off x="6289673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Студенокський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36857" y="1599929"/>
        <a:ext cx="2322119" cy="1516623"/>
      </dsp:txXfrm>
    </dsp:sp>
    <dsp:sp modelId="{49C22958-2CBF-4F22-BA1E-47F763E87DE5}">
      <dsp:nvSpPr>
        <dsp:cNvPr id="0" name=""/>
        <dsp:cNvSpPr/>
      </dsp:nvSpPr>
      <dsp:spPr>
        <a:xfrm>
          <a:off x="7452197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37334-D63B-420C-AC77-DA2F6CB18B45}">
      <dsp:nvSpPr>
        <dsp:cNvPr id="0" name=""/>
        <dsp:cNvSpPr/>
      </dsp:nvSpPr>
      <dsp:spPr>
        <a:xfrm>
          <a:off x="6289673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у“Студенокський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36857" y="3855317"/>
        <a:ext cx="2322119" cy="1516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0.39206</cdr:x>
      <cdr:y>0</cdr:y>
    </cdr:from>
    <cdr:to>
      <cdr:x>0.69225</cdr:x>
      <cdr:y>0.15396</cdr:y>
    </cdr:to>
    <cdr:pic>
      <cdr:nvPicPr>
        <cdr:cNvPr id="4" name="chart">
          <a:extLst xmlns:a="http://schemas.openxmlformats.org/drawingml/2006/main">
            <a:ext uri="{FF2B5EF4-FFF2-40B4-BE49-F238E27FC236}">
              <a16:creationId xmlns:a16="http://schemas.microsoft.com/office/drawing/2014/main" id="{86ED1BA8-9315-4071-968E-826E3A0451B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312368" y="-3573016"/>
          <a:ext cx="2536156" cy="48772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57284-9D38-4735-9A28-51394CE4CFBD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E9D2D-859C-4204-98E2-D782047EC6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454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У</a:t>
            </a:r>
            <a:r>
              <a:rPr lang="ru-RU" baseline="0" dirty="0"/>
              <a:t> </a:t>
            </a:r>
            <a:r>
              <a:rPr lang="ru-RU" baseline="0" dirty="0" err="1"/>
              <a:t>сфері</a:t>
            </a:r>
            <a:r>
              <a:rPr lang="ru-RU" baseline="0" dirty="0"/>
              <a:t> </a:t>
            </a:r>
            <a:r>
              <a:rPr lang="ru-RU" baseline="0" dirty="0" err="1"/>
              <a:t>економічна</a:t>
            </a:r>
            <a:r>
              <a:rPr lang="ru-RU" baseline="0" dirty="0"/>
              <a:t> </a:t>
            </a:r>
            <a:r>
              <a:rPr lang="ru-RU" baseline="0" dirty="0" err="1"/>
              <a:t>діяльність</a:t>
            </a:r>
            <a:r>
              <a:rPr lang="ru-RU" baseline="0" dirty="0"/>
              <a:t>  2 085,3тис.грн. </a:t>
            </a:r>
            <a:r>
              <a:rPr lang="ru-RU" baseline="0" dirty="0" err="1"/>
              <a:t>використано</a:t>
            </a:r>
            <a:r>
              <a:rPr lang="ru-RU" baseline="0" dirty="0"/>
              <a:t> за </a:t>
            </a:r>
            <a:r>
              <a:rPr lang="ru-RU" baseline="0" dirty="0" err="1"/>
              <a:t>напрямком</a:t>
            </a:r>
            <a:r>
              <a:rPr lang="ru-RU" baseline="0" dirty="0"/>
              <a:t> «</a:t>
            </a:r>
            <a:r>
              <a:rPr lang="ru-RU" baseline="0" dirty="0" err="1"/>
              <a:t>Будівництво</a:t>
            </a:r>
            <a:r>
              <a:rPr lang="ru-RU" baseline="0" dirty="0"/>
              <a:t> та </a:t>
            </a:r>
            <a:r>
              <a:rPr lang="ru-RU" baseline="0" dirty="0" err="1"/>
              <a:t>регіональний</a:t>
            </a:r>
            <a:r>
              <a:rPr lang="ru-RU" baseline="0" dirty="0"/>
              <a:t> </a:t>
            </a:r>
            <a:r>
              <a:rPr lang="ru-RU" baseline="0" dirty="0" err="1"/>
              <a:t>розвиток</a:t>
            </a:r>
            <a:r>
              <a:rPr lang="ru-RU" baseline="0" dirty="0"/>
              <a:t>, а </a:t>
            </a:r>
            <a:r>
              <a:rPr lang="ru-RU" baseline="0" dirty="0" err="1"/>
              <a:t>саме</a:t>
            </a:r>
            <a:r>
              <a:rPr lang="ru-RU" baseline="0" dirty="0"/>
              <a:t>: </a:t>
            </a:r>
            <a:r>
              <a:rPr lang="ru-RU" baseline="0" dirty="0" err="1"/>
              <a:t>бедівництво</a:t>
            </a:r>
            <a:r>
              <a:rPr lang="ru-RU" baseline="0" dirty="0"/>
              <a:t> </a:t>
            </a:r>
            <a:r>
              <a:rPr lang="ru-RU" baseline="0" dirty="0" err="1"/>
              <a:t>обєктів</a:t>
            </a:r>
            <a:r>
              <a:rPr lang="ru-RU" baseline="0" dirty="0"/>
              <a:t> </a:t>
            </a:r>
            <a:r>
              <a:rPr lang="ru-RU" baseline="0" dirty="0" err="1"/>
              <a:t>житлово-комунального</a:t>
            </a:r>
            <a:r>
              <a:rPr lang="ru-RU" baseline="0" dirty="0"/>
              <a:t> </a:t>
            </a:r>
            <a:r>
              <a:rPr lang="ru-RU" baseline="0" dirty="0" err="1"/>
              <a:t>господарства</a:t>
            </a:r>
            <a:r>
              <a:rPr lang="ru-RU" baseline="0" dirty="0"/>
              <a:t> (</a:t>
            </a:r>
            <a:r>
              <a:rPr lang="ru-RU" baseline="0" dirty="0" err="1"/>
              <a:t>реконструкція</a:t>
            </a:r>
            <a:r>
              <a:rPr lang="ru-RU" baseline="0" dirty="0"/>
              <a:t> </a:t>
            </a:r>
            <a:r>
              <a:rPr lang="ru-RU" baseline="0" dirty="0" err="1"/>
              <a:t>мережі</a:t>
            </a:r>
            <a:r>
              <a:rPr lang="ru-RU" baseline="0" dirty="0"/>
              <a:t> </a:t>
            </a:r>
            <a:r>
              <a:rPr lang="ru-RU" baseline="0" dirty="0" err="1"/>
              <a:t>вуличного</a:t>
            </a:r>
            <a:r>
              <a:rPr lang="ru-RU" baseline="0" dirty="0"/>
              <a:t> </a:t>
            </a:r>
            <a:r>
              <a:rPr lang="ru-RU" baseline="0" dirty="0" err="1"/>
              <a:t>освітлення</a:t>
            </a:r>
            <a:r>
              <a:rPr lang="ru-RU" baseline="0" dirty="0"/>
              <a:t>) – 727,6тис.грн., </a:t>
            </a:r>
            <a:r>
              <a:rPr lang="ru-RU" baseline="0" dirty="0" err="1"/>
              <a:t>будівництво</a:t>
            </a:r>
            <a:r>
              <a:rPr lang="ru-RU" baseline="0" dirty="0"/>
              <a:t> </a:t>
            </a:r>
            <a:r>
              <a:rPr lang="ru-RU" baseline="0" dirty="0" err="1"/>
              <a:t>освітніх</a:t>
            </a:r>
            <a:r>
              <a:rPr lang="ru-RU" baseline="0" dirty="0"/>
              <a:t> </a:t>
            </a:r>
            <a:r>
              <a:rPr lang="ru-RU" baseline="0" dirty="0" err="1"/>
              <a:t>установ</a:t>
            </a:r>
            <a:r>
              <a:rPr lang="ru-RU" baseline="0" dirty="0"/>
              <a:t> та </a:t>
            </a:r>
            <a:r>
              <a:rPr lang="ru-RU" baseline="0" dirty="0" err="1"/>
              <a:t>закладів</a:t>
            </a:r>
            <a:r>
              <a:rPr lang="ru-RU" baseline="0" dirty="0"/>
              <a:t> (</a:t>
            </a:r>
            <a:r>
              <a:rPr lang="ru-RU" baseline="0" dirty="0" err="1"/>
              <a:t>реконструкція</a:t>
            </a:r>
            <a:r>
              <a:rPr lang="ru-RU" baseline="0" dirty="0"/>
              <a:t> </a:t>
            </a:r>
            <a:r>
              <a:rPr lang="ru-RU" baseline="0" dirty="0" err="1"/>
              <a:t>вузла</a:t>
            </a:r>
            <a:r>
              <a:rPr lang="ru-RU" baseline="0" dirty="0"/>
              <a:t> </a:t>
            </a:r>
            <a:r>
              <a:rPr lang="ru-RU" baseline="0" dirty="0" err="1"/>
              <a:t>обліку</a:t>
            </a:r>
            <a:r>
              <a:rPr lang="ru-RU" baseline="0" dirty="0"/>
              <a:t> газу в </a:t>
            </a:r>
            <a:r>
              <a:rPr lang="ru-RU" baseline="0" dirty="0" err="1"/>
              <a:t>будівлі</a:t>
            </a:r>
            <a:r>
              <a:rPr lang="ru-RU" baseline="0" dirty="0"/>
              <a:t> </a:t>
            </a:r>
            <a:r>
              <a:rPr lang="ru-RU" baseline="0" dirty="0" err="1"/>
              <a:t>Оскільського</a:t>
            </a:r>
            <a:r>
              <a:rPr lang="ru-RU" baseline="0" dirty="0"/>
              <a:t> </a:t>
            </a:r>
            <a:r>
              <a:rPr lang="ru-RU" baseline="0" dirty="0" err="1"/>
              <a:t>ліцею</a:t>
            </a:r>
            <a:r>
              <a:rPr lang="ru-RU" baseline="0" dirty="0"/>
              <a:t>) – 149,2тис.грн., </a:t>
            </a:r>
            <a:r>
              <a:rPr lang="ru-RU" baseline="0" dirty="0" err="1"/>
              <a:t>будівництво</a:t>
            </a:r>
            <a:r>
              <a:rPr lang="ru-RU" baseline="0" dirty="0"/>
              <a:t> </a:t>
            </a:r>
            <a:r>
              <a:rPr lang="ru-RU" baseline="0" dirty="0" err="1"/>
              <a:t>установ</a:t>
            </a:r>
            <a:r>
              <a:rPr lang="ru-RU" baseline="0" dirty="0"/>
              <a:t> та </a:t>
            </a:r>
            <a:r>
              <a:rPr lang="ru-RU" baseline="0" dirty="0" err="1"/>
              <a:t>закладів</a:t>
            </a:r>
            <a:r>
              <a:rPr lang="ru-RU" baseline="0" dirty="0"/>
              <a:t> </a:t>
            </a:r>
            <a:r>
              <a:rPr lang="ru-RU" baseline="0" dirty="0" err="1"/>
              <a:t>культури</a:t>
            </a:r>
            <a:r>
              <a:rPr lang="ru-RU" baseline="0" dirty="0"/>
              <a:t> (</a:t>
            </a:r>
            <a:r>
              <a:rPr lang="ru-RU" baseline="0" dirty="0" err="1"/>
              <a:t>кап.ремонт</a:t>
            </a:r>
            <a:r>
              <a:rPr lang="ru-RU" baseline="0" dirty="0"/>
              <a:t> СБК в </a:t>
            </a:r>
            <a:r>
              <a:rPr lang="ru-RU" baseline="0" dirty="0" err="1"/>
              <a:t>с.Студенок</a:t>
            </a:r>
            <a:r>
              <a:rPr lang="ru-RU" baseline="0" dirty="0"/>
              <a:t>, </a:t>
            </a:r>
            <a:r>
              <a:rPr lang="ru-RU" baseline="0" dirty="0" err="1"/>
              <a:t>кап.ремонт</a:t>
            </a:r>
            <a:r>
              <a:rPr lang="ru-RU" baseline="0" dirty="0"/>
              <a:t> клубу в </a:t>
            </a:r>
            <a:r>
              <a:rPr lang="ru-RU" baseline="0" dirty="0" err="1"/>
              <a:t>с.Яремівка</a:t>
            </a:r>
            <a:r>
              <a:rPr lang="ru-RU" baseline="0" dirty="0"/>
              <a:t>, </a:t>
            </a:r>
            <a:r>
              <a:rPr lang="ru-RU" baseline="0" dirty="0" err="1"/>
              <a:t>облаштування</a:t>
            </a:r>
            <a:r>
              <a:rPr lang="ru-RU" baseline="0" dirty="0"/>
              <a:t> </a:t>
            </a:r>
            <a:r>
              <a:rPr lang="ru-RU" baseline="0" dirty="0" err="1"/>
              <a:t>вузла</a:t>
            </a:r>
            <a:r>
              <a:rPr lang="ru-RU" baseline="0" dirty="0"/>
              <a:t> </a:t>
            </a:r>
            <a:r>
              <a:rPr lang="ru-RU" baseline="0" dirty="0" err="1"/>
              <a:t>обліку</a:t>
            </a:r>
            <a:r>
              <a:rPr lang="ru-RU" baseline="0" dirty="0"/>
              <a:t> газу в СБК </a:t>
            </a:r>
            <a:r>
              <a:rPr lang="ru-RU" baseline="0" dirty="0" err="1"/>
              <a:t>с.Оскіл</a:t>
            </a:r>
            <a:r>
              <a:rPr lang="ru-RU" baseline="0" dirty="0"/>
              <a:t>) – 710,5тис.грн.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E9D2D-859C-4204-98E2-D782047EC65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78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12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168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84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36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2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684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65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04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6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7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932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51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85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623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32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183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750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676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203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4440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512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74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6802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18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555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90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847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47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62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26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49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84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8168F-73BC-4E57-84A6-769D7318A5AB}" type="datetimeFigureOut">
              <a:rPr lang="ru-RU" smtClean="0"/>
              <a:pPr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68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8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photo/?fbid=538384860105665&amp;set=pcb.538385330105618&amp;__cft__%5b0%5d=AZV_wjJQ3FdHdwSCsNs-pr6iSAaqVWkQrtYKQdQH9h5WR6gNW9g9R-RcAZPnogluod9cUmQS0XLBzjpsDzKnIBz4vYxTyf4DOrPIFcfUB1Gq81x65G5SQJo57L6Jz8G29kA&amp;__tn__=*bH-R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hyperlink" Target="https://www.facebook.com/photo/?fbid=551427905468027&amp;set=a.377200592890760&amp;__cft__%5b0%5d=AZX7mcgR90C-TUx-d6xln6PTOHlOq7noFjKNGX0pAkyzEsdltLO-tcRe8G_Cd1lYtizb5f34yt6F46dtr8qb1slItZd38J9BWfs3p8-Jlan-eZfaJCw_yd_rS-P4kmv1Hok&amp;__tn__=EH-R" TargetMode="Externa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photo/?fbid=538289820115169&amp;set=pcb.538290086781809&amp;__cft__%5b0%5d=AZUM89atkJZZ_vDn-ilNgA0Y5zOGo6gL1VSvAKP8dv8vWgPY0JL4ZxaiA7qpVjl7SxEfGFMdgSHgGX5i81uFUstDTLelbvqJ63JQSrvjUqVMSBgmB1kQDaeXg2qDxolO38g&amp;__tn__=*bH-R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hyperlink" Target="https://www.facebook.com/photo/?fbid=699160734028076&amp;set=pcb.699161807361302&amp;__cft__%5b0%5d=AZVQqwYMjB5VPzJpa2hSkBjVIDKXzqjGQppOyOcfasHbfmpe58mDcoJo2ZoRqfZwFtDdxdi0YrpA7G846cNEMfnZtHrT2n5QryV3tud5T_YpqGJWSuSf6Azpz13nqo_OBgk&amp;__tn__=*bH-R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8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2.jpeg"/><Relationship Id="rId4" Type="http://schemas.openxmlformats.org/officeDocument/2006/relationships/image" Target="../media/image60.jpeg"/><Relationship Id="rId9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3.jpeg"/><Relationship Id="rId7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6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260649"/>
            <a:ext cx="8640960" cy="36003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Річний звіт Оскільського сільського голови</a:t>
            </a:r>
          </a:p>
          <a:p>
            <a:r>
              <a:rPr lang="uk-UA" sz="4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за 2020 рік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986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48353050"/>
              </p:ext>
            </p:extLst>
          </p:nvPr>
        </p:nvGraphicFramePr>
        <p:xfrm>
          <a:off x="428612" y="260648"/>
          <a:ext cx="8258188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Рисунок SmartAr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9904"/>
              </p:ext>
            </p:extLst>
          </p:nvPr>
        </p:nvGraphicFramePr>
        <p:xfrm>
          <a:off x="107504" y="1166019"/>
          <a:ext cx="8712968" cy="5575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974317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600932621897608819_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084" y="274878"/>
            <a:ext cx="1819300" cy="1513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82498"/>
            <a:ext cx="8784976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Всього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27 770,0 тис. грн.(в т.ч. кошти освітньої субвенції 13 112,5тис.грн</a:t>
            </a:r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 рахунок коштів місцевого бюджету</a:t>
            </a: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субвенцій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обласного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та державного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бюджетів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покращення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матеріально-технічної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бази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 </a:t>
            </a:r>
          </a:p>
          <a:p>
            <a:pPr algn="ctr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виконано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заходи</a:t>
            </a:r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Облаштування вузла обліку газу для дистанційної передачі даних у комунальному закладі «Опорна школа «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Оскільський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ліцей 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Оскільської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сільської ради Ізюмського району Харківської області» за адресою : 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с.Оскіл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,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вул.Шкільна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,34» </a:t>
            </a:r>
            <a:r>
              <a:rPr lang="uk-UA" sz="1400" b="1" kern="100" dirty="0">
                <a:latin typeface="Times New Roman"/>
                <a:ea typeface="Lucida Sans Unicode"/>
                <a:cs typeface="Mangal"/>
              </a:rPr>
              <a:t>- 149 234,50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latin typeface="Times New Roman"/>
                <a:ea typeface="Lucida Sans Unicode"/>
                <a:cs typeface="Times New Roman"/>
              </a:rPr>
              <a:t>Послуги з поточного ремонту водопровідної системи </a:t>
            </a:r>
            <a:r>
              <a:rPr lang="uk-UA" sz="1400" kern="100" dirty="0" err="1">
                <a:latin typeface="Times New Roman"/>
                <a:ea typeface="Lucida Sans Unicode"/>
                <a:cs typeface="Times New Roman"/>
              </a:rPr>
              <a:t>Студенокського</a:t>
            </a:r>
            <a:r>
              <a:rPr lang="uk-UA" sz="1400" kern="100" dirty="0">
                <a:latin typeface="Times New Roman"/>
                <a:ea typeface="Lucida Sans Unicode"/>
                <a:cs typeface="Times New Roman"/>
              </a:rPr>
              <a:t> ліцею в с. </a:t>
            </a:r>
            <a:r>
              <a:rPr lang="uk-UA" sz="1400" kern="100" dirty="0" err="1">
                <a:latin typeface="Times New Roman"/>
                <a:ea typeface="Lucida Sans Unicode"/>
                <a:cs typeface="Times New Roman"/>
              </a:rPr>
              <a:t>Студенок</a:t>
            </a:r>
            <a:r>
              <a:rPr lang="uk-UA" sz="1400" kern="100" dirty="0">
                <a:latin typeface="Times New Roman"/>
                <a:ea typeface="Lucida Sans Unicode"/>
                <a:cs typeface="Times New Roman"/>
              </a:rPr>
              <a:t>, пров. Шкільний, 2 Ізюмського району Харківської області - </a:t>
            </a:r>
            <a:r>
              <a:rPr lang="uk-UA" sz="1400" b="1" kern="100" dirty="0">
                <a:latin typeface="Times New Roman"/>
                <a:ea typeface="Lucida Sans Unicode"/>
                <a:cs typeface="Times New Roman"/>
              </a:rPr>
              <a:t>2 535,66 грн</a:t>
            </a:r>
            <a:r>
              <a:rPr lang="uk-UA" sz="1400" kern="100" dirty="0">
                <a:latin typeface="Arial"/>
                <a:ea typeface="Lucida Sans Unicode"/>
                <a:cs typeface="Mangal"/>
              </a:rPr>
              <a:t>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Послуги з утеплення водопровідної системи Комунального закладу "Опорна школа "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Оскільський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ліцей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Оскільської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сільської ради""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- </a:t>
            </a:r>
            <a:r>
              <a:rPr lang="uk-UA" sz="1400" b="1" kern="100" dirty="0">
                <a:latin typeface="Times New Roman"/>
                <a:ea typeface="Lucida Sans Unicode"/>
                <a:cs typeface="Mangal"/>
              </a:rPr>
              <a:t>5 692,56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Послуги з екскавації ґрунтів на території 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Студенокського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ліцею в с. 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Студенок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провулок Шкільний 2, Ізюмського району Харківської області - </a:t>
            </a:r>
            <a:r>
              <a:rPr lang="uk-UA" sz="1400" b="1" kern="100" dirty="0">
                <a:latin typeface="Times New Roman"/>
                <a:ea typeface="Lucida Sans Unicode"/>
                <a:cs typeface="Mangal"/>
              </a:rPr>
              <a:t>8 698,39 грн.;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Облаштування 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ганків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та східців </a:t>
            </a:r>
            <a:r>
              <a:rPr lang="uk-UA" sz="1400" kern="100" dirty="0" err="1"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400" b="1" kern="100" dirty="0">
                <a:latin typeface="Times New Roman"/>
                <a:ea typeface="Lucida Sans Unicode"/>
                <a:cs typeface="Mangal"/>
              </a:rPr>
              <a:t>24 279,00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77072"/>
            <a:ext cx="240030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46368"/>
            <a:ext cx="313372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646368"/>
            <a:ext cx="25717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368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600932621897608819_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282498"/>
            <a:ext cx="1819300" cy="1513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82498"/>
            <a:ext cx="8784976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лінолеум для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– 30 000,00 грн.;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Облаштовано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протипожежну сигналізацію в комп’ютерному класі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      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20 490,95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Проведення перезарядки вогнегасників, перевірка опору ізоляції,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      заземлення, фази-нуль в закладах освіти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76 770,00 грн.;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металопластикові вікна для їдальні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63 500,00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50"/>
          <a:stretch/>
        </p:blipFill>
        <p:spPr bwMode="auto">
          <a:xfrm>
            <a:off x="313887" y="2492896"/>
            <a:ext cx="2526968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12136"/>
            <a:ext cx="2435045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363" y="2494130"/>
            <a:ext cx="3278829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542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82498"/>
            <a:ext cx="8784976" cy="313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Переобладнано котельню дошкільного підрозділу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155 000,00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15 інтерактивних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дошок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, 15 проекторів та 10 ноутбуків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962 500,00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Створено Wi-Fi зону в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Оскільському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ліцеї.-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60 000,00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вогнегасники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– 20 950,00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комп’ютерний клас (1+7), 4 ноутбуки, електронний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фліпчарт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– 303 200,00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16 комплектів навчальних засобів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670 000,00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унітази та модульне перегородки для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– 124 700,00 грн.; 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29"/>
          <a:stretch/>
        </p:blipFill>
        <p:spPr bwMode="auto">
          <a:xfrm>
            <a:off x="460375" y="3140969"/>
            <a:ext cx="2247800" cy="293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Оскіл мультимедійне облад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595165"/>
            <a:ext cx="2016224" cy="180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99408"/>
            <a:ext cx="3084153" cy="256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10"/>
          <a:stretch/>
        </p:blipFill>
        <p:spPr bwMode="auto">
          <a:xfrm>
            <a:off x="6732241" y="4509120"/>
            <a:ext cx="2016224" cy="2210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981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82498"/>
            <a:ext cx="8784976" cy="313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циркуляційний насос для котельні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31 500,00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мобільну вишку туру для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Студенокського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18 524,00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Придбання учнівських стільців та столів для 1 класів (НУШ).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– 71 520,00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Придбання дидактичних засобів для 1 класів (НУШ)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– 45 150,00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подушки, ковдри, костюми, халати в дитячі садочки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– 39 000,00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рулонний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ламінатор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А3 для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19 140,00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Придбання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металопластикових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дверей для їдальні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4 500,00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0"/>
          <a:stretch/>
        </p:blipFill>
        <p:spPr bwMode="auto">
          <a:xfrm>
            <a:off x="6687565" y="2659952"/>
            <a:ext cx="2023145" cy="197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73016"/>
            <a:ext cx="266429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4869160"/>
            <a:ext cx="236584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44" y="3818930"/>
            <a:ext cx="3124728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684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82498"/>
            <a:ext cx="8784976" cy="2106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Придбання дерев’яного паркану для дошкільного підрозділу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Оскільського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48 975,00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Придбання постільної білизни для дошкільного підрозділу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14500,00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Придбання 3Д принтеру та витратних матеріалів до нього в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Оскільський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ліцей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18 973,00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Придбано 5 БФП для закладів освіти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17 592,00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66" y="1844824"/>
            <a:ext cx="260985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09120"/>
            <a:ext cx="3029304" cy="202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62498"/>
            <a:ext cx="2195686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647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82498"/>
            <a:ext cx="8784976" cy="185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 рамках реалізації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мініпроєкту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"Шкільна їдальня - територія комфорту" придбано обладнання для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("Разом у майбутнє")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28 500,00 грн., 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та проведено</a:t>
            </a:r>
            <a:r>
              <a:rPr lang="uk-UA" sz="1400" kern="100" dirty="0">
                <a:latin typeface="Times New Roman"/>
                <a:ea typeface="Lucida Sans Unicode"/>
                <a:cs typeface="Mangal"/>
              </a:rPr>
              <a:t> 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 ремонт приміщення їдальні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420 667,00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3374283" cy="250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842" y="1700808"/>
            <a:ext cx="3329533" cy="254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41" y="4365104"/>
            <a:ext cx="3713459" cy="239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242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82498"/>
            <a:ext cx="8784976" cy="185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 рамках реалізації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мініпроєкту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"Якісне здорове харчування як складова комфортного освітнього середовища" придбано обладнання для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Студенокського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("Разом у майбутнє")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111 287,00 грн.; 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та проведено поточний ремонт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– 84 840,00 грн.;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9" y="1484784"/>
            <a:ext cx="3700275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84784"/>
            <a:ext cx="386903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8" y="4149080"/>
            <a:ext cx="3700275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49080"/>
            <a:ext cx="3869035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253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82498"/>
            <a:ext cx="8784976" cy="2106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освіту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 ремонт туалету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Оскільського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– 198 802,00 грн.;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 ремонт туалетів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Капитолівського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– 198 474,00 грн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.;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 ремонт туалетів </a:t>
            </a:r>
            <a:r>
              <a:rPr lang="uk-UA" sz="14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Студенокського</a:t>
            </a:r>
            <a:r>
              <a:rPr lang="uk-UA" sz="14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ліцею – </a:t>
            </a:r>
            <a:r>
              <a:rPr lang="uk-UA" sz="14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194 539,00 грн.</a:t>
            </a: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7"/>
            <a:ext cx="291856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557" y="1412777"/>
            <a:ext cx="3074968" cy="237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848158"/>
            <a:ext cx="2376264" cy="282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4023640"/>
            <a:ext cx="3024335" cy="262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650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39" y="77642"/>
            <a:ext cx="2593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Культура та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бібліотеки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45421" y="1628800"/>
            <a:ext cx="33308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проведено заходи до Дня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виведення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військ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Афганістану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8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 жаль, через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карантинні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обмеження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масові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культурно-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масові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заходи з 12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2020 року не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проводилися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0652" y="446974"/>
            <a:ext cx="85006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раді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продовжують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функціонувати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Комарівський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Яремівський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будинки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Капитолівська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Комарівська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Яремівська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40" y="1412776"/>
            <a:ext cx="5160535" cy="5160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905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98B36D8-4D60-4E76-B4B6-E96483ACEEAA}"/>
              </a:ext>
            </a:extLst>
          </p:cNvPr>
          <p:cNvSpPr/>
          <p:nvPr/>
        </p:nvSpPr>
        <p:spPr>
          <a:xfrm>
            <a:off x="251520" y="-243408"/>
            <a:ext cx="8280920" cy="6044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2020 році жителі нашої громади занурились в виборчу кампанію з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виборів до місцевих органів влади.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Дякую Вам за довіру.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Докладу всіх зусиль, щоб наша громада була самодостатньою та сильною.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Також, у  2020 році, дотримуючись незворотного процесу децентралізації,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завершилось створення нашої об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`</a:t>
            </a:r>
            <a:r>
              <a:rPr lang="uk-UA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єднаної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територіальної громади.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Оскільської сільської ради приєднались </a:t>
            </a:r>
            <a:r>
              <a:rPr lang="uk-UA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Бражківська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Вернопільська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Довгеньківська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Заводська, Мало </a:t>
            </a:r>
            <a:r>
              <a:rPr lang="uk-UA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Комишувацька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сільські ради.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умовах реформування сучасного суспільства перед нами постали нові виклики та завдання: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Звикати жити з новим адміністративним поділом, з новими відносинами між ОТГ, жити без звичного для нас впливу районної ради та райдержадміністрації;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Приведення у відповідність до законодавства та до вимог  громади адміністративного апарату;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ЗМІНИ у новій дохідній та збільшення видаткової частини нашого бюджету 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об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єднання так, щоб, по можливості, максимально зберегти соціальну інфраструктуру та робочі місця;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побудувати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злагоджену, відкриту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роботу 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депутатського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корпусу, 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виконавчого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комітету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Жити в умовах апатії та песимізму, викликаних незвичною епідемічною ситуацією, пов’язаною з С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ovid</a:t>
            </a: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-19.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uk-UA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2020 році нам вдалось прийняти багато рішень, щось із запланованого залишилось невиконаним, але попереду 2021 рік, в якому рік нових звершень та </a:t>
            </a:r>
            <a:r>
              <a:rPr lang="uk-UA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здобутків.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07912A-93C2-4C8F-987C-35551868B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60648"/>
            <a:ext cx="2161905" cy="2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99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8078"/>
            <a:ext cx="2593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Культура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бібліотеки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094" y="709870"/>
            <a:ext cx="8750225" cy="288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проведені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заходи: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Кап.ремонт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покрівлі сільського клубу в с.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Яремівка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,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вул.Центральна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,2 Ізюмського району Харківської області – 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396 424,00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Облаштування вузла обліку газу з встановленням GPRS модуля для дистанційної передачі даних в СБК за адресою: 64340 Харківська область, Ізюмський район, с. Оскіл,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вул.Слобідська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,52Б -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48 200,62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Придбання сценічних костюмів для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Студенокського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СБК – 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49 000,00 грн.;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Придбання сценічних костюмів для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Комарівського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СБК – 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48 000,00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068960"/>
            <a:ext cx="1872207" cy="36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0958"/>
            <a:ext cx="2592288" cy="3645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536584"/>
              </p:ext>
            </p:extLst>
          </p:nvPr>
        </p:nvGraphicFramePr>
        <p:xfrm>
          <a:off x="5154699" y="3429000"/>
          <a:ext cx="3699924" cy="3277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PDF" r:id="rId6" imgW="0" imgH="360" progId="FoxitReader.Document">
                  <p:embed/>
                </p:oleObj>
              </mc:Choice>
              <mc:Fallback>
                <p:oleObj name="PDF" r:id="rId6" imgW="0" imgH="360" progId="FoxitReader.Document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699" y="3429000"/>
                        <a:ext cx="3699924" cy="32770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4827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094" y="709870"/>
            <a:ext cx="8750225" cy="203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проведені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заходи: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Придбання циркуляційного насосу для </a:t>
            </a:r>
            <a:r>
              <a:rPr lang="uk-UA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Оскільського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СБК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10 400,00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Розпочаті роботи з Капітального ремонту частини покрівлі, заміна вікон на металопластикові сільського Будинку культури в селі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Студенок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Ізюмського району Харківської області  - 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265 848,00 грн.;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Поточний ремонт приміщення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Яремівського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сільського клубу 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– 198 898,00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Поточний ремонт приміщення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Студенокського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сільського будинку культури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 – 193 120,00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013176"/>
            <a:ext cx="3013695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523" y="2924944"/>
            <a:ext cx="392430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35660"/>
            <a:ext cx="330334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596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094" y="709870"/>
            <a:ext cx="8750225" cy="919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В рамках реалізації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мініпроєкту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"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LibraryHubOskil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: простір єднання громади" придбано обладнання для </a:t>
            </a:r>
            <a:r>
              <a:rPr lang="uk-UA" sz="1600" kern="100" dirty="0" err="1">
                <a:latin typeface="Times New Roman"/>
                <a:ea typeface="Lucida Sans Unicode"/>
                <a:cs typeface="Times New Roman"/>
              </a:rPr>
              <a:t>Оскільської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сільської бібліотеки - 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161 232,00 грн.;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 та проведено поточний ремонт приміщення бібліотеки - </a:t>
            </a:r>
            <a:r>
              <a:rPr lang="uk-UA" sz="1600" b="1" kern="100" dirty="0">
                <a:latin typeface="Times New Roman"/>
                <a:ea typeface="Lucida Sans Unicode"/>
                <a:cs typeface="Times New Roman"/>
              </a:rPr>
              <a:t>120 348,00 грн.</a:t>
            </a:r>
            <a:endParaRPr lang="ru-RU" sz="1600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30861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89831"/>
            <a:ext cx="313372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581" y="4293096"/>
            <a:ext cx="314325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6836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1413" y="203694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33796" y="56887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Досягнення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9608" y="1014330"/>
            <a:ext cx="41883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Відкриті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змагання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скелелазіння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«ЧУГУЇВСЬКА ВЕРТИКАЛЬ»</a:t>
            </a:r>
          </a:p>
          <a:p>
            <a:pPr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 цьому заході юні скелелази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ліцею (вчитель Роман Цапок) вибороли такі місця: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ТЕЛІУС Є. та КОЗУБ С. ІІ-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СОКОЛОВА С. та ШИШКО К. ІІІ-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ГУСАРОВА К. V-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..</a:t>
            </a:r>
          </a:p>
        </p:txBody>
      </p:sp>
      <p:pic>
        <p:nvPicPr>
          <p:cNvPr id="12" name="Рисунок 11" descr="https://scontent.fdok1-1.fna.fbcdn.net/v/t1.0-0/s600x600/84505964_538384863438998_9078255726261960704_n.jpg?_nc_cat=103&amp;ccb=2&amp;_nc_sid=8bfeb9&amp;_nc_ohc=3xWZm4zg5ZoAX_2rL93&amp;_nc_ht=scontent.fdok1-1.fna&amp;tp=7&amp;oh=ac25331b42528bb788dcbfb119e478ec&amp;oe=6026ADC9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88" y="2708919"/>
            <a:ext cx="4114095" cy="32911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595526" y="1268760"/>
            <a:ext cx="4355976" cy="122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Учні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Студенокського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ліцею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брали участь у "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Обласних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змаганнях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з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пішохідного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туризму 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закритих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приміщеннях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" в м.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Харків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та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вибороли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бронзові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нагороди. Слад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команди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: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Гусарова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К. , Корчма М.,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Шеремет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В., Соколова С.,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Сєвєрова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Є., Козуб С.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3" name="Рисунок 12" descr="Зображення може містити: 7 людей, включно з Романом Цапоком, люди стоять та надворі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542" y="2708920"/>
            <a:ext cx="4223945" cy="32911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16664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03694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57302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Досягнення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5108" y="1339801"/>
            <a:ext cx="41129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І-й етап Кубку Донецької області зі скелелазіння 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RokCap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uk-UA" sz="1400" dirty="0"/>
              <a:t>ТЕЛІУС Є. І-місце; </a:t>
            </a:r>
          </a:p>
          <a:p>
            <a:r>
              <a:rPr lang="uk-UA" sz="1400" dirty="0"/>
              <a:t>ОЛІЙНИК Д. </a:t>
            </a:r>
            <a:r>
              <a:rPr lang="uk-UA" sz="1400" dirty="0" err="1"/>
              <a:t>ІІ-місце</a:t>
            </a:r>
            <a:r>
              <a:rPr lang="uk-UA" sz="1400" dirty="0"/>
              <a:t>; </a:t>
            </a:r>
          </a:p>
          <a:p>
            <a:r>
              <a:rPr lang="uk-UA" sz="1400" dirty="0"/>
              <a:t>СОКОЛОВА С. та КОЗУБ С. </a:t>
            </a:r>
            <a:r>
              <a:rPr lang="uk-UA" sz="1400" dirty="0" err="1"/>
              <a:t>ІІІ-місце</a:t>
            </a:r>
            <a:r>
              <a:rPr lang="uk-UA" sz="1400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63484" y="97237"/>
            <a:ext cx="43559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Учні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Студенокського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ліцею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гуртка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"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Пішохідний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туризм" брали участь 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областних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змаганнях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з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техніки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пішохідного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туризму 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закритих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приміщеннях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на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дистанції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"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Особисто-командна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смуга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перешкод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".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Спортсмени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змагались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трьох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вікових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групах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старшій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групі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наші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туристи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вибороли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такі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місця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   ЦАПОК К. І-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;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   ДЕНИСОВ Р. ІV-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;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середній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: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   ГУСАРОВА К. ІV-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;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   ШИШКО К. V-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;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молодшій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групі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   КОЗУБ С. ІІІ-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В командному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заліку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наші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учні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посіли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ІІ-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… 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9" name="Рисунок 8" descr="https://scontent.fdok1-1.fna.fbcdn.net/v/t1.0-0/s600x600/83810867_538289823448502_452182003828129792_n.jpg?_nc_cat=110&amp;ccb=2&amp;_nc_sid=8bfeb9&amp;_nc_ohc=9Gi-SO8f7iMAX886GbP&amp;_nc_ht=scontent.fdok1-1.fna&amp;tp=7&amp;oh=3b4028b7a82f377e7ec8608a4657afc9&amp;oe=602645AD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65" y="2708920"/>
            <a:ext cx="4037462" cy="3291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D:\збори Чугуїв 02.2016\IMG_20160214_12082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306" y="3284984"/>
            <a:ext cx="4465329" cy="32919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27579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7523" y="625718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44067" y="104346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Досягнення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6262" y="1526046"/>
            <a:ext cx="47644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>
                <a:latin typeface="Times New Roman" pitchFamily="18" charset="0"/>
                <a:ea typeface="Times New Roman"/>
                <a:cs typeface="Times New Roman" pitchFamily="18" charset="0"/>
              </a:rPr>
              <a:t>Учні </a:t>
            </a:r>
            <a:r>
              <a:rPr lang="uk-UA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ліцею в складі збірної команди Харківської області брали участь в Кубку України з пішохідного туризму в закритих приміщеннях в м. </a:t>
            </a:r>
            <a:r>
              <a:rPr lang="uk-UA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Варва</a:t>
            </a:r>
            <a:r>
              <a:rPr lang="uk-UA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Чернігівської області . Учні посіли високе 4 –місце.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Admin\Desktop\57870533_2614416341935762_8365811640737726464_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56" y="2636912"/>
            <a:ext cx="4035391" cy="284402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30480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Учні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"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Студенокського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ліцею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" брали участь в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обласних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змаганнях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з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пішохідного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туризму "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Великі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надії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" в м.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Харків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, де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вибороли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ІІ-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місце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Вітаємо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юних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спортсменів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та </a:t>
            </a:r>
            <a:r>
              <a:rPr lang="ru-RU" sz="14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їх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 тренера.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s://scontent.fdok1-1.fna.fbcdn.net/v/t1.0-0/s600x600/120772637_699160737361409_6203550505208616743_n.jpg?_nc_cat=103&amp;ccb=2&amp;_nc_sid=8bfeb9&amp;_nc_ohc=s1u5X8uuizMAX_LdOha&amp;_nc_ht=scontent.fdok1-1.fna&amp;tp=7&amp;oh=de63e036621b6df08f46d294c6051b90&amp;oe=60268AE7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557" y="1275923"/>
            <a:ext cx="4286885" cy="532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39915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21189" y="709870"/>
            <a:ext cx="248325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Футбольна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975" y="772233"/>
            <a:ext cx="25358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Футбольна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сільської ради 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Цареборисів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709870"/>
            <a:ext cx="2718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Футбольна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Капитолівського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«Сатурн»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3341688"/>
            <a:ext cx="6120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Досягнення</a:t>
            </a:r>
          </a:p>
          <a:p>
            <a:pPr lvl="0"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Чемпіонаті району з футболу серед аматорських команд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7272" y="3917804"/>
            <a:ext cx="87369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футбольна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команда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Оскільської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сільської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ради «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Цареборисів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» - 2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місце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  <a:endParaRPr lang="ru-RU" sz="1600" kern="5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футбольна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команда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Капитолівського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старостинського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округу «Сатурн» - 10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місце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  <a:endParaRPr lang="ru-RU" sz="1600" kern="5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algn="just" fontAlgn="base">
              <a:spcAft>
                <a:spcPts val="0"/>
              </a:spcAft>
              <a:tabLst>
                <a:tab pos="457200" algn="l"/>
              </a:tabLst>
            </a:pP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футбольна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команда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Студенокського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старостинського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 округу «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Студенок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» - 3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місце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600" kern="5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10" name="Рисунок 9" descr="https://scontent.fdnk5-1.fna.fbcdn.net/v/t1.15752-9/86864344_204174414032535_7403335033349472256_n.jpg?_nc_cat=111&amp;_nc_ohc=uIwGqYvw0E8AX-l7sYP&amp;_nc_ht=scontent.fdnk5-1.fna&amp;oh=75716870d38343928e5a35ca9056937d&amp;oe=5ECB904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233" y="1663977"/>
            <a:ext cx="2485294" cy="162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Картинки по запросу &quot;футбольний м'яч малюно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681733"/>
            <a:ext cx="1296144" cy="109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01" y="1670535"/>
            <a:ext cx="2873854" cy="161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587" y="1747431"/>
            <a:ext cx="2925497" cy="1462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5575" y="5308859"/>
            <a:ext cx="7186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Для фінансування передбачених Програмою заходів в 2020 році було витрачено</a:t>
            </a:r>
          </a:p>
          <a:p>
            <a:pPr fontAlgn="base"/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kern="50" dirty="0">
                <a:solidFill>
                  <a:srgbClr val="000000"/>
                </a:solidFill>
                <a:latin typeface="Times New Roman"/>
                <a:ea typeface="Times New Roman"/>
              </a:rPr>
              <a:t>258 606,00 </a:t>
            </a:r>
            <a:r>
              <a:rPr lang="uk-UA" sz="1400" b="1" kern="50" dirty="0" err="1">
                <a:solidFill>
                  <a:srgbClr val="000000"/>
                </a:solidFill>
                <a:latin typeface="Times New Roman"/>
                <a:ea typeface="Times New Roman"/>
              </a:rPr>
              <a:t>грн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, а саме: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base">
              <a:buFontTx/>
              <a:buChar char="-"/>
            </a:pP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Придбання спортивної форми та спортивного інвентарю - </a:t>
            </a:r>
            <a:r>
              <a:rPr lang="uk-UA" sz="1400" kern="50" dirty="0">
                <a:solidFill>
                  <a:srgbClr val="000000"/>
                </a:solidFill>
                <a:latin typeface="Times New Roman"/>
                <a:ea typeface="Times New Roman"/>
              </a:rPr>
              <a:t>29 381,00 </a:t>
            </a:r>
            <a:r>
              <a:rPr lang="uk-UA" sz="1400" kern="50" dirty="0" err="1">
                <a:solidFill>
                  <a:srgbClr val="000000"/>
                </a:solidFill>
                <a:latin typeface="Times New Roman"/>
                <a:ea typeface="Times New Roman"/>
              </a:rPr>
              <a:t>грн</a:t>
            </a:r>
            <a:endParaRPr lang="uk-UA" sz="1400" kern="5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285750" lvl="0" indent="-285750" fontAlgn="base">
              <a:buFontTx/>
              <a:buChar char="-"/>
            </a:pP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Забезпечення харчуванням учасників спортивних заходів - </a:t>
            </a:r>
            <a:r>
              <a:rPr lang="uk-UA" sz="1400" kern="50" dirty="0">
                <a:solidFill>
                  <a:srgbClr val="000000"/>
                </a:solidFill>
                <a:latin typeface="Times New Roman"/>
                <a:ea typeface="Times New Roman"/>
              </a:rPr>
              <a:t>226 800,00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- Забезпечення лікарськими засобами та виробами медичного призначення учасників спортивних заходів. - </a:t>
            </a:r>
            <a:r>
              <a:rPr lang="uk-UA" sz="1400" kern="50" dirty="0">
                <a:solidFill>
                  <a:srgbClr val="000000"/>
                </a:solidFill>
                <a:latin typeface="Times New Roman"/>
                <a:ea typeface="Times New Roman"/>
              </a:rPr>
              <a:t>2 425,00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3363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8078"/>
            <a:ext cx="2566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ОХОРОНА ЗДОРОВ’Я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88037"/>
            <a:ext cx="2262333" cy="1728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7766" y="680843"/>
            <a:ext cx="8674799" cy="473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Комунальне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некомерційне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підприємство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Оскільська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амбулаторія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первинної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медико-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санітарної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допомоги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сільської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ради</a:t>
            </a:r>
          </a:p>
          <a:p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uk-UA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Працює 4 сімейних лікарі</a:t>
            </a:r>
          </a:p>
          <a:p>
            <a:r>
              <a:rPr lang="uk-UA" sz="13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Заключено</a:t>
            </a:r>
            <a:r>
              <a:rPr lang="uk-UA" sz="1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5777 декларацій з населенням.</a:t>
            </a:r>
          </a:p>
          <a:p>
            <a:pPr algn="just"/>
            <a:endParaRPr lang="uk-UA" sz="13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uk-UA" sz="13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У 2020 році в галузі охорони здоров’я виконано наступні заходи:</a:t>
            </a:r>
            <a:endParaRPr lang="ru-RU" sz="13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Times New Roman"/>
              <a:buChar char="-"/>
            </a:pP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Переобладнано котельню (</a:t>
            </a:r>
            <a:r>
              <a:rPr lang="uk-UA" sz="1300" kern="100" dirty="0" err="1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пілетний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 пальник та бункер) будівлю лікарні корпус 2 (стаціонар) вул. Слобідська 69, </a:t>
            </a:r>
          </a:p>
          <a:p>
            <a:pPr marL="342900" indent="-342900" algn="just">
              <a:lnSpc>
                <a:spcPct val="115000"/>
              </a:lnSpc>
              <a:buFont typeface="Times New Roman"/>
              <a:buChar char="-"/>
            </a:pP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с. Оскіл –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68 360,00 грн.;</a:t>
            </a:r>
            <a:endParaRPr lang="ru-RU" sz="1300" kern="100" dirty="0">
              <a:solidFill>
                <a:prstClr val="black"/>
              </a:solidFill>
              <a:latin typeface="Times New Roman" pitchFamily="18" charset="0"/>
              <a:ea typeface="Lucida Sans Unicode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Times New Roman"/>
              <a:buChar char="-"/>
            </a:pP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Послуги з поточного ремонту системи водопостачання в будівлі лікарні корпус 2 (стаціонар) вул. Слобідська 69, </a:t>
            </a:r>
            <a:r>
              <a:rPr lang="uk-UA" sz="1300" kern="100" dirty="0" err="1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с.Оскіл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 Ізюмського р-ну </a:t>
            </a:r>
            <a:r>
              <a:rPr lang="uk-UA" sz="1300" kern="100" dirty="0" err="1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Хар.обл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. –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13 737,00 грн.;</a:t>
            </a:r>
            <a:endParaRPr lang="ru-RU" sz="1300" kern="100" dirty="0">
              <a:solidFill>
                <a:prstClr val="black"/>
              </a:solidFill>
              <a:latin typeface="Times New Roman" pitchFamily="18" charset="0"/>
              <a:ea typeface="Lucida Sans Unicode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Times New Roman"/>
              <a:buChar char="-"/>
            </a:pP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Підключення до мереж водопроводу в с. Оскіл будівлі лікарні (корпус №2(стаціонар)) за адресою: вул. Слобідська, буд.69, Ізюмського району Харківської області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– 31 997,00 грн.;</a:t>
            </a:r>
            <a:endParaRPr lang="ru-RU" sz="1300" kern="100" dirty="0">
              <a:solidFill>
                <a:prstClr val="black"/>
              </a:solidFill>
              <a:latin typeface="Times New Roman" pitchFamily="18" charset="0"/>
              <a:ea typeface="Lucida Sans Unicode"/>
              <a:cs typeface="Times New Roman" pitchFamily="18" charset="0"/>
            </a:endParaRPr>
          </a:p>
          <a:p>
            <a:pPr indent="259080" algn="just">
              <a:lnSpc>
                <a:spcPct val="115000"/>
              </a:lnSpc>
            </a:pPr>
            <a:r>
              <a:rPr lang="uk-UA" sz="1300" kern="1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 У вересні місяці 2020 року реалізовано проект обласного конкурсу «Ефективна первинна медицина в громаді» на суму </a:t>
            </a:r>
            <a:r>
              <a:rPr lang="uk-UA" sz="1300" b="1" kern="1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301 000,00 грн</a:t>
            </a:r>
            <a:r>
              <a:rPr lang="uk-UA" sz="1300" kern="1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., в тому числі </a:t>
            </a:r>
            <a:r>
              <a:rPr lang="uk-UA" sz="1300" b="1" kern="1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255 400,00 гривень</a:t>
            </a:r>
            <a:r>
              <a:rPr lang="uk-UA" sz="1300" kern="100" dirty="0">
                <a:solidFill>
                  <a:srgbClr val="000000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 кошти обласного бюджету. Придбано три аналізатори.</a:t>
            </a:r>
            <a:endParaRPr lang="ru-RU" sz="1300" kern="100" dirty="0">
              <a:solidFill>
                <a:prstClr val="black"/>
              </a:solidFill>
              <a:latin typeface="Times New Roman" pitchFamily="18" charset="0"/>
              <a:ea typeface="Lucida Sans Unicode"/>
              <a:cs typeface="Times New Roman" pitchFamily="18" charset="0"/>
            </a:endParaRPr>
          </a:p>
          <a:p>
            <a:pPr indent="259080" algn="just"/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Продовжено будівництво амбулаторії загальної практики – сімейної медицини по вул. Слобідській, 69А в селі Оскіл, загальна сума  видатків складає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73 016,00 грн.</a:t>
            </a:r>
            <a:endParaRPr lang="ru-RU" sz="1300" kern="100" dirty="0">
              <a:solidFill>
                <a:prstClr val="black"/>
              </a:solidFill>
              <a:latin typeface="Times New Roman" pitchFamily="18" charset="0"/>
              <a:ea typeface="Lucida Sans Unicode"/>
              <a:cs typeface="Times New Roman" pitchFamily="18" charset="0"/>
            </a:endParaRPr>
          </a:p>
          <a:p>
            <a:pPr indent="259080" algn="just"/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До бюджету Ізюмської міської ОТГ перераховано кошти на оплату комунальних послуг та енергоносіїв закладів охорони здоров’я, які обслуговують населення </a:t>
            </a:r>
            <a:r>
              <a:rPr lang="uk-UA" sz="1300" kern="100" dirty="0" err="1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Оскільської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 сільської ради на вторинному рівні  у сумі 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439 697,00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грн.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, перераховано кошти субвенції з місцевого бюджету на здійснення переданих видатків у сфері охорони здоров’я у сумі  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1 058 800,00 грн.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, а також перераховано кошти для забезпечення препаратами інсуліну хворих на цукровий та нецукровий діабет жителів </a:t>
            </a:r>
            <a:r>
              <a:rPr lang="uk-UA" sz="1300" kern="100" dirty="0" err="1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Оскільської</a:t>
            </a:r>
            <a:r>
              <a:rPr lang="uk-UA" sz="1300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 громади в сумі </a:t>
            </a:r>
            <a:r>
              <a:rPr lang="uk-UA" sz="1300" b="1" kern="100" dirty="0">
                <a:solidFill>
                  <a:prstClr val="black"/>
                </a:solidFill>
                <a:latin typeface="Times New Roman" pitchFamily="18" charset="0"/>
                <a:ea typeface="Lucida Sans Unicode"/>
                <a:cs typeface="Times New Roman" pitchFamily="18" charset="0"/>
              </a:rPr>
              <a:t>66 234,00 грн.</a:t>
            </a:r>
            <a:endParaRPr lang="ru-RU" sz="1300" kern="100" dirty="0">
              <a:solidFill>
                <a:prstClr val="black"/>
              </a:solidFill>
              <a:latin typeface="Times New Roman" pitchFamily="18" charset="0"/>
              <a:ea typeface="Lucida Sans Unicode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0249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2051720" y="3314823"/>
            <a:ext cx="5258971" cy="245327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7842" y="641267"/>
            <a:ext cx="3744416" cy="13304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2429316"/>
            <a:ext cx="6747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СОЦІАЛЬНИЙ ЗАХИСТ НАСЕЛЕННЯ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927659" y="3665624"/>
            <a:ext cx="33969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7659" y="648313"/>
            <a:ext cx="36047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Пільгове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перевезення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пільгових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категорій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використано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3 635,00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грн.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Та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перевезення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пенсіонерів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uk-UA" sz="1600" b="1" kern="100" dirty="0">
                <a:latin typeface="Times New Roman"/>
                <a:ea typeface="Lucida Sans Unicode"/>
                <a:cs typeface="Mangal"/>
              </a:rPr>
              <a:t>136 120,00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грн.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3429000"/>
            <a:ext cx="504056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одинокі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громадяни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похилого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соціального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працівника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 ТЕРИТОРІАЛЬНИЙ ЦЕНТР СОЦІАЛЬНОГО ОБСЛУГОВУВАННЯ (НАДАННЯ СОЦІАЛЬНИХ ПОСЛУГ) ОСКІЛЬСЬКОЇ СІЛЬСЬКОЇ РАДИ ІЗЮМСЬКОГО РАЙОНУ ХАРКІВСЬКОЇ ОБЛАСТІ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функціонування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територіального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центру з бюджету ОТГ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надано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5 186 248,00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грн.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1625" y="620688"/>
            <a:ext cx="3744416" cy="13304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Матеріальна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допомога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лікування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надано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матеріальну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допомогу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жителям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громади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суму</a:t>
            </a:r>
          </a:p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1600" b="1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299 000,00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грн.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4719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48205"/>
            <a:ext cx="38606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Комунальне підприємство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094" y="709870"/>
            <a:ext cx="8750225" cy="1680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ОТГ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комунальньне</a:t>
            </a:r>
            <a:r>
              <a:rPr lang="ru-RU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підприємство</a:t>
            </a:r>
            <a:endParaRPr lang="ru-RU" sz="1200" dirty="0">
              <a:solidFill>
                <a:srgbClr val="00000A"/>
              </a:solidFill>
              <a:ea typeface="Calibri"/>
              <a:cs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ЖКГ “</a:t>
            </a:r>
            <a:r>
              <a:rPr lang="uk-UA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Капитолівське</a:t>
            </a: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” </a:t>
            </a:r>
            <a:r>
              <a:rPr lang="uk-UA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Оскільської</a:t>
            </a: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 сільської ради</a:t>
            </a:r>
            <a:endParaRPr lang="ru-RU" sz="1200" dirty="0">
              <a:solidFill>
                <a:srgbClr val="00000A"/>
              </a:solidFill>
              <a:ea typeface="Calibri"/>
              <a:cs typeface="Calibri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напрямком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підприємства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населенню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громади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 благоустрою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водовідведення,обслуговування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вуличного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освітлення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багатоповерхівок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с.Капитолівка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централізований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вивіз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сміття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User\Desktop\IMG-37d82071fef66b908446a1c6aa2ced2e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709" y="4581128"/>
            <a:ext cx="2959497" cy="204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803759"/>
              </p:ext>
            </p:extLst>
          </p:nvPr>
        </p:nvGraphicFramePr>
        <p:xfrm>
          <a:off x="5004047" y="2492896"/>
          <a:ext cx="2927973" cy="1872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PDF" r:id="rId5" imgW="0" imgH="360" progId="FoxitReader.Document">
                  <p:embed/>
                </p:oleObj>
              </mc:Choice>
              <mc:Fallback>
                <p:oleObj name="PDF" r:id="rId5" imgW="0" imgH="360" progId="FoxitReader.Document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7" y="2492896"/>
                        <a:ext cx="2927973" cy="18722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077601"/>
              </p:ext>
            </p:extLst>
          </p:nvPr>
        </p:nvGraphicFramePr>
        <p:xfrm>
          <a:off x="1529869" y="2406631"/>
          <a:ext cx="2866408" cy="20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PDF" r:id="rId7" imgW="0" imgH="360" progId="FoxitReader.Document">
                  <p:embed/>
                </p:oleObj>
              </mc:Choice>
              <mc:Fallback>
                <p:oleObj name="PDF" r:id="rId7" imgW="0" imgH="360" progId="FoxitReader.Document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869" y="2406631"/>
                        <a:ext cx="2866408" cy="20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581128"/>
            <a:ext cx="2927973" cy="203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Все о вывозе мусора с 1 января 2019 года - ООО УК &quot;Коммунальщик&quot;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085" y="160338"/>
            <a:ext cx="1891871" cy="117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544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193058"/>
            <a:ext cx="8640960" cy="3095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06736" y="980727"/>
            <a:ext cx="485775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Площа території ОТГ-  360,5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км²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Населення: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 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6645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 осіб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16632"/>
            <a:ext cx="795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Оскільська</a:t>
            </a:r>
            <a:r>
              <a:rPr lang="uk-UA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сільська об'єднана територіальна громада  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289051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2020 рік було проведено: 13 засідань сесій на яких розглянуто: 520 заяв та питань.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2020 рік було проведено 17 засідань виконавчого комітету на яких розглянуто: 155 заяв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питань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2020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надійшло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звернень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громадян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видано 4375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довідки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 ОТГ, 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довідок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субсидій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1107 шт.</a:t>
            </a: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Вчинено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нотаріальних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9.</a:t>
            </a: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державну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реєстрацію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актів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цивільного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стану, з них:</a:t>
            </a: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смертей – 129</a:t>
            </a:r>
          </a:p>
          <a:p>
            <a:pPr fontAlgn="base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народжень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16</a:t>
            </a:r>
          </a:p>
          <a:p>
            <a:pPr fontAlgn="base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шлюбів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0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55" y="889093"/>
            <a:ext cx="2808312" cy="239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4490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384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8640"/>
            <a:ext cx="88569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Продовжується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 робота з благоустрою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населекних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пунктів</a:t>
            </a:r>
            <a:endParaRPr lang="ru-RU" sz="1200" b="1" kern="100" dirty="0">
              <a:latin typeface="Times New Roman"/>
              <a:ea typeface="Lucida Sans Unicode"/>
              <a:cs typeface="Times New Roman"/>
            </a:endParaRPr>
          </a:p>
          <a:p>
            <a:pPr algn="ctr"/>
            <a:endParaRPr lang="uk-UA" sz="1200" b="1" kern="100" dirty="0">
              <a:latin typeface="Times New Roman"/>
              <a:ea typeface="Lucida Sans Unicode"/>
              <a:cs typeface="Times New Roman"/>
            </a:endParaRPr>
          </a:p>
          <a:p>
            <a:pPr algn="ctr"/>
            <a:endParaRPr lang="ru-RU" sz="1200" kern="100" dirty="0">
              <a:latin typeface="Times New Roman"/>
              <a:ea typeface="Lucida Sans Unicode"/>
              <a:cs typeface="Mangal"/>
            </a:endParaRPr>
          </a:p>
          <a:p>
            <a:pPr marL="88900" lvl="0" indent="26670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Поточний ремонт доріг сільської ради (вул. Піски, вул. Абрикосова, вул. Першотравнева, вул. Озерна, вул.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Студенецька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, вул. Садова, вул. Голосова, Підлужна, вул. Слобідська) на суму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– 1 116 640,23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88900" lvl="0" indent="26670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Послуги з поточного ремонту системи водопостачання за адресою: вул. Партизанська,   с. Оскіл, Ізюмського району, Харківської області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– 6 554,00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88900" lvl="0" indent="26670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Послуги з поточного ремонту системи водопостачання по вул. Миру в с.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 Ізюмського р-ну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Хар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. обл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. – 21 093,00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88900" lvl="0" indent="26670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Реконструкція мережі вуличного освітлення (відновлення елементів благоустрою) в селі Оскіл, Ізюмського району, Харківської області, що пролягає від ТП №199 по вул. Партизанська, Федоренко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384 488,00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88900" lvl="0" indent="26670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Реконструкція мережі вуличного освітлення (відновлення елементів благоустрою) в селі Оскіл, Ізюмського району, Харківської області, що пролягає від ТП №173 по вул.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Заоскільській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146 488,00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88900" lvl="0" indent="26670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Реконструкція мережі вуличного освітлення (відновлення елементів благоустрою) в селі Оскіл, Ізюмського району, Харківської області, що пролягає від ТП №16 по вулицям  Піски, Борова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196 666,00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5269"/>
            <a:ext cx="2376264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60847"/>
            <a:ext cx="2376264" cy="1717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140968"/>
            <a:ext cx="2520280" cy="336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5586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384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8640"/>
            <a:ext cx="88569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kern="100" dirty="0">
              <a:latin typeface="Times New Roman"/>
              <a:ea typeface="Lucida Sans Unicode"/>
              <a:cs typeface="Times New Roman"/>
            </a:endParaRPr>
          </a:p>
          <a:p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                  </a:t>
            </a:r>
          </a:p>
          <a:p>
            <a:endParaRPr lang="ru-RU" sz="1200" b="1" kern="100" dirty="0">
              <a:latin typeface="Times New Roman"/>
              <a:ea typeface="Lucida Sans Unicode"/>
              <a:cs typeface="Times New Roman"/>
            </a:endParaRPr>
          </a:p>
          <a:p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                      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Продовжується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 робота з благоустрою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населекних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пунктів</a:t>
            </a:r>
            <a:endParaRPr lang="ru-RU" sz="1200" b="1" kern="100" dirty="0">
              <a:latin typeface="Times New Roman"/>
              <a:ea typeface="Lucida Sans Unicode"/>
              <a:cs typeface="Times New Roman"/>
            </a:endParaRPr>
          </a:p>
          <a:p>
            <a:pPr algn="ctr"/>
            <a:endParaRPr lang="uk-UA" sz="1200" b="1" kern="100" dirty="0">
              <a:latin typeface="Times New Roman"/>
              <a:ea typeface="Lucida Sans Unicode"/>
              <a:cs typeface="Times New Roman"/>
            </a:endParaRPr>
          </a:p>
          <a:p>
            <a:pPr algn="ctr"/>
            <a:endParaRPr lang="ru-RU" sz="1200" kern="100" dirty="0">
              <a:latin typeface="Times New Roman"/>
              <a:ea typeface="Lucida Sans Unicode"/>
              <a:cs typeface="Mangal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Капітальний ремонт огорожі кладовища в с. Діброва </a:t>
            </a:r>
            <a:r>
              <a:rPr lang="uk-UA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- 69 052,00 грн.; 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Капітальний ремонт дороги по вул. Борова в с. Оскіл Ізюмського району Харківської області      (коригування) – </a:t>
            </a:r>
            <a:r>
              <a:rPr lang="uk-UA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994 625,00 грн.,</a:t>
            </a:r>
            <a:r>
              <a:rPr lang="uk-UA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тому числі за кошти  субвенції з обласного бюджету на фінансове забезпечення будівництва, реконструкції, ремонту і утримання автомобільних доріг загального користування місцевого значення, вулиць і доріг комунальної власності у населених пунктах за рахунок відповідної субвенції з державного бюджету у сумі </a:t>
            </a:r>
            <a:r>
              <a:rPr lang="uk-UA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328 699,00 грн.;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Капітальний ремонт  дорожнього покриття по вул.  Миру в с.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Ізюмського району Харківської області </a:t>
            </a:r>
          </a:p>
          <a:p>
            <a:pPr marL="171450" lvl="0"/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(коригування)” 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-  1 110 179,20 грн.;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Очищення доріг від снігу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– 187 679,08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Очищення від сухостою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34 931,06грн.;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Тех. обслуговування мережі вуличного освітлення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119 542,63грн.;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Покос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трави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84 869,40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Вивіз ТПВ 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- 154 670,85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Послуги з очищення стічних канав -  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36 896,16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Грейдеризація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доріг 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48 054,75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Баки для роздільного збирання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тпв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57 600,00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Дороги\Дорога Миру,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178" y="4293096"/>
            <a:ext cx="307210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891904"/>
              </p:ext>
            </p:extLst>
          </p:nvPr>
        </p:nvGraphicFramePr>
        <p:xfrm>
          <a:off x="1043608" y="4293096"/>
          <a:ext cx="3151144" cy="2395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PDF" r:id="rId5" imgW="0" imgH="360" progId="FoxitReader.Document">
                  <p:embed/>
                </p:oleObj>
              </mc:Choice>
              <mc:Fallback>
                <p:oleObj name="PDF" r:id="rId5" imgW="0" imgH="360" progId="FoxitReader.Document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293096"/>
                        <a:ext cx="3151144" cy="23954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30766"/>
            <a:ext cx="2545075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8" descr="ТРИВАЄ БЛАГОУСТРІЙ НАСЕЛЕНИХ ПУНКТІВ: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ТРИВАЄ БЛАГОУСТРІЙ НАСЕЛЕНИХ ПУНКТІВ: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ТРИВАЄ БЛАГОУСТРІЙ НАСЕЛЕНИХ ПУНКТІВ: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ТРИВАЄ БЛАГОУСТРІЙ НАСЕЛЕНИХ ПУНКТІВ: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00189"/>
            <a:ext cx="1946326" cy="124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4809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384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8640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Продовжується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 робота з благоустрою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населекних</a:t>
            </a:r>
            <a:r>
              <a:rPr lang="ru-RU" sz="12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200" b="1" kern="100" dirty="0" err="1">
                <a:latin typeface="Times New Roman"/>
                <a:ea typeface="Lucida Sans Unicode"/>
                <a:cs typeface="Times New Roman"/>
              </a:rPr>
              <a:t>пунктів</a:t>
            </a:r>
            <a:endParaRPr lang="ru-RU" sz="1200" kern="100" dirty="0">
              <a:latin typeface="Times New Roman"/>
              <a:ea typeface="Lucida Sans Unicode"/>
              <a:cs typeface="Mangal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Контейнери розбірні для роздільного збирання ПЕТ –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51 600,00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Зруби для колодязів, вуличні дерев’яні туалети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172 000,00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Придбання дитячого майданчика - 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34 990,00 грн.;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Придбання та встановлення вуличних тренажерів в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Комарівському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старостинському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округу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– 100 000,00 грн.;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Послуги з «Поточного ремонту спортивного майданчика за адресою: вул. Шкільна, с. Оскіл, Ізюмського району, Харківської області»  -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49 976,00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Розробка проекту землеустрою щодо зміни меж с.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, с Діброва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– 187 890,29 грн.;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Придбання сітки для воріт та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сітко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утримувача для спортивного майданчика з синтетичним покриттям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 - 36 000,00 грн..</a:t>
            </a:r>
          </a:p>
          <a:p>
            <a:pPr marL="171450" lvl="0" indent="273050">
              <a:buFont typeface="Wingdings" pitchFamily="2" charset="2"/>
              <a:buChar char="Ø"/>
            </a:pP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Придбання вуличних лавок в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Комарівський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старостинський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округ </a:t>
            </a:r>
            <a:r>
              <a:rPr lang="uk-UA" sz="1200" b="1" dirty="0">
                <a:latin typeface="Times New Roman" pitchFamily="18" charset="0"/>
                <a:cs typeface="Times New Roman" pitchFamily="18" charset="0"/>
              </a:rPr>
              <a:t>– 13 500,00 грн.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2276873"/>
            <a:ext cx="203886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48423"/>
            <a:ext cx="2144347" cy="2336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4721960"/>
            <a:ext cx="2059044" cy="177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657762"/>
            <a:ext cx="1728192" cy="21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763302"/>
            <a:ext cx="3192659" cy="190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446696"/>
            <a:ext cx="3153496" cy="1892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037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748464" cy="2664296"/>
          </a:xfrm>
        </p:spPr>
        <p:txBody>
          <a:bodyPr>
            <a:normAutofit/>
          </a:bodyPr>
          <a:lstStyle/>
          <a:p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3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55461"/>
            <a:ext cx="3888432" cy="2176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latin typeface="Times New Roman"/>
                <a:ea typeface="Lucida Sans Unicode"/>
                <a:cs typeface="Times New Roman"/>
              </a:rPr>
              <a:t>Демографічна</a:t>
            </a:r>
            <a:r>
              <a:rPr lang="ru-RU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>
                <a:latin typeface="Times New Roman"/>
                <a:ea typeface="Lucida Sans Unicode"/>
                <a:cs typeface="Times New Roman"/>
              </a:rPr>
              <a:t>ситуація</a:t>
            </a:r>
            <a:endParaRPr lang="ru-RU" kern="100" dirty="0">
              <a:latin typeface="Times New Roman"/>
              <a:ea typeface="Lucida Sans Unicode"/>
              <a:cs typeface="Mangal"/>
            </a:endParaRPr>
          </a:p>
          <a:p>
            <a:pPr algn="just" defTabSz="323850">
              <a:lnSpc>
                <a:spcPct val="120000"/>
              </a:lnSpc>
              <a:spcAft>
                <a:spcPts val="700"/>
              </a:spcAft>
            </a:pPr>
            <a:r>
              <a:rPr lang="ru-RU" kern="100" dirty="0">
                <a:latin typeface="Times New Roman"/>
                <a:ea typeface="Lucida Sans Unicode"/>
                <a:cs typeface="Times New Roman"/>
              </a:rPr>
              <a:t>У 2020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році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на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Оскільської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сільської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ради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народилося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>
                <a:latin typeface="Times New Roman"/>
                <a:ea typeface="Lucida Sans Unicode"/>
                <a:cs typeface="Times New Roman"/>
              </a:rPr>
              <a:t>16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осіб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, а померло </a:t>
            </a:r>
            <a:r>
              <a:rPr lang="ru-RU" b="1" kern="100" dirty="0">
                <a:latin typeface="Times New Roman"/>
                <a:ea typeface="Lucida Sans Unicode"/>
                <a:cs typeface="Times New Roman"/>
              </a:rPr>
              <a:t>129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.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Станом на 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01.01.2021</a:t>
            </a:r>
            <a:r>
              <a:rPr lang="ru-RU" kern="100" dirty="0">
                <a:solidFill>
                  <a:srgbClr val="CE181E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року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загальна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кількість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населення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громади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складає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>
                <a:latin typeface="Times New Roman"/>
                <a:ea typeface="Lucida Sans Unicode"/>
                <a:cs typeface="Times New Roman"/>
              </a:rPr>
              <a:t>9240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осіб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. </a:t>
            </a:r>
            <a:endParaRPr lang="ru-RU" b="1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60" y="299320"/>
            <a:ext cx="358710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65518324"/>
              </p:ext>
            </p:extLst>
          </p:nvPr>
        </p:nvGraphicFramePr>
        <p:xfrm>
          <a:off x="467544" y="3573016"/>
          <a:ext cx="8448600" cy="3167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6515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земельного фонду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7438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92870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/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БЮДЖЕТ 2020 року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36107"/>
            <a:ext cx="8712968" cy="14687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Всього доходів – 60 566,40 тис. грн.</a:t>
            </a:r>
          </a:p>
          <a:p>
            <a:pPr marL="0" indent="0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Власні доходи – 26 572,3 тис. грн.</a:t>
            </a:r>
          </a:p>
          <a:p>
            <a:pPr marL="0" indent="0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Трансферти  33 994,10 тис. грн.</a:t>
            </a:r>
          </a:p>
          <a:p>
            <a:pPr marL="0" indent="0">
              <a:buNone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62103453"/>
              </p:ext>
            </p:extLst>
          </p:nvPr>
        </p:nvGraphicFramePr>
        <p:xfrm>
          <a:off x="179512" y="2204864"/>
          <a:ext cx="878497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5614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Власні доходи 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1614893"/>
              </p:ext>
            </p:extLst>
          </p:nvPr>
        </p:nvGraphicFramePr>
        <p:xfrm>
          <a:off x="457200" y="1124744"/>
          <a:ext cx="82296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6652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Трансферти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2710727"/>
              </p:ext>
            </p:extLst>
          </p:nvPr>
        </p:nvGraphicFramePr>
        <p:xfrm>
          <a:off x="0" y="980728"/>
          <a:ext cx="914400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52190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Куди ідуть гроші з бюджету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898929"/>
              </p:ext>
            </p:extLst>
          </p:nvPr>
        </p:nvGraphicFramePr>
        <p:xfrm>
          <a:off x="107504" y="692696"/>
          <a:ext cx="9036496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523027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2583</TotalTime>
  <Words>2803</Words>
  <Application>Microsoft Office PowerPoint</Application>
  <PresentationFormat>Экран (4:3)</PresentationFormat>
  <Paragraphs>272</Paragraphs>
  <Slides>33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3" baseType="lpstr">
      <vt:lpstr>Arial</vt:lpstr>
      <vt:lpstr>Arial Black</vt:lpstr>
      <vt:lpstr>Calibri</vt:lpstr>
      <vt:lpstr>Century Gothic</vt:lpstr>
      <vt:lpstr>Times New Roman</vt:lpstr>
      <vt:lpstr>Wingdings</vt:lpstr>
      <vt:lpstr>Тема Office</vt:lpstr>
      <vt:lpstr>1_Тема Office</vt:lpstr>
      <vt:lpstr>2_Тема Office</vt:lpstr>
      <vt:lpstr>PDF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земельного фонду</vt:lpstr>
      <vt:lpstr>БЮДЖЕТ 2020 року </vt:lpstr>
      <vt:lpstr>Власні доходи </vt:lpstr>
      <vt:lpstr>Трансферти </vt:lpstr>
      <vt:lpstr>Куди ідуть гроші з бюджету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ПІДСУМКИ</dc:title>
  <dc:creator>ПК</dc:creator>
  <cp:lastModifiedBy>User_1</cp:lastModifiedBy>
  <cp:revision>218</cp:revision>
  <cp:lastPrinted>2021-06-04T11:57:09Z</cp:lastPrinted>
  <dcterms:created xsi:type="dcterms:W3CDTF">2020-01-20T11:20:39Z</dcterms:created>
  <dcterms:modified xsi:type="dcterms:W3CDTF">2021-06-04T12:30:02Z</dcterms:modified>
</cp:coreProperties>
</file>