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.xml" ContentType="application/vnd.openxmlformats-officedocument.presentationml.notesSlide+xml"/>
  <Override PartName="/ppt/charts/chart6.xml" ContentType="application/vnd.openxmlformats-officedocument.drawingml.chart+xml"/>
  <Override PartName="/ppt/theme/themeOverride1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2"/>
  </p:notesMasterIdLst>
  <p:sldIdLst>
    <p:sldId id="256" r:id="rId3"/>
    <p:sldId id="332" r:id="rId4"/>
    <p:sldId id="296" r:id="rId5"/>
    <p:sldId id="298" r:id="rId6"/>
    <p:sldId id="300" r:id="rId7"/>
    <p:sldId id="272" r:id="rId8"/>
    <p:sldId id="273" r:id="rId9"/>
    <p:sldId id="284" r:id="rId10"/>
    <p:sldId id="285" r:id="rId11"/>
    <p:sldId id="302" r:id="rId12"/>
    <p:sldId id="303" r:id="rId13"/>
    <p:sldId id="304" r:id="rId14"/>
    <p:sldId id="329" r:id="rId15"/>
    <p:sldId id="330" r:id="rId16"/>
    <p:sldId id="305" r:id="rId17"/>
    <p:sldId id="325" r:id="rId18"/>
    <p:sldId id="326" r:id="rId19"/>
    <p:sldId id="327" r:id="rId20"/>
    <p:sldId id="328" r:id="rId21"/>
    <p:sldId id="324" r:id="rId22"/>
    <p:sldId id="307" r:id="rId23"/>
    <p:sldId id="312" r:id="rId24"/>
    <p:sldId id="311" r:id="rId25"/>
    <p:sldId id="313" r:id="rId26"/>
    <p:sldId id="314" r:id="rId27"/>
    <p:sldId id="315" r:id="rId28"/>
    <p:sldId id="316" r:id="rId29"/>
    <p:sldId id="317" r:id="rId30"/>
    <p:sldId id="309" r:id="rId31"/>
    <p:sldId id="310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322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8" d="100"/>
          <a:sy n="98" d="100"/>
        </p:scale>
        <p:origin x="-1920" y="-2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_____Microsoft_Excel1.xlsx"/><Relationship Id="rId1" Type="http://schemas.openxmlformats.org/officeDocument/2006/relationships/image" Target="../media/image4.jpeg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6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Мешканці у працездатному віці</c:v>
                </c:pt>
                <c:pt idx="1">
                  <c:v>Мешканців, які молодші працездатного віку</c:v>
                </c:pt>
                <c:pt idx="2">
                  <c:v>Мешканці, які старше працездатного віку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0.56000000000000005</c:v>
                </c:pt>
                <c:pt idx="1">
                  <c:v>0.13</c:v>
                </c:pt>
                <c:pt idx="2">
                  <c:v>0.31000000000000011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spPr>
    <a:blipFill>
      <a:blip xmlns:r="http://schemas.openxmlformats.org/officeDocument/2006/relationships" r:embed="rId1"/>
      <a:tile tx="0" ty="0" sx="100000" sy="100000" flip="none" algn="tl"/>
    </a:blipFill>
  </c:spPr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Землі водного фонду</c:v>
                </c:pt>
                <c:pt idx="1">
                  <c:v>Землі лісогосподарського призначення</c:v>
                </c:pt>
                <c:pt idx="2">
                  <c:v>Землі сільськогосподарського призначення</c:v>
                </c:pt>
              </c:strCache>
            </c:strRef>
          </c:cat>
          <c:val>
            <c:numRef>
              <c:f>Лист1!$B$2:$B$4</c:f>
              <c:numCache>
                <c:formatCode>0.00%</c:formatCode>
                <c:ptCount val="3"/>
                <c:pt idx="0">
                  <c:v>4.1000000000000002E-2</c:v>
                </c:pt>
                <c:pt idx="1">
                  <c:v>0.48900000000000016</c:v>
                </c:pt>
                <c:pt idx="2" formatCode="0%">
                  <c:v>0.47000000000000008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  <c:spPr>
        <a:solidFill>
          <a:schemeClr val="bg1"/>
        </a:solidFill>
      </c:spPr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"/>
          <c:w val="0.72028215223097114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1"/>
            <c:bubble3D val="0"/>
            <c:spPr>
              <a:solidFill>
                <a:srgbClr val="FFFF00"/>
              </a:solidFill>
            </c:spPr>
          </c:dPt>
          <c:dLbls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Власні доходи </c:v>
                </c:pt>
                <c:pt idx="1">
                  <c:v>Трансферти</c:v>
                </c:pt>
              </c:strCache>
            </c:strRef>
          </c:cat>
          <c:val>
            <c:numRef>
              <c:f>Лист1!$B$2:$B$3</c:f>
              <c:numCache>
                <c:formatCode>#,##0.00</c:formatCode>
                <c:ptCount val="2"/>
                <c:pt idx="0">
                  <c:v>24369.9</c:v>
                </c:pt>
                <c:pt idx="1">
                  <c:v>34982.699999999997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9138907152392901"/>
          <c:y val="0.355618416950088"/>
          <c:w val="0.19993702885471742"/>
          <c:h val="0.32289915815805414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baseline="0">
              <a:latin typeface="Times New Roman" pitchFamily="18" charset="0"/>
            </a:defRPr>
          </a:pPr>
          <a:endParaRPr lang="ru-RU"/>
        </a:p>
      </c:txPr>
    </c:title>
    <c:autoTitleDeleted val="0"/>
    <c:view3D>
      <c:rotX val="1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8534801205404888E-2"/>
          <c:y val="0.10179298259789317"/>
          <c:w val="0.62677141051813035"/>
          <c:h val="0.827026795002575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тис. грн.</c:v>
                </c:pt>
              </c:strCache>
            </c:strRef>
          </c:tx>
          <c:explosion val="25"/>
          <c:dLbls>
            <c:txPr>
              <a:bodyPr/>
              <a:lstStyle/>
              <a:p>
                <a:pPr>
                  <a:defRPr b="1" baseline="0">
                    <a:latin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Лист1!$A$2:$A$11</c:f>
              <c:strCache>
                <c:ptCount val="10"/>
                <c:pt idx="0">
                  <c:v>Податок на доходи фізичних осіб</c:v>
                </c:pt>
                <c:pt idx="1">
                  <c:v>Податок на прибуток підприємств</c:v>
                </c:pt>
                <c:pt idx="2">
                  <c:v>Акцизи</c:v>
                </c:pt>
                <c:pt idx="3">
                  <c:v>Рентна плата</c:v>
                </c:pt>
                <c:pt idx="4">
                  <c:v>Податок на майно</c:v>
                </c:pt>
                <c:pt idx="5">
                  <c:v>Єдиний податок</c:v>
                </c:pt>
                <c:pt idx="6">
                  <c:v>Екологічний податок</c:v>
                </c:pt>
                <c:pt idx="7">
                  <c:v>Адміністративні збори та платежі, доходи від некомерційної господарської діяльності</c:v>
                </c:pt>
                <c:pt idx="8">
                  <c:v>Власні надходження бюджетних установ</c:v>
                </c:pt>
                <c:pt idx="9">
                  <c:v>Інші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 formatCode="#,##0.00">
                  <c:v>10804</c:v>
                </c:pt>
                <c:pt idx="1">
                  <c:v>4.4000000000000004</c:v>
                </c:pt>
                <c:pt idx="2">
                  <c:v>92.9</c:v>
                </c:pt>
                <c:pt idx="3">
                  <c:v>1298.7</c:v>
                </c:pt>
                <c:pt idx="4" formatCode="#,##0.00">
                  <c:v>6688.8</c:v>
                </c:pt>
                <c:pt idx="5" formatCode="#,##0.00">
                  <c:v>4491.7</c:v>
                </c:pt>
                <c:pt idx="6">
                  <c:v>43.8</c:v>
                </c:pt>
                <c:pt idx="7">
                  <c:v>20.399999999999999</c:v>
                </c:pt>
                <c:pt idx="8">
                  <c:v>809.9</c:v>
                </c:pt>
                <c:pt idx="9">
                  <c:v>10.4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4880018469913503"/>
          <c:y val="0"/>
          <c:w val="0.33576771653543308"/>
          <c:h val="0.90837958841513999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1270" kern="0" spc="0" baseline="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848753280839894E-2"/>
          <c:y val="3.5525045828241314E-2"/>
          <c:w val="0.57201548518095979"/>
          <c:h val="0.890606388319722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тис. грн.</c:v>
                </c:pt>
              </c:strCache>
            </c:strRef>
          </c:tx>
          <c:explosion val="25"/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6.1995297462817164E-2"/>
                  <c:y val="-0.21831150705477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7.2934273840769934E-2"/>
                  <c:y val="0.186954053716253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1.5201990376202975E-2"/>
                  <c:y val="2.48019317298078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Лист1!$A$2:$A$10</c:f>
              <c:strCache>
                <c:ptCount val="9"/>
                <c:pt idx="0">
                  <c:v>Базова дотація </c:v>
                </c:pt>
                <c:pt idx="1">
                  <c:v>Субвенція на забезпечення якісної, сучасної та доступної загальної середньої освіти "Нова українська школа"</c:v>
                </c:pt>
                <c:pt idx="2">
                  <c:v>Субвенція з державного бюджету на формування інфраструктури ОТГ</c:v>
                </c:pt>
                <c:pt idx="3">
                  <c:v>Інші субвенції з місцевого бюджету</c:v>
                </c:pt>
                <c:pt idx="4">
                  <c:v>Освітня субвенція</c:v>
                </c:pt>
                <c:pt idx="5">
                  <c:v>Дотація на здійснення переданих з державного бюджету видатків з утримання закладів освіти та охорони здоров"я</c:v>
                </c:pt>
                <c:pt idx="6">
                  <c:v>Субвенція за рахунок залишку коштів освітньої субвенції</c:v>
                </c:pt>
                <c:pt idx="7">
                  <c:v>Субвенція на реалізацію заходів, спрямованих на розвиток системи охорони здоров"я у сільській місцевості </c:v>
                </c:pt>
                <c:pt idx="8">
                  <c:v>Субвенція на реалізацію заходів спрямованих на підвищення якості освіти за рахунок відповідної субвенції з державного бюджету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 formatCode="#,##0.00">
                  <c:v>5742.2</c:v>
                </c:pt>
                <c:pt idx="1">
                  <c:v>135.6</c:v>
                </c:pt>
                <c:pt idx="2" formatCode="#,##0.00">
                  <c:v>3382.2</c:v>
                </c:pt>
                <c:pt idx="3">
                  <c:v>95.7</c:v>
                </c:pt>
                <c:pt idx="4" formatCode="#,##0.00">
                  <c:v>12632.5</c:v>
                </c:pt>
                <c:pt idx="5" formatCode="#,##0.00">
                  <c:v>8179.2</c:v>
                </c:pt>
                <c:pt idx="6">
                  <c:v>293.7</c:v>
                </c:pt>
                <c:pt idx="7">
                  <c:v>4475.1000000000004</c:v>
                </c:pt>
                <c:pt idx="8">
                  <c:v>46.5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"/>
      </c:pieChart>
      <c:spPr>
        <a:noFill/>
      </c:spPr>
    </c:plotArea>
    <c:legend>
      <c:legendPos val="r"/>
      <c:legendEntry>
        <c:idx val="1"/>
        <c:txPr>
          <a:bodyPr/>
          <a:lstStyle/>
          <a:p>
            <a:pPr marL="0">
              <a:spcBef>
                <a:spcPts val="0"/>
              </a:spcBef>
              <a:spcAft>
                <a:spcPts val="0"/>
              </a:spcAft>
              <a:defRPr sz="1200" baseline="0">
                <a:solidFill>
                  <a:schemeClr val="dk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60307983377077912"/>
          <c:y val="3.6681861737584719E-2"/>
          <c:w val="0.3955312773403325"/>
          <c:h val="0.88421820922851069"/>
        </c:manualLayout>
      </c:layout>
      <c:overlay val="0"/>
      <c:spPr>
        <a:solidFill>
          <a:schemeClr val="bg1"/>
        </a:soli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  <c:txPr>
        <a:bodyPr/>
        <a:lstStyle/>
        <a:p>
          <a:pPr marL="0">
            <a:spcBef>
              <a:spcPts val="0"/>
            </a:spcBef>
            <a:spcAft>
              <a:spcPts val="0"/>
            </a:spcAft>
            <a:defRPr sz="1200" baseline="0">
              <a:solidFill>
                <a:schemeClr val="dk1"/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8.6033801122368525E-3"/>
          <c:y val="5.1348021809109821E-2"/>
          <c:w val="0.55194093158574065"/>
          <c:h val="0.8593510706967866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тис. грн.</c:v>
                </c:pt>
              </c:strCache>
            </c:strRef>
          </c:tx>
          <c:explosion val="25"/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7801319275274743E-2"/>
                  <c:y val="1.74857505284223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7.1694834268640466E-4"/>
                  <c:y val="1.27137772315031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7.1694834268640466E-4"/>
                  <c:y val="-2.01122167860392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111269931163927E-2"/>
                  <c:y val="6.141019492911480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Лист1!$A$2:$A$12</c:f>
              <c:strCache>
                <c:ptCount val="9"/>
                <c:pt idx="0">
                  <c:v>Освіта</c:v>
                </c:pt>
                <c:pt idx="1">
                  <c:v>Охорона здоров"я</c:v>
                </c:pt>
                <c:pt idx="2">
                  <c:v>Економічна діяльність</c:v>
                </c:pt>
                <c:pt idx="3">
                  <c:v>Житлово-комунальне господарство </c:v>
                </c:pt>
                <c:pt idx="4">
                  <c:v>Фізична культура і спорт</c:v>
                </c:pt>
                <c:pt idx="5">
                  <c:v>Культура і мистецтво</c:v>
                </c:pt>
                <c:pt idx="6">
                  <c:v>Соціальний захист та соціальне забезпечення</c:v>
                </c:pt>
                <c:pt idx="7">
                  <c:v>Управління громадою</c:v>
                </c:pt>
                <c:pt idx="8">
                  <c:v>Інші видатки (202,5 т.грн. для фінансування заходів соціального захисту населення; 4 500,0 т.грн. для утримання відділень Територіального центру соціального обслуговування), до бюджету м.Ізюм  у сумі 552,2 тис.грн.)</c:v>
                </c:pt>
              </c:strCache>
            </c:strRef>
          </c:cat>
          <c:val>
            <c:numRef>
              <c:f>Лист1!$B$2:$B$12</c:f>
              <c:numCache>
                <c:formatCode>#,##0.00</c:formatCode>
                <c:ptCount val="11"/>
                <c:pt idx="0">
                  <c:v>25517.3</c:v>
                </c:pt>
                <c:pt idx="1">
                  <c:v>903.4</c:v>
                </c:pt>
                <c:pt idx="2">
                  <c:v>10753.5</c:v>
                </c:pt>
                <c:pt idx="3" formatCode="General">
                  <c:v>1321</c:v>
                </c:pt>
                <c:pt idx="4">
                  <c:v>222.8</c:v>
                </c:pt>
                <c:pt idx="5">
                  <c:v>2672.7</c:v>
                </c:pt>
                <c:pt idx="6" formatCode="General">
                  <c:v>376.1</c:v>
                </c:pt>
                <c:pt idx="7">
                  <c:v>9606.5</c:v>
                </c:pt>
                <c:pt idx="8">
                  <c:v>5365.6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"/>
      </c:pieChart>
    </c:plotArea>
    <c:legend>
      <c:legendPos val="t"/>
      <c:legendEntry>
        <c:idx val="9"/>
        <c:delete val="1"/>
      </c:legendEntry>
      <c:legendEntry>
        <c:idx val="10"/>
        <c:delete val="1"/>
      </c:legendEntry>
      <c:layout>
        <c:manualLayout>
          <c:xMode val="edge"/>
          <c:yMode val="edge"/>
          <c:x val="0.57200171074036033"/>
          <c:y val="1.3395136124115605E-2"/>
          <c:w val="0.42238576924153864"/>
          <c:h val="0.8988227749659321"/>
        </c:manualLayout>
      </c:layout>
      <c:overlay val="0"/>
      <c:spPr>
        <a:solidFill>
          <a:sysClr val="window" lastClr="FFFFFF"/>
        </a:solidFill>
      </c:spPr>
      <c:txPr>
        <a:bodyPr anchor="t" anchorCtr="0"/>
        <a:lstStyle/>
        <a:p>
          <a:pPr marL="0">
            <a:spcBef>
              <a:spcPts val="0"/>
            </a:spcBef>
            <a:spcAft>
              <a:spcPts val="0"/>
            </a:spcAft>
            <a:defRPr sz="1100" kern="100" spc="0" baseline="0">
              <a:ln w="12700">
                <a:solidFill>
                  <a:schemeClr val="tx1"/>
                </a:solidFill>
              </a:ln>
              <a:noFill/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792B743-CA70-46D0-B133-4CEB5A901BB5}" type="doc">
      <dgm:prSet loTypeId="urn:microsoft.com/office/officeart/2005/8/layout/vList2" loCatId="list" qsTypeId="urn:microsoft.com/office/officeart/2005/8/quickstyle/simple3" qsCatId="simple" csTypeId="urn:microsoft.com/office/officeart/2005/8/colors/colorful1#3" csCatId="colorful" phldr="1"/>
      <dgm:spPr/>
      <dgm:t>
        <a:bodyPr/>
        <a:lstStyle/>
        <a:p>
          <a:endParaRPr lang="uk-UA"/>
        </a:p>
      </dgm:t>
    </dgm:pt>
    <dgm:pt modelId="{DEE20BF2-8208-43EF-95A6-5A8A17B425FD}">
      <dgm:prSet/>
      <dgm:spPr>
        <a:xfrm>
          <a:off x="0" y="12141"/>
          <a:ext cx="8229599" cy="1374750"/>
        </a:xfrm>
        <a:prstGeom prst="roundRect">
          <a:avLst/>
        </a:prstGeom>
        <a:solidFill>
          <a:srgbClr val="DE7E18"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 algn="ctr" rtl="0"/>
          <a:r>
            <a:rPr lang="uk-UA" b="1" i="0" dirty="0" smtClean="0">
              <a:solidFill>
                <a:sysClr val="windowText" lastClr="000000"/>
              </a:solidFill>
              <a:latin typeface="Century Gothic"/>
              <a:ea typeface="+mn-ea"/>
              <a:cs typeface="+mn-cs"/>
            </a:rPr>
            <a:t>До мережі закладів освіти </a:t>
          </a:r>
          <a:r>
            <a:rPr lang="uk-UA" b="1" i="0" dirty="0" err="1" smtClean="0">
              <a:solidFill>
                <a:sysClr val="windowText" lastClr="000000"/>
              </a:solidFill>
              <a:latin typeface="Century Gothic"/>
              <a:ea typeface="+mn-ea"/>
              <a:cs typeface="+mn-cs"/>
            </a:rPr>
            <a:t>Оскільської</a:t>
          </a:r>
          <a:r>
            <a:rPr lang="uk-UA" b="1" i="0" dirty="0" smtClean="0">
              <a:solidFill>
                <a:sysClr val="windowText" lastClr="000000"/>
              </a:solidFill>
              <a:latin typeface="Century Gothic"/>
              <a:ea typeface="+mn-ea"/>
              <a:cs typeface="+mn-cs"/>
            </a:rPr>
            <a:t> сільської ради  входять три ліцеї, </a:t>
          </a:r>
          <a:r>
            <a:rPr lang="uk-UA" b="1" i="0" strike="noStrike" dirty="0" smtClean="0">
              <a:solidFill>
                <a:schemeClr val="tx1"/>
              </a:solidFill>
              <a:latin typeface="Century Gothic"/>
              <a:ea typeface="+mn-ea"/>
              <a:cs typeface="+mn-cs"/>
            </a:rPr>
            <a:t>які в своїй структурі мають дошкільні підрозділи</a:t>
          </a:r>
          <a:r>
            <a:rPr lang="uk-UA" b="1" i="0" dirty="0" smtClean="0">
              <a:solidFill>
                <a:sysClr val="windowText" lastClr="000000"/>
              </a:solidFill>
              <a:latin typeface="Century Gothic"/>
              <a:ea typeface="+mn-ea"/>
              <a:cs typeface="+mn-cs"/>
            </a:rPr>
            <a:t>.</a:t>
          </a:r>
          <a:endParaRPr lang="uk-UA" b="1" i="0" dirty="0">
            <a:solidFill>
              <a:sysClr val="windowText" lastClr="000000"/>
            </a:solidFill>
            <a:latin typeface="Century Gothic"/>
            <a:ea typeface="+mn-ea"/>
            <a:cs typeface="+mn-cs"/>
          </a:endParaRPr>
        </a:p>
      </dgm:t>
    </dgm:pt>
    <dgm:pt modelId="{FE53EC91-0DE0-411A-8696-3CB273D2D29D}" type="parTrans" cxnId="{23AAEEB4-3881-464B-8494-10B67063DB74}">
      <dgm:prSet/>
      <dgm:spPr/>
      <dgm:t>
        <a:bodyPr/>
        <a:lstStyle/>
        <a:p>
          <a:endParaRPr lang="uk-UA"/>
        </a:p>
      </dgm:t>
    </dgm:pt>
    <dgm:pt modelId="{6675D536-4E11-4EDA-B070-3D4E25FEEA5A}" type="sibTrans" cxnId="{23AAEEB4-3881-464B-8494-10B67063DB74}">
      <dgm:prSet/>
      <dgm:spPr/>
      <dgm:t>
        <a:bodyPr/>
        <a:lstStyle/>
        <a:p>
          <a:endParaRPr lang="uk-UA"/>
        </a:p>
      </dgm:t>
    </dgm:pt>
    <dgm:pt modelId="{2B7F287B-784C-4C6B-88C1-9F86B44B86AB}" type="pres">
      <dgm:prSet presAssocID="{8792B743-CA70-46D0-B133-4CEB5A901BB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3774FB6D-A208-48CE-9E49-CD449F63A608}" type="pres">
      <dgm:prSet presAssocID="{DEE20BF2-8208-43EF-95A6-5A8A17B425FD}" presName="parentText" presStyleLbl="node1" presStyleIdx="0" presStyleCnt="1" custScaleY="103798" custLinFactNeighborX="-401" custLinFactNeighborY="-2406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23AAEEB4-3881-464B-8494-10B67063DB74}" srcId="{8792B743-CA70-46D0-B133-4CEB5A901BB5}" destId="{DEE20BF2-8208-43EF-95A6-5A8A17B425FD}" srcOrd="0" destOrd="0" parTransId="{FE53EC91-0DE0-411A-8696-3CB273D2D29D}" sibTransId="{6675D536-4E11-4EDA-B070-3D4E25FEEA5A}"/>
    <dgm:cxn modelId="{30C36B83-511A-49F2-904D-05E84E5943EF}" type="presOf" srcId="{DEE20BF2-8208-43EF-95A6-5A8A17B425FD}" destId="{3774FB6D-A208-48CE-9E49-CD449F63A608}" srcOrd="0" destOrd="0" presId="urn:microsoft.com/office/officeart/2005/8/layout/vList2"/>
    <dgm:cxn modelId="{3C3BC573-9C3B-409F-AE0B-957038CC4F3C}" type="presOf" srcId="{8792B743-CA70-46D0-B133-4CEB5A901BB5}" destId="{2B7F287B-784C-4C6B-88C1-9F86B44B86AB}" srcOrd="0" destOrd="0" presId="urn:microsoft.com/office/officeart/2005/8/layout/vList2"/>
    <dgm:cxn modelId="{89FACC18-E539-40B8-9729-D09D3131E6DC}" type="presParOf" srcId="{2B7F287B-784C-4C6B-88C1-9F86B44B86AB}" destId="{3774FB6D-A208-48CE-9E49-CD449F63A60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6D3FA81-5EDD-49F3-B41E-4DA353ADBA32}" type="doc">
      <dgm:prSet loTypeId="urn:microsoft.com/office/officeart/2005/8/layout/hierarchy6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254D9EB-F624-4498-AE1E-344F114283B9}">
      <dgm:prSet phldrT="[Текст]" custT="1"/>
      <dgm:spPr>
        <a:solidFill>
          <a:srgbClr val="F5FBA3"/>
        </a:solidFill>
        <a:ln>
          <a:solidFill>
            <a:srgbClr val="800000"/>
          </a:solidFill>
        </a:ln>
      </dgm:spPr>
      <dgm:t>
        <a:bodyPr/>
        <a:lstStyle/>
        <a:p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Комунальний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заклад “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Опорна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школа “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Оскільський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ліцей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Оскільської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сільської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ради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Ізюмського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району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Харківської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області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”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DB87CC6-30F9-410D-9F5E-0EE4E4E980A0}" type="parTrans" cxnId="{37B52A27-75FE-4C6B-9AF1-7001F4A5455B}">
      <dgm:prSet/>
      <dgm:spPr/>
      <dgm:t>
        <a:bodyPr/>
        <a:lstStyle/>
        <a:p>
          <a:endParaRPr lang="ru-RU" sz="1400" dirty="0">
            <a:solidFill>
              <a:srgbClr val="C00000"/>
            </a:solidFill>
          </a:endParaRPr>
        </a:p>
      </dgm:t>
    </dgm:pt>
    <dgm:pt modelId="{B6B9A12C-1F9F-447E-B7AE-FFD8C1B2CC4B}" type="sibTrans" cxnId="{37B52A27-75FE-4C6B-9AF1-7001F4A5455B}">
      <dgm:prSet/>
      <dgm:spPr/>
      <dgm:t>
        <a:bodyPr/>
        <a:lstStyle/>
        <a:p>
          <a:endParaRPr lang="ru-RU" sz="1400">
            <a:solidFill>
              <a:srgbClr val="C00000"/>
            </a:solidFill>
          </a:endParaRPr>
        </a:p>
      </dgm:t>
    </dgm:pt>
    <dgm:pt modelId="{9BF63D4D-55F7-4C71-8BD0-66333612C31F}">
      <dgm:prSet phldrT="[Текст]" custT="1"/>
      <dgm:spPr>
        <a:solidFill>
          <a:srgbClr val="F5FBA3"/>
        </a:solidFill>
        <a:ln>
          <a:solidFill>
            <a:srgbClr val="800000"/>
          </a:solidFill>
        </a:ln>
      </dgm:spPr>
      <dgm:t>
        <a:bodyPr/>
        <a:lstStyle/>
        <a:p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Комунальний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заклад “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Студенокський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ліцей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Оскільської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сільської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ради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Ізюмського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району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Харківської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області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”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212E8CA-7117-41CD-84CF-84B4FFC03C5F}" type="parTrans" cxnId="{11DC374E-CA6B-4F86-B502-1853FA6E01E0}">
      <dgm:prSet/>
      <dgm:spPr/>
      <dgm:t>
        <a:bodyPr/>
        <a:lstStyle/>
        <a:p>
          <a:endParaRPr lang="ru-RU" sz="1400" dirty="0">
            <a:solidFill>
              <a:srgbClr val="C00000"/>
            </a:solidFill>
          </a:endParaRPr>
        </a:p>
      </dgm:t>
    </dgm:pt>
    <dgm:pt modelId="{23802B5D-FF6E-49FC-91EE-2127BFA78C9E}" type="sibTrans" cxnId="{11DC374E-CA6B-4F86-B502-1853FA6E01E0}">
      <dgm:prSet/>
      <dgm:spPr/>
      <dgm:t>
        <a:bodyPr/>
        <a:lstStyle/>
        <a:p>
          <a:endParaRPr lang="ru-RU" sz="1400">
            <a:solidFill>
              <a:srgbClr val="C00000"/>
            </a:solidFill>
          </a:endParaRPr>
        </a:p>
      </dgm:t>
    </dgm:pt>
    <dgm:pt modelId="{B62DB2F4-2858-4574-8B44-1DC169DFDE44}">
      <dgm:prSet custT="1"/>
      <dgm:spPr>
        <a:solidFill>
          <a:srgbClr val="F5FBA3"/>
        </a:solidFill>
        <a:ln>
          <a:solidFill>
            <a:srgbClr val="800000"/>
          </a:solidFill>
        </a:ln>
      </dgm:spPr>
      <dgm:t>
        <a:bodyPr/>
        <a:lstStyle/>
        <a:p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Комунальний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заклад “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Капитолівський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ліцей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Оскільської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сільської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ради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Ізюмського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району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Харківської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області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”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58925E0-2826-4BE1-A1A9-175FE93C272B}" type="parTrans" cxnId="{36D342F8-C26A-478E-AC1F-1012981A7945}">
      <dgm:prSet/>
      <dgm:spPr/>
      <dgm:t>
        <a:bodyPr/>
        <a:lstStyle/>
        <a:p>
          <a:endParaRPr lang="ru-RU" sz="1400" dirty="0">
            <a:solidFill>
              <a:srgbClr val="C00000"/>
            </a:solidFill>
          </a:endParaRPr>
        </a:p>
      </dgm:t>
    </dgm:pt>
    <dgm:pt modelId="{F8C593B5-0365-45F6-AFE3-6354EA21A327}" type="sibTrans" cxnId="{36D342F8-C26A-478E-AC1F-1012981A7945}">
      <dgm:prSet/>
      <dgm:spPr/>
      <dgm:t>
        <a:bodyPr/>
        <a:lstStyle/>
        <a:p>
          <a:endParaRPr lang="ru-RU" sz="1400">
            <a:solidFill>
              <a:srgbClr val="C00000"/>
            </a:solidFill>
          </a:endParaRPr>
        </a:p>
      </dgm:t>
    </dgm:pt>
    <dgm:pt modelId="{85BD0759-FD36-4816-964F-3E07CC019BAA}">
      <dgm:prSet custT="1"/>
      <dgm:spPr>
        <a:solidFill>
          <a:srgbClr val="F5FBA3"/>
        </a:solidFill>
        <a:ln>
          <a:solidFill>
            <a:srgbClr val="800000"/>
          </a:solidFill>
        </a:ln>
      </dgm:spPr>
      <dgm:t>
        <a:bodyPr/>
        <a:lstStyle/>
        <a:p>
          <a:r>
            <a:rPr lang="uk-UA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Дошкільний підрозділ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Комунального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заклад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у“Студенокський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ліцей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Оскільської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сільської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ради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Ізюмського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району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Харківської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області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”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047D796-0C43-45CE-BD4B-8D4D12A03936}" type="parTrans" cxnId="{39BBB7D2-8AB6-46D6-AB3E-EEB42D4FD0B9}">
      <dgm:prSet/>
      <dgm:spPr/>
      <dgm:t>
        <a:bodyPr/>
        <a:lstStyle/>
        <a:p>
          <a:endParaRPr lang="ru-RU" sz="1400" dirty="0">
            <a:solidFill>
              <a:srgbClr val="C00000"/>
            </a:solidFill>
          </a:endParaRPr>
        </a:p>
      </dgm:t>
    </dgm:pt>
    <dgm:pt modelId="{84B1D173-B28C-4647-9194-E081CE7D56F3}" type="sibTrans" cxnId="{39BBB7D2-8AB6-46D6-AB3E-EEB42D4FD0B9}">
      <dgm:prSet/>
      <dgm:spPr/>
      <dgm:t>
        <a:bodyPr/>
        <a:lstStyle/>
        <a:p>
          <a:endParaRPr lang="ru-RU" sz="1400">
            <a:solidFill>
              <a:srgbClr val="C00000"/>
            </a:solidFill>
          </a:endParaRPr>
        </a:p>
      </dgm:t>
    </dgm:pt>
    <dgm:pt modelId="{8440EADF-50A0-435D-9096-3AD492C60C61}">
      <dgm:prSet phldrT="[Текст]" custT="1"/>
      <dgm:spPr>
        <a:solidFill>
          <a:srgbClr val="F4F4CC"/>
        </a:solidFill>
        <a:ln>
          <a:solidFill>
            <a:srgbClr val="800000"/>
          </a:solidFill>
        </a:ln>
      </dgm:spPr>
      <dgm:t>
        <a:bodyPr/>
        <a:lstStyle/>
        <a:p>
          <a:r>
            <a:rPr lang="uk-UA" sz="1800" b="1" i="1" dirty="0" smtClean="0">
              <a:solidFill>
                <a:srgbClr val="C00000"/>
              </a:solidFill>
            </a:rPr>
            <a:t>Заклади        загальної    середньої         освіти</a:t>
          </a:r>
          <a:endParaRPr lang="ru-RU" sz="1800" b="1" i="1" dirty="0">
            <a:solidFill>
              <a:srgbClr val="C00000"/>
            </a:solidFill>
          </a:endParaRPr>
        </a:p>
      </dgm:t>
    </dgm:pt>
    <dgm:pt modelId="{ABB79EDD-919D-4EC5-A527-65A59CF4CEA5}" type="sibTrans" cxnId="{4F423DF2-5188-4BF5-99E3-44E4DFFBAB89}">
      <dgm:prSet/>
      <dgm:spPr/>
      <dgm:t>
        <a:bodyPr/>
        <a:lstStyle/>
        <a:p>
          <a:endParaRPr lang="ru-RU" sz="1400">
            <a:solidFill>
              <a:srgbClr val="C00000"/>
            </a:solidFill>
          </a:endParaRPr>
        </a:p>
      </dgm:t>
    </dgm:pt>
    <dgm:pt modelId="{34F8561F-219F-4F5D-9BEB-A9CDC346E41A}" type="parTrans" cxnId="{4F423DF2-5188-4BF5-99E3-44E4DFFBAB89}">
      <dgm:prSet/>
      <dgm:spPr/>
      <dgm:t>
        <a:bodyPr/>
        <a:lstStyle/>
        <a:p>
          <a:endParaRPr lang="ru-RU" sz="1400" dirty="0">
            <a:solidFill>
              <a:srgbClr val="C00000"/>
            </a:solidFill>
          </a:endParaRPr>
        </a:p>
      </dgm:t>
    </dgm:pt>
    <dgm:pt modelId="{C5AFEE60-A869-4165-8B5B-4212F538B923}">
      <dgm:prSet custT="1"/>
      <dgm:spPr>
        <a:solidFill>
          <a:srgbClr val="F5FBA3"/>
        </a:solidFill>
        <a:ln>
          <a:solidFill>
            <a:srgbClr val="800000"/>
          </a:solidFill>
        </a:ln>
      </dgm:spPr>
      <dgm:t>
        <a:bodyPr/>
        <a:lstStyle/>
        <a:p>
          <a:r>
            <a:rPr lang="uk-UA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Дошкільний підрозділ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Комунального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закладу “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Опорна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школа “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Оскільський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ліцей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Оскільської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сільської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ради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Ізюмського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району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Харківської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області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”</a:t>
          </a:r>
          <a:r>
            <a:rPr lang="uk-UA" sz="1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 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3B5B99E-C391-46C5-BDEB-C9E3CFE4741B}" type="parTrans" cxnId="{66D04BA1-70E0-4CB6-98E3-5A8AEC8ABCFF}">
      <dgm:prSet/>
      <dgm:spPr/>
      <dgm:t>
        <a:bodyPr/>
        <a:lstStyle/>
        <a:p>
          <a:endParaRPr lang="ru-RU" sz="1400"/>
        </a:p>
      </dgm:t>
    </dgm:pt>
    <dgm:pt modelId="{D3EC538C-40AD-469D-AD9D-5DE9E143CB26}" type="sibTrans" cxnId="{66D04BA1-70E0-4CB6-98E3-5A8AEC8ABCFF}">
      <dgm:prSet/>
      <dgm:spPr/>
      <dgm:t>
        <a:bodyPr/>
        <a:lstStyle/>
        <a:p>
          <a:endParaRPr lang="ru-RU" sz="1400"/>
        </a:p>
      </dgm:t>
    </dgm:pt>
    <dgm:pt modelId="{5CCFA003-ADBC-45CA-9EA4-FCCDB6D55E14}">
      <dgm:prSet custT="1"/>
      <dgm:spPr>
        <a:solidFill>
          <a:srgbClr val="F5FBA3"/>
        </a:solidFill>
        <a:ln>
          <a:solidFill>
            <a:srgbClr val="800000"/>
          </a:solidFill>
        </a:ln>
      </dgm:spPr>
      <dgm:t>
        <a:bodyPr/>
        <a:lstStyle/>
        <a:p>
          <a:r>
            <a:rPr lang="uk-UA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Дошкільний підрозділ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Комунального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закладу “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Капитолівський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ліцей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Оскільської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сільської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ради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Ізюмського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району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Харківської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області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”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3CBD686-5D72-4060-91FF-98B2F41808B0}" type="parTrans" cxnId="{CA68DBA3-005A-4325-AF7A-AC8A6A7645EF}">
      <dgm:prSet/>
      <dgm:spPr/>
      <dgm:t>
        <a:bodyPr/>
        <a:lstStyle/>
        <a:p>
          <a:endParaRPr lang="ru-RU" sz="1400"/>
        </a:p>
      </dgm:t>
    </dgm:pt>
    <dgm:pt modelId="{C41282F2-EAB0-4EE9-B5DA-7EAF164E9D41}" type="sibTrans" cxnId="{CA68DBA3-005A-4325-AF7A-AC8A6A7645EF}">
      <dgm:prSet/>
      <dgm:spPr/>
      <dgm:t>
        <a:bodyPr/>
        <a:lstStyle/>
        <a:p>
          <a:endParaRPr lang="ru-RU" sz="1400"/>
        </a:p>
      </dgm:t>
    </dgm:pt>
    <dgm:pt modelId="{93077AB2-BDDA-4209-8AF2-EA7EC2416993}" type="pres">
      <dgm:prSet presAssocID="{B6D3FA81-5EDD-49F3-B41E-4DA353ADBA32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B9FF60B-3204-43D5-ADB0-2665C8C1A779}" type="pres">
      <dgm:prSet presAssocID="{B6D3FA81-5EDD-49F3-B41E-4DA353ADBA32}" presName="hierFlow" presStyleCnt="0"/>
      <dgm:spPr/>
    </dgm:pt>
    <dgm:pt modelId="{DC4C687B-5271-4A84-ACC0-3195430B6C20}" type="pres">
      <dgm:prSet presAssocID="{B6D3FA81-5EDD-49F3-B41E-4DA353ADBA32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9B3E75E1-6082-4476-B79E-4C97AACA3BF6}" type="pres">
      <dgm:prSet presAssocID="{8440EADF-50A0-435D-9096-3AD492C60C61}" presName="Name14" presStyleCnt="0"/>
      <dgm:spPr/>
    </dgm:pt>
    <dgm:pt modelId="{A43E1CE9-87AF-480B-8CCC-83E4C5CBD2C8}" type="pres">
      <dgm:prSet presAssocID="{8440EADF-50A0-435D-9096-3AD492C60C61}" presName="level1Shape" presStyleLbl="node0" presStyleIdx="0" presStyleCnt="1" custScaleX="140774" custScaleY="4668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5867001-56C8-43CA-A21C-983250AF7923}" type="pres">
      <dgm:prSet presAssocID="{8440EADF-50A0-435D-9096-3AD492C60C61}" presName="hierChild2" presStyleCnt="0"/>
      <dgm:spPr/>
    </dgm:pt>
    <dgm:pt modelId="{C0858F47-C487-43F8-9EC8-445052BEA3FA}" type="pres">
      <dgm:prSet presAssocID="{CDB87CC6-30F9-410D-9F5E-0EE4E4E980A0}" presName="Name19" presStyleLbl="parChTrans1D2" presStyleIdx="0" presStyleCnt="3"/>
      <dgm:spPr/>
      <dgm:t>
        <a:bodyPr/>
        <a:lstStyle/>
        <a:p>
          <a:endParaRPr lang="ru-RU"/>
        </a:p>
      </dgm:t>
    </dgm:pt>
    <dgm:pt modelId="{BE40E868-0855-46BD-9511-E55FC9882ED5}" type="pres">
      <dgm:prSet presAssocID="{1254D9EB-F624-4498-AE1E-344F114283B9}" presName="Name21" presStyleCnt="0"/>
      <dgm:spPr/>
    </dgm:pt>
    <dgm:pt modelId="{2901C237-18A8-4496-ABB8-8B35A99C5E7E}" type="pres">
      <dgm:prSet presAssocID="{1254D9EB-F624-4498-AE1E-344F114283B9}" presName="level2Shape" presStyleLbl="node2" presStyleIdx="0" presStyleCnt="3"/>
      <dgm:spPr/>
      <dgm:t>
        <a:bodyPr/>
        <a:lstStyle/>
        <a:p>
          <a:endParaRPr lang="ru-RU"/>
        </a:p>
      </dgm:t>
    </dgm:pt>
    <dgm:pt modelId="{FE6A2F0E-6834-4B2C-A04B-DFAE0B4FE451}" type="pres">
      <dgm:prSet presAssocID="{1254D9EB-F624-4498-AE1E-344F114283B9}" presName="hierChild3" presStyleCnt="0"/>
      <dgm:spPr/>
    </dgm:pt>
    <dgm:pt modelId="{A5AFAA39-7F13-4852-8C65-781D813732AA}" type="pres">
      <dgm:prSet presAssocID="{53B5B99E-C391-46C5-BDEB-C9E3CFE4741B}" presName="Name19" presStyleLbl="parChTrans1D3" presStyleIdx="0" presStyleCnt="3"/>
      <dgm:spPr/>
      <dgm:t>
        <a:bodyPr/>
        <a:lstStyle/>
        <a:p>
          <a:endParaRPr lang="ru-RU"/>
        </a:p>
      </dgm:t>
    </dgm:pt>
    <dgm:pt modelId="{E5B2842E-A6BE-481F-B163-416CD87B8B4E}" type="pres">
      <dgm:prSet presAssocID="{C5AFEE60-A869-4165-8B5B-4212F538B923}" presName="Name21" presStyleCnt="0"/>
      <dgm:spPr/>
    </dgm:pt>
    <dgm:pt modelId="{3E5E8575-640D-4FF7-8DB4-CF479C08717A}" type="pres">
      <dgm:prSet presAssocID="{C5AFEE60-A869-4165-8B5B-4212F538B923}" presName="level2Shape" presStyleLbl="node3" presStyleIdx="0" presStyleCnt="3"/>
      <dgm:spPr/>
      <dgm:t>
        <a:bodyPr/>
        <a:lstStyle/>
        <a:p>
          <a:endParaRPr lang="ru-RU"/>
        </a:p>
      </dgm:t>
    </dgm:pt>
    <dgm:pt modelId="{80E45C39-1873-4001-AAAB-FA7207DA9700}" type="pres">
      <dgm:prSet presAssocID="{C5AFEE60-A869-4165-8B5B-4212F538B923}" presName="hierChild3" presStyleCnt="0"/>
      <dgm:spPr/>
    </dgm:pt>
    <dgm:pt modelId="{FCFFC844-C0A4-48DA-8856-C5EDDB94E763}" type="pres">
      <dgm:prSet presAssocID="{B58925E0-2826-4BE1-A1A9-175FE93C272B}" presName="Name19" presStyleLbl="parChTrans1D2" presStyleIdx="1" presStyleCnt="3"/>
      <dgm:spPr/>
      <dgm:t>
        <a:bodyPr/>
        <a:lstStyle/>
        <a:p>
          <a:endParaRPr lang="ru-RU"/>
        </a:p>
      </dgm:t>
    </dgm:pt>
    <dgm:pt modelId="{54F1D438-24C0-436A-AC0F-C5908F775C26}" type="pres">
      <dgm:prSet presAssocID="{B62DB2F4-2858-4574-8B44-1DC169DFDE44}" presName="Name21" presStyleCnt="0"/>
      <dgm:spPr/>
    </dgm:pt>
    <dgm:pt modelId="{34A7BC7D-30C6-44F6-94CE-8991AB1CE4A6}" type="pres">
      <dgm:prSet presAssocID="{B62DB2F4-2858-4574-8B44-1DC169DFDE44}" presName="level2Shape" presStyleLbl="node2" presStyleIdx="1" presStyleCnt="3"/>
      <dgm:spPr/>
      <dgm:t>
        <a:bodyPr/>
        <a:lstStyle/>
        <a:p>
          <a:endParaRPr lang="ru-RU"/>
        </a:p>
      </dgm:t>
    </dgm:pt>
    <dgm:pt modelId="{EF636B23-E159-4C88-A8D2-CDE5CF7E035F}" type="pres">
      <dgm:prSet presAssocID="{B62DB2F4-2858-4574-8B44-1DC169DFDE44}" presName="hierChild3" presStyleCnt="0"/>
      <dgm:spPr/>
    </dgm:pt>
    <dgm:pt modelId="{6895D9FF-816C-4D7C-B9FB-E09A39A46CC9}" type="pres">
      <dgm:prSet presAssocID="{93CBD686-5D72-4060-91FF-98B2F41808B0}" presName="Name19" presStyleLbl="parChTrans1D3" presStyleIdx="1" presStyleCnt="3"/>
      <dgm:spPr/>
      <dgm:t>
        <a:bodyPr/>
        <a:lstStyle/>
        <a:p>
          <a:endParaRPr lang="ru-RU"/>
        </a:p>
      </dgm:t>
    </dgm:pt>
    <dgm:pt modelId="{2C664177-24F3-4A16-97DD-ECDC64CD4FAF}" type="pres">
      <dgm:prSet presAssocID="{5CCFA003-ADBC-45CA-9EA4-FCCDB6D55E14}" presName="Name21" presStyleCnt="0"/>
      <dgm:spPr/>
    </dgm:pt>
    <dgm:pt modelId="{63688D9B-5263-4511-BBD0-0CE91098095F}" type="pres">
      <dgm:prSet presAssocID="{5CCFA003-ADBC-45CA-9EA4-FCCDB6D55E14}" presName="level2Shape" presStyleLbl="node3" presStyleIdx="1" presStyleCnt="3"/>
      <dgm:spPr/>
      <dgm:t>
        <a:bodyPr/>
        <a:lstStyle/>
        <a:p>
          <a:endParaRPr lang="ru-RU"/>
        </a:p>
      </dgm:t>
    </dgm:pt>
    <dgm:pt modelId="{07C097C7-5094-462A-A35E-E8A223C8F82C}" type="pres">
      <dgm:prSet presAssocID="{5CCFA003-ADBC-45CA-9EA4-FCCDB6D55E14}" presName="hierChild3" presStyleCnt="0"/>
      <dgm:spPr/>
    </dgm:pt>
    <dgm:pt modelId="{25A96DB9-78D4-4BAC-8345-EAC64F21385B}" type="pres">
      <dgm:prSet presAssocID="{9212E8CA-7117-41CD-84CF-84B4FFC03C5F}" presName="Name19" presStyleLbl="parChTrans1D2" presStyleIdx="2" presStyleCnt="3"/>
      <dgm:spPr/>
      <dgm:t>
        <a:bodyPr/>
        <a:lstStyle/>
        <a:p>
          <a:endParaRPr lang="ru-RU"/>
        </a:p>
      </dgm:t>
    </dgm:pt>
    <dgm:pt modelId="{16023489-13FD-4A72-83BD-D8FAACE0A4F3}" type="pres">
      <dgm:prSet presAssocID="{9BF63D4D-55F7-4C71-8BD0-66333612C31F}" presName="Name21" presStyleCnt="0"/>
      <dgm:spPr/>
    </dgm:pt>
    <dgm:pt modelId="{47E02E4B-F6EF-4DBA-B297-44251716C801}" type="pres">
      <dgm:prSet presAssocID="{9BF63D4D-55F7-4C71-8BD0-66333612C31F}" presName="level2Shape" presStyleLbl="node2" presStyleIdx="2" presStyleCnt="3"/>
      <dgm:spPr/>
      <dgm:t>
        <a:bodyPr/>
        <a:lstStyle/>
        <a:p>
          <a:endParaRPr lang="ru-RU"/>
        </a:p>
      </dgm:t>
    </dgm:pt>
    <dgm:pt modelId="{BAD684AC-F92B-47C6-B4C6-A7B3521B52CC}" type="pres">
      <dgm:prSet presAssocID="{9BF63D4D-55F7-4C71-8BD0-66333612C31F}" presName="hierChild3" presStyleCnt="0"/>
      <dgm:spPr/>
    </dgm:pt>
    <dgm:pt modelId="{49C22958-2CBF-4F22-BA1E-47F763E87DE5}" type="pres">
      <dgm:prSet presAssocID="{E047D796-0C43-45CE-BD4B-8D4D12A03936}" presName="Name19" presStyleLbl="parChTrans1D3" presStyleIdx="2" presStyleCnt="3"/>
      <dgm:spPr/>
      <dgm:t>
        <a:bodyPr/>
        <a:lstStyle/>
        <a:p>
          <a:endParaRPr lang="ru-RU"/>
        </a:p>
      </dgm:t>
    </dgm:pt>
    <dgm:pt modelId="{8C65D69F-B5A5-47F6-8861-EDC983FF03ED}" type="pres">
      <dgm:prSet presAssocID="{85BD0759-FD36-4816-964F-3E07CC019BAA}" presName="Name21" presStyleCnt="0"/>
      <dgm:spPr/>
    </dgm:pt>
    <dgm:pt modelId="{69937334-D63B-420C-AC77-DA2F6CB18B45}" type="pres">
      <dgm:prSet presAssocID="{85BD0759-FD36-4816-964F-3E07CC019BAA}" presName="level2Shape" presStyleLbl="node3" presStyleIdx="2" presStyleCnt="3"/>
      <dgm:spPr/>
      <dgm:t>
        <a:bodyPr/>
        <a:lstStyle/>
        <a:p>
          <a:endParaRPr lang="ru-RU"/>
        </a:p>
      </dgm:t>
    </dgm:pt>
    <dgm:pt modelId="{5712978C-C200-424D-B80F-4524AFAA295E}" type="pres">
      <dgm:prSet presAssocID="{85BD0759-FD36-4816-964F-3E07CC019BAA}" presName="hierChild3" presStyleCnt="0"/>
      <dgm:spPr/>
    </dgm:pt>
    <dgm:pt modelId="{EA3CE86A-F3C0-4292-B197-1172E3FF21BA}" type="pres">
      <dgm:prSet presAssocID="{B6D3FA81-5EDD-49F3-B41E-4DA353ADBA32}" presName="bgShapesFlow" presStyleCnt="0"/>
      <dgm:spPr/>
    </dgm:pt>
  </dgm:ptLst>
  <dgm:cxnLst>
    <dgm:cxn modelId="{F95EF48D-BB03-4952-9ED3-685C3E042E58}" type="presOf" srcId="{B58925E0-2826-4BE1-A1A9-175FE93C272B}" destId="{FCFFC844-C0A4-48DA-8856-C5EDDB94E763}" srcOrd="0" destOrd="0" presId="urn:microsoft.com/office/officeart/2005/8/layout/hierarchy6"/>
    <dgm:cxn modelId="{6E39E0A0-798D-4964-A47C-C1CE05E88E5F}" type="presOf" srcId="{9BF63D4D-55F7-4C71-8BD0-66333612C31F}" destId="{47E02E4B-F6EF-4DBA-B297-44251716C801}" srcOrd="0" destOrd="0" presId="urn:microsoft.com/office/officeart/2005/8/layout/hierarchy6"/>
    <dgm:cxn modelId="{59596AFC-70AE-45B6-9923-44040B612EE2}" type="presOf" srcId="{C5AFEE60-A869-4165-8B5B-4212F538B923}" destId="{3E5E8575-640D-4FF7-8DB4-CF479C08717A}" srcOrd="0" destOrd="0" presId="urn:microsoft.com/office/officeart/2005/8/layout/hierarchy6"/>
    <dgm:cxn modelId="{39BBB7D2-8AB6-46D6-AB3E-EEB42D4FD0B9}" srcId="{9BF63D4D-55F7-4C71-8BD0-66333612C31F}" destId="{85BD0759-FD36-4816-964F-3E07CC019BAA}" srcOrd="0" destOrd="0" parTransId="{E047D796-0C43-45CE-BD4B-8D4D12A03936}" sibTransId="{84B1D173-B28C-4647-9194-E081CE7D56F3}"/>
    <dgm:cxn modelId="{A40F7775-C3A1-4CC5-B5C2-FFB5EE520417}" type="presOf" srcId="{1254D9EB-F624-4498-AE1E-344F114283B9}" destId="{2901C237-18A8-4496-ABB8-8B35A99C5E7E}" srcOrd="0" destOrd="0" presId="urn:microsoft.com/office/officeart/2005/8/layout/hierarchy6"/>
    <dgm:cxn modelId="{CA68DBA3-005A-4325-AF7A-AC8A6A7645EF}" srcId="{B62DB2F4-2858-4574-8B44-1DC169DFDE44}" destId="{5CCFA003-ADBC-45CA-9EA4-FCCDB6D55E14}" srcOrd="0" destOrd="0" parTransId="{93CBD686-5D72-4060-91FF-98B2F41808B0}" sibTransId="{C41282F2-EAB0-4EE9-B5DA-7EAF164E9D41}"/>
    <dgm:cxn modelId="{334EB800-8D98-4406-912F-C324ACA3F210}" type="presOf" srcId="{E047D796-0C43-45CE-BD4B-8D4D12A03936}" destId="{49C22958-2CBF-4F22-BA1E-47F763E87DE5}" srcOrd="0" destOrd="0" presId="urn:microsoft.com/office/officeart/2005/8/layout/hierarchy6"/>
    <dgm:cxn modelId="{E1C2E2B6-C52A-4765-8964-5B553A5411D5}" type="presOf" srcId="{8440EADF-50A0-435D-9096-3AD492C60C61}" destId="{A43E1CE9-87AF-480B-8CCC-83E4C5CBD2C8}" srcOrd="0" destOrd="0" presId="urn:microsoft.com/office/officeart/2005/8/layout/hierarchy6"/>
    <dgm:cxn modelId="{36D342F8-C26A-478E-AC1F-1012981A7945}" srcId="{8440EADF-50A0-435D-9096-3AD492C60C61}" destId="{B62DB2F4-2858-4574-8B44-1DC169DFDE44}" srcOrd="1" destOrd="0" parTransId="{B58925E0-2826-4BE1-A1A9-175FE93C272B}" sibTransId="{F8C593B5-0365-45F6-AFE3-6354EA21A327}"/>
    <dgm:cxn modelId="{0F020C41-34BD-48B4-A37C-5C517C6A971F}" type="presOf" srcId="{53B5B99E-C391-46C5-BDEB-C9E3CFE4741B}" destId="{A5AFAA39-7F13-4852-8C65-781D813732AA}" srcOrd="0" destOrd="0" presId="urn:microsoft.com/office/officeart/2005/8/layout/hierarchy6"/>
    <dgm:cxn modelId="{37B52A27-75FE-4C6B-9AF1-7001F4A5455B}" srcId="{8440EADF-50A0-435D-9096-3AD492C60C61}" destId="{1254D9EB-F624-4498-AE1E-344F114283B9}" srcOrd="0" destOrd="0" parTransId="{CDB87CC6-30F9-410D-9F5E-0EE4E4E980A0}" sibTransId="{B6B9A12C-1F9F-447E-B7AE-FFD8C1B2CC4B}"/>
    <dgm:cxn modelId="{11DC374E-CA6B-4F86-B502-1853FA6E01E0}" srcId="{8440EADF-50A0-435D-9096-3AD492C60C61}" destId="{9BF63D4D-55F7-4C71-8BD0-66333612C31F}" srcOrd="2" destOrd="0" parTransId="{9212E8CA-7117-41CD-84CF-84B4FFC03C5F}" sibTransId="{23802B5D-FF6E-49FC-91EE-2127BFA78C9E}"/>
    <dgm:cxn modelId="{4F423DF2-5188-4BF5-99E3-44E4DFFBAB89}" srcId="{B6D3FA81-5EDD-49F3-B41E-4DA353ADBA32}" destId="{8440EADF-50A0-435D-9096-3AD492C60C61}" srcOrd="0" destOrd="0" parTransId="{34F8561F-219F-4F5D-9BEB-A9CDC346E41A}" sibTransId="{ABB79EDD-919D-4EC5-A527-65A59CF4CEA5}"/>
    <dgm:cxn modelId="{42A68790-37F5-485D-9F32-9C0EF09513B3}" type="presOf" srcId="{B6D3FA81-5EDD-49F3-B41E-4DA353ADBA32}" destId="{93077AB2-BDDA-4209-8AF2-EA7EC2416993}" srcOrd="0" destOrd="0" presId="urn:microsoft.com/office/officeart/2005/8/layout/hierarchy6"/>
    <dgm:cxn modelId="{806EF00B-279B-4491-8469-576B1D5D2064}" type="presOf" srcId="{B62DB2F4-2858-4574-8B44-1DC169DFDE44}" destId="{34A7BC7D-30C6-44F6-94CE-8991AB1CE4A6}" srcOrd="0" destOrd="0" presId="urn:microsoft.com/office/officeart/2005/8/layout/hierarchy6"/>
    <dgm:cxn modelId="{F266F258-2FC0-4A26-820D-0F9C284E2969}" type="presOf" srcId="{5CCFA003-ADBC-45CA-9EA4-FCCDB6D55E14}" destId="{63688D9B-5263-4511-BBD0-0CE91098095F}" srcOrd="0" destOrd="0" presId="urn:microsoft.com/office/officeart/2005/8/layout/hierarchy6"/>
    <dgm:cxn modelId="{66D04BA1-70E0-4CB6-98E3-5A8AEC8ABCFF}" srcId="{1254D9EB-F624-4498-AE1E-344F114283B9}" destId="{C5AFEE60-A869-4165-8B5B-4212F538B923}" srcOrd="0" destOrd="0" parTransId="{53B5B99E-C391-46C5-BDEB-C9E3CFE4741B}" sibTransId="{D3EC538C-40AD-469D-AD9D-5DE9E143CB26}"/>
    <dgm:cxn modelId="{E934B6DD-31EB-4770-AB6C-CDE8705BFC0A}" type="presOf" srcId="{CDB87CC6-30F9-410D-9F5E-0EE4E4E980A0}" destId="{C0858F47-C487-43F8-9EC8-445052BEA3FA}" srcOrd="0" destOrd="0" presId="urn:microsoft.com/office/officeart/2005/8/layout/hierarchy6"/>
    <dgm:cxn modelId="{97499364-B1A1-47E6-8444-C9ACFD568DAC}" type="presOf" srcId="{9212E8CA-7117-41CD-84CF-84B4FFC03C5F}" destId="{25A96DB9-78D4-4BAC-8345-EAC64F21385B}" srcOrd="0" destOrd="0" presId="urn:microsoft.com/office/officeart/2005/8/layout/hierarchy6"/>
    <dgm:cxn modelId="{A2B650F3-FDD4-4CA5-A6AC-6C8B5266AB4E}" type="presOf" srcId="{85BD0759-FD36-4816-964F-3E07CC019BAA}" destId="{69937334-D63B-420C-AC77-DA2F6CB18B45}" srcOrd="0" destOrd="0" presId="urn:microsoft.com/office/officeart/2005/8/layout/hierarchy6"/>
    <dgm:cxn modelId="{C6663461-D491-430B-8822-2154573C0FF9}" type="presOf" srcId="{93CBD686-5D72-4060-91FF-98B2F41808B0}" destId="{6895D9FF-816C-4D7C-B9FB-E09A39A46CC9}" srcOrd="0" destOrd="0" presId="urn:microsoft.com/office/officeart/2005/8/layout/hierarchy6"/>
    <dgm:cxn modelId="{1F81D7DB-4F7F-421E-8527-D79B2C63A423}" type="presParOf" srcId="{93077AB2-BDDA-4209-8AF2-EA7EC2416993}" destId="{6B9FF60B-3204-43D5-ADB0-2665C8C1A779}" srcOrd="0" destOrd="0" presId="urn:microsoft.com/office/officeart/2005/8/layout/hierarchy6"/>
    <dgm:cxn modelId="{F1FDE687-2B1F-4F6F-A1B8-F2BEEBF83912}" type="presParOf" srcId="{6B9FF60B-3204-43D5-ADB0-2665C8C1A779}" destId="{DC4C687B-5271-4A84-ACC0-3195430B6C20}" srcOrd="0" destOrd="0" presId="urn:microsoft.com/office/officeart/2005/8/layout/hierarchy6"/>
    <dgm:cxn modelId="{C7EAB287-AC61-4B46-A15E-F9516D1BEC8A}" type="presParOf" srcId="{DC4C687B-5271-4A84-ACC0-3195430B6C20}" destId="{9B3E75E1-6082-4476-B79E-4C97AACA3BF6}" srcOrd="0" destOrd="0" presId="urn:microsoft.com/office/officeart/2005/8/layout/hierarchy6"/>
    <dgm:cxn modelId="{1ACCAD54-B2BF-45AD-B927-58FB77BE2541}" type="presParOf" srcId="{9B3E75E1-6082-4476-B79E-4C97AACA3BF6}" destId="{A43E1CE9-87AF-480B-8CCC-83E4C5CBD2C8}" srcOrd="0" destOrd="0" presId="urn:microsoft.com/office/officeart/2005/8/layout/hierarchy6"/>
    <dgm:cxn modelId="{1C056BFE-DAF7-4BA6-831F-920DF72D0397}" type="presParOf" srcId="{9B3E75E1-6082-4476-B79E-4C97AACA3BF6}" destId="{25867001-56C8-43CA-A21C-983250AF7923}" srcOrd="1" destOrd="0" presId="urn:microsoft.com/office/officeart/2005/8/layout/hierarchy6"/>
    <dgm:cxn modelId="{C06FDFFE-841D-404B-89BD-1401764BC4D0}" type="presParOf" srcId="{25867001-56C8-43CA-A21C-983250AF7923}" destId="{C0858F47-C487-43F8-9EC8-445052BEA3FA}" srcOrd="0" destOrd="0" presId="urn:microsoft.com/office/officeart/2005/8/layout/hierarchy6"/>
    <dgm:cxn modelId="{78B39E5C-415B-43A2-8970-D1AFC5F7BDE8}" type="presParOf" srcId="{25867001-56C8-43CA-A21C-983250AF7923}" destId="{BE40E868-0855-46BD-9511-E55FC9882ED5}" srcOrd="1" destOrd="0" presId="urn:microsoft.com/office/officeart/2005/8/layout/hierarchy6"/>
    <dgm:cxn modelId="{CF061829-85F0-4FDC-9BD7-B9C84C1BBEE7}" type="presParOf" srcId="{BE40E868-0855-46BD-9511-E55FC9882ED5}" destId="{2901C237-18A8-4496-ABB8-8B35A99C5E7E}" srcOrd="0" destOrd="0" presId="urn:microsoft.com/office/officeart/2005/8/layout/hierarchy6"/>
    <dgm:cxn modelId="{98922EA4-1054-4CD7-B60E-4074887E63F2}" type="presParOf" srcId="{BE40E868-0855-46BD-9511-E55FC9882ED5}" destId="{FE6A2F0E-6834-4B2C-A04B-DFAE0B4FE451}" srcOrd="1" destOrd="0" presId="urn:microsoft.com/office/officeart/2005/8/layout/hierarchy6"/>
    <dgm:cxn modelId="{CE99DDDE-EB70-4FFB-A023-EE5B791B0F50}" type="presParOf" srcId="{FE6A2F0E-6834-4B2C-A04B-DFAE0B4FE451}" destId="{A5AFAA39-7F13-4852-8C65-781D813732AA}" srcOrd="0" destOrd="0" presId="urn:microsoft.com/office/officeart/2005/8/layout/hierarchy6"/>
    <dgm:cxn modelId="{8A62BDF9-FD17-40B0-8BCA-1CC55D4B666C}" type="presParOf" srcId="{FE6A2F0E-6834-4B2C-A04B-DFAE0B4FE451}" destId="{E5B2842E-A6BE-481F-B163-416CD87B8B4E}" srcOrd="1" destOrd="0" presId="urn:microsoft.com/office/officeart/2005/8/layout/hierarchy6"/>
    <dgm:cxn modelId="{427B4509-EDF9-4994-BC8D-4B87D55E6DA1}" type="presParOf" srcId="{E5B2842E-A6BE-481F-B163-416CD87B8B4E}" destId="{3E5E8575-640D-4FF7-8DB4-CF479C08717A}" srcOrd="0" destOrd="0" presId="urn:microsoft.com/office/officeart/2005/8/layout/hierarchy6"/>
    <dgm:cxn modelId="{DBFB05E1-1046-417A-8194-491E101FCB16}" type="presParOf" srcId="{E5B2842E-A6BE-481F-B163-416CD87B8B4E}" destId="{80E45C39-1873-4001-AAAB-FA7207DA9700}" srcOrd="1" destOrd="0" presId="urn:microsoft.com/office/officeart/2005/8/layout/hierarchy6"/>
    <dgm:cxn modelId="{9EB3E599-D180-40A1-83EB-66F8A08A2F2F}" type="presParOf" srcId="{25867001-56C8-43CA-A21C-983250AF7923}" destId="{FCFFC844-C0A4-48DA-8856-C5EDDB94E763}" srcOrd="2" destOrd="0" presId="urn:microsoft.com/office/officeart/2005/8/layout/hierarchy6"/>
    <dgm:cxn modelId="{08C5E640-EAEB-4C59-8052-FFC2664CEC76}" type="presParOf" srcId="{25867001-56C8-43CA-A21C-983250AF7923}" destId="{54F1D438-24C0-436A-AC0F-C5908F775C26}" srcOrd="3" destOrd="0" presId="urn:microsoft.com/office/officeart/2005/8/layout/hierarchy6"/>
    <dgm:cxn modelId="{44C45D86-1181-4EA4-A80D-6A7BE96E8D89}" type="presParOf" srcId="{54F1D438-24C0-436A-AC0F-C5908F775C26}" destId="{34A7BC7D-30C6-44F6-94CE-8991AB1CE4A6}" srcOrd="0" destOrd="0" presId="urn:microsoft.com/office/officeart/2005/8/layout/hierarchy6"/>
    <dgm:cxn modelId="{C48FFB81-FF8B-499C-B4AA-F76B7E74E364}" type="presParOf" srcId="{54F1D438-24C0-436A-AC0F-C5908F775C26}" destId="{EF636B23-E159-4C88-A8D2-CDE5CF7E035F}" srcOrd="1" destOrd="0" presId="urn:microsoft.com/office/officeart/2005/8/layout/hierarchy6"/>
    <dgm:cxn modelId="{1B18F69D-E29B-49A2-875C-8073BBC5C9D3}" type="presParOf" srcId="{EF636B23-E159-4C88-A8D2-CDE5CF7E035F}" destId="{6895D9FF-816C-4D7C-B9FB-E09A39A46CC9}" srcOrd="0" destOrd="0" presId="urn:microsoft.com/office/officeart/2005/8/layout/hierarchy6"/>
    <dgm:cxn modelId="{4853DFA5-5F02-4995-B461-D8D90B8EEB2E}" type="presParOf" srcId="{EF636B23-E159-4C88-A8D2-CDE5CF7E035F}" destId="{2C664177-24F3-4A16-97DD-ECDC64CD4FAF}" srcOrd="1" destOrd="0" presId="urn:microsoft.com/office/officeart/2005/8/layout/hierarchy6"/>
    <dgm:cxn modelId="{3FE90658-7876-4A32-B141-5F2C4B9C8192}" type="presParOf" srcId="{2C664177-24F3-4A16-97DD-ECDC64CD4FAF}" destId="{63688D9B-5263-4511-BBD0-0CE91098095F}" srcOrd="0" destOrd="0" presId="urn:microsoft.com/office/officeart/2005/8/layout/hierarchy6"/>
    <dgm:cxn modelId="{CEA57FE6-642C-4CF4-BA74-E28608F8A32B}" type="presParOf" srcId="{2C664177-24F3-4A16-97DD-ECDC64CD4FAF}" destId="{07C097C7-5094-462A-A35E-E8A223C8F82C}" srcOrd="1" destOrd="0" presId="urn:microsoft.com/office/officeart/2005/8/layout/hierarchy6"/>
    <dgm:cxn modelId="{207D29FD-76D4-41BA-BCB3-873F1ADAF9B6}" type="presParOf" srcId="{25867001-56C8-43CA-A21C-983250AF7923}" destId="{25A96DB9-78D4-4BAC-8345-EAC64F21385B}" srcOrd="4" destOrd="0" presId="urn:microsoft.com/office/officeart/2005/8/layout/hierarchy6"/>
    <dgm:cxn modelId="{F0ACEEC1-11FE-46FD-9560-659B86A9903B}" type="presParOf" srcId="{25867001-56C8-43CA-A21C-983250AF7923}" destId="{16023489-13FD-4A72-83BD-D8FAACE0A4F3}" srcOrd="5" destOrd="0" presId="urn:microsoft.com/office/officeart/2005/8/layout/hierarchy6"/>
    <dgm:cxn modelId="{0BE42329-987B-4026-BB67-5ED5737307C2}" type="presParOf" srcId="{16023489-13FD-4A72-83BD-D8FAACE0A4F3}" destId="{47E02E4B-F6EF-4DBA-B297-44251716C801}" srcOrd="0" destOrd="0" presId="urn:microsoft.com/office/officeart/2005/8/layout/hierarchy6"/>
    <dgm:cxn modelId="{C9A02603-33D1-401C-B1A0-78425008EF59}" type="presParOf" srcId="{16023489-13FD-4A72-83BD-D8FAACE0A4F3}" destId="{BAD684AC-F92B-47C6-B4C6-A7B3521B52CC}" srcOrd="1" destOrd="0" presId="urn:microsoft.com/office/officeart/2005/8/layout/hierarchy6"/>
    <dgm:cxn modelId="{43AA48A4-667E-4FDE-BBC2-EE5A73CD29FC}" type="presParOf" srcId="{BAD684AC-F92B-47C6-B4C6-A7B3521B52CC}" destId="{49C22958-2CBF-4F22-BA1E-47F763E87DE5}" srcOrd="0" destOrd="0" presId="urn:microsoft.com/office/officeart/2005/8/layout/hierarchy6"/>
    <dgm:cxn modelId="{1C29B244-DCFD-40E5-9390-DBD6D53BEC82}" type="presParOf" srcId="{BAD684AC-F92B-47C6-B4C6-A7B3521B52CC}" destId="{8C65D69F-B5A5-47F6-8861-EDC983FF03ED}" srcOrd="1" destOrd="0" presId="urn:microsoft.com/office/officeart/2005/8/layout/hierarchy6"/>
    <dgm:cxn modelId="{9319D89F-4490-423C-92EA-5C1BF5279DB9}" type="presParOf" srcId="{8C65D69F-B5A5-47F6-8861-EDC983FF03ED}" destId="{69937334-D63B-420C-AC77-DA2F6CB18B45}" srcOrd="0" destOrd="0" presId="urn:microsoft.com/office/officeart/2005/8/layout/hierarchy6"/>
    <dgm:cxn modelId="{ED21D1F5-8355-4698-8D27-F71DEBB4A08F}" type="presParOf" srcId="{8C65D69F-B5A5-47F6-8861-EDC983FF03ED}" destId="{5712978C-C200-424D-B80F-4524AFAA295E}" srcOrd="1" destOrd="0" presId="urn:microsoft.com/office/officeart/2005/8/layout/hierarchy6"/>
    <dgm:cxn modelId="{07320277-656A-4AB2-9EF2-3574D152AEF4}" type="presParOf" srcId="{93077AB2-BDDA-4209-8AF2-EA7EC2416993}" destId="{EA3CE86A-F3C0-4292-B197-1172E3FF21BA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74FB6D-A208-48CE-9E49-CD449F63A608}">
      <dsp:nvSpPr>
        <dsp:cNvPr id="0" name=""/>
        <dsp:cNvSpPr/>
      </dsp:nvSpPr>
      <dsp:spPr>
        <a:xfrm>
          <a:off x="0" y="21599"/>
          <a:ext cx="8258187" cy="784526"/>
        </a:xfrm>
        <a:prstGeom prst="roundRect">
          <a:avLst/>
        </a:prstGeom>
        <a:solidFill>
          <a:srgbClr val="DE7E18"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i="0" kern="1200" dirty="0" smtClean="0">
              <a:solidFill>
                <a:sysClr val="windowText" lastClr="000000"/>
              </a:solidFill>
              <a:latin typeface="Century Gothic"/>
              <a:ea typeface="+mn-ea"/>
              <a:cs typeface="+mn-cs"/>
            </a:rPr>
            <a:t>До мережі закладів освіти </a:t>
          </a:r>
          <a:r>
            <a:rPr lang="uk-UA" sz="1900" b="1" i="0" kern="1200" dirty="0" err="1" smtClean="0">
              <a:solidFill>
                <a:sysClr val="windowText" lastClr="000000"/>
              </a:solidFill>
              <a:latin typeface="Century Gothic"/>
              <a:ea typeface="+mn-ea"/>
              <a:cs typeface="+mn-cs"/>
            </a:rPr>
            <a:t>Оскільської</a:t>
          </a:r>
          <a:r>
            <a:rPr lang="uk-UA" sz="1900" b="1" i="0" kern="1200" dirty="0" smtClean="0">
              <a:solidFill>
                <a:sysClr val="windowText" lastClr="000000"/>
              </a:solidFill>
              <a:latin typeface="Century Gothic"/>
              <a:ea typeface="+mn-ea"/>
              <a:cs typeface="+mn-cs"/>
            </a:rPr>
            <a:t> сільської ради  входять три ліцеї, </a:t>
          </a:r>
          <a:r>
            <a:rPr lang="uk-UA" sz="1900" b="1" i="0" strike="noStrike" kern="1200" dirty="0" smtClean="0">
              <a:solidFill>
                <a:schemeClr val="tx1"/>
              </a:solidFill>
              <a:latin typeface="Century Gothic"/>
              <a:ea typeface="+mn-ea"/>
              <a:cs typeface="+mn-cs"/>
            </a:rPr>
            <a:t>які в своїй структурі мають дошкільні підрозділи</a:t>
          </a:r>
          <a:r>
            <a:rPr lang="uk-UA" sz="1900" b="1" i="0" kern="1200" dirty="0" smtClean="0">
              <a:solidFill>
                <a:sysClr val="windowText" lastClr="000000"/>
              </a:solidFill>
              <a:latin typeface="Century Gothic"/>
              <a:ea typeface="+mn-ea"/>
              <a:cs typeface="+mn-cs"/>
            </a:rPr>
            <a:t>.</a:t>
          </a:r>
          <a:endParaRPr lang="uk-UA" sz="1900" b="1" i="0" kern="1200" dirty="0">
            <a:solidFill>
              <a:sysClr val="windowText" lastClr="000000"/>
            </a:solidFill>
            <a:latin typeface="Century Gothic"/>
            <a:ea typeface="+mn-ea"/>
            <a:cs typeface="+mn-cs"/>
          </a:endParaRPr>
        </a:p>
      </dsp:txBody>
      <dsp:txXfrm>
        <a:off x="38297" y="59896"/>
        <a:ext cx="8181593" cy="70793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3E1CE9-87AF-480B-8CCC-83E4C5CBD2C8}">
      <dsp:nvSpPr>
        <dsp:cNvPr id="0" name=""/>
        <dsp:cNvSpPr/>
      </dsp:nvSpPr>
      <dsp:spPr>
        <a:xfrm>
          <a:off x="2655591" y="156225"/>
          <a:ext cx="3401785" cy="752123"/>
        </a:xfrm>
        <a:prstGeom prst="roundRect">
          <a:avLst>
            <a:gd name="adj" fmla="val 10000"/>
          </a:avLst>
        </a:prstGeom>
        <a:solidFill>
          <a:srgbClr val="F4F4CC"/>
        </a:solidFill>
        <a:ln w="25400" cap="flat" cmpd="sng" algn="ctr">
          <a:solidFill>
            <a:srgbClr val="8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i="1" kern="1200" dirty="0" smtClean="0">
              <a:solidFill>
                <a:srgbClr val="C00000"/>
              </a:solidFill>
            </a:rPr>
            <a:t>Заклади        загальної    середньої         освіти</a:t>
          </a:r>
          <a:endParaRPr lang="ru-RU" sz="1800" b="1" i="1" kern="1200" dirty="0">
            <a:solidFill>
              <a:srgbClr val="C00000"/>
            </a:solidFill>
          </a:endParaRPr>
        </a:p>
      </dsp:txBody>
      <dsp:txXfrm>
        <a:off x="2677620" y="178254"/>
        <a:ext cx="3357727" cy="708065"/>
      </dsp:txXfrm>
    </dsp:sp>
    <dsp:sp modelId="{C0858F47-C487-43F8-9EC8-445052BEA3FA}">
      <dsp:nvSpPr>
        <dsp:cNvPr id="0" name=""/>
        <dsp:cNvSpPr/>
      </dsp:nvSpPr>
      <dsp:spPr>
        <a:xfrm>
          <a:off x="1215050" y="908348"/>
          <a:ext cx="3141433" cy="644396"/>
        </a:xfrm>
        <a:custGeom>
          <a:avLst/>
          <a:gdLst/>
          <a:ahLst/>
          <a:cxnLst/>
          <a:rect l="0" t="0" r="0" b="0"/>
          <a:pathLst>
            <a:path>
              <a:moveTo>
                <a:pt x="3141433" y="0"/>
              </a:moveTo>
              <a:lnTo>
                <a:pt x="3141433" y="322198"/>
              </a:lnTo>
              <a:lnTo>
                <a:pt x="0" y="322198"/>
              </a:lnTo>
              <a:lnTo>
                <a:pt x="0" y="64439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01C237-18A8-4496-ABB8-8B35A99C5E7E}">
      <dsp:nvSpPr>
        <dsp:cNvPr id="0" name=""/>
        <dsp:cNvSpPr/>
      </dsp:nvSpPr>
      <dsp:spPr>
        <a:xfrm>
          <a:off x="6807" y="1552745"/>
          <a:ext cx="2416487" cy="1610991"/>
        </a:xfrm>
        <a:prstGeom prst="roundRect">
          <a:avLst>
            <a:gd name="adj" fmla="val 10000"/>
          </a:avLst>
        </a:prstGeom>
        <a:solidFill>
          <a:srgbClr val="F5FBA3"/>
        </a:solidFill>
        <a:ln w="25400" cap="flat" cmpd="sng" algn="ctr">
          <a:solidFill>
            <a:srgbClr val="8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Комунальний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заклад “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Опорна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школа “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Оскільський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ліцей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Оскільської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сільської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ради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Ізюмського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району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Харківської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області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”</a:t>
          </a:r>
          <a:endParaRPr lang="ru-RU" sz="1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3991" y="1599929"/>
        <a:ext cx="2322119" cy="1516623"/>
      </dsp:txXfrm>
    </dsp:sp>
    <dsp:sp modelId="{A5AFAA39-7F13-4852-8C65-781D813732AA}">
      <dsp:nvSpPr>
        <dsp:cNvPr id="0" name=""/>
        <dsp:cNvSpPr/>
      </dsp:nvSpPr>
      <dsp:spPr>
        <a:xfrm>
          <a:off x="1169330" y="3163736"/>
          <a:ext cx="91440" cy="64439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4439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5E8575-640D-4FF7-8DB4-CF479C08717A}">
      <dsp:nvSpPr>
        <dsp:cNvPr id="0" name=""/>
        <dsp:cNvSpPr/>
      </dsp:nvSpPr>
      <dsp:spPr>
        <a:xfrm>
          <a:off x="6807" y="3808133"/>
          <a:ext cx="2416487" cy="1610991"/>
        </a:xfrm>
        <a:prstGeom prst="roundRect">
          <a:avLst>
            <a:gd name="adj" fmla="val 10000"/>
          </a:avLst>
        </a:prstGeom>
        <a:solidFill>
          <a:srgbClr val="F5FBA3"/>
        </a:solidFill>
        <a:ln w="25400" cap="flat" cmpd="sng" algn="ctr">
          <a:solidFill>
            <a:srgbClr val="8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Дошкільний підрозділ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Комунального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закладу “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Опорна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школа “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Оскільський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ліцей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Оскільської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сільської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ради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Ізюмського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району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Харківської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області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”</a:t>
          </a:r>
          <a:r>
            <a:rPr lang="uk-UA" sz="1400" b="1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 </a:t>
          </a:r>
          <a:endParaRPr lang="ru-RU" sz="1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3991" y="3855317"/>
        <a:ext cx="2322119" cy="1516623"/>
      </dsp:txXfrm>
    </dsp:sp>
    <dsp:sp modelId="{FCFFC844-C0A4-48DA-8856-C5EDDB94E763}">
      <dsp:nvSpPr>
        <dsp:cNvPr id="0" name=""/>
        <dsp:cNvSpPr/>
      </dsp:nvSpPr>
      <dsp:spPr>
        <a:xfrm>
          <a:off x="4310764" y="908348"/>
          <a:ext cx="91440" cy="64439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4439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4A7BC7D-30C6-44F6-94CE-8991AB1CE4A6}">
      <dsp:nvSpPr>
        <dsp:cNvPr id="0" name=""/>
        <dsp:cNvSpPr/>
      </dsp:nvSpPr>
      <dsp:spPr>
        <a:xfrm>
          <a:off x="3148240" y="1552745"/>
          <a:ext cx="2416487" cy="1610991"/>
        </a:xfrm>
        <a:prstGeom prst="roundRect">
          <a:avLst>
            <a:gd name="adj" fmla="val 10000"/>
          </a:avLst>
        </a:prstGeom>
        <a:solidFill>
          <a:srgbClr val="F5FBA3"/>
        </a:solidFill>
        <a:ln w="25400" cap="flat" cmpd="sng" algn="ctr">
          <a:solidFill>
            <a:srgbClr val="8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Комунальний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заклад “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Капитолівський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ліцей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Оскільської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сільської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ради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Ізюмського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району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Харківської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області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”</a:t>
          </a:r>
          <a:endParaRPr lang="ru-RU" sz="1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195424" y="1599929"/>
        <a:ext cx="2322119" cy="1516623"/>
      </dsp:txXfrm>
    </dsp:sp>
    <dsp:sp modelId="{6895D9FF-816C-4D7C-B9FB-E09A39A46CC9}">
      <dsp:nvSpPr>
        <dsp:cNvPr id="0" name=""/>
        <dsp:cNvSpPr/>
      </dsp:nvSpPr>
      <dsp:spPr>
        <a:xfrm>
          <a:off x="4310764" y="3163736"/>
          <a:ext cx="91440" cy="64439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4439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688D9B-5263-4511-BBD0-0CE91098095F}">
      <dsp:nvSpPr>
        <dsp:cNvPr id="0" name=""/>
        <dsp:cNvSpPr/>
      </dsp:nvSpPr>
      <dsp:spPr>
        <a:xfrm>
          <a:off x="3148240" y="3808133"/>
          <a:ext cx="2416487" cy="1610991"/>
        </a:xfrm>
        <a:prstGeom prst="roundRect">
          <a:avLst>
            <a:gd name="adj" fmla="val 10000"/>
          </a:avLst>
        </a:prstGeom>
        <a:solidFill>
          <a:srgbClr val="F5FBA3"/>
        </a:solidFill>
        <a:ln w="25400" cap="flat" cmpd="sng" algn="ctr">
          <a:solidFill>
            <a:srgbClr val="8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Дошкільний підрозділ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Комунального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закладу “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Капитолівський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ліцей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Оскільської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сільської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ради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Ізюмського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району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Харківської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області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”</a:t>
          </a:r>
          <a:endParaRPr lang="ru-RU" sz="1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195424" y="3855317"/>
        <a:ext cx="2322119" cy="1516623"/>
      </dsp:txXfrm>
    </dsp:sp>
    <dsp:sp modelId="{25A96DB9-78D4-4BAC-8345-EAC64F21385B}">
      <dsp:nvSpPr>
        <dsp:cNvPr id="0" name=""/>
        <dsp:cNvSpPr/>
      </dsp:nvSpPr>
      <dsp:spPr>
        <a:xfrm>
          <a:off x="4356484" y="908348"/>
          <a:ext cx="3141433" cy="6443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2198"/>
              </a:lnTo>
              <a:lnTo>
                <a:pt x="3141433" y="322198"/>
              </a:lnTo>
              <a:lnTo>
                <a:pt x="3141433" y="64439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E02E4B-F6EF-4DBA-B297-44251716C801}">
      <dsp:nvSpPr>
        <dsp:cNvPr id="0" name=""/>
        <dsp:cNvSpPr/>
      </dsp:nvSpPr>
      <dsp:spPr>
        <a:xfrm>
          <a:off x="6289673" y="1552745"/>
          <a:ext cx="2416487" cy="1610991"/>
        </a:xfrm>
        <a:prstGeom prst="roundRect">
          <a:avLst>
            <a:gd name="adj" fmla="val 10000"/>
          </a:avLst>
        </a:prstGeom>
        <a:solidFill>
          <a:srgbClr val="F5FBA3"/>
        </a:solidFill>
        <a:ln w="25400" cap="flat" cmpd="sng" algn="ctr">
          <a:solidFill>
            <a:srgbClr val="8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Комунальний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заклад “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Студенокський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ліцей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Оскільської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сільської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ради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Ізюмського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району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Харківської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області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”</a:t>
          </a:r>
          <a:endParaRPr lang="ru-RU" sz="1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336857" y="1599929"/>
        <a:ext cx="2322119" cy="1516623"/>
      </dsp:txXfrm>
    </dsp:sp>
    <dsp:sp modelId="{49C22958-2CBF-4F22-BA1E-47F763E87DE5}">
      <dsp:nvSpPr>
        <dsp:cNvPr id="0" name=""/>
        <dsp:cNvSpPr/>
      </dsp:nvSpPr>
      <dsp:spPr>
        <a:xfrm>
          <a:off x="7452197" y="3163736"/>
          <a:ext cx="91440" cy="64439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4439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937334-D63B-420C-AC77-DA2F6CB18B45}">
      <dsp:nvSpPr>
        <dsp:cNvPr id="0" name=""/>
        <dsp:cNvSpPr/>
      </dsp:nvSpPr>
      <dsp:spPr>
        <a:xfrm>
          <a:off x="6289673" y="3808133"/>
          <a:ext cx="2416487" cy="1610991"/>
        </a:xfrm>
        <a:prstGeom prst="roundRect">
          <a:avLst>
            <a:gd name="adj" fmla="val 10000"/>
          </a:avLst>
        </a:prstGeom>
        <a:solidFill>
          <a:srgbClr val="F5FBA3"/>
        </a:solidFill>
        <a:ln w="25400" cap="flat" cmpd="sng" algn="ctr">
          <a:solidFill>
            <a:srgbClr val="8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Дошкільний підрозділ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Комунального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заклад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у“Студенокський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ліцей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Оскільської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сільської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ради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Ізюмського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району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Харківської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області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”</a:t>
          </a:r>
          <a:endParaRPr lang="ru-RU" sz="1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336857" y="3855317"/>
        <a:ext cx="2322119" cy="15166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0.39206</cdr:x>
      <cdr:y>0</cdr:y>
    </cdr:from>
    <cdr:to>
      <cdr:x>0.69225</cdr:x>
      <cdr:y>0.15396</cdr:y>
    </cdr:to>
    <cdr:pic>
      <cdr:nvPicPr>
        <cdr:cNvPr id="4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3312368" y="-3573016"/>
          <a:ext cx="2536156" cy="487722"/>
        </a:xfrm>
        <a:prstGeom xmlns:a="http://schemas.openxmlformats.org/drawingml/2006/main" prst="rect">
          <a:avLst/>
        </a:prstGeom>
      </cdr:spPr>
    </cdr:pic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557284-9D38-4735-9A28-51394CE4CFBD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3E9D2D-859C-4204-98E2-D782047EC6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44545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Інші видатки це міжбюджетні трансферти до інших бюджетів : до Ізюмського районного бюджету у сумі 4 702,5т.грн. (202,5т.грн. для фінансування заходів соціального захисту населення Оскільської сільської ради; 4 500,0 </a:t>
            </a:r>
            <a:r>
              <a:rPr lang="uk-UA" dirty="0" err="1" smtClean="0"/>
              <a:t>т.грн</a:t>
            </a:r>
            <a:r>
              <a:rPr lang="uk-UA" dirty="0" smtClean="0"/>
              <a:t>. для утримання відділень Територіального центру соціального обслуговування), до бюджету </a:t>
            </a:r>
            <a:r>
              <a:rPr lang="uk-UA" dirty="0" err="1" smtClean="0"/>
              <a:t>м.Ізюм</a:t>
            </a:r>
            <a:r>
              <a:rPr lang="uk-UA" dirty="0" smtClean="0"/>
              <a:t>  у сумі 552,2 </a:t>
            </a:r>
            <a:r>
              <a:rPr lang="uk-UA" dirty="0" err="1" smtClean="0"/>
              <a:t>тис.грн</a:t>
            </a:r>
            <a:r>
              <a:rPr lang="uk-UA" dirty="0" smtClean="0"/>
              <a:t>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3E9D2D-859C-4204-98E2-D782047EC658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36784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4012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51681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9847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6364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46248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76849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5656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0470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5651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577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89324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0516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3857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9623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27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3847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11471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6462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8267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6498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884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28168F-73BC-4E57-84A6-769D7318A5AB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83CA38-F62B-4199-9DAA-B653BA65B7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682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28168F-73BC-4E57-84A6-769D7318A5A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83CA38-F62B-4199-9DAA-B653BA65B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61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hyperlink" Target="https://www.facebook.com/profile.php?id=100018024676976&amp;__tn__=,dKH-R-R&amp;eid=ARAyvswj4vsiW5fLAzoI_r4G7PaLOYMgiR61mo7mbjLSdAWPG_3ZrQ3QnkEaNeMDjpGl3h5OEPff8ZtB&amp;fref=mentions&amp;hc_location=group" TargetMode="External"/><Relationship Id="rId7" Type="http://schemas.openxmlformats.org/officeDocument/2006/relationships/image" Target="../media/image4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hyperlink" Target="https://www.facebook.com/profile.php?id=100003215008546&amp;fref=gs&amp;__tn__=,dK-R-R&amp;eid=ARDTH8kgeUutfC9rEicu7b7msU4deEErLlEthJ-P-6y-X9JJPBKdRX65LEfPNzE5tPkBGHnH4d6sGim6&amp;dti=1344557572265221&amp;hc_location=group" TargetMode="External"/><Relationship Id="rId10" Type="http://schemas.openxmlformats.org/officeDocument/2006/relationships/image" Target="../media/image45.jpeg"/><Relationship Id="rId4" Type="http://schemas.openxmlformats.org/officeDocument/2006/relationships/hyperlink" Target="https://www.facebook.com/profile.php?id=100018024676976&amp;fref=gs&amp;__tn__=,dK-R-R&amp;eid=ARD24Aj9egpJxRBobBGW3auG1FD-R_dp2WCItFVt2GXX9VjWotG4eQwKOB2E2bBa1pfOUFUJ10MsewpK&amp;dti=1344557572265221&amp;hc_location=group" TargetMode="External"/><Relationship Id="rId9" Type="http://schemas.openxmlformats.org/officeDocument/2006/relationships/image" Target="../media/image4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png"/><Relationship Id="rId4" Type="http://schemas.openxmlformats.org/officeDocument/2006/relationships/image" Target="../media/image29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png"/><Relationship Id="rId4" Type="http://schemas.openxmlformats.org/officeDocument/2006/relationships/image" Target="../media/image66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25000" r="-1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23528" y="260649"/>
            <a:ext cx="8640960" cy="36003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40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Річний звіт </a:t>
            </a:r>
            <a:r>
              <a:rPr lang="uk-UA" sz="40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голови </a:t>
            </a:r>
            <a:r>
              <a:rPr lang="uk-UA" sz="4000" i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Оскільської</a:t>
            </a:r>
            <a:r>
              <a:rPr lang="uk-UA" sz="40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 сільської ради за 2019 рік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5986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448353050"/>
              </p:ext>
            </p:extLst>
          </p:nvPr>
        </p:nvGraphicFramePr>
        <p:xfrm>
          <a:off x="428612" y="260648"/>
          <a:ext cx="8258188" cy="8640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Рисунок SmartArt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869904"/>
              </p:ext>
            </p:extLst>
          </p:nvPr>
        </p:nvGraphicFramePr>
        <p:xfrm>
          <a:off x="107504" y="1166019"/>
          <a:ext cx="8712968" cy="5575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974317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4600932621897608819_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2084" y="274878"/>
            <a:ext cx="1819300" cy="151315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9512" y="282498"/>
            <a:ext cx="8784976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16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Витрати на </a:t>
            </a:r>
            <a:r>
              <a:rPr lang="uk-UA" sz="16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освіту</a:t>
            </a:r>
          </a:p>
          <a:p>
            <a:pPr lvl="0" algn="ctr"/>
            <a:r>
              <a:rPr lang="uk-UA" sz="16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Всього 25 517,30 тис. грн.(13 306,8 тис. грн.  власних коштів </a:t>
            </a:r>
          </a:p>
          <a:p>
            <a:pPr lvl="0" algn="ctr"/>
            <a:r>
              <a:rPr lang="uk-UA" sz="1600" b="1" u="sng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12 210,5 </a:t>
            </a:r>
            <a:r>
              <a:rPr lang="uk-UA" sz="16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тис. грн. освітня субвенція)</a:t>
            </a:r>
          </a:p>
          <a:p>
            <a:pPr algn="ctr"/>
            <a:r>
              <a:rPr lang="uk-UA" sz="16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За рахунок коштів місцевого бюджету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субвенцій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обласного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та державного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бюджетів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покращення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матеріально-технічної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бази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закладів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освіти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 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виконано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наступні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заходи</a:t>
            </a:r>
            <a:r>
              <a:rPr lang="uk-UA" sz="16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uk-UA" sz="1600" b="1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поточний ремонт прибудинкової території будівлі школи в </a:t>
            </a:r>
            <a:r>
              <a:rPr lang="uk-UA" sz="1600" dirty="0" err="1">
                <a:latin typeface="Times New Roman" pitchFamily="18" charset="0"/>
                <a:cs typeface="Times New Roman" pitchFamily="18" charset="0"/>
              </a:rPr>
              <a:t>с.Капитолівка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dirty="0" err="1">
                <a:latin typeface="Times New Roman" pitchFamily="18" charset="0"/>
                <a:cs typeface="Times New Roman" pitchFamily="18" charset="0"/>
              </a:rPr>
              <a:t>вул.Перемоги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,4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196 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085,00 грн.;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поточний ремонт покрівлі даху споруди дитячого садка в с. </a:t>
            </a:r>
            <a:r>
              <a:rPr lang="uk-UA" sz="1600" dirty="0" err="1">
                <a:latin typeface="Times New Roman" pitchFamily="18" charset="0"/>
                <a:cs typeface="Times New Roman" pitchFamily="18" charset="0"/>
              </a:rPr>
              <a:t>Капитолівка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 вул. Перемоги,2а Ізюмського р-ну 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Харківської обл. 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- 44 271,00 грн.;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Капітальний ремонт системи опалення дошкільного підрозділу КЗ "</a:t>
            </a:r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Студенокський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ліцей" в </a:t>
            </a:r>
            <a:r>
              <a:rPr lang="uk-UA" sz="1600" dirty="0" err="1">
                <a:latin typeface="Times New Roman" pitchFamily="18" charset="0"/>
                <a:cs typeface="Times New Roman" pitchFamily="18" charset="0"/>
              </a:rPr>
              <a:t>с.Студенок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, вул.8 Березня,16А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, Ізюмського 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району Харківської області  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- 299 727,00 грн.;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Тренажерний комплекс у КЗ 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1600" kern="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Студенокський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ліцей" 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- 95 625,00 грн.;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Поточний ремонт внутрішньої системи водопостачання </a:t>
            </a:r>
            <a:r>
              <a:rPr lang="ru-RU" sz="1600" kern="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Студенокський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ліцею 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- 15 000,00 грн.;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uk-UA" sz="1600" b="1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uk-UA" sz="16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Новая папка\сайт чернов\DSC037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57679"/>
            <a:ext cx="2592288" cy="1923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Новая папка\сайт чернов\61340086_306311833612953_4791863839274565632_n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8960" y="4244643"/>
            <a:ext cx="2866247" cy="2149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228" y="4038619"/>
            <a:ext cx="2162968" cy="224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9368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4600932621897608819_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5188" y="5085184"/>
            <a:ext cx="1819300" cy="151315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9512" y="282498"/>
            <a:ext cx="878497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16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Витрати на </a:t>
            </a:r>
            <a:r>
              <a:rPr lang="uk-UA" sz="16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освіту</a:t>
            </a:r>
          </a:p>
          <a:p>
            <a:pPr marL="285750" indent="-285750">
              <a:buFontTx/>
              <a:buChar char="-"/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Капітальний ремонт з технічного переоснащення внутрішніх систем водопостачання і водовідведення приміщення туалетної кімнати ізолятора дошкільного підрозділу КЗ «</a:t>
            </a:r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Капитлівський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ліцей» з двома залізними драбинами в с. </a:t>
            </a:r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Капитолівка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, вул. Перемоги 2А – </a:t>
            </a: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69 598,00 грн.;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- Поточний ремонт приміщення будівлі </a:t>
            </a:r>
            <a:r>
              <a:rPr lang="uk-UA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КЗ "</a:t>
            </a:r>
            <a:r>
              <a:rPr lang="ru-RU" sz="16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Студенокський</a:t>
            </a:r>
            <a:r>
              <a:rPr lang="uk-UA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ліцей"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в с. </a:t>
            </a:r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Студенок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провул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. Шкільний,2 -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179 000,00 грн.;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Поточний ремонт стелі балкону споруди </a:t>
            </a:r>
            <a:r>
              <a:rPr lang="uk-UA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дошкільного підрозділу КЗ «</a:t>
            </a:r>
            <a:r>
              <a:rPr lang="uk-UA" sz="16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Капитолівський</a:t>
            </a:r>
            <a:r>
              <a:rPr lang="uk-UA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ліцей» 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з двома залізними драбинами в с. </a:t>
            </a:r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Капитолівка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19 567 грн.;</a:t>
            </a: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- а також за кошти ОТГ було придбання санаторних путівок на оздоровлення дітей  -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60 480,00 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грн.;</a:t>
            </a:r>
            <a:endParaRPr lang="uk-UA" sz="160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uk-UA" sz="16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AutoShape 2" descr="після ремонту  (2)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після ремонту  (2)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19" y="3395780"/>
            <a:ext cx="2500005" cy="3391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7" y="3395779"/>
            <a:ext cx="3519835" cy="3311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4542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ПРИДБАНО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448" y="620688"/>
            <a:ext cx="9001000" cy="3456384"/>
          </a:xfrm>
        </p:spPr>
        <p:txBody>
          <a:bodyPr/>
          <a:lstStyle/>
          <a:p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інгафонний кабінет у КЗ «</a:t>
            </a:r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Капитолівський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ліцей» на суму –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215 600,00 грн.</a:t>
            </a: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Комп'ютерний клас у КЗ «Опорна школа «</a:t>
            </a:r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Оскільський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ліцей»» (1+8) на суму –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180 000,00 грн.</a:t>
            </a: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Персональний 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комп’ютер 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5 шт. -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97500,00 грн.</a:t>
            </a: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Портативний 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комп'ютер вчителя (ноутбук) 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11 шт. -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192500,00 грн.</a:t>
            </a:r>
          </a:p>
          <a:p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Комплект інтерактивного мультимедійного 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обладнання 6 </a:t>
            </a:r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компл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. - 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450 000,00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грн.</a:t>
            </a:r>
          </a:p>
          <a:p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Мультимедійний проектор з короткофокусним 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3 шт. –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57 000,00 грн.</a:t>
            </a:r>
          </a:p>
          <a:p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Мультимедійний комплекс 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6 </a:t>
            </a:r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компл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. -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303 780,00 грн.</a:t>
            </a:r>
          </a:p>
          <a:p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Інтерактивна дошка 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1 шт. -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27 000,00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грн.</a:t>
            </a:r>
            <a:endParaRPr lang="uk-UA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501007"/>
            <a:ext cx="4464496" cy="3143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501008"/>
            <a:ext cx="4412404" cy="3143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68248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uk-UA" sz="4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ПРИДБАНО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3164" y="980729"/>
            <a:ext cx="9110836" cy="2160240"/>
          </a:xfrm>
        </p:spPr>
        <p:txBody>
          <a:bodyPr/>
          <a:lstStyle/>
          <a:p>
            <a:pPr lvl="0"/>
            <a:r>
              <a:rPr lang="uk-UA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Кабінет географії у КЗ «Опорна школа «</a:t>
            </a:r>
            <a:r>
              <a:rPr lang="uk-UA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Оскільський</a:t>
            </a:r>
            <a:r>
              <a:rPr lang="uk-UA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ліцей»»  - </a:t>
            </a:r>
            <a:r>
              <a:rPr lang="uk-UA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67 800,00 грн.</a:t>
            </a:r>
          </a:p>
          <a:p>
            <a:pPr lvl="0"/>
            <a:r>
              <a:rPr lang="uk-UA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Протискаліозні</a:t>
            </a:r>
            <a:r>
              <a:rPr lang="uk-UA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парти та стільці для кожного першокласника – </a:t>
            </a:r>
            <a:r>
              <a:rPr lang="uk-UA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68 800,00 грн.</a:t>
            </a:r>
          </a:p>
          <a:p>
            <a:pPr lvl="0"/>
            <a:r>
              <a:rPr lang="uk-UA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Ноутбук, </a:t>
            </a:r>
            <a:r>
              <a:rPr lang="uk-UA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ламінатор</a:t>
            </a:r>
            <a:r>
              <a:rPr lang="uk-UA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принтер для вчителів 1 класу –  </a:t>
            </a:r>
            <a:r>
              <a:rPr lang="uk-UA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54 156,00 грн.</a:t>
            </a:r>
          </a:p>
          <a:p>
            <a:pPr lvl="0"/>
            <a:r>
              <a:rPr lang="uk-UA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Дидактичні засоби для кабінетів фізики, біології, географії, початкових класів – </a:t>
            </a:r>
            <a:r>
              <a:rPr lang="uk-UA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150 126,00 грн.</a:t>
            </a:r>
          </a:p>
          <a:p>
            <a:pPr marL="0" indent="0">
              <a:buNone/>
            </a:pPr>
            <a:endParaRPr lang="uk-U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80928"/>
            <a:ext cx="4355976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7" y="2780929"/>
            <a:ext cx="4413759" cy="3096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62155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31840" y="268078"/>
            <a:ext cx="25666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b="1" dirty="0">
                <a:latin typeface="Times New Roman" pitchFamily="18" charset="0"/>
                <a:cs typeface="Times New Roman" pitchFamily="18" charset="0"/>
              </a:rPr>
              <a:t>ОХОРОНА ЗДОРОВ’Я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7766" y="2730337"/>
            <a:ext cx="8750225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 2019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виконано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наступні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заходи: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- для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функціонування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закладів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охорони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здоров“я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були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надані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кошти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сумі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744 436,75 грн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..;</a:t>
            </a:r>
          </a:p>
          <a:p>
            <a:pPr marL="285750" indent="-285750">
              <a:buFontTx/>
              <a:buChar char="-"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риєднаненя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електричних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мереж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амбулаторії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загальної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практики-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сімейної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медицини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по вул.Слобідській,69-а в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с.Оскіл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Ізюмського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району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Харківської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області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155 736,00 грн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.;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88037"/>
            <a:ext cx="2262333" cy="1728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47766" y="680843"/>
            <a:ext cx="677250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2019 р.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працює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Комунальне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некомерційне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підприємство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Оскільська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амбулаторія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первинної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медико-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санітарної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допомоги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Оскільської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сільської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ради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Ізюмського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району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Харківської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області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Працює 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сімейних лікарі</a:t>
            </a:r>
          </a:p>
          <a:p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Заключено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5777 декларацій з населенням.</a:t>
            </a: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Не заключили декларації  868 місцевих мешканців.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5" y="3790166"/>
            <a:ext cx="415533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продовжуються 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роботи по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Будівництву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амбулаторії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загальної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практики-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сімейниої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медицини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вул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Слобідській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69-а в с.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Оскіл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Ізюмського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району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Харківської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області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На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будівництво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отримано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субвенціюн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розвиток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системи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охорони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здоров“я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сільській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місцевості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4 535 126,00 грн.;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3" y="3790166"/>
            <a:ext cx="4137958" cy="2865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971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b="1" dirty="0" err="1" smtClean="0"/>
              <a:t>Здобутки</a:t>
            </a:r>
            <a:r>
              <a:rPr lang="ru-RU" b="1" dirty="0" smtClean="0"/>
              <a:t> в </a:t>
            </a:r>
            <a:r>
              <a:rPr lang="ru-RU" b="1" dirty="0" err="1" smtClean="0"/>
              <a:t>галуз</a:t>
            </a:r>
            <a:r>
              <a:rPr lang="uk-UA" b="1" dirty="0" smtClean="0"/>
              <a:t>і </a:t>
            </a:r>
            <a:br>
              <a:rPr lang="uk-UA" b="1" dirty="0" smtClean="0"/>
            </a:br>
            <a:r>
              <a:rPr lang="uk-UA" b="1" dirty="0" smtClean="0"/>
              <a:t>освіти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525963"/>
          </a:xfrm>
        </p:spPr>
        <p:txBody>
          <a:bodyPr>
            <a:noAutofit/>
          </a:bodyPr>
          <a:lstStyle/>
          <a:p>
            <a:pPr marL="0" indent="195263" algn="just">
              <a:spcBef>
                <a:spcPts val="0"/>
              </a:spcBef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 ІІ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етапі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Всеукраїнських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учнівських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олімпіад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навчальних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предметів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у 2019/2020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навчальному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році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прийняло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участь – 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72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учня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з 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яких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36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стали 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переможцями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195263" algn="just">
              <a:spcBef>
                <a:spcPts val="0"/>
              </a:spcBef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ІІІ </a:t>
            </a:r>
            <a:r>
              <a:rPr lang="ru-RU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етапі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Всеукраїнських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учнівських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олімпіад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навчальних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предметів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 2019/2020 </a:t>
            </a:r>
            <a:r>
              <a:rPr lang="ru-RU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навчальному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році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прийняло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участь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учнів</a:t>
            </a: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195263" algn="just">
              <a:spcBef>
                <a:spcPts val="0"/>
              </a:spcBef>
            </a:pPr>
            <a:r>
              <a:rPr lang="ru-RU" sz="24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учня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КЗ «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Опорна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школа «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Оскільський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ліцей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»» стали 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переможцями</a:t>
            </a: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195263" algn="just">
              <a:spcBef>
                <a:spcPts val="0"/>
              </a:spcBef>
            </a:pPr>
            <a:r>
              <a:rPr lang="ru-RU" sz="24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ІІІ </a:t>
            </a:r>
            <a:r>
              <a:rPr lang="ru-RU" sz="2400" b="1" u="sng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місце</a:t>
            </a:r>
            <a:r>
              <a:rPr lang="ru-RU" sz="2400" b="1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 </a:t>
            </a:r>
            <a:r>
              <a:rPr lang="ru-RU" sz="2400" b="1" u="sng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екології</a:t>
            </a:r>
            <a:r>
              <a:rPr lang="ru-RU" sz="2400" b="1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b="1" u="sng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учениця</a:t>
            </a:r>
            <a:r>
              <a:rPr lang="ru-RU" sz="24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11 </a:t>
            </a:r>
            <a:r>
              <a:rPr lang="ru-RU" sz="2400" b="1" u="sng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класу</a:t>
            </a:r>
            <a:r>
              <a:rPr lang="ru-RU" sz="24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u="sng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Зорянська</a:t>
            </a:r>
            <a:r>
              <a:rPr lang="ru-RU" sz="24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u="sng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Інна</a:t>
            </a:r>
            <a:r>
              <a:rPr lang="ru-RU" sz="24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400" b="1" u="sng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вчитель</a:t>
            </a:r>
            <a:r>
              <a:rPr lang="ru-RU" sz="24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u="sng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Каліта</a:t>
            </a:r>
            <a:r>
              <a:rPr lang="ru-RU" sz="24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О.М.)</a:t>
            </a:r>
          </a:p>
          <a:p>
            <a:pPr marL="0" indent="195263" algn="just">
              <a:spcBef>
                <a:spcPts val="0"/>
              </a:spcBef>
            </a:pPr>
            <a:r>
              <a:rPr lang="ru-RU" sz="24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ІІІ </a:t>
            </a:r>
            <a:r>
              <a:rPr lang="ru-RU" sz="2400" b="1" u="sng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місце</a:t>
            </a:r>
            <a:r>
              <a:rPr lang="ru-RU" sz="24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2400" b="1" u="sng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української</a:t>
            </a:r>
            <a:r>
              <a:rPr lang="ru-RU" sz="24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u="sng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мови</a:t>
            </a:r>
            <a:r>
              <a:rPr lang="ru-RU" sz="24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400" b="1" u="sng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учениця</a:t>
            </a:r>
            <a:r>
              <a:rPr lang="ru-RU" sz="24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sz="2400" b="1" u="sng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класу</a:t>
            </a:r>
            <a:r>
              <a:rPr lang="ru-RU" sz="2400" b="1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Гришанова </a:t>
            </a:r>
            <a:r>
              <a:rPr lang="ru-RU" sz="2400" b="1" u="sng" dirty="0" err="1">
                <a:latin typeface="Times New Roman" pitchFamily="18" charset="0"/>
                <a:cs typeface="Times New Roman" pitchFamily="18" charset="0"/>
              </a:rPr>
              <a:t>Олександра</a:t>
            </a:r>
            <a:r>
              <a:rPr lang="ru-RU" sz="2400" b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b="1" u="sng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вчитель</a:t>
            </a:r>
            <a:r>
              <a:rPr lang="ru-RU" sz="24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u="sng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Малютіна</a:t>
            </a:r>
            <a:r>
              <a:rPr lang="ru-RU" sz="24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К.В.)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oskemen.info/uploads/posts/2014-10/1413536219_deti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24168"/>
            <a:ext cx="2047381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Результат пошуку зображень за запитом школьники картинк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4168"/>
            <a:ext cx="1782942" cy="1361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24173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000000"/>
                </a:solidFill>
                <a:latin typeface="Times New Roman"/>
              </a:rPr>
              <a:t>І </a:t>
            </a:r>
            <a:r>
              <a:rPr lang="ru-RU" sz="2400" b="1" dirty="0" err="1" smtClean="0">
                <a:solidFill>
                  <a:srgbClr val="000000"/>
                </a:solidFill>
                <a:latin typeface="Times New Roman"/>
              </a:rPr>
              <a:t>етап</a:t>
            </a:r>
            <a:r>
              <a:rPr lang="ru-RU" sz="2400" b="1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Times New Roman"/>
              </a:rPr>
              <a:t>Всеукраїнського</a:t>
            </a:r>
            <a:r>
              <a:rPr lang="ru-RU" sz="2400" b="1" dirty="0">
                <a:solidFill>
                  <a:srgbClr val="000000"/>
                </a:solidFill>
                <a:latin typeface="Times New Roman"/>
              </a:rPr>
              <a:t> конкурсу-</a:t>
            </a:r>
            <a:r>
              <a:rPr lang="ru-RU" sz="2400" b="1" dirty="0" err="1">
                <a:solidFill>
                  <a:srgbClr val="000000"/>
                </a:solidFill>
                <a:latin typeface="Times New Roman"/>
              </a:rPr>
              <a:t>захисту</a:t>
            </a:r>
            <a:r>
              <a:rPr lang="ru-RU" sz="2400" b="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Times New Roman"/>
              </a:rPr>
              <a:t>науково-дослідницьких</a:t>
            </a:r>
            <a:r>
              <a:rPr lang="ru-RU" sz="2400" b="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Times New Roman"/>
              </a:rPr>
              <a:t>робіт</a:t>
            </a:r>
            <a:r>
              <a:rPr lang="ru-RU" sz="2400" b="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Times New Roman"/>
              </a:rPr>
              <a:t>учнів-членів</a:t>
            </a:r>
            <a:r>
              <a:rPr lang="ru-RU" sz="2400" b="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Times New Roman"/>
              </a:rPr>
              <a:t>Малої</a:t>
            </a:r>
            <a:r>
              <a:rPr lang="ru-RU" sz="2400" b="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Times New Roman"/>
              </a:rPr>
              <a:t>академії</a:t>
            </a:r>
            <a:r>
              <a:rPr lang="ru-RU" sz="2400" b="1" dirty="0">
                <a:solidFill>
                  <a:srgbClr val="000000"/>
                </a:solidFill>
                <a:latin typeface="Times New Roman"/>
              </a:rPr>
              <a:t> наук </a:t>
            </a:r>
            <a:r>
              <a:rPr lang="ru-RU" sz="2400" b="1" dirty="0" err="1">
                <a:solidFill>
                  <a:srgbClr val="000000"/>
                </a:solidFill>
                <a:latin typeface="Times New Roman"/>
              </a:rPr>
              <a:t>України</a:t>
            </a:r>
            <a:r>
              <a:rPr lang="ru-RU" sz="2400" b="1" dirty="0">
                <a:solidFill>
                  <a:srgbClr val="000000"/>
                </a:solidFill>
                <a:latin typeface="Times New Roman"/>
              </a:rPr>
              <a:t> у </a:t>
            </a:r>
            <a:r>
              <a:rPr lang="ru-RU" sz="2400" b="1" dirty="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ru-RU" sz="2400" b="1" dirty="0" smtClean="0">
                <a:solidFill>
                  <a:srgbClr val="000000"/>
                </a:solidFill>
                <a:latin typeface="Times New Roman"/>
              </a:rPr>
            </a:br>
            <a:r>
              <a:rPr lang="ru-RU" sz="2400" b="1" dirty="0" smtClean="0">
                <a:solidFill>
                  <a:srgbClr val="000000"/>
                </a:solidFill>
                <a:latin typeface="Times New Roman"/>
              </a:rPr>
              <a:t>2019/2020 </a:t>
            </a:r>
            <a:r>
              <a:rPr lang="ru-RU" sz="2400" b="1" dirty="0" err="1">
                <a:solidFill>
                  <a:srgbClr val="000000"/>
                </a:solidFill>
                <a:latin typeface="Times New Roman"/>
              </a:rPr>
              <a:t>навчальному</a:t>
            </a:r>
            <a:r>
              <a:rPr lang="ru-RU" sz="2400" b="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Times New Roman"/>
              </a:rPr>
              <a:t>році</a:t>
            </a:r>
            <a:r>
              <a:rPr lang="ru-RU" sz="2400" b="1" dirty="0">
                <a:solidFill>
                  <a:srgbClr val="000000"/>
                </a:solidFill>
                <a:latin typeface="Times New Roman"/>
              </a:rPr>
              <a:t> 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41104" y="1600202"/>
            <a:ext cx="6795392" cy="4525963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uk-UA" b="1" u="sng" dirty="0"/>
              <a:t>Переможцями стали </a:t>
            </a:r>
          </a:p>
          <a:p>
            <a:pPr algn="ctr"/>
            <a:r>
              <a:rPr lang="uk-UA" b="1" u="sng" dirty="0"/>
              <a:t>Секція «Теоретична фізика»</a:t>
            </a:r>
            <a:endParaRPr lang="ru-RU" b="1" u="sng" dirty="0"/>
          </a:p>
          <a:p>
            <a:pPr marL="0" indent="0" algn="just">
              <a:spcAft>
                <a:spcPts val="0"/>
              </a:spcAft>
              <a:buNone/>
            </a:pPr>
            <a:r>
              <a:rPr lang="uk-UA" dirty="0" smtClean="0"/>
              <a:t>учениця </a:t>
            </a:r>
            <a:r>
              <a:rPr lang="uk-UA" dirty="0"/>
              <a:t>8 класу КЗ “</a:t>
            </a:r>
            <a:r>
              <a:rPr lang="uk-UA" dirty="0" err="1"/>
              <a:t>Капитолівський</a:t>
            </a:r>
            <a:r>
              <a:rPr lang="uk-UA" dirty="0"/>
              <a:t> ліцей </a:t>
            </a:r>
            <a:r>
              <a:rPr lang="uk-UA" dirty="0" err="1"/>
              <a:t>Оскільської</a:t>
            </a:r>
            <a:r>
              <a:rPr lang="uk-UA" dirty="0"/>
              <a:t> сільської ради” </a:t>
            </a:r>
            <a:r>
              <a:rPr lang="uk-UA" b="1" u="sng" dirty="0" err="1"/>
              <a:t>Фінько</a:t>
            </a:r>
            <a:r>
              <a:rPr lang="uk-UA" b="1" u="sng" dirty="0"/>
              <a:t> Дарина (вчитель </a:t>
            </a:r>
            <a:r>
              <a:rPr lang="uk-UA" b="1" u="sng" dirty="0" err="1"/>
              <a:t>Штанько</a:t>
            </a:r>
            <a:r>
              <a:rPr lang="uk-UA" b="1" u="sng" dirty="0"/>
              <a:t> Л.В.)</a:t>
            </a:r>
          </a:p>
          <a:p>
            <a:pPr marL="0" indent="0" algn="ctr">
              <a:spcAft>
                <a:spcPts val="0"/>
              </a:spcAft>
              <a:buNone/>
            </a:pPr>
            <a:r>
              <a:rPr lang="uk-UA" b="1" u="sng" dirty="0"/>
              <a:t>Секція «Експериментальна фізика”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uk-UA" dirty="0" smtClean="0"/>
              <a:t>учень </a:t>
            </a:r>
            <a:r>
              <a:rPr lang="uk-UA" dirty="0"/>
              <a:t>11 класу </a:t>
            </a:r>
            <a:r>
              <a:rPr lang="uk-UA" dirty="0" smtClean="0"/>
              <a:t>КЗ “</a:t>
            </a:r>
            <a:r>
              <a:rPr lang="uk-UA" dirty="0" err="1" smtClean="0"/>
              <a:t>Студенокський</a:t>
            </a:r>
            <a:r>
              <a:rPr lang="uk-UA" dirty="0" smtClean="0"/>
              <a:t> </a:t>
            </a:r>
            <a:r>
              <a:rPr lang="uk-UA" dirty="0"/>
              <a:t>ліцей </a:t>
            </a:r>
            <a:r>
              <a:rPr lang="uk-UA" dirty="0" err="1"/>
              <a:t>Оскільської</a:t>
            </a:r>
            <a:r>
              <a:rPr lang="uk-UA" dirty="0"/>
              <a:t> сільської ради” </a:t>
            </a:r>
            <a:r>
              <a:rPr lang="uk-UA" b="1" u="sng" dirty="0"/>
              <a:t>Іванов</a:t>
            </a:r>
            <a:r>
              <a:rPr lang="ru-RU" b="1" u="sng" dirty="0"/>
              <a:t> </a:t>
            </a:r>
            <a:r>
              <a:rPr lang="uk-UA" b="1" u="sng" dirty="0"/>
              <a:t>Євгеній (вчитель </a:t>
            </a:r>
            <a:r>
              <a:rPr lang="uk-UA" b="1" u="sng" dirty="0" err="1"/>
              <a:t>Гніцевич</a:t>
            </a:r>
            <a:r>
              <a:rPr lang="uk-UA" b="1" u="sng" dirty="0"/>
              <a:t> В.Р.)</a:t>
            </a:r>
            <a:endParaRPr lang="ru-RU" b="1" u="sng" dirty="0"/>
          </a:p>
          <a:p>
            <a:pPr marL="0" indent="0">
              <a:spcAft>
                <a:spcPts val="0"/>
              </a:spcAft>
              <a:buNone/>
            </a:pPr>
            <a:endParaRPr lang="ru-RU" kern="50" dirty="0">
              <a:latin typeface="Liberation Serif"/>
              <a:ea typeface="DejaVu Sans"/>
              <a:cs typeface="DejaVu Sans"/>
            </a:endParaRPr>
          </a:p>
          <a:p>
            <a:endParaRPr lang="ru-RU" dirty="0"/>
          </a:p>
        </p:txBody>
      </p:sp>
      <p:pic>
        <p:nvPicPr>
          <p:cNvPr id="2050" name="Picture 2" descr="http://www.arkasgymn1.com.ua/wp-content/uploads/2018/01/%D0%9C%D0%90%D0%9D-%D0%A3%D0%BA%D1%80%D0%B0%D1%97%D0%BD%D0%B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32" y="2204864"/>
            <a:ext cx="2133600" cy="2762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76111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540"/>
            <a:ext cx="8229600" cy="706090"/>
          </a:xfrm>
        </p:spPr>
        <p:txBody>
          <a:bodyPr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ru-RU" b="1" dirty="0" smtClean="0">
                <a:solidFill>
                  <a:srgbClr val="000000"/>
                </a:solidFill>
                <a:latin typeface="Times New Roman"/>
              </a:rPr>
              <a:t>УЧАСТЬ У КОНКУРСАХ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620688"/>
            <a:ext cx="8856984" cy="5256584"/>
          </a:xfrm>
        </p:spPr>
        <p:txBody>
          <a:bodyPr>
            <a:normAutofit fontScale="85000" lnSpcReduction="20000"/>
          </a:bodyPr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b="1" dirty="0" err="1">
                <a:solidFill>
                  <a:srgbClr val="000000"/>
                </a:solidFill>
                <a:latin typeface="Times New Roman"/>
              </a:rPr>
              <a:t>Обласна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/>
              </a:rPr>
              <a:t>виставка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/>
              </a:rPr>
              <a:t>юних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/>
              </a:rPr>
              <a:t>природоохоронців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 “Зимовий </a:t>
            </a:r>
            <a:r>
              <a:rPr lang="ru-RU" b="1" dirty="0" err="1">
                <a:solidFill>
                  <a:srgbClr val="000000"/>
                </a:solidFill>
                <a:latin typeface="Times New Roman"/>
              </a:rPr>
              <a:t>вернісаж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”, </a:t>
            </a:r>
            <a:r>
              <a:rPr lang="ru-RU" b="1" dirty="0" err="1">
                <a:solidFill>
                  <a:srgbClr val="000000"/>
                </a:solidFill>
                <a:latin typeface="Times New Roman"/>
              </a:rPr>
              <a:t>номінація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 “</a:t>
            </a:r>
            <a:r>
              <a:rPr lang="ru-RU" b="1" dirty="0" err="1">
                <a:solidFill>
                  <a:srgbClr val="000000"/>
                </a:solidFill>
                <a:latin typeface="Times New Roman"/>
              </a:rPr>
              <a:t>Креативність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 і </a:t>
            </a:r>
            <a:r>
              <a:rPr lang="ru-RU" b="1" dirty="0" err="1">
                <a:solidFill>
                  <a:srgbClr val="000000"/>
                </a:solidFill>
                <a:latin typeface="Times New Roman"/>
              </a:rPr>
              <a:t>неповторність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” 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- ІІІ </a:t>
            </a:r>
            <a:r>
              <a:rPr lang="ru-RU" dirty="0" err="1">
                <a:solidFill>
                  <a:srgbClr val="000000"/>
                </a:solidFill>
                <a:latin typeface="Times New Roman"/>
              </a:rPr>
              <a:t>місце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, 10 </a:t>
            </a:r>
            <a:r>
              <a:rPr lang="ru-RU" dirty="0" err="1">
                <a:solidFill>
                  <a:srgbClr val="000000"/>
                </a:solidFill>
                <a:latin typeface="Times New Roman"/>
              </a:rPr>
              <a:t>клас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, 4 </a:t>
            </a:r>
            <a:r>
              <a:rPr lang="ru-RU" dirty="0" err="1">
                <a:solidFill>
                  <a:srgbClr val="000000"/>
                </a:solidFill>
                <a:latin typeface="Times New Roman"/>
              </a:rPr>
              <a:t>учні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 КЗ “</a:t>
            </a:r>
            <a:r>
              <a:rPr lang="ru-RU" dirty="0" err="1">
                <a:solidFill>
                  <a:srgbClr val="000000"/>
                </a:solidFill>
                <a:latin typeface="Times New Roman"/>
              </a:rPr>
              <a:t>Опорна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 школа “</a:t>
            </a:r>
            <a:r>
              <a:rPr lang="ru-RU" dirty="0" err="1">
                <a:solidFill>
                  <a:srgbClr val="000000"/>
                </a:solidFill>
                <a:latin typeface="Times New Roman"/>
              </a:rPr>
              <a:t>Оскільський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</a:rPr>
              <a:t>ліцей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”, </a:t>
            </a:r>
            <a:r>
              <a:rPr lang="ru-RU" dirty="0" err="1">
                <a:solidFill>
                  <a:srgbClr val="000000"/>
                </a:solidFill>
                <a:latin typeface="Times New Roman"/>
              </a:rPr>
              <a:t>керівник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</a:rPr>
              <a:t>Каліта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 О.М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.</a:t>
            </a:r>
            <a:r>
              <a:rPr lang="ru-RU" dirty="0"/>
              <a:t> 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b="1" dirty="0" err="1" smtClean="0">
                <a:solidFill>
                  <a:srgbClr val="000000"/>
                </a:solidFill>
                <a:latin typeface="Times New Roman"/>
              </a:rPr>
              <a:t>Всеукраїнська</a:t>
            </a:r>
            <a:r>
              <a:rPr lang="ru-RU" b="1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/>
              </a:rPr>
              <a:t>природоохоронна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  </a:t>
            </a:r>
            <a:r>
              <a:rPr lang="ru-RU" b="1" dirty="0" err="1">
                <a:solidFill>
                  <a:srgbClr val="000000"/>
                </a:solidFill>
                <a:latin typeface="Times New Roman"/>
              </a:rPr>
              <a:t>акція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 “</a:t>
            </a:r>
            <a:r>
              <a:rPr lang="ru-RU" b="1" dirty="0" err="1">
                <a:solidFill>
                  <a:srgbClr val="000000"/>
                </a:solidFill>
                <a:latin typeface="Times New Roman"/>
              </a:rPr>
              <a:t>Ліси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 для </a:t>
            </a:r>
            <a:r>
              <a:rPr lang="ru-RU" b="1" dirty="0" err="1">
                <a:solidFill>
                  <a:srgbClr val="000000"/>
                </a:solidFill>
                <a:latin typeface="Times New Roman"/>
              </a:rPr>
              <a:t>нащадків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”, </a:t>
            </a:r>
            <a:r>
              <a:rPr lang="ru-RU" b="1" dirty="0" err="1">
                <a:solidFill>
                  <a:srgbClr val="000000"/>
                </a:solidFill>
                <a:latin typeface="Times New Roman"/>
              </a:rPr>
              <a:t>обласний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/>
              </a:rPr>
              <a:t>етап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- лауреат </a:t>
            </a:r>
            <a:r>
              <a:rPr lang="ru-RU" dirty="0" err="1">
                <a:solidFill>
                  <a:srgbClr val="000000"/>
                </a:solidFill>
                <a:latin typeface="Times New Roman"/>
              </a:rPr>
              <a:t>Оскільське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</a:rPr>
              <a:t>учнівське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</a:rPr>
              <a:t>лісництво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  КЗ “</a:t>
            </a:r>
            <a:r>
              <a:rPr lang="ru-RU" dirty="0" err="1">
                <a:solidFill>
                  <a:srgbClr val="000000"/>
                </a:solidFill>
                <a:latin typeface="Times New Roman"/>
              </a:rPr>
              <a:t>Опорна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 школа “</a:t>
            </a:r>
            <a:r>
              <a:rPr lang="ru-RU" dirty="0" err="1">
                <a:solidFill>
                  <a:srgbClr val="000000"/>
                </a:solidFill>
                <a:latin typeface="Times New Roman"/>
              </a:rPr>
              <a:t>Оскільський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</a:rPr>
              <a:t>ліцей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”, </a:t>
            </a:r>
            <a:r>
              <a:rPr lang="ru-RU" dirty="0" err="1">
                <a:solidFill>
                  <a:srgbClr val="000000"/>
                </a:solidFill>
                <a:latin typeface="Times New Roman"/>
              </a:rPr>
              <a:t>керівник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</a:rPr>
              <a:t>Каліта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 О.М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dirty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b="1" dirty="0" err="1" smtClean="0">
                <a:solidFill>
                  <a:srgbClr val="000000"/>
                </a:solidFill>
                <a:latin typeface="Times New Roman"/>
              </a:rPr>
              <a:t>Всеукраїнський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 фестиваль-конкурс </a:t>
            </a:r>
            <a:r>
              <a:rPr lang="ru-RU" b="1" dirty="0" err="1">
                <a:solidFill>
                  <a:srgbClr val="000000"/>
                </a:solidFill>
                <a:latin typeface="Times New Roman"/>
              </a:rPr>
              <a:t>дитячої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 та </a:t>
            </a:r>
            <a:r>
              <a:rPr lang="ru-RU" b="1" dirty="0" err="1">
                <a:solidFill>
                  <a:srgbClr val="000000"/>
                </a:solidFill>
                <a:latin typeface="Times New Roman"/>
              </a:rPr>
              <a:t>юнацької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/>
              </a:rPr>
              <a:t>творчості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 з декоративно-прикладного </a:t>
            </a:r>
            <a:r>
              <a:rPr lang="ru-RU" b="1" dirty="0" err="1">
                <a:solidFill>
                  <a:srgbClr val="000000"/>
                </a:solidFill>
                <a:latin typeface="Times New Roman"/>
              </a:rPr>
              <a:t>мистецтва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 “</a:t>
            </a:r>
            <a:r>
              <a:rPr lang="en-US" b="1" dirty="0" err="1">
                <a:solidFill>
                  <a:srgbClr val="000000"/>
                </a:solidFill>
                <a:latin typeface="Times New Roman"/>
              </a:rPr>
              <a:t>ShoolArtFest</a:t>
            </a:r>
            <a:r>
              <a:rPr lang="en-US" b="1" dirty="0">
                <a:solidFill>
                  <a:srgbClr val="000000"/>
                </a:solidFill>
                <a:latin typeface="Times New Roman"/>
              </a:rPr>
              <a:t> - 2019” 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за </a:t>
            </a:r>
            <a:r>
              <a:rPr lang="ru-RU" b="1" dirty="0" err="1">
                <a:solidFill>
                  <a:srgbClr val="000000"/>
                </a:solidFill>
                <a:latin typeface="Times New Roman"/>
              </a:rPr>
              <a:t>підтримки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/>
              </a:rPr>
              <a:t>Всеукраїнського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/>
              </a:rPr>
              <a:t>благодійного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 фонду “</a:t>
            </a:r>
            <a:r>
              <a:rPr lang="ru-RU" b="1" dirty="0" err="1">
                <a:solidFill>
                  <a:srgbClr val="000000"/>
                </a:solidFill>
                <a:latin typeface="Times New Roman"/>
              </a:rPr>
              <a:t>Діти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 - наше </a:t>
            </a:r>
            <a:r>
              <a:rPr lang="ru-RU" b="1" dirty="0" err="1">
                <a:solidFill>
                  <a:srgbClr val="000000"/>
                </a:solidFill>
                <a:latin typeface="Times New Roman"/>
              </a:rPr>
              <a:t>майбутнє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”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 - ІІІ </a:t>
            </a:r>
            <a:r>
              <a:rPr lang="ru-RU" dirty="0" err="1">
                <a:solidFill>
                  <a:srgbClr val="000000"/>
                </a:solidFill>
                <a:latin typeface="Times New Roman"/>
              </a:rPr>
              <a:t>місце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, Смоляров </a:t>
            </a:r>
            <a:r>
              <a:rPr lang="ru-RU" dirty="0" err="1">
                <a:solidFill>
                  <a:srgbClr val="000000"/>
                </a:solidFill>
                <a:latin typeface="Times New Roman"/>
              </a:rPr>
              <a:t>Андрій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, 10 </a:t>
            </a:r>
            <a:r>
              <a:rPr lang="ru-RU" dirty="0" err="1">
                <a:solidFill>
                  <a:srgbClr val="000000"/>
                </a:solidFill>
                <a:latin typeface="Times New Roman"/>
              </a:rPr>
              <a:t>клас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 КЗ “</a:t>
            </a:r>
            <a:r>
              <a:rPr lang="ru-RU" dirty="0" err="1">
                <a:solidFill>
                  <a:srgbClr val="000000"/>
                </a:solidFill>
                <a:latin typeface="Times New Roman"/>
              </a:rPr>
              <a:t>Опорна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 школа “</a:t>
            </a:r>
            <a:r>
              <a:rPr lang="ru-RU" dirty="0" err="1">
                <a:solidFill>
                  <a:srgbClr val="000000"/>
                </a:solidFill>
                <a:latin typeface="Times New Roman"/>
              </a:rPr>
              <a:t>Оскільський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</a:rPr>
              <a:t>ліцей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”, </a:t>
            </a:r>
            <a:r>
              <a:rPr lang="ru-RU" dirty="0" err="1">
                <a:solidFill>
                  <a:srgbClr val="000000"/>
                </a:solidFill>
                <a:latin typeface="Times New Roman"/>
              </a:rPr>
              <a:t>керівник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 Петренко О.М.</a:t>
            </a:r>
            <a:endParaRPr lang="ru-RU" dirty="0"/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2200" y="5345487"/>
            <a:ext cx="2368312" cy="1540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Пов’язане зображенн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5317079"/>
            <a:ext cx="1246027" cy="1540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1827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000000"/>
                </a:solidFill>
                <a:latin typeface="Times New Roman"/>
              </a:rPr>
              <a:t>2-й </a:t>
            </a:r>
            <a:r>
              <a:rPr lang="ru-RU" sz="3600" b="1" dirty="0" err="1">
                <a:solidFill>
                  <a:srgbClr val="000000"/>
                </a:solidFill>
                <a:latin typeface="Times New Roman"/>
              </a:rPr>
              <a:t>етап</a:t>
            </a:r>
            <a:r>
              <a:rPr lang="ru-RU" sz="3600" b="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3600" b="1" dirty="0" err="1">
                <a:solidFill>
                  <a:srgbClr val="000000"/>
                </a:solidFill>
                <a:latin typeface="Times New Roman"/>
              </a:rPr>
              <a:t>Всеукраїнського</a:t>
            </a:r>
            <a:r>
              <a:rPr lang="ru-RU" sz="3600" b="1" dirty="0">
                <a:solidFill>
                  <a:srgbClr val="000000"/>
                </a:solidFill>
                <a:latin typeface="Times New Roman"/>
              </a:rPr>
              <a:t> конкурсу </a:t>
            </a:r>
            <a:r>
              <a:rPr lang="ru-RU" sz="3600" b="1" dirty="0" err="1">
                <a:solidFill>
                  <a:srgbClr val="000000"/>
                </a:solidFill>
                <a:latin typeface="Times New Roman"/>
              </a:rPr>
              <a:t>дитячого</a:t>
            </a:r>
            <a:r>
              <a:rPr lang="ru-RU" sz="3600" b="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3600" b="1" dirty="0" err="1">
                <a:solidFill>
                  <a:srgbClr val="000000"/>
                </a:solidFill>
                <a:latin typeface="Times New Roman"/>
              </a:rPr>
              <a:t>читання</a:t>
            </a:r>
            <a:r>
              <a:rPr lang="ru-RU" sz="3600" b="1" dirty="0">
                <a:solidFill>
                  <a:srgbClr val="000000"/>
                </a:solidFill>
                <a:latin typeface="Times New Roman"/>
              </a:rPr>
              <a:t> «</a:t>
            </a:r>
            <a:r>
              <a:rPr lang="ru-RU" sz="3600" b="1" dirty="0" err="1">
                <a:solidFill>
                  <a:srgbClr val="000000"/>
                </a:solidFill>
                <a:latin typeface="Times New Roman"/>
              </a:rPr>
              <a:t>Книгоманія</a:t>
            </a:r>
            <a:r>
              <a:rPr lang="ru-RU" sz="3600" b="1" dirty="0">
                <a:solidFill>
                  <a:srgbClr val="000000"/>
                </a:solidFill>
                <a:latin typeface="Times New Roman"/>
              </a:rPr>
              <a:t> -2020</a:t>
            </a:r>
            <a:r>
              <a:rPr lang="ru-RU" sz="3600" b="1" dirty="0" smtClean="0">
                <a:solidFill>
                  <a:srgbClr val="000000"/>
                </a:solidFill>
                <a:latin typeface="Times New Roman"/>
              </a:rPr>
              <a:t>»</a:t>
            </a:r>
            <a:r>
              <a:rPr lang="ru-RU" sz="3600" b="1" dirty="0">
                <a:solidFill>
                  <a:srgbClr val="000000"/>
                </a:solidFill>
                <a:latin typeface="Times New Roman"/>
              </a:rPr>
              <a:t>  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9" y="1600202"/>
            <a:ext cx="6912768" cy="5069157"/>
          </a:xfrm>
        </p:spPr>
        <p:txBody>
          <a:bodyPr>
            <a:normAutofit/>
          </a:bodyPr>
          <a:lstStyle/>
          <a:p>
            <a:pPr marL="450202" algn="just">
              <a:spcBef>
                <a:spcPts val="0"/>
              </a:spcBef>
              <a:spcAft>
                <a:spcPts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КЗ «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Опорна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школа «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Оскільський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ліцей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» </a:t>
            </a:r>
            <a:r>
              <a:rPr lang="ru-RU" sz="2800" dirty="0">
                <a:solidFill>
                  <a:srgbClr val="000000"/>
                </a:solidFill>
                <a:latin typeface="Times New Roman"/>
              </a:rPr>
              <a:t>- 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Шамайда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Ліза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800" dirty="0">
                <a:solidFill>
                  <a:srgbClr val="000000"/>
                </a:solidFill>
                <a:latin typeface="Times New Roman"/>
              </a:rPr>
              <a:t>(6кл.) та Щербак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Поліна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800" dirty="0">
                <a:solidFill>
                  <a:srgbClr val="000000"/>
                </a:solidFill>
                <a:latin typeface="Times New Roman"/>
              </a:rPr>
              <a:t>(7 </a:t>
            </a:r>
            <a:r>
              <a:rPr lang="ru-RU" sz="2800" dirty="0" err="1">
                <a:solidFill>
                  <a:srgbClr val="000000"/>
                </a:solidFill>
                <a:latin typeface="Times New Roman"/>
              </a:rPr>
              <a:t>кл</a:t>
            </a:r>
            <a:r>
              <a:rPr lang="ru-RU" sz="2800" dirty="0">
                <a:solidFill>
                  <a:srgbClr val="000000"/>
                </a:solidFill>
                <a:latin typeface="Times New Roman"/>
              </a:rPr>
              <a:t>.), </a:t>
            </a:r>
            <a:endParaRPr lang="ru-RU" sz="2800" dirty="0" smtClean="0">
              <a:solidFill>
                <a:srgbClr val="000000"/>
              </a:solidFill>
              <a:latin typeface="Times New Roman"/>
            </a:endParaRPr>
          </a:p>
          <a:p>
            <a:pPr marL="450202" algn="just">
              <a:spcBef>
                <a:spcPts val="0"/>
              </a:spcBef>
              <a:spcAft>
                <a:spcPts val="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/>
              </a:rPr>
              <a:t>КЗ 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«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Капитолівський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ліцей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» </a:t>
            </a:r>
            <a:r>
              <a:rPr lang="ru-RU" sz="2800" dirty="0">
                <a:solidFill>
                  <a:srgbClr val="000000"/>
                </a:solidFill>
                <a:latin typeface="Times New Roman"/>
              </a:rPr>
              <a:t>- Яковенко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Марія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800" dirty="0">
                <a:solidFill>
                  <a:srgbClr val="000000"/>
                </a:solidFill>
                <a:latin typeface="Times New Roman"/>
              </a:rPr>
              <a:t>(6 </a:t>
            </a:r>
            <a:r>
              <a:rPr lang="ru-RU" sz="2800" dirty="0" err="1">
                <a:solidFill>
                  <a:srgbClr val="000000"/>
                </a:solidFill>
                <a:latin typeface="Times New Roman"/>
              </a:rPr>
              <a:t>кл</a:t>
            </a:r>
            <a:r>
              <a:rPr lang="ru-RU" sz="2800" dirty="0">
                <a:solidFill>
                  <a:srgbClr val="000000"/>
                </a:solidFill>
                <a:latin typeface="Times New Roman"/>
              </a:rPr>
              <a:t>.), </a:t>
            </a:r>
            <a:endParaRPr lang="ru-RU" sz="2800" dirty="0"/>
          </a:p>
          <a:p>
            <a:pPr algn="just"/>
            <a:r>
              <a:rPr lang="ru-RU" sz="2800" dirty="0">
                <a:solidFill>
                  <a:srgbClr val="000000"/>
                </a:solidFill>
                <a:latin typeface="Times New Roman"/>
              </a:rPr>
              <a:t>КЗ 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«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Студенокський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ліцей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» </a:t>
            </a:r>
            <a:r>
              <a:rPr lang="ru-RU" sz="2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Сєвєрова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Єлізавета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800" dirty="0">
                <a:solidFill>
                  <a:srgbClr val="000000"/>
                </a:solidFill>
                <a:latin typeface="Times New Roman"/>
              </a:rPr>
              <a:t>(6 </a:t>
            </a:r>
            <a:r>
              <a:rPr lang="ru-RU" sz="2800" dirty="0" err="1">
                <a:solidFill>
                  <a:srgbClr val="000000"/>
                </a:solidFill>
                <a:latin typeface="Times New Roman"/>
              </a:rPr>
              <a:t>кл</a:t>
            </a:r>
            <a:r>
              <a:rPr lang="ru-RU" sz="2800" dirty="0">
                <a:solidFill>
                  <a:srgbClr val="000000"/>
                </a:solidFill>
                <a:latin typeface="Times New Roman"/>
              </a:rPr>
              <a:t>),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Мухіна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Серафима </a:t>
            </a:r>
            <a:r>
              <a:rPr lang="ru-RU" sz="2800" dirty="0">
                <a:solidFill>
                  <a:srgbClr val="000000"/>
                </a:solidFill>
                <a:latin typeface="Times New Roman"/>
              </a:rPr>
              <a:t>та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Гусарова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Катерина </a:t>
            </a:r>
            <a:r>
              <a:rPr lang="ru-RU" sz="2800" dirty="0">
                <a:solidFill>
                  <a:srgbClr val="000000"/>
                </a:solidFill>
                <a:latin typeface="Times New Roman"/>
              </a:rPr>
              <a:t>(7 </a:t>
            </a:r>
            <a:r>
              <a:rPr lang="ru-RU" sz="2800" dirty="0" err="1">
                <a:solidFill>
                  <a:srgbClr val="000000"/>
                </a:solidFill>
                <a:latin typeface="Times New Roman"/>
              </a:rPr>
              <a:t>кл</a:t>
            </a:r>
            <a:r>
              <a:rPr lang="ru-RU" sz="2800" dirty="0">
                <a:solidFill>
                  <a:srgbClr val="000000"/>
                </a:solidFill>
                <a:latin typeface="Times New Roman"/>
              </a:rPr>
              <a:t>)  </a:t>
            </a:r>
            <a:endParaRPr lang="ru-RU" sz="2800" dirty="0"/>
          </a:p>
        </p:txBody>
      </p:sp>
      <p:pic>
        <p:nvPicPr>
          <p:cNvPr id="4098" name="Picture 2" descr="http://vankovychi-zosh.lviv.sch.in.ua/files2/images/13412224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3" y="2204864"/>
            <a:ext cx="2160734" cy="2524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33597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14" y="764704"/>
            <a:ext cx="8893497" cy="5491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8299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31839" y="77642"/>
            <a:ext cx="25935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Культура та </a:t>
            </a:r>
            <a:r>
              <a:rPr lang="ru-RU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бібліотеки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45421" y="1628800"/>
            <a:ext cx="3330897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Проведено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святкування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Водохреща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Масляна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Міжнародного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жіночого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дня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«Дня села», 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Івана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Купала,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загальнонаціональних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заходів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(День прапора, День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незалежності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День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захисника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України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), Дня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похилого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віку</a:t>
            </a:r>
            <a:endParaRPr lang="ru-RU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Бібліотекарями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проведено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зустрічі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митцями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учасниками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АТО,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конкус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Кращий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читач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algn="just"/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виконання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заходів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програми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з бюджету ОТГ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виділено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189 659,00 грн.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0652" y="446974"/>
            <a:ext cx="85006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сільській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раді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продовжують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функціонувати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Комарівський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Оскільський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Студенокський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Яремівський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сільські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будинки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культури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16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Капитолівська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Комарівська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Оскільська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Студенокська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Яремівська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сільські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бібліотеки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026" name="Picture 2" descr="C:\Users\заступник\Downloads\MyColl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14" y="1277971"/>
            <a:ext cx="5453608" cy="5453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0905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31840" y="268078"/>
            <a:ext cx="25935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Культура та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бібліотеки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6094" y="709870"/>
            <a:ext cx="8750225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Також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були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проведені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наступні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Капітальний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ремонт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елементу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благоустрою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прибудинкової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території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сільського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будинку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культури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по вул.Слобідській,52б в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с.Оскіл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Ізюмського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р-ну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Харківської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обл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651 750,00 грн.;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Поточний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ремонт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східців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крильці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будівлі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Комарівського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СБК  -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94 326,00 грн.;</a:t>
            </a:r>
          </a:p>
          <a:p>
            <a:pPr marL="285750" indent="-285750">
              <a:buFontTx/>
              <a:buChar char="-"/>
            </a:pP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Поточний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ремонт ганку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сільського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будинку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культури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вулиці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Слобідській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52 б в с.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Оскіл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.- 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58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060,00 грн.;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Поточний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ремонт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сільського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клубу в с.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Яремівка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вул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Центральна, 2 -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45 998,00 грн.;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Поточний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ремонт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стелі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крильці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будівлі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Комарівського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СБК по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вул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Миру,36 в с.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Комарівка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- 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52 920,00 грн.</a:t>
            </a:r>
          </a:p>
          <a:p>
            <a:pPr marL="285750" indent="-285750">
              <a:buFontTx/>
              <a:buChar char="-"/>
            </a:pP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Поточний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ремонт водостоку ганку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сільського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будинку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культури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вулиці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Слобідській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52б в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селі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Оскіл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-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5240,00 грн. 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утримання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належному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стані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пам“яток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меморіалів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військових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поховань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витрачено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20 052,00 грн.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AutoShape 2" descr="71143188_2380075255409193_258536853462843392_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2810" y="3933055"/>
            <a:ext cx="2998337" cy="2248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943141"/>
            <a:ext cx="2736305" cy="2238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4827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61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79912" y="254802"/>
            <a:ext cx="10082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СПОРТ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860060" y="587941"/>
            <a:ext cx="28083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Оскільський</a:t>
            </a:r>
            <a:r>
              <a:rPr lang="uk-UA" sz="1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ліцей </a:t>
            </a:r>
          </a:p>
          <a:p>
            <a:pPr algn="ctr"/>
            <a:r>
              <a:rPr lang="uk-UA" sz="1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посів ІІ місце у юнацькому Чемпіонату </a:t>
            </a:r>
            <a:r>
              <a:rPr lang="uk-UA" sz="14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Ізюмського району з </a:t>
            </a:r>
            <a:r>
              <a:rPr lang="uk-UA" sz="1400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футзалу</a:t>
            </a:r>
            <a:r>
              <a:rPr lang="uk-UA" sz="14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«U - 18». 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AutoShape 2" descr="71143188_2380075255409193_258536853462843392_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439468"/>
            <a:ext cx="253583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1400" dirty="0" err="1" smtClean="0">
                <a:latin typeface="Times New Roman" pitchFamily="18" charset="0"/>
                <a:cs typeface="Times New Roman" pitchFamily="18" charset="0"/>
              </a:rPr>
              <a:t>Оскільський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 ліцей переможець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 змагань серед учнів Ізюмського району з міні-футболу на кубок "Шкіряний м'яч"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Картинки по запросу &quot;футбольний м'яч малюнок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445224"/>
            <a:ext cx="1296144" cy="1099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На изображении может находиться: 10 человек, люди улыбаются, на улице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4" y="1609019"/>
            <a:ext cx="3308315" cy="18919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На изображении может находиться: 11 человек, люди улыбаются, люди занимаются спортом и на улице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09553"/>
            <a:ext cx="3672408" cy="189145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795097" y="3725126"/>
            <a:ext cx="59696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1400" dirty="0" err="1" smtClean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Студенокський</a:t>
            </a:r>
            <a:r>
              <a:rPr lang="uk-UA" sz="1400" dirty="0" smtClean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ліцей </a:t>
            </a:r>
            <a:endParaRPr lang="uk-UA" sz="1400" dirty="0">
              <a:solidFill>
                <a:srgbClr val="1F497D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uk-UA" sz="1400" dirty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посів </a:t>
            </a:r>
            <a:r>
              <a:rPr lang="uk-UA" sz="1400" dirty="0" smtClean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ІІІ </a:t>
            </a:r>
            <a:r>
              <a:rPr lang="uk-UA" sz="1400" dirty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місце </a:t>
            </a:r>
            <a:r>
              <a:rPr lang="uk-UA" sz="1400" dirty="0" smtClean="0"/>
              <a:t>Першість </a:t>
            </a:r>
            <a:r>
              <a:rPr lang="uk-UA" sz="1400" dirty="0"/>
              <a:t>з футболу серед ЗЗСО Ізюмського району</a:t>
            </a:r>
            <a:endParaRPr lang="ru-RU" sz="1400" dirty="0"/>
          </a:p>
        </p:txBody>
      </p:sp>
      <p:pic>
        <p:nvPicPr>
          <p:cNvPr id="14" name="Рисунок 13" descr="На изображении может находиться: один или несколько человек, дерево, на улице и природа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141" y="4288152"/>
            <a:ext cx="4013096" cy="19433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5099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79912" y="254802"/>
            <a:ext cx="10082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СПОРТ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AutoShape 2" descr="71143188_2380075255409193_258536853462843392_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998024" y="571019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Досягнення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557049"/>
            <a:ext cx="344253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РАЙОННІ ЗМАГАНЯ </a:t>
            </a:r>
            <a:r>
              <a:rPr lang="uk-UA" sz="1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 ВОЛЕЙБОЛУ СЕРЕД </a:t>
            </a:r>
            <a:r>
              <a:rPr lang="uk-UA" sz="1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ДІВЧАТ</a:t>
            </a:r>
          </a:p>
          <a:p>
            <a:pPr algn="ctr"/>
            <a:r>
              <a:rPr lang="uk-UA" sz="1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 МІСЦЕ </a:t>
            </a:r>
            <a:r>
              <a:rPr lang="uk-UA" sz="1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СТУДЕНОКСЬКИЙ ЛІЦЕЙ</a:t>
            </a:r>
            <a:endParaRPr lang="ru-RU" sz="1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На изображении может находиться: 8 человек, люди улыбаются, люди занимаются спортом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23" y="2420888"/>
            <a:ext cx="2295525" cy="305879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4158788" y="1957159"/>
            <a:ext cx="47348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600" b="1" dirty="0">
                <a:solidFill>
                  <a:schemeClr val="tx2">
                    <a:lumMod val="50000"/>
                  </a:schemeClr>
                </a:solidFill>
              </a:rPr>
              <a:t>РАЙОННІ ЗМАГАННЯ З </a:t>
            </a:r>
            <a:r>
              <a:rPr lang="uk-UA" sz="1600" b="1" dirty="0" smtClean="0">
                <a:solidFill>
                  <a:schemeClr val="tx2">
                    <a:lumMod val="50000"/>
                  </a:schemeClr>
                </a:solidFill>
              </a:rPr>
              <a:t>ВОЛЕЙБОЛУ СЕРЕД ЮНАКІВ 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00954" y="2410780"/>
            <a:ext cx="31056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І місце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uk-UA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учні </a:t>
            </a:r>
            <a:r>
              <a:rPr lang="uk-UA" sz="1600" b="1" dirty="0" err="1">
                <a:latin typeface="Times New Roman" pitchFamily="18" charset="0"/>
                <a:cs typeface="Times New Roman" pitchFamily="18" charset="0"/>
              </a:rPr>
              <a:t>Оскільського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ліцею</a:t>
            </a:r>
            <a:r>
              <a:rPr lang="uk-UA" sz="2400" b="1" dirty="0"/>
              <a:t> 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306620" y="2472335"/>
            <a:ext cx="27454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ІІ 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місце </a:t>
            </a:r>
            <a:endParaRPr lang="uk-UA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учні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Студенокського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ліцею </a:t>
            </a:r>
          </a:p>
        </p:txBody>
      </p:sp>
      <p:pic>
        <p:nvPicPr>
          <p:cNvPr id="11" name="Рисунок 10" descr="На изображении может находиться: 7 человек, люди улыбаются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9563" y="3356992"/>
            <a:ext cx="2914236" cy="25394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2" name="Picture 4" descr="Картинки по запросу &quot;волейбольний  м'яч малюнок&quot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7" y="122701"/>
            <a:ext cx="2119411" cy="1441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9514" y="3356992"/>
            <a:ext cx="2616200" cy="260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9914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79912" y="254802"/>
            <a:ext cx="10082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СПОРТ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AutoShape 2" descr="71143188_2380075255409193_258536853462843392_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998024" y="571019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Досягнення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39608" y="1014330"/>
            <a:ext cx="808883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ЗМАГАННЯ УЧНІВ ЗАКЛАДІВ ОСВІТИ З ЛЕГКОЇ 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АТЛЕТИКИ</a:t>
            </a:r>
          </a:p>
          <a:p>
            <a:pPr algn="ctr"/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ЗДОБУТКИ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УЧНІВ СТУДЕНОКСЬКОГО ЛІЦЕЮ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Переможцями в змаганнях серед дівчат в середній віковій групі стали: ІІІ місце — Кохан А. (КЗ «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Студенокський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ліцей»). В старшій віковій групі міста розподілились наступним чином:; І місце — 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Гончарова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Анастасія (КЗ «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Студенокський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ліцей»); ІІІ місце — Цапок К. (КЗ «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Студенокський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ліцей»).</a:t>
            </a:r>
            <a:br>
              <a:rPr lang="uk-UA" sz="1400" dirty="0">
                <a:latin typeface="Times New Roman" pitchFamily="18" charset="0"/>
                <a:cs typeface="Times New Roman" pitchFamily="18" charset="0"/>
              </a:rPr>
            </a:b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В старшій віковій групі серед хлопців перше місце посів учень КЗ “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Студенокський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ліцей” Шевченко Д., друге місце посів також учень КЗ «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Студенокський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ліцей» 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Кизим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Д.,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В середній віковій групі призові місця розподілились наступним чином: ІІІ місце — Шевченко І. (КЗ «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Студенокський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ліцей»).</a:t>
            </a:r>
            <a:br>
              <a:rPr lang="uk-UA" sz="1400" dirty="0">
                <a:latin typeface="Times New Roman" pitchFamily="18" charset="0"/>
                <a:cs typeface="Times New Roman" pitchFamily="18" charset="0"/>
              </a:rPr>
            </a:b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В командному заліку призові місця розподілились наступним чином</a:t>
            </a:r>
            <a:br>
              <a:rPr lang="uk-UA" sz="1400" dirty="0">
                <a:latin typeface="Times New Roman" pitchFamily="18" charset="0"/>
                <a:cs typeface="Times New Roman" pitchFamily="18" charset="0"/>
              </a:rPr>
            </a:b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Середня група:</a:t>
            </a:r>
            <a:br>
              <a:rPr lang="uk-UA" sz="1400" dirty="0">
                <a:latin typeface="Times New Roman" pitchFamily="18" charset="0"/>
                <a:cs typeface="Times New Roman" pitchFamily="18" charset="0"/>
              </a:rPr>
            </a:b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ІІІ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місце: КЗ «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Студенокський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ліцей»</a:t>
            </a:r>
            <a:br>
              <a:rPr lang="uk-UA" sz="1400" dirty="0">
                <a:latin typeface="Times New Roman" pitchFamily="18" charset="0"/>
                <a:cs typeface="Times New Roman" pitchFamily="18" charset="0"/>
              </a:rPr>
            </a:b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Старша група:</a:t>
            </a:r>
            <a:br>
              <a:rPr lang="uk-UA" sz="1400" dirty="0">
                <a:latin typeface="Times New Roman" pitchFamily="18" charset="0"/>
                <a:cs typeface="Times New Roman" pitchFamily="18" charset="0"/>
              </a:rPr>
            </a:b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І місце: КЗ «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Студенокський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ліцей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На изображении может находиться: один или несколько человек, люди занимаются спортом, люди стоят, на улице и природа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284985"/>
            <a:ext cx="5112568" cy="29983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0302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158786"/>
            <a:ext cx="10082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СПОРТ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AutoShape 2" descr="71143188_2380075255409193_258536853462843392_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-18143" y="550497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Досягнення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39607" y="1014330"/>
            <a:ext cx="476444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400" b="1" dirty="0">
                <a:latin typeface="Times New Roman" pitchFamily="18" charset="0"/>
                <a:cs typeface="Times New Roman" pitchFamily="18" charset="0"/>
              </a:rPr>
              <a:t>КУБОК </a:t>
            </a:r>
            <a:r>
              <a:rPr lang="uk-UA" sz="1400" b="1" dirty="0" smtClean="0">
                <a:latin typeface="Times New Roman" pitchFamily="18" charset="0"/>
                <a:cs typeface="Times New Roman" pitchFamily="18" charset="0"/>
              </a:rPr>
              <a:t> ХАРКІВСЬКОЇ </a:t>
            </a:r>
            <a:r>
              <a:rPr lang="uk-UA" sz="1400" b="1" dirty="0">
                <a:latin typeface="Times New Roman" pitchFamily="18" charset="0"/>
                <a:cs typeface="Times New Roman" pitchFamily="18" charset="0"/>
              </a:rPr>
              <a:t>ОБЛАСТІ ЗІ СКЕЛЕЛАЗІННЯ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цьому заході брали участь юні скелелази 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Студенокського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ліцею (вчитель Роман Цапок), які вибороли такі 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місця:</a:t>
            </a:r>
          </a:p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І-місце</a:t>
            </a:r>
          </a:p>
          <a:p>
            <a:r>
              <a:rPr lang="uk-UA" sz="1400" dirty="0" err="1" smtClean="0">
                <a:latin typeface="Times New Roman" pitchFamily="18" charset="0"/>
                <a:cs typeface="Times New Roman" pitchFamily="18" charset="0"/>
              </a:rPr>
              <a:t>Теліус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Єгор, 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Козуб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Софія, 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400" dirty="0" err="1" smtClean="0">
                <a:latin typeface="Times New Roman" pitchFamily="18" charset="0"/>
                <a:cs typeface="Times New Roman" pitchFamily="18" charset="0"/>
              </a:rPr>
              <a:t>Бобрицький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Максим  </a:t>
            </a:r>
            <a:endParaRPr lang="uk-UA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ІІ-місце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Цапок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Каміла, 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 Соколова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Світлана, 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400" dirty="0" err="1" smtClean="0">
                <a:latin typeface="Times New Roman" pitchFamily="18" charset="0"/>
                <a:cs typeface="Times New Roman" pitchFamily="18" charset="0"/>
              </a:rPr>
              <a:t>Гонтаренко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  Єлизавета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uk-UA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400" dirty="0" err="1" smtClean="0">
                <a:latin typeface="Times New Roman" pitchFamily="18" charset="0"/>
                <a:cs typeface="Times New Roman" pitchFamily="18" charset="0"/>
              </a:rPr>
              <a:t>ІІІ-місце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Кравченко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Віталій, 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400" dirty="0" err="1" smtClean="0">
                <a:latin typeface="Times New Roman" pitchFamily="18" charset="0"/>
                <a:cs typeface="Times New Roman" pitchFamily="18" charset="0"/>
              </a:rPr>
              <a:t>Шишко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Катерина, 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 Кравченко Данило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На изображении может находиться: 13 человек, люди улыбаются, люди стоят, ребенок, обувь и в помещении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3284984"/>
            <a:ext cx="3996487" cy="294454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5004048" y="2924944"/>
            <a:ext cx="40679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400" b="1" dirty="0">
                <a:latin typeface="Times New Roman" pitchFamily="18" charset="0"/>
                <a:cs typeface="Times New Roman" pitchFamily="18" charset="0"/>
              </a:rPr>
              <a:t>Відкриті змагання учнівської молоді з видів туризму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На изображении может находиться: 21 человек, люди улыбаются, люди стоят, дерево, на улице и природа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685741"/>
            <a:ext cx="3430270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На изображении может находиться: один или несколько человек и в помещении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43452"/>
            <a:ext cx="2998222" cy="25814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61666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07523" y="625718"/>
            <a:ext cx="10082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СПОРТ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AutoShape 2" descr="71143188_2380075255409193_258536853462843392_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-44067" y="1043467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Досягнення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6262" y="1526046"/>
            <a:ext cx="4764441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>
                <a:latin typeface="Times New Roman" pitchFamily="18" charset="0"/>
                <a:cs typeface="Times New Roman" pitchFamily="18" charset="0"/>
              </a:rPr>
              <a:t>Відкритий кубок зі скелелазіння 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1400" dirty="0"/>
              <a:t>.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Наші скелелази вибороли такі нагороди: </a:t>
            </a:r>
            <a:endParaRPr lang="uk-UA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ЦАПОК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КАМІЛА І та ІІІ місце, </a:t>
            </a:r>
            <a:endParaRPr lang="uk-UA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ТЕЛІУС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ЄГОР І та ІІ місце, </a:t>
            </a:r>
            <a:endParaRPr lang="uk-UA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НІКОЛАЄНКО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КИРИЛ І та ІІ місце, </a:t>
            </a:r>
            <a:endParaRPr lang="uk-UA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САДОВНИЧЕНКО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МАКСИМ ІІ та ІІІ місце, </a:t>
            </a:r>
            <a:endParaRPr lang="uk-UA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СОКОЛОВА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СВІТЛАНА два ІІ місця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Вчитель фізичної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культури  </a:t>
            </a:r>
            <a:r>
              <a:rPr lang="uk-UA" sz="1400" u="sng" dirty="0">
                <a:latin typeface="Times New Roman" pitchFamily="18" charset="0"/>
                <a:cs typeface="Times New Roman" pitchFamily="18" charset="0"/>
                <a:hlinkClick r:id="rId3" tooltip="Роман Цапок"/>
              </a:rPr>
              <a:t>Роман Цапок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984880" y="2183881"/>
            <a:ext cx="4067944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Обласні змагання 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з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туризму</a:t>
            </a:r>
          </a:p>
          <a:p>
            <a:pPr algn="ctr"/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команда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вихованців гуртка «Пішохідний туризм» КЗ «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Студенокського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ліцею» 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керівник гуртка </a:t>
            </a:r>
            <a:r>
              <a:rPr lang="uk-UA" sz="1400" dirty="0">
                <a:latin typeface="Times New Roman" pitchFamily="18" charset="0"/>
                <a:cs typeface="Times New Roman" pitchFamily="18" charset="0"/>
                <a:hlinkClick r:id="rId4" tooltip="Роман Цапок"/>
              </a:rPr>
              <a:t>Роман Цапок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) </a:t>
            </a:r>
            <a:endParaRPr lang="uk-UA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учні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КЗ «Опорна школа «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Оскільський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ліцей 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(вчитель фізичної культури </a:t>
            </a:r>
            <a:r>
              <a:rPr lang="uk-UA" sz="1400" dirty="0">
                <a:latin typeface="Times New Roman" pitchFamily="18" charset="0"/>
                <a:cs typeface="Times New Roman" pitchFamily="18" charset="0"/>
                <a:hlinkClick r:id="rId5" tooltip="Михайло Євченко"/>
              </a:rPr>
              <a:t>Михайло 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  <a:hlinkClick r:id="rId5" tooltip="Михайло Євченко"/>
              </a:rPr>
              <a:t>Євченко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На изображении может находиться: 3 человека, люди улыбаются, люди стоят, ребенок и на улице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34" y="3403483"/>
            <a:ext cx="2353310" cy="31362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На изображении может находиться: 3 человека, люди улыбаются, люди стоят, ребенок и на улице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448164"/>
            <a:ext cx="2128914" cy="30915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На изображении может находиться: 19 человек, в том числе Роман Цапок, люди улыбаются, люди стоят, дерево, на улице и природа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3" y="3789040"/>
            <a:ext cx="3741579" cy="28804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На изображении может находиться: растение, дерево, на улице, природа и вода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01389"/>
            <a:ext cx="1800200" cy="20626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На изображении может находиться: дерево, растение, на улице, природа и вода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5" y="211515"/>
            <a:ext cx="2455309" cy="194801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4732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07523" y="625718"/>
            <a:ext cx="10082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СПОРТ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AutoShape 2" descr="71143188_2380075255409193_258536853462843392_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-44067" y="1043467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Досягнення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6262" y="1526046"/>
            <a:ext cx="476444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400" b="1" dirty="0" smtClean="0">
                <a:latin typeface="Times New Roman" pitchFamily="18" charset="0"/>
                <a:cs typeface="Times New Roman" pitchFamily="18" charset="0"/>
              </a:rPr>
              <a:t>Відкриті </a:t>
            </a:r>
            <a:r>
              <a:rPr lang="uk-UA" sz="1400" b="1" dirty="0">
                <a:latin typeface="Times New Roman" pitchFamily="18" charset="0"/>
                <a:cs typeface="Times New Roman" pitchFamily="18" charset="0"/>
              </a:rPr>
              <a:t>змаганнях зі скелелазіння серед учнівської молоді пам'яті солдата та альпініста </a:t>
            </a:r>
            <a:r>
              <a:rPr lang="uk-UA" sz="1400" b="1" dirty="0" smtClean="0">
                <a:latin typeface="Times New Roman" pitchFamily="18" charset="0"/>
                <a:cs typeface="Times New Roman" pitchFamily="18" charset="0"/>
              </a:rPr>
              <a:t>К.</a:t>
            </a:r>
            <a:r>
              <a:rPr lang="uk-UA" sz="1400" b="1" dirty="0" err="1" smtClean="0">
                <a:latin typeface="Times New Roman" pitchFamily="18" charset="0"/>
                <a:cs typeface="Times New Roman" pitchFamily="18" charset="0"/>
              </a:rPr>
              <a:t>Варжеїнова</a:t>
            </a:r>
            <a:endParaRPr lang="uk-UA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ЦАПОК КАМІЛА 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1400" dirty="0" err="1" smtClean="0">
                <a:latin typeface="Times New Roman" pitchFamily="18" charset="0"/>
                <a:cs typeface="Times New Roman" pitchFamily="18" charset="0"/>
              </a:rPr>
              <a:t>ІІІ-місце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; </a:t>
            </a:r>
            <a:endParaRPr lang="uk-UA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ТЕЛІУС ЄГОР    </a:t>
            </a:r>
            <a:r>
              <a:rPr lang="uk-UA" sz="1400" dirty="0" err="1" smtClean="0">
                <a:latin typeface="Times New Roman" pitchFamily="18" charset="0"/>
                <a:cs typeface="Times New Roman" pitchFamily="18" charset="0"/>
              </a:rPr>
              <a:t>ІІІ-місце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; </a:t>
            </a:r>
            <a:endParaRPr lang="uk-UA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СОКОЛОВА СВІТЛАНА   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І-місце; </a:t>
            </a:r>
            <a:endParaRPr lang="uk-UA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БОБРИЦЬКИЙ МАКСИМ  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І- місце.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На изображении может находиться: 10 человек, в том числе Роман Цапок, люди улыбаются, люди на сцене, люди стоят, баскетбольная площадка и в помещении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281" y="3284984"/>
            <a:ext cx="4016375" cy="33718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17" descr="На изображении может находиться: один или несколько человек, баскетбольная площадка и в помещении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5941" y="1496331"/>
            <a:ext cx="3776980" cy="50330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83991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79912" y="254802"/>
            <a:ext cx="10082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СПОРТ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21189" y="709870"/>
            <a:ext cx="2483259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утбольна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команда 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Студенокського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старостинського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округу  «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Студенок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AutoShape 2" descr="71143188_2380075255409193_258536853462843392_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07975" y="772233"/>
            <a:ext cx="253583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утбольна команда </a:t>
            </a:r>
            <a:r>
              <a:rPr lang="uk-UA" sz="1400" dirty="0" err="1" smtClean="0">
                <a:latin typeface="Times New Roman" pitchFamily="18" charset="0"/>
                <a:cs typeface="Times New Roman" pitchFamily="18" charset="0"/>
              </a:rPr>
              <a:t>Оскільської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сільської ради   «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Цареборисів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75856" y="709870"/>
            <a:ext cx="27180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Футбольна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команда 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Капитолівського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старостинського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округу  «Сатурн»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835696" y="3341688"/>
            <a:ext cx="61206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Досягнення</a:t>
            </a:r>
          </a:p>
          <a:p>
            <a:pPr lvl="0" algn="ctr"/>
            <a:r>
              <a:rPr lang="uk-UA" dirty="0"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емпіонаті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району з футболу серед аматорських команд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47272" y="3917804"/>
            <a:ext cx="873690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футбольна команда 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Студенокського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старостинського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округу  «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Студенок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» - 2 місце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- футбольна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команда 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Оскільської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сільської ради   «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Цареборисів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» - 5 місце;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- футбольна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команда 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Капитолівського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старостинського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округу  «Сатурн» - 7 місце;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lvl="0" fontAlgn="base"/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        Також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футбольна команда 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Оскільської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сільської ради   «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Цареборисів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» стала переможцем  «6 міжобласного турніру з міні-футболу, присвяченого 30-річниці виведення військ з Афганістану» , та  команда 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Студенокського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старостинського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округу  «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Студенок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» стала переможцем  «Кубку з футболу імені В.І. Голосова » 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https://scontent.fdnk5-1.fna.fbcdn.net/v/t1.15752-9/86864344_204174414032535_7403335033349472256_n.jpg?_nc_cat=111&amp;_nc_ohc=uIwGqYvw0E8AX-l7sYP&amp;_nc_ht=scontent.fdnk5-1.fna&amp;oh=75716870d38343928e5a35ca9056937d&amp;oe=5ECB904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2233" y="1663977"/>
            <a:ext cx="2485294" cy="1623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Картинки по запросу &quot;футбольний м'яч малюнок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681733"/>
            <a:ext cx="1296144" cy="1099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01" y="1670535"/>
            <a:ext cx="2873854" cy="1616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3587" y="1747431"/>
            <a:ext cx="2925497" cy="1462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55575" y="5308859"/>
            <a:ext cx="718648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uk-UA" sz="1400" b="1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uk-UA" sz="1400" b="1" dirty="0" smtClean="0">
                <a:latin typeface="Times New Roman" pitchFamily="18" charset="0"/>
                <a:cs typeface="Times New Roman" pitchFamily="18" charset="0"/>
              </a:rPr>
              <a:t>ля </a:t>
            </a:r>
            <a:r>
              <a:rPr lang="uk-UA" sz="1400" b="1" dirty="0">
                <a:latin typeface="Times New Roman" pitchFamily="18" charset="0"/>
                <a:cs typeface="Times New Roman" pitchFamily="18" charset="0"/>
              </a:rPr>
              <a:t>фінансування передбачених Програмою заходів в 2019 році б</a:t>
            </a:r>
            <a:r>
              <a:rPr lang="uk-UA" sz="1400" b="1" dirty="0" smtClean="0">
                <a:latin typeface="Times New Roman" pitchFamily="18" charset="0"/>
                <a:cs typeface="Times New Roman" pitchFamily="18" charset="0"/>
              </a:rPr>
              <a:t>уло витрачено</a:t>
            </a:r>
          </a:p>
          <a:p>
            <a:pPr fontAlgn="base"/>
            <a:r>
              <a:rPr lang="uk-UA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400" b="1" dirty="0">
                <a:latin typeface="Times New Roman" pitchFamily="18" charset="0"/>
                <a:cs typeface="Times New Roman" pitchFamily="18" charset="0"/>
              </a:rPr>
              <a:t>222 800,00 </a:t>
            </a:r>
            <a:r>
              <a:rPr lang="uk-UA" sz="1400" b="1" dirty="0" err="1">
                <a:latin typeface="Times New Roman" pitchFamily="18" charset="0"/>
                <a:cs typeface="Times New Roman" pitchFamily="18" charset="0"/>
              </a:rPr>
              <a:t>грн</a:t>
            </a:r>
            <a:r>
              <a:rPr lang="uk-UA" sz="1400" b="1" dirty="0">
                <a:latin typeface="Times New Roman" pitchFamily="18" charset="0"/>
                <a:cs typeface="Times New Roman" pitchFamily="18" charset="0"/>
              </a:rPr>
              <a:t>, а саме: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lvl="0" fontAlgn="base"/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- Придбання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 спортивної форми та спортивного 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інвентарю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19 200,00 грн.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lvl="0" fontAlgn="base"/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- Забезпечення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харчуванням учасників спортивних заходів - 202 800,00 грн.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lvl="0" fontAlgn="base"/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- Забезпечення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лікарськими засобами та виробами медичного призначення учасників спортивних заходів. - 800,00 грн.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633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>
          <a:xfrm>
            <a:off x="4860032" y="3633264"/>
            <a:ext cx="3586314" cy="235688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58081" y="3645024"/>
            <a:ext cx="3539508" cy="234512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857842" y="641267"/>
            <a:ext cx="3744416" cy="133048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115616" y="2429316"/>
            <a:ext cx="67471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СОЦІАЛЬНИЙ ЗАХИСТ НАСЕЛЕННЯ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AutoShape 2" descr="71143188_2380075255409193_258536853462843392_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927659" y="3665624"/>
            <a:ext cx="3396991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Створено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КУ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ТЕРИТОРІАЛЬНИЙ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ЦЕНТР СОЦІАЛЬНОГО ОБСЛУГОВУВАННЯ (НАДАННЯ СОЦІАЛЬНИХ ПОСЛУГ) ОСКІЛЬСЬКОЇ СІЛЬСЬКОЇ РАДИ ІЗЮМСЬКОГО РАЙОНУ ХАРКІВСЬКОЇ ОБЛАСТІ , на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утримання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витрачено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36 974,42 грн.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dirty="0"/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927659" y="648313"/>
            <a:ext cx="360478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Пільгове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перевезення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пільгових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категорій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населення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використано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5 762,92 грн.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Та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перевезення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пенсіонерів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164 665,00 грн.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58081" y="3681827"/>
            <a:ext cx="35395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Всі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одинокі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громадяни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похилого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віку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знаходяться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обслуговуванні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соціального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працівника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територіального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центру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соціального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обслуговування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Ізюмської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районної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ради.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функціонування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територіального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центру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з бюджету ОТГ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надано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500 000,00грн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21625" y="620688"/>
            <a:ext cx="3744416" cy="133048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6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Матеріальна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допомога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16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лікування</a:t>
            </a:r>
            <a:endParaRPr lang="ru-RU" sz="16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надано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матеріальну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допомогу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83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жителям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громади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на суму</a:t>
            </a:r>
          </a:p>
          <a:p>
            <a:pPr lvl="0" algn="ctr"/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329 300,00 грн.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8471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25000" r="-1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23528" y="193472"/>
            <a:ext cx="8640960" cy="30955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06736" y="980727"/>
            <a:ext cx="485775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Площа території ОТГ- 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360,5 </a:t>
            </a:r>
            <a:r>
              <a:rPr lang="uk-UA" b="1" dirty="0" err="1">
                <a:latin typeface="Times New Roman" pitchFamily="18" charset="0"/>
                <a:cs typeface="Times New Roman" pitchFamily="18" charset="0"/>
              </a:rPr>
              <a:t>км²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Населення:</a:t>
            </a:r>
            <a:r>
              <a:rPr lang="ru-RU" kern="100" dirty="0">
                <a:solidFill>
                  <a:srgbClr val="000000"/>
                </a:solidFill>
                <a:latin typeface="Times New Roman"/>
                <a:ea typeface="Lucida Sans Unicode"/>
              </a:rPr>
              <a:t> </a:t>
            </a:r>
            <a:r>
              <a:rPr lang="ru-RU" b="1" kern="100" dirty="0">
                <a:solidFill>
                  <a:srgbClr val="000000"/>
                </a:solidFill>
                <a:latin typeface="Times New Roman"/>
                <a:ea typeface="Lucida Sans Unicode"/>
              </a:rPr>
              <a:t>6645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осіб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116632"/>
            <a:ext cx="79540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i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Оскільська</a:t>
            </a:r>
            <a:r>
              <a:rPr lang="uk-UA" sz="24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 </a:t>
            </a:r>
            <a:r>
              <a:rPr lang="uk-UA" sz="24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сільської </a:t>
            </a:r>
            <a:r>
              <a:rPr lang="uk-UA" sz="24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об'єднана територіальна громада   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3289051"/>
            <a:ext cx="9144000" cy="31393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 2019 рік було проведено: 15 засідань сесій на яких розглянуто: 656 заяв та питань.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 2019 рік було проведено 15 засідань виконавчого комітету на яких розглянуто: 129 заяв та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питань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 2019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рік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надійшло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58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звернень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громадян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видано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7262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довідки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 ОТГ, 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також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довідок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оформлення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субсидій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кількості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1225 шт.</a:t>
            </a:r>
          </a:p>
          <a:p>
            <a:pPr fontAlgn="base"/>
            <a:r>
              <a:rPr lang="ru-RU" b="1" dirty="0">
                <a:latin typeface="Times New Roman" pitchFamily="18" charset="0"/>
                <a:cs typeface="Times New Roman" pitchFamily="18" charset="0"/>
              </a:rPr>
              <a:t>Вчинено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нотаріальних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дій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507.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Проведено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державну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реєстрацію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актів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цивільного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стану, з них:</a:t>
            </a:r>
          </a:p>
          <a:p>
            <a:pPr fontAlgn="base"/>
            <a:r>
              <a:rPr lang="ru-RU" b="1" dirty="0">
                <a:latin typeface="Times New Roman" pitchFamily="18" charset="0"/>
                <a:cs typeface="Times New Roman" pitchFamily="18" charset="0"/>
              </a:rPr>
              <a:t>смертей –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158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народжень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шлюбів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– 6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944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71800" y="248205"/>
            <a:ext cx="38606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Комунальне підприємство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6094" y="709870"/>
            <a:ext cx="8750225" cy="1680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ОТГ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працює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b="1" dirty="0" err="1" smtClean="0">
                <a:solidFill>
                  <a:srgbClr val="00000A"/>
                </a:solidFill>
                <a:latin typeface="Times New Roman"/>
                <a:ea typeface="Times New Roman"/>
                <a:cs typeface="Calibri"/>
              </a:rPr>
              <a:t>комунальньне</a:t>
            </a:r>
            <a:r>
              <a:rPr lang="ru-RU" sz="1600" b="1" dirty="0" smtClean="0">
                <a:solidFill>
                  <a:srgbClr val="00000A"/>
                </a:solidFill>
                <a:latin typeface="Times New Roman"/>
                <a:ea typeface="Times New Roman"/>
                <a:cs typeface="Calibri"/>
              </a:rPr>
              <a:t> </a:t>
            </a:r>
            <a:r>
              <a:rPr lang="ru-RU" sz="1600" b="1" dirty="0" err="1" smtClean="0">
                <a:solidFill>
                  <a:srgbClr val="00000A"/>
                </a:solidFill>
                <a:latin typeface="Times New Roman"/>
                <a:ea typeface="Times New Roman"/>
                <a:cs typeface="Calibri"/>
              </a:rPr>
              <a:t>підприємство</a:t>
            </a:r>
            <a:endParaRPr lang="ru-RU" sz="1200" dirty="0">
              <a:solidFill>
                <a:srgbClr val="00000A"/>
              </a:solidFill>
              <a:ea typeface="Calibri"/>
              <a:cs typeface="Calibri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1600" b="1" dirty="0">
                <a:solidFill>
                  <a:srgbClr val="00000A"/>
                </a:solidFill>
                <a:latin typeface="Times New Roman"/>
                <a:ea typeface="Times New Roman"/>
                <a:cs typeface="Calibri"/>
              </a:rPr>
              <a:t>ЖКГ “</a:t>
            </a:r>
            <a:r>
              <a:rPr lang="uk-UA" sz="1600" b="1" dirty="0" err="1">
                <a:solidFill>
                  <a:srgbClr val="00000A"/>
                </a:solidFill>
                <a:latin typeface="Times New Roman"/>
                <a:ea typeface="Times New Roman"/>
                <a:cs typeface="Calibri"/>
              </a:rPr>
              <a:t>Капитолівське</a:t>
            </a:r>
            <a:r>
              <a:rPr lang="uk-UA" sz="1600" b="1" dirty="0">
                <a:solidFill>
                  <a:srgbClr val="00000A"/>
                </a:solidFill>
                <a:latin typeface="Times New Roman"/>
                <a:ea typeface="Times New Roman"/>
                <a:cs typeface="Calibri"/>
              </a:rPr>
              <a:t>” </a:t>
            </a:r>
            <a:r>
              <a:rPr lang="uk-UA" sz="1600" b="1" dirty="0" err="1">
                <a:solidFill>
                  <a:srgbClr val="00000A"/>
                </a:solidFill>
                <a:latin typeface="Times New Roman"/>
                <a:ea typeface="Times New Roman"/>
                <a:cs typeface="Calibri"/>
              </a:rPr>
              <a:t>Оскільської</a:t>
            </a:r>
            <a:r>
              <a:rPr lang="uk-UA" sz="1600" b="1" dirty="0">
                <a:solidFill>
                  <a:srgbClr val="00000A"/>
                </a:solidFill>
                <a:latin typeface="Times New Roman"/>
                <a:ea typeface="Times New Roman"/>
                <a:cs typeface="Calibri"/>
              </a:rPr>
              <a:t> сільської ради</a:t>
            </a:r>
            <a:endParaRPr lang="ru-RU" sz="1200" dirty="0">
              <a:solidFill>
                <a:srgbClr val="00000A"/>
              </a:solidFill>
              <a:ea typeface="Calibri"/>
              <a:cs typeface="Calibri"/>
            </a:endParaRP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Основним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напрямком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підприємства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є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надання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послуг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населенню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громади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благоустрою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території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водовідведення,обслуговування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вуличного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освітлення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обслуговування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багатоповерхівок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с.Капитолівка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централізований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вивіз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сміття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AutoShape 2" descr="71143188_2380075255409193_258536853462843392_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53" y="2636912"/>
            <a:ext cx="4045070" cy="3879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User\Desktop\IMG-37d82071fef66b908446a1c6aa2ced2e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3283" y="3764555"/>
            <a:ext cx="4999223" cy="3062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8544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0820" y="626579"/>
            <a:ext cx="8507644" cy="48418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700"/>
              </a:spcAft>
            </a:pPr>
            <a:r>
              <a:rPr lang="ru-RU" sz="1600" b="1" kern="100" dirty="0" err="1" smtClean="0">
                <a:latin typeface="Times New Roman"/>
                <a:ea typeface="Lucida Sans Unicode"/>
                <a:cs typeface="Times New Roman"/>
              </a:rPr>
              <a:t>Субвенцію</a:t>
            </a:r>
            <a:r>
              <a:rPr lang="ru-RU" sz="1600" b="1" kern="100" dirty="0" smtClean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b="1" kern="100" dirty="0" err="1" smtClean="0">
                <a:latin typeface="Times New Roman"/>
                <a:ea typeface="Lucida Sans Unicode"/>
                <a:cs typeface="Times New Roman"/>
              </a:rPr>
              <a:t>було</a:t>
            </a:r>
            <a:r>
              <a:rPr lang="ru-RU" sz="1600" b="1" kern="100" dirty="0" smtClean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b="1" kern="100" dirty="0" err="1">
                <a:latin typeface="Times New Roman"/>
                <a:ea typeface="Lucida Sans Unicode"/>
                <a:cs typeface="Times New Roman"/>
              </a:rPr>
              <a:t>використано</a:t>
            </a:r>
            <a:r>
              <a:rPr lang="ru-RU" sz="1600" b="1" kern="100" dirty="0">
                <a:latin typeface="Times New Roman"/>
                <a:ea typeface="Lucida Sans Unicode"/>
                <a:cs typeface="Times New Roman"/>
              </a:rPr>
              <a:t> на </a:t>
            </a:r>
            <a:r>
              <a:rPr lang="ru-RU" sz="1600" b="1" kern="100" dirty="0" err="1">
                <a:latin typeface="Times New Roman"/>
                <a:ea typeface="Lucida Sans Unicode"/>
                <a:cs typeface="Times New Roman"/>
              </a:rPr>
              <a:t>реалізацію</a:t>
            </a:r>
            <a:r>
              <a:rPr lang="ru-RU" sz="1600" b="1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b="1" kern="100" dirty="0" err="1">
                <a:latin typeface="Times New Roman"/>
                <a:ea typeface="Lucida Sans Unicode"/>
                <a:cs typeface="Times New Roman"/>
              </a:rPr>
              <a:t>проектів</a:t>
            </a:r>
            <a:r>
              <a:rPr lang="ru-RU" sz="1600" b="1" kern="100" dirty="0">
                <a:latin typeface="Times New Roman"/>
                <a:ea typeface="Lucida Sans Unicode"/>
                <a:cs typeface="Times New Roman"/>
              </a:rPr>
              <a:t>:</a:t>
            </a:r>
            <a:endParaRPr lang="ru-RU" sz="1600" b="1" kern="100" dirty="0">
              <a:latin typeface="Times New Roman"/>
              <a:ea typeface="Lucida Sans Unicode"/>
              <a:cs typeface="Mangal"/>
            </a:endParaRPr>
          </a:p>
          <a:p>
            <a:pPr marL="171450" indent="-171450" algn="just">
              <a:lnSpc>
                <a:spcPct val="120000"/>
              </a:lnSpc>
              <a:spcAft>
                <a:spcPts val="700"/>
              </a:spcAft>
              <a:buFontTx/>
              <a:buChar char="-"/>
            </a:pPr>
            <a:r>
              <a:rPr lang="uk-UA" sz="1600" kern="1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«</a:t>
            </a:r>
            <a:r>
              <a:rPr lang="ru-RU" sz="1600" kern="100" dirty="0" err="1">
                <a:latin typeface="Times New Roman"/>
                <a:ea typeface="Lucida Sans Unicode"/>
                <a:cs typeface="Times New Roman"/>
              </a:rPr>
              <a:t>Капітальний</a:t>
            </a:r>
            <a:r>
              <a:rPr lang="ru-RU" sz="1600" kern="100" dirty="0">
                <a:latin typeface="Times New Roman"/>
                <a:ea typeface="Lucida Sans Unicode"/>
                <a:cs typeface="Times New Roman"/>
              </a:rPr>
              <a:t> ремонт </a:t>
            </a:r>
            <a:r>
              <a:rPr lang="ru-RU" sz="1600" kern="100" dirty="0" err="1">
                <a:latin typeface="Times New Roman"/>
                <a:ea typeface="Lucida Sans Unicode"/>
                <a:cs typeface="Times New Roman"/>
              </a:rPr>
              <a:t>будівлі</a:t>
            </a:r>
            <a:r>
              <a:rPr lang="ru-RU" sz="1600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latin typeface="Times New Roman"/>
                <a:ea typeface="Lucida Sans Unicode"/>
                <a:cs typeface="Times New Roman"/>
              </a:rPr>
              <a:t>медамбулаторії</a:t>
            </a:r>
            <a:r>
              <a:rPr lang="ru-RU" sz="1600" kern="100" dirty="0">
                <a:latin typeface="Times New Roman"/>
                <a:ea typeface="Lucida Sans Unicode"/>
                <a:cs typeface="Times New Roman"/>
              </a:rPr>
              <a:t> в с. </a:t>
            </a:r>
            <a:r>
              <a:rPr lang="ru-RU" sz="1600" kern="100" dirty="0" err="1">
                <a:latin typeface="Times New Roman"/>
                <a:ea typeface="Lucida Sans Unicode"/>
                <a:cs typeface="Times New Roman"/>
              </a:rPr>
              <a:t>Капитолівка</a:t>
            </a:r>
            <a:r>
              <a:rPr lang="ru-RU" sz="1600" kern="100" dirty="0">
                <a:latin typeface="Times New Roman"/>
                <a:ea typeface="Lucida Sans Unicode"/>
                <a:cs typeface="Times New Roman"/>
              </a:rPr>
              <a:t>, </a:t>
            </a:r>
            <a:r>
              <a:rPr lang="ru-RU" sz="1600" kern="100" dirty="0" err="1">
                <a:latin typeface="Times New Roman"/>
                <a:ea typeface="Lucida Sans Unicode"/>
                <a:cs typeface="Times New Roman"/>
              </a:rPr>
              <a:t>вул</a:t>
            </a:r>
            <a:r>
              <a:rPr lang="ru-RU" sz="1600" kern="100" dirty="0">
                <a:latin typeface="Times New Roman"/>
                <a:ea typeface="Lucida Sans Unicode"/>
                <a:cs typeface="Times New Roman"/>
              </a:rPr>
              <a:t>. Миру, 2 </a:t>
            </a:r>
            <a:r>
              <a:rPr lang="ru-RU" sz="1600" kern="100" dirty="0" err="1">
                <a:latin typeface="Times New Roman"/>
                <a:ea typeface="Lucida Sans Unicode"/>
                <a:cs typeface="Times New Roman"/>
              </a:rPr>
              <a:t>Ізюмського</a:t>
            </a:r>
            <a:r>
              <a:rPr lang="ru-RU" sz="1600" kern="100" dirty="0">
                <a:latin typeface="Times New Roman"/>
                <a:ea typeface="Lucida Sans Unicode"/>
                <a:cs typeface="Times New Roman"/>
              </a:rPr>
              <a:t> району </a:t>
            </a:r>
            <a:r>
              <a:rPr lang="ru-RU" sz="1600" kern="100" dirty="0" err="1">
                <a:latin typeface="Times New Roman"/>
                <a:ea typeface="Lucida Sans Unicode"/>
                <a:cs typeface="Times New Roman"/>
              </a:rPr>
              <a:t>Харківської</a:t>
            </a:r>
            <a:r>
              <a:rPr lang="ru-RU" sz="1600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latin typeface="Times New Roman"/>
                <a:ea typeface="Lucida Sans Unicode"/>
                <a:cs typeface="Times New Roman"/>
              </a:rPr>
              <a:t>області</a:t>
            </a:r>
            <a:r>
              <a:rPr lang="ru-RU" sz="1600" kern="100" dirty="0">
                <a:latin typeface="Times New Roman"/>
                <a:ea typeface="Lucida Sans Unicode"/>
                <a:cs typeface="Times New Roman"/>
              </a:rPr>
              <a:t> з </a:t>
            </a:r>
            <a:r>
              <a:rPr lang="ru-RU" sz="1600" kern="100" dirty="0" err="1">
                <a:latin typeface="Times New Roman"/>
                <a:ea typeface="Lucida Sans Unicode"/>
                <a:cs typeface="Times New Roman"/>
              </a:rPr>
              <a:t>застосуванням</a:t>
            </a:r>
            <a:r>
              <a:rPr lang="ru-RU" sz="1600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latin typeface="Times New Roman"/>
                <a:ea typeface="Lucida Sans Unicode"/>
                <a:cs typeface="Times New Roman"/>
              </a:rPr>
              <a:t>енергоефективних</a:t>
            </a:r>
            <a:r>
              <a:rPr lang="ru-RU" sz="1600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latin typeface="Times New Roman"/>
                <a:ea typeface="Lucida Sans Unicode"/>
                <a:cs typeface="Times New Roman"/>
              </a:rPr>
              <a:t>технологій</a:t>
            </a:r>
            <a:r>
              <a:rPr lang="ru-RU" sz="1600" kern="100" dirty="0">
                <a:latin typeface="Times New Roman"/>
                <a:ea typeface="Lucida Sans Unicode"/>
                <a:cs typeface="Times New Roman"/>
              </a:rPr>
              <a:t> (</a:t>
            </a:r>
            <a:r>
              <a:rPr lang="ru-RU" sz="1600" kern="100" dirty="0" err="1">
                <a:latin typeface="Times New Roman"/>
                <a:ea typeface="Lucida Sans Unicode"/>
                <a:cs typeface="Times New Roman"/>
              </a:rPr>
              <a:t>коригування</a:t>
            </a:r>
            <a:r>
              <a:rPr lang="ru-RU" sz="1600" kern="100" dirty="0" smtClean="0">
                <a:latin typeface="Times New Roman"/>
                <a:ea typeface="Lucida Sans Unicode"/>
                <a:cs typeface="Times New Roman"/>
              </a:rPr>
              <a:t>)»,  </a:t>
            </a:r>
            <a:r>
              <a:rPr lang="ru-RU" sz="1600" kern="100" dirty="0">
                <a:latin typeface="Times New Roman"/>
                <a:ea typeface="Lucida Sans Unicode"/>
                <a:cs typeface="Times New Roman"/>
              </a:rPr>
              <a:t>- </a:t>
            </a:r>
            <a:r>
              <a:rPr lang="ru-RU" sz="1600" b="1" kern="100" dirty="0">
                <a:latin typeface="Times New Roman"/>
                <a:ea typeface="Lucida Sans Unicode"/>
                <a:cs typeface="Times New Roman"/>
              </a:rPr>
              <a:t>1 092 541,00 грн.</a:t>
            </a:r>
            <a:r>
              <a:rPr lang="ru-RU" sz="1600" kern="100" dirty="0">
                <a:latin typeface="Times New Roman"/>
                <a:ea typeface="Lucida Sans Unicode"/>
                <a:cs typeface="Times New Roman"/>
              </a:rPr>
              <a:t> за </a:t>
            </a:r>
            <a:r>
              <a:rPr lang="ru-RU" sz="1600" kern="100" dirty="0" err="1">
                <a:latin typeface="Times New Roman"/>
                <a:ea typeface="Lucida Sans Unicode"/>
                <a:cs typeface="Times New Roman"/>
              </a:rPr>
              <a:t>рахунок</a:t>
            </a:r>
            <a:r>
              <a:rPr lang="ru-RU" sz="1600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latin typeface="Times New Roman"/>
                <a:ea typeface="Lucida Sans Unicode"/>
                <a:cs typeface="Times New Roman"/>
              </a:rPr>
              <a:t>субвенції</a:t>
            </a:r>
            <a:r>
              <a:rPr lang="ru-RU" sz="1600" kern="100" dirty="0">
                <a:latin typeface="Times New Roman"/>
                <a:ea typeface="Lucida Sans Unicode"/>
                <a:cs typeface="Times New Roman"/>
              </a:rPr>
              <a:t> та -</a:t>
            </a:r>
            <a:r>
              <a:rPr lang="ru-RU" sz="1600" b="1" kern="100" dirty="0">
                <a:latin typeface="Times New Roman"/>
                <a:ea typeface="Lucida Sans Unicode"/>
                <a:cs typeface="Times New Roman"/>
              </a:rPr>
              <a:t> 11 128,00  грн.</a:t>
            </a:r>
            <a:r>
              <a:rPr lang="ru-RU" sz="1600" kern="100" dirty="0">
                <a:latin typeface="Times New Roman"/>
                <a:ea typeface="Lucida Sans Unicode"/>
                <a:cs typeface="Times New Roman"/>
              </a:rPr>
              <a:t> за </a:t>
            </a:r>
            <a:r>
              <a:rPr lang="ru-RU" sz="1600" kern="100" dirty="0" err="1">
                <a:latin typeface="Times New Roman"/>
                <a:ea typeface="Lucida Sans Unicode"/>
                <a:cs typeface="Times New Roman"/>
              </a:rPr>
              <a:t>рахунок</a:t>
            </a:r>
            <a:r>
              <a:rPr lang="ru-RU" sz="1600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latin typeface="Times New Roman"/>
                <a:ea typeface="Lucida Sans Unicode"/>
                <a:cs typeface="Times New Roman"/>
              </a:rPr>
              <a:t>місцевого</a:t>
            </a:r>
            <a:r>
              <a:rPr lang="ru-RU" sz="1600" kern="100" dirty="0">
                <a:latin typeface="Times New Roman"/>
                <a:ea typeface="Lucida Sans Unicode"/>
                <a:cs typeface="Times New Roman"/>
              </a:rPr>
              <a:t> бюджету</a:t>
            </a:r>
            <a:r>
              <a:rPr lang="ru-RU" sz="1600" kern="100" dirty="0" smtClean="0">
                <a:latin typeface="Times New Roman"/>
                <a:ea typeface="Lucida Sans Unicode"/>
                <a:cs typeface="Times New Roman"/>
              </a:rPr>
              <a:t>;</a:t>
            </a: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6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r>
              <a:rPr lang="uk-UA" sz="1600" kern="100" dirty="0" smtClean="0">
                <a:latin typeface="Times New Roman"/>
                <a:ea typeface="Lucida Sans Unicode"/>
                <a:cs typeface="Times New Roman"/>
              </a:rPr>
              <a:t>	        До виконання робіт                                              Після виконання робіт</a:t>
            </a:r>
            <a:endParaRPr lang="ru-RU" sz="16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852936"/>
            <a:ext cx="3674205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11235" y="260648"/>
            <a:ext cx="4766818" cy="4294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  <a:spcAft>
                <a:spcPts val="700"/>
              </a:spcAft>
            </a:pPr>
            <a:r>
              <a:rPr lang="ru-RU" sz="2000" b="1" kern="100" dirty="0" err="1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Субвенція</a:t>
            </a:r>
            <a:r>
              <a:rPr lang="ru-RU" sz="2000" b="1" kern="100" dirty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2000" b="1" kern="100" dirty="0" smtClean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на </a:t>
            </a:r>
            <a:r>
              <a:rPr lang="ru-RU" sz="2000" b="1" kern="100" dirty="0" err="1" smtClean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розвиток</a:t>
            </a:r>
            <a:r>
              <a:rPr lang="ru-RU" sz="2000" b="1" kern="100" dirty="0" smtClean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2000" b="1" kern="100" dirty="0" err="1" smtClean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інфраструктури</a:t>
            </a:r>
            <a:endParaRPr lang="ru-RU" sz="2000" b="1" kern="100" dirty="0">
              <a:solidFill>
                <a:prstClr val="black"/>
              </a:solidFill>
              <a:latin typeface="Times New Roman"/>
              <a:ea typeface="Lucida Sans Unicode"/>
              <a:cs typeface="Mangal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852936"/>
            <a:ext cx="3671689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0406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0820" y="626579"/>
            <a:ext cx="8507644" cy="5153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  <a:spcAft>
                <a:spcPts val="700"/>
              </a:spcAft>
            </a:pPr>
            <a:endParaRPr lang="ru-RU" sz="1600" kern="100" dirty="0" smtClean="0">
              <a:solidFill>
                <a:srgbClr val="000000"/>
              </a:solidFill>
              <a:latin typeface="Times New Roman"/>
              <a:ea typeface="Lucida Sans Unicode"/>
              <a:cs typeface="Times New Roman"/>
            </a:endParaRPr>
          </a:p>
          <a:p>
            <a:pPr lvl="0" algn="just">
              <a:lnSpc>
                <a:spcPct val="120000"/>
              </a:lnSpc>
              <a:spcAft>
                <a:spcPts val="700"/>
              </a:spcAft>
            </a:pPr>
            <a:r>
              <a:rPr lang="ru-RU" sz="1600" kern="100" dirty="0" smtClean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- «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Капітальний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ремонт фасаду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сільського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клубу в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с.Яремівка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,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вул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. Центральна,2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Ізюмського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району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Харківської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області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з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застосуванням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енергоефективних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технологій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» 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- 1 142 114,00 грн. 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за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рахунок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субвенції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та - 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26 527,00 грн.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за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рахунок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місцевого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бюджету;</a:t>
            </a:r>
            <a:endParaRPr lang="ru-RU" sz="1600" kern="100" dirty="0">
              <a:solidFill>
                <a:prstClr val="black"/>
              </a:solidFill>
              <a:latin typeface="Times New Roman"/>
              <a:ea typeface="Lucida Sans Unicode"/>
              <a:cs typeface="Mangal"/>
            </a:endParaRPr>
          </a:p>
          <a:p>
            <a:pPr lvl="0" algn="just">
              <a:lnSpc>
                <a:spcPct val="120000"/>
              </a:lnSpc>
              <a:spcAft>
                <a:spcPts val="700"/>
              </a:spcAft>
            </a:pPr>
            <a:endParaRPr lang="ru-RU" sz="1600" kern="100" dirty="0">
              <a:latin typeface="Times New Roman"/>
              <a:ea typeface="Lucida Sans Unicode"/>
              <a:cs typeface="Mangal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r>
              <a:rPr lang="uk-UA" sz="1600" kern="100" dirty="0" smtClean="0">
                <a:latin typeface="Times New Roman"/>
                <a:ea typeface="Lucida Sans Unicode"/>
                <a:cs typeface="Times New Roman"/>
              </a:rPr>
              <a:t> 	      До </a:t>
            </a:r>
            <a:r>
              <a:rPr lang="uk-UA" sz="1600" kern="100" dirty="0">
                <a:latin typeface="Times New Roman"/>
                <a:ea typeface="Lucida Sans Unicode"/>
                <a:cs typeface="Times New Roman"/>
              </a:rPr>
              <a:t>виконання робіт                                                      </a:t>
            </a:r>
            <a:r>
              <a:rPr lang="uk-UA" sz="1600" kern="100" dirty="0" smtClean="0">
                <a:latin typeface="Times New Roman"/>
                <a:ea typeface="Lucida Sans Unicode"/>
                <a:cs typeface="Times New Roman"/>
              </a:rPr>
              <a:t>Після </a:t>
            </a:r>
            <a:r>
              <a:rPr lang="uk-UA" sz="1600" kern="100" dirty="0">
                <a:latin typeface="Times New Roman"/>
                <a:ea typeface="Lucida Sans Unicode"/>
                <a:cs typeface="Times New Roman"/>
              </a:rPr>
              <a:t>виконання робіт</a:t>
            </a:r>
            <a:endParaRPr lang="ru-RU" sz="16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37932" y="260648"/>
            <a:ext cx="4313425" cy="395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  <a:spcAft>
                <a:spcPts val="700"/>
              </a:spcAft>
            </a:pPr>
            <a:r>
              <a:rPr lang="ru-RU" b="1" kern="100" dirty="0" err="1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Субвенція</a:t>
            </a:r>
            <a:r>
              <a:rPr lang="ru-RU" b="1" kern="100" dirty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b="1" kern="100" dirty="0" smtClean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на </a:t>
            </a:r>
            <a:r>
              <a:rPr lang="ru-RU" b="1" kern="100" dirty="0" err="1" smtClean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розвиток</a:t>
            </a:r>
            <a:r>
              <a:rPr lang="ru-RU" b="1" kern="100" dirty="0" smtClean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b="1" kern="100" dirty="0" err="1" smtClean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інфраструктури</a:t>
            </a:r>
            <a:endParaRPr lang="ru-RU" b="1" kern="100" dirty="0">
              <a:solidFill>
                <a:prstClr val="black"/>
              </a:solidFill>
              <a:latin typeface="Times New Roman"/>
              <a:ea typeface="Lucida Sans Unicode"/>
              <a:cs typeface="Mangal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50" y="3026464"/>
            <a:ext cx="3731925" cy="3484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026465"/>
            <a:ext cx="3941010" cy="3520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151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0820" y="626579"/>
            <a:ext cx="8507644" cy="49895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  <a:spcAft>
                <a:spcPts val="700"/>
              </a:spcAft>
            </a:pPr>
            <a:endParaRPr lang="ru-RU" sz="1600" kern="100" dirty="0" smtClean="0">
              <a:solidFill>
                <a:srgbClr val="000000"/>
              </a:solidFill>
              <a:latin typeface="Times New Roman"/>
              <a:ea typeface="Lucida Sans Unicode"/>
              <a:cs typeface="Times New Roman"/>
            </a:endParaRPr>
          </a:p>
          <a:p>
            <a:pPr lvl="0" algn="just">
              <a:lnSpc>
                <a:spcPct val="120000"/>
              </a:lnSpc>
              <a:spcAft>
                <a:spcPts val="700"/>
              </a:spcAft>
            </a:pPr>
            <a:r>
              <a:rPr lang="ru-RU" sz="1600" kern="100" dirty="0" smtClean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-  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«</a:t>
            </a:r>
            <a:r>
              <a:rPr lang="ru-RU" sz="1600" kern="100" dirty="0" err="1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Капітальний</a:t>
            </a:r>
            <a:r>
              <a:rPr lang="ru-RU" sz="1600" kern="100" dirty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ремонт </a:t>
            </a:r>
            <a:r>
              <a:rPr lang="ru-RU" sz="1600" kern="100" dirty="0" err="1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фасадів</a:t>
            </a:r>
            <a:r>
              <a:rPr lang="ru-RU" sz="1600" kern="100" dirty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будинку</a:t>
            </a:r>
            <a:r>
              <a:rPr lang="ru-RU" sz="1600" kern="100" dirty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сільської</a:t>
            </a:r>
            <a:r>
              <a:rPr lang="ru-RU" sz="1600" kern="100" dirty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ради в </a:t>
            </a:r>
            <a:r>
              <a:rPr lang="ru-RU" sz="1600" kern="100" dirty="0" err="1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с.Комарівка</a:t>
            </a:r>
            <a:r>
              <a:rPr lang="ru-RU" sz="1600" kern="100" dirty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вул.Миру,36, </a:t>
            </a:r>
            <a:r>
              <a:rPr lang="ru-RU" sz="1600" kern="100" dirty="0" err="1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Ізюмського</a:t>
            </a:r>
            <a:r>
              <a:rPr lang="ru-RU" sz="1600" kern="100" dirty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району </a:t>
            </a:r>
            <a:r>
              <a:rPr lang="ru-RU" sz="1600" kern="100" dirty="0" err="1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Харківської</a:t>
            </a:r>
            <a:r>
              <a:rPr lang="ru-RU" sz="1600" kern="100" dirty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області</a:t>
            </a:r>
            <a:r>
              <a:rPr lang="ru-RU" sz="1600" kern="100" dirty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з </a:t>
            </a:r>
            <a:r>
              <a:rPr lang="ru-RU" sz="1600" kern="100" dirty="0" err="1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застосуванням</a:t>
            </a:r>
            <a:r>
              <a:rPr lang="ru-RU" sz="1600" kern="100" dirty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енергоефективних</a:t>
            </a:r>
            <a:r>
              <a:rPr lang="ru-RU" sz="1600" kern="100" dirty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технологій</a:t>
            </a:r>
            <a:r>
              <a:rPr lang="ru-RU" sz="1600" kern="100" dirty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» </a:t>
            </a:r>
            <a:r>
              <a:rPr lang="ru-RU" sz="1600" b="1" kern="100" dirty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- 741 453,00 грн.</a:t>
            </a:r>
            <a:r>
              <a:rPr lang="ru-RU" sz="1600" kern="100" dirty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за </a:t>
            </a:r>
            <a:r>
              <a:rPr lang="ru-RU" sz="1600" kern="100" dirty="0" err="1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рахунок</a:t>
            </a:r>
            <a:r>
              <a:rPr lang="ru-RU" sz="1600" kern="100" dirty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субвенції</a:t>
            </a:r>
            <a:r>
              <a:rPr lang="ru-RU" sz="1600" kern="100" dirty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та - </a:t>
            </a:r>
            <a:r>
              <a:rPr lang="ru-RU" sz="1600" b="1" kern="100" dirty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46 345,00 грн.</a:t>
            </a:r>
            <a:r>
              <a:rPr lang="ru-RU" sz="1600" kern="100" dirty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за </a:t>
            </a:r>
            <a:r>
              <a:rPr lang="ru-RU" sz="1600" kern="100" dirty="0" err="1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рахунок</a:t>
            </a:r>
            <a:r>
              <a:rPr lang="ru-RU" sz="1600" kern="100" dirty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місцевого</a:t>
            </a:r>
            <a:r>
              <a:rPr lang="ru-RU" sz="1600" kern="100" dirty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бюджету;</a:t>
            </a:r>
            <a:endParaRPr lang="ru-RU" sz="1600" kern="100" dirty="0">
              <a:solidFill>
                <a:prstClr val="black"/>
              </a:solidFill>
              <a:latin typeface="Times New Roman"/>
              <a:ea typeface="Lucida Sans Unicode"/>
              <a:cs typeface="Mangal"/>
            </a:endParaRPr>
          </a:p>
          <a:p>
            <a:pPr lvl="0" algn="just">
              <a:lnSpc>
                <a:spcPct val="120000"/>
              </a:lnSpc>
              <a:spcAft>
                <a:spcPts val="700"/>
              </a:spcAft>
            </a:pPr>
            <a:endParaRPr lang="ru-RU" sz="1600" kern="100" dirty="0">
              <a:latin typeface="Times New Roman"/>
              <a:ea typeface="Lucida Sans Unicode"/>
              <a:cs typeface="Mangal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6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r>
              <a:rPr lang="uk-UA" sz="1600" kern="100" dirty="0" smtClean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	До </a:t>
            </a:r>
            <a:r>
              <a:rPr lang="uk-UA" sz="1600" kern="100" dirty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виконання робіт                                               </a:t>
            </a:r>
            <a:r>
              <a:rPr lang="uk-UA" sz="1600" kern="100" dirty="0" smtClean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  </a:t>
            </a:r>
            <a:r>
              <a:rPr lang="uk-UA" sz="1600" kern="100" dirty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Після виконання робіт</a:t>
            </a:r>
            <a:endParaRPr lang="ru-RU" sz="16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37932" y="260648"/>
            <a:ext cx="4313425" cy="395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  <a:spcAft>
                <a:spcPts val="700"/>
              </a:spcAft>
            </a:pPr>
            <a:r>
              <a:rPr lang="ru-RU" b="1" kern="100" dirty="0" err="1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Субвенція</a:t>
            </a:r>
            <a:r>
              <a:rPr lang="ru-RU" b="1" kern="100" dirty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b="1" kern="100" dirty="0" smtClean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на </a:t>
            </a:r>
            <a:r>
              <a:rPr lang="ru-RU" b="1" kern="100" dirty="0" err="1" smtClean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розвиток</a:t>
            </a:r>
            <a:r>
              <a:rPr lang="ru-RU" b="1" kern="100" dirty="0" smtClean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b="1" kern="100" dirty="0" err="1" smtClean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інфраструктури</a:t>
            </a:r>
            <a:endParaRPr lang="ru-RU" b="1" kern="100" dirty="0">
              <a:solidFill>
                <a:prstClr val="black"/>
              </a:solidFill>
              <a:latin typeface="Times New Roman"/>
              <a:ea typeface="Lucida Sans Unicode"/>
              <a:cs typeface="Mangal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279" y="3284984"/>
            <a:ext cx="3736665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696" y="3284984"/>
            <a:ext cx="3887713" cy="2969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89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0820" y="626579"/>
            <a:ext cx="8507644" cy="5591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  <a:spcAft>
                <a:spcPts val="700"/>
              </a:spcAft>
            </a:pPr>
            <a:endParaRPr lang="ru-RU" sz="1600" kern="100" dirty="0" smtClean="0">
              <a:solidFill>
                <a:prstClr val="black"/>
              </a:solidFill>
              <a:latin typeface="Times New Roman"/>
              <a:ea typeface="Lucida Sans Unicode"/>
              <a:cs typeface="Times New Roman"/>
            </a:endParaRPr>
          </a:p>
          <a:p>
            <a:pPr marL="285750" lvl="0" indent="-285750" algn="just">
              <a:lnSpc>
                <a:spcPct val="120000"/>
              </a:lnSpc>
              <a:spcAft>
                <a:spcPts val="700"/>
              </a:spcAft>
              <a:buFontTx/>
              <a:buChar char="-"/>
            </a:pPr>
            <a:r>
              <a:rPr lang="ru-RU" sz="1600" kern="100" dirty="0" err="1" smtClean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Придбання</a:t>
            </a:r>
            <a:r>
              <a:rPr lang="ru-RU" sz="1600" kern="100" dirty="0" smtClean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комплектувальних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виробів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до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транспортних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засобів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спеціального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призначення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(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мульчер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;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розкидувач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дорожної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суміші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;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відвал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сніговий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для </a:t>
            </a:r>
            <a:r>
              <a:rPr lang="uk-UA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екскаватора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–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навантажувача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) для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комунальньного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підприємства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ЖКГ “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Капитолівське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”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Оскільської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сільської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ради </a:t>
            </a:r>
            <a:endParaRPr lang="ru-RU" sz="1600" kern="100" dirty="0" smtClean="0">
              <a:solidFill>
                <a:srgbClr val="000000"/>
              </a:solidFill>
              <a:latin typeface="Times New Roman"/>
              <a:ea typeface="Lucida Sans Unicode"/>
              <a:cs typeface="Times New Roman"/>
            </a:endParaRPr>
          </a:p>
          <a:p>
            <a:pPr lvl="0" algn="just">
              <a:lnSpc>
                <a:spcPct val="120000"/>
              </a:lnSpc>
              <a:spcAft>
                <a:spcPts val="700"/>
              </a:spcAft>
            </a:pPr>
            <a:r>
              <a:rPr lang="ru-RU" sz="1600" b="1" kern="100" dirty="0" smtClean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     – 423 092,00 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грн.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за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рахунок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 smtClean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субвенції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smtClean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  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та - 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18 908,00 грн.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за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рахунок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місцевого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бюджету.</a:t>
            </a:r>
            <a:endParaRPr lang="ru-RU" sz="1600" kern="100" dirty="0">
              <a:solidFill>
                <a:prstClr val="black"/>
              </a:solidFill>
              <a:latin typeface="Times New Roman"/>
              <a:ea typeface="Lucida Sans Unicode"/>
              <a:cs typeface="Mangal"/>
            </a:endParaRPr>
          </a:p>
          <a:p>
            <a:pPr lvl="0"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Mangal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37932" y="260648"/>
            <a:ext cx="4313425" cy="395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  <a:spcAft>
                <a:spcPts val="700"/>
              </a:spcAft>
            </a:pPr>
            <a:r>
              <a:rPr lang="ru-RU" b="1" kern="100" dirty="0" err="1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Субвенція</a:t>
            </a:r>
            <a:r>
              <a:rPr lang="ru-RU" b="1" kern="100" dirty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b="1" kern="100" dirty="0" smtClean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на </a:t>
            </a:r>
            <a:r>
              <a:rPr lang="ru-RU" b="1" kern="100" dirty="0" err="1" smtClean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розвиток</a:t>
            </a:r>
            <a:r>
              <a:rPr lang="ru-RU" b="1" kern="100" dirty="0" smtClean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b="1" kern="100" dirty="0" err="1" smtClean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інфраструктури</a:t>
            </a:r>
            <a:endParaRPr lang="ru-RU" b="1" kern="100" dirty="0">
              <a:solidFill>
                <a:prstClr val="black"/>
              </a:solidFill>
              <a:latin typeface="Times New Roman"/>
              <a:ea typeface="Lucida Sans Unicode"/>
              <a:cs typeface="Mangal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39" y="4151102"/>
            <a:ext cx="3689074" cy="249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332150"/>
            <a:ext cx="3624436" cy="1818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157097"/>
            <a:ext cx="3355016" cy="2348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0898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0820" y="626579"/>
            <a:ext cx="8507644" cy="50003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  <a:spcAft>
                <a:spcPts val="700"/>
              </a:spcAft>
            </a:pPr>
            <a:endParaRPr lang="ru-RU" sz="1600" kern="100" dirty="0" smtClean="0">
              <a:solidFill>
                <a:prstClr val="black"/>
              </a:solidFill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- 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2 </a:t>
            </a:r>
            <a:r>
              <a:rPr lang="ru-RU" sz="1600" b="1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Трактори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МТЗ-82.1 з </a:t>
            </a:r>
            <a:r>
              <a:rPr lang="ru-RU" sz="1600" b="1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відвалом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для </a:t>
            </a:r>
            <a:r>
              <a:rPr lang="ru-RU" sz="1600" b="1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чищення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b="1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снігу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- 998 196,00 грн.;</a:t>
            </a:r>
            <a:endParaRPr lang="ru-RU" sz="1600" kern="100" dirty="0">
              <a:latin typeface="Times New Roman"/>
              <a:ea typeface="Lucida Sans Unicode"/>
              <a:cs typeface="Mangal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</a:t>
            </a:r>
            <a:r>
              <a:rPr lang="ru-RU" sz="1600" b="1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Екскаватр-навантажувач</a:t>
            </a:r>
            <a:r>
              <a:rPr lang="ru-RU" sz="1600" kern="100" spc="-15" dirty="0">
                <a:solidFill>
                  <a:srgbClr val="000000"/>
                </a:solidFill>
                <a:latin typeface="Times New Roman"/>
                <a:ea typeface="Times New Roman"/>
                <a:cs typeface="Mangal"/>
              </a:rPr>
              <a:t> </a:t>
            </a:r>
            <a:r>
              <a:rPr lang="uk-UA" sz="1600" b="1" kern="100" spc="-15" dirty="0">
                <a:solidFill>
                  <a:srgbClr val="000000"/>
                </a:solidFill>
                <a:latin typeface="Times New Roman"/>
                <a:ea typeface="Times New Roman"/>
                <a:cs typeface="Mangal"/>
              </a:rPr>
              <a:t>JCB 3CX - </a:t>
            </a:r>
            <a:r>
              <a:rPr lang="uk-UA" sz="1600" kern="100" spc="-15" dirty="0">
                <a:solidFill>
                  <a:srgbClr val="000000"/>
                </a:solidFill>
                <a:latin typeface="Times New Roman"/>
                <a:ea typeface="Times New Roman"/>
                <a:cs typeface="Mangal"/>
              </a:rPr>
              <a:t>1 798 000,00 грн</a:t>
            </a:r>
            <a:r>
              <a:rPr lang="uk-UA" sz="1600" b="1" kern="100" spc="-15" dirty="0">
                <a:solidFill>
                  <a:srgbClr val="000000"/>
                </a:solidFill>
                <a:latin typeface="Times New Roman"/>
                <a:ea typeface="Times New Roman"/>
                <a:cs typeface="Mangal"/>
              </a:rPr>
              <a:t>.</a:t>
            </a:r>
            <a:endParaRPr lang="ru-RU" sz="1600" kern="100" dirty="0">
              <a:latin typeface="Times New Roman"/>
              <a:ea typeface="Lucida Sans Unicode"/>
              <a:cs typeface="Mangal"/>
            </a:endParaRPr>
          </a:p>
          <a:p>
            <a:pPr lvl="0"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Mangal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948" y="260648"/>
            <a:ext cx="8935395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  <a:spcAft>
                <a:spcPts val="700"/>
              </a:spcAft>
            </a:pPr>
            <a:r>
              <a:rPr lang="ru-RU" b="1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За </a:t>
            </a:r>
            <a:r>
              <a:rPr lang="ru-RU" b="1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рахунок</a:t>
            </a:r>
            <a:r>
              <a:rPr lang="ru-RU" b="1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b="1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коштів</a:t>
            </a:r>
            <a:r>
              <a:rPr lang="ru-RU" b="1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b="1" strike="sngStrike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ДФРР</a:t>
            </a:r>
            <a:r>
              <a:rPr lang="ru-RU" b="1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та </a:t>
            </a:r>
            <a:r>
              <a:rPr lang="ru-RU" b="1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спів-фінансування</a:t>
            </a:r>
            <a:r>
              <a:rPr lang="ru-RU" b="1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з </a:t>
            </a:r>
            <a:r>
              <a:rPr lang="ru-RU" b="1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місцевого</a:t>
            </a:r>
            <a:r>
              <a:rPr lang="ru-RU" b="1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бюджету </a:t>
            </a:r>
            <a:r>
              <a:rPr lang="ru-RU" b="1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було</a:t>
            </a:r>
            <a:r>
              <a:rPr lang="ru-RU" b="1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b="1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придбано</a:t>
            </a:r>
            <a:r>
              <a:rPr lang="ru-RU" b="1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:</a:t>
            </a:r>
            <a:endParaRPr lang="ru-RU" kern="100" dirty="0">
              <a:effectLst/>
              <a:latin typeface="Times New Roman"/>
              <a:ea typeface="Lucida Sans Unicode"/>
              <a:cs typeface="Mangal"/>
            </a:endParaRPr>
          </a:p>
        </p:txBody>
      </p:sp>
      <p:pic>
        <p:nvPicPr>
          <p:cNvPr id="7170" name="Picture 2" descr="C:\Users\User\Desktop\Новая папка\IMG-8d2080e09c083ca90221e1e80ec505be-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44824"/>
            <a:ext cx="365760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User\Desktop\Новая папка\IMG-67d535d11134095c787d9692495ef781-V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0828" y="1858723"/>
            <a:ext cx="365760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User\Desktop\Новая папка\IMG-81a607a1f6649de0bc5572fa44deee93-V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1596" y="4005064"/>
            <a:ext cx="365760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739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712968" cy="63242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600" b="1" kern="100" dirty="0" err="1" smtClean="0">
                <a:latin typeface="Times New Roman"/>
                <a:ea typeface="Lucida Sans Unicode"/>
                <a:cs typeface="Times New Roman"/>
              </a:rPr>
              <a:t>Продовжується</a:t>
            </a:r>
            <a:r>
              <a:rPr lang="ru-RU" sz="1600" b="1" kern="100" dirty="0" smtClean="0">
                <a:latin typeface="Times New Roman"/>
                <a:ea typeface="Lucida Sans Unicode"/>
                <a:cs typeface="Times New Roman"/>
              </a:rPr>
              <a:t>  </a:t>
            </a:r>
            <a:r>
              <a:rPr lang="ru-RU" sz="1600" b="1" kern="100" dirty="0">
                <a:latin typeface="Times New Roman"/>
                <a:ea typeface="Lucida Sans Unicode"/>
                <a:cs typeface="Times New Roman"/>
              </a:rPr>
              <a:t>робота з благоустрою </a:t>
            </a:r>
            <a:r>
              <a:rPr lang="ru-RU" sz="1600" b="1" kern="100" dirty="0" err="1" smtClean="0">
                <a:latin typeface="Times New Roman"/>
                <a:ea typeface="Lucida Sans Unicode"/>
                <a:cs typeface="Times New Roman"/>
              </a:rPr>
              <a:t>території</a:t>
            </a:r>
            <a:r>
              <a:rPr lang="ru-RU" sz="1600" b="1" kern="100" dirty="0" smtClean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b="1" kern="100" dirty="0" err="1" smtClean="0">
                <a:latin typeface="Times New Roman"/>
                <a:ea typeface="Lucida Sans Unicode"/>
                <a:cs typeface="Times New Roman"/>
              </a:rPr>
              <a:t>населекних</a:t>
            </a:r>
            <a:r>
              <a:rPr lang="ru-RU" sz="1600" b="1" kern="100" dirty="0" smtClean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b="1" kern="100" dirty="0" err="1" smtClean="0">
                <a:latin typeface="Times New Roman"/>
                <a:ea typeface="Lucida Sans Unicode"/>
                <a:cs typeface="Times New Roman"/>
              </a:rPr>
              <a:t>пунктів</a:t>
            </a:r>
            <a:endParaRPr lang="ru-RU" sz="1600" kern="100" dirty="0">
              <a:latin typeface="Times New Roman"/>
              <a:ea typeface="Lucida Sans Unicode"/>
              <a:cs typeface="Mangal"/>
            </a:endParaRPr>
          </a:p>
          <a:p>
            <a:pPr algn="just">
              <a:lnSpc>
                <a:spcPct val="120000"/>
              </a:lnSpc>
            </a:pPr>
            <a:r>
              <a:rPr lang="ru-RU" sz="1600" b="1" kern="100" dirty="0" smtClean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-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Капітальний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ремонт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зовнішніх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мереж водопроводу в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с.Капитолівка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Ізюмського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р-ну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Харківської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обл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 - 151 978,03 грн.; </a:t>
            </a:r>
            <a:endParaRPr lang="ru-RU" sz="1600" b="1" kern="100" dirty="0">
              <a:latin typeface="Times New Roman"/>
              <a:ea typeface="Lucida Sans Unicode"/>
              <a:cs typeface="Mangal"/>
            </a:endParaRPr>
          </a:p>
          <a:p>
            <a:pPr marL="285750" indent="-285750" algn="just">
              <a:lnSpc>
                <a:spcPct val="120000"/>
              </a:lnSpc>
              <a:buFontTx/>
              <a:buChar char="-"/>
            </a:pPr>
            <a:r>
              <a:rPr lang="ru-RU" sz="1600" kern="100" dirty="0" err="1" smtClean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Поточний</a:t>
            </a:r>
            <a:r>
              <a:rPr lang="ru-RU" sz="1600" kern="100" dirty="0" smtClean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ремонт центрального водопроводу в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с.Оскіл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Ізюмського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р-ну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Харківської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області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 </a:t>
            </a:r>
            <a:endParaRPr lang="ru-RU" sz="1600" b="1" kern="100" dirty="0" smtClean="0">
              <a:solidFill>
                <a:srgbClr val="000000"/>
              </a:solidFill>
              <a:latin typeface="Times New Roman"/>
              <a:ea typeface="Lucida Sans Unicode"/>
              <a:cs typeface="Mangal"/>
            </a:endParaRPr>
          </a:p>
          <a:p>
            <a:pPr algn="just">
              <a:lnSpc>
                <a:spcPct val="120000"/>
              </a:lnSpc>
            </a:pPr>
            <a:r>
              <a:rPr lang="ru-RU" sz="1600" b="1" kern="100" dirty="0" smtClean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29 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998,00 грн.;</a:t>
            </a:r>
            <a:endParaRPr lang="ru-RU" sz="1600" kern="100" dirty="0">
              <a:latin typeface="Times New Roman"/>
              <a:ea typeface="Lucida Sans Unicode"/>
              <a:cs typeface="Mangal"/>
            </a:endParaRPr>
          </a:p>
          <a:p>
            <a:pPr algn="just">
              <a:lnSpc>
                <a:spcPct val="120000"/>
              </a:lnSpc>
            </a:pP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Поточний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ремонт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огорожі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паркової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зони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по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вул.Миру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с.Комарівка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- 59 233,00 грн.;</a:t>
            </a:r>
            <a:endParaRPr lang="ru-RU" sz="1600" kern="100" dirty="0">
              <a:latin typeface="Times New Roman"/>
              <a:ea typeface="Lucida Sans Unicode"/>
              <a:cs typeface="Mangal"/>
            </a:endParaRPr>
          </a:p>
          <a:p>
            <a:pPr algn="just">
              <a:lnSpc>
                <a:spcPct val="120000"/>
              </a:lnSpc>
            </a:pP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Зруби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для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колодязів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- 169 400,00 грн.;</a:t>
            </a:r>
            <a:endParaRPr lang="ru-RU" sz="1600" kern="100" dirty="0">
              <a:latin typeface="Times New Roman"/>
              <a:ea typeface="Lucida Sans Unicode"/>
              <a:cs typeface="Mangal"/>
            </a:endParaRPr>
          </a:p>
          <a:p>
            <a:pPr marL="285750" indent="-285750" algn="just">
              <a:lnSpc>
                <a:spcPct val="120000"/>
              </a:lnSpc>
              <a:buFontTx/>
              <a:buChar char="-"/>
            </a:pPr>
            <a:r>
              <a:rPr lang="ru-RU" sz="1600" kern="100" dirty="0" err="1" smtClean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Заміна</a:t>
            </a:r>
            <a:r>
              <a:rPr lang="ru-RU" sz="1600" kern="100" dirty="0" smtClean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вікон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в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Оскільській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сільській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раді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- 83 307,00 грн</a:t>
            </a:r>
            <a:r>
              <a:rPr lang="ru-RU" sz="1600" b="1" kern="100" dirty="0" smtClean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.;</a:t>
            </a:r>
          </a:p>
          <a:p>
            <a:pPr lvl="0" algn="just">
              <a:lnSpc>
                <a:spcPct val="120000"/>
              </a:lnSpc>
            </a:pP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Поточний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ремонт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східців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та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прибудинкової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території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будівлі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Оскільської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сільської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ради за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адресою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: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с.Оскіл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,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вул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Слобідська,1,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Ізюмський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район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Харківської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області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- 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190 000,00 грн.;</a:t>
            </a:r>
            <a:endParaRPr lang="ru-RU" sz="1600" kern="100" dirty="0">
              <a:solidFill>
                <a:prstClr val="black"/>
              </a:solidFill>
              <a:latin typeface="Times New Roman"/>
              <a:ea typeface="Lucida Sans Unicode"/>
              <a:cs typeface="Mangal"/>
            </a:endParaRPr>
          </a:p>
          <a:p>
            <a:pPr marL="285750" indent="-285750" algn="just">
              <a:lnSpc>
                <a:spcPct val="120000"/>
              </a:lnSpc>
              <a:spcAft>
                <a:spcPts val="700"/>
              </a:spcAft>
              <a:buFontTx/>
              <a:buChar char="-"/>
            </a:pPr>
            <a:endParaRPr lang="ru-RU" sz="1400" kern="100" dirty="0">
              <a:latin typeface="Times New Roman"/>
              <a:ea typeface="Lucida Sans Unicode"/>
              <a:cs typeface="Mangal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</p:txBody>
      </p:sp>
      <p:pic>
        <p:nvPicPr>
          <p:cNvPr id="8194" name="Picture 2" descr="C:\Users\User\Desktop\Новая папка\сайт чернов\61005477_305144433709353_7602191057081597952_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713174"/>
            <a:ext cx="2016224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526487"/>
            <a:ext cx="2232248" cy="2562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361247"/>
            <a:ext cx="3168352" cy="1872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776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712968" cy="576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sz="1600" b="1" kern="100" dirty="0" smtClean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Будівництво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мережі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вуличного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освітлення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с.Оскіл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Ізюмського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р-ну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Харківської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обл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від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ТП № 58 по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вул.Набережна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- 60 008,00 грн.;</a:t>
            </a:r>
            <a:endParaRPr lang="ru-RU" sz="1600" b="1" kern="100" dirty="0">
              <a:latin typeface="Times New Roman"/>
              <a:ea typeface="Lucida Sans Unicode"/>
              <a:cs typeface="Mangal"/>
            </a:endParaRPr>
          </a:p>
          <a:p>
            <a:pPr algn="just">
              <a:lnSpc>
                <a:spcPct val="120000"/>
              </a:lnSpc>
            </a:pP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Будівництво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мережі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вуличного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освітлення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с.Оскіл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Ізюмського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р-ну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Харківської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обл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від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ТП № 109 по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вул.Набережна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- 112 878,00 грн.;</a:t>
            </a:r>
            <a:endParaRPr lang="ru-RU" sz="1600" b="1" kern="100" dirty="0">
              <a:latin typeface="Times New Roman"/>
              <a:ea typeface="Lucida Sans Unicode"/>
              <a:cs typeface="Mangal"/>
            </a:endParaRPr>
          </a:p>
          <a:p>
            <a:pPr algn="just">
              <a:lnSpc>
                <a:spcPct val="120000"/>
              </a:lnSpc>
            </a:pP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Будівництво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мережі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вуличного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освітлення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с.Оскіл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Ізюмського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р-ну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Харківської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обл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від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ТП № 208 по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вул.Оскільська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smtClean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</a:t>
            </a:r>
            <a:r>
              <a:rPr lang="ru-RU" sz="1600" b="1" kern="100" dirty="0" smtClean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211 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651,00 грн.;</a:t>
            </a:r>
            <a:endParaRPr lang="ru-RU" sz="1600" b="1" kern="100" dirty="0">
              <a:latin typeface="Times New Roman"/>
              <a:ea typeface="Lucida Sans Unicode"/>
              <a:cs typeface="Mangal"/>
            </a:endParaRPr>
          </a:p>
          <a:p>
            <a:pPr algn="just">
              <a:lnSpc>
                <a:spcPct val="120000"/>
              </a:lnSpc>
            </a:pPr>
            <a:r>
              <a:rPr lang="ru-RU" sz="1600" b="1" kern="100" dirty="0" smtClean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Поточний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ремонт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зовнішньої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системи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водопостачання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в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с.Капитолівка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по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вул.Центральній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Ізюмського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району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Харківської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обл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- 16 142,00 грн.;</a:t>
            </a:r>
            <a:endParaRPr lang="ru-RU" sz="1600" b="1" kern="100" dirty="0">
              <a:latin typeface="Times New Roman"/>
              <a:ea typeface="Lucida Sans Unicode"/>
              <a:cs typeface="Mangal"/>
            </a:endParaRPr>
          </a:p>
          <a:p>
            <a:pPr algn="just">
              <a:lnSpc>
                <a:spcPct val="120000"/>
              </a:lnSpc>
            </a:pPr>
            <a:r>
              <a:rPr lang="ru-RU" sz="1600" b="1" kern="100" dirty="0" smtClean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Покос трави на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території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населених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пунктів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- 69 993,88 грн.;</a:t>
            </a:r>
            <a:endParaRPr lang="ru-RU" sz="1600" b="1" kern="100" dirty="0">
              <a:latin typeface="Times New Roman"/>
              <a:ea typeface="Lucida Sans Unicode"/>
              <a:cs typeface="Mangal"/>
            </a:endParaRPr>
          </a:p>
          <a:p>
            <a:pPr algn="just">
              <a:lnSpc>
                <a:spcPct val="120000"/>
              </a:lnSpc>
            </a:pP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Обрізання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дерев  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- 22 393,10 грн.;</a:t>
            </a:r>
            <a:endParaRPr lang="ru-RU" sz="1600" b="1" kern="100" dirty="0">
              <a:latin typeface="Times New Roman"/>
              <a:ea typeface="Lucida Sans Unicode"/>
              <a:cs typeface="Mangal"/>
            </a:endParaRPr>
          </a:p>
          <a:p>
            <a:pPr algn="just">
              <a:lnSpc>
                <a:spcPct val="120000"/>
              </a:lnSpc>
            </a:pP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Обслуговування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мережі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вуличного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освітлення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- 105 105,92 грн.;</a:t>
            </a:r>
            <a:endParaRPr lang="ru-RU" sz="1600" b="1" kern="100" dirty="0">
              <a:latin typeface="Times New Roman"/>
              <a:ea typeface="Lucida Sans Unicode"/>
              <a:cs typeface="Mangal"/>
            </a:endParaRPr>
          </a:p>
          <a:p>
            <a:pPr algn="just">
              <a:lnSpc>
                <a:spcPct val="120000"/>
              </a:lnSpc>
            </a:pP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Капітальний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ремонт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огорожі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території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сільського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цвинтаря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за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адресою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с.Оскіл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вул.Шкільна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 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 38 413,00 грн.;</a:t>
            </a:r>
            <a:endParaRPr lang="ru-RU" sz="1600" b="1" kern="100" dirty="0">
              <a:latin typeface="Times New Roman"/>
              <a:ea typeface="Lucida Sans Unicode"/>
              <a:cs typeface="Mangal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77072"/>
            <a:ext cx="3924436" cy="2481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033814"/>
            <a:ext cx="4176464" cy="2524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2185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712968" cy="5617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sz="1600" kern="100" dirty="0" smtClean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Очищення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водовідвідної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канави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по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вул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.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Космонавтів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с.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Капитолівка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— 30 900,00 грн.;</a:t>
            </a:r>
            <a:endParaRPr lang="ru-RU" sz="1600" b="1" kern="100" dirty="0">
              <a:latin typeface="Times New Roman"/>
              <a:ea typeface="Lucida Sans Unicode"/>
              <a:cs typeface="Mangal"/>
            </a:endParaRPr>
          </a:p>
          <a:p>
            <a:pPr algn="just">
              <a:lnSpc>
                <a:spcPct val="120000"/>
              </a:lnSpc>
            </a:pP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Продовжуються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роботи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по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капітальному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ремонту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частини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будівлі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лікарні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корпус №2 (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стаціонар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), яка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розташована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за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адресою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: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вул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.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Слобідська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, 69а с.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Оскіл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Ізюмського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району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Харківської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області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— 707 307,00 грн. 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В 2019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році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— 459 457,00 грн.;</a:t>
            </a:r>
            <a:endParaRPr lang="ru-RU" sz="1600" b="1" kern="100" dirty="0">
              <a:latin typeface="Times New Roman"/>
              <a:ea typeface="Lucida Sans Unicode"/>
              <a:cs typeface="Mangal"/>
            </a:endParaRPr>
          </a:p>
          <a:p>
            <a:pPr algn="just">
              <a:lnSpc>
                <a:spcPct val="120000"/>
              </a:lnSpc>
            </a:pP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Продовжуються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роботи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по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капітальному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ремонту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приміщення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Пождепо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в с.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Оскіл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Ізюмського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району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Харківської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області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 997 333,00 грн. 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В 2019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році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- 247 181,00 грн.</a:t>
            </a:r>
            <a:endParaRPr lang="ru-RU" sz="1600" b="1" kern="100" dirty="0">
              <a:latin typeface="Times New Roman"/>
              <a:ea typeface="Lucida Sans Unicode"/>
              <a:cs typeface="Mangal"/>
            </a:endParaRPr>
          </a:p>
          <a:p>
            <a:pPr lvl="0"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Mangal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060848"/>
            <a:ext cx="4500500" cy="4657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060848"/>
            <a:ext cx="4230847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2558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340768"/>
            <a:ext cx="8748464" cy="2664296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НЕ ЗУПИНЯЄМОСЯ НА ДОСЯГНУТОМУ!</a:t>
            </a:r>
            <a:br>
              <a:rPr lang="uk-UA" b="1" dirty="0" smtClean="0">
                <a:solidFill>
                  <a:srgbClr val="FF0000"/>
                </a:solidFill>
              </a:rPr>
            </a:br>
            <a:r>
              <a:rPr lang="uk-UA" b="1" dirty="0" smtClean="0">
                <a:solidFill>
                  <a:srgbClr val="FF0000"/>
                </a:solidFill>
              </a:rPr>
              <a:t>ПОПЕРЕДУ ЩЕ БАГАТО РОБОТИ</a:t>
            </a:r>
            <a:endParaRPr lang="uk-UA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8371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55461"/>
            <a:ext cx="3888432" cy="2176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700"/>
              </a:spcAft>
            </a:pPr>
            <a:r>
              <a:rPr lang="ru-RU" b="1" kern="100" dirty="0" err="1">
                <a:latin typeface="Times New Roman"/>
                <a:ea typeface="Lucida Sans Unicode"/>
                <a:cs typeface="Times New Roman"/>
              </a:rPr>
              <a:t>Демографічна</a:t>
            </a:r>
            <a:r>
              <a:rPr lang="ru-RU" b="1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b="1" kern="100" dirty="0" err="1">
                <a:latin typeface="Times New Roman"/>
                <a:ea typeface="Lucida Sans Unicode"/>
                <a:cs typeface="Times New Roman"/>
              </a:rPr>
              <a:t>ситуація</a:t>
            </a:r>
            <a:endParaRPr lang="ru-RU" kern="100" dirty="0">
              <a:latin typeface="Times New Roman"/>
              <a:ea typeface="Lucida Sans Unicode"/>
              <a:cs typeface="Mangal"/>
            </a:endParaRPr>
          </a:p>
          <a:p>
            <a:pPr algn="just" defTabSz="323850">
              <a:lnSpc>
                <a:spcPct val="120000"/>
              </a:lnSpc>
              <a:spcAft>
                <a:spcPts val="700"/>
              </a:spcAft>
            </a:pPr>
            <a:r>
              <a:rPr lang="ru-RU" kern="100" dirty="0" smtClean="0">
                <a:latin typeface="Times New Roman"/>
                <a:ea typeface="Lucida Sans Unicode"/>
                <a:cs typeface="Times New Roman"/>
              </a:rPr>
              <a:t>У </a:t>
            </a:r>
            <a:r>
              <a:rPr lang="ru-RU" kern="100" dirty="0">
                <a:latin typeface="Times New Roman"/>
                <a:ea typeface="Lucida Sans Unicode"/>
                <a:cs typeface="Times New Roman"/>
              </a:rPr>
              <a:t>2019 </a:t>
            </a:r>
            <a:r>
              <a:rPr lang="ru-RU" kern="100" dirty="0" err="1">
                <a:latin typeface="Times New Roman"/>
                <a:ea typeface="Lucida Sans Unicode"/>
                <a:cs typeface="Times New Roman"/>
              </a:rPr>
              <a:t>році</a:t>
            </a:r>
            <a:r>
              <a:rPr lang="ru-RU" kern="100" dirty="0">
                <a:latin typeface="Times New Roman"/>
                <a:ea typeface="Lucida Sans Unicode"/>
                <a:cs typeface="Times New Roman"/>
              </a:rPr>
              <a:t> на </a:t>
            </a:r>
            <a:r>
              <a:rPr lang="ru-RU" kern="100" dirty="0" err="1">
                <a:latin typeface="Times New Roman"/>
                <a:ea typeface="Lucida Sans Unicode"/>
                <a:cs typeface="Times New Roman"/>
              </a:rPr>
              <a:t>території</a:t>
            </a:r>
            <a:r>
              <a:rPr lang="ru-RU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kern="100" dirty="0" err="1">
                <a:latin typeface="Times New Roman"/>
                <a:ea typeface="Lucida Sans Unicode"/>
                <a:cs typeface="Times New Roman"/>
              </a:rPr>
              <a:t>Оскільської</a:t>
            </a:r>
            <a:r>
              <a:rPr lang="ru-RU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kern="100" dirty="0" err="1">
                <a:latin typeface="Times New Roman"/>
                <a:ea typeface="Lucida Sans Unicode"/>
                <a:cs typeface="Times New Roman"/>
              </a:rPr>
              <a:t>сільської</a:t>
            </a:r>
            <a:r>
              <a:rPr lang="ru-RU" kern="100" dirty="0">
                <a:latin typeface="Times New Roman"/>
                <a:ea typeface="Lucida Sans Unicode"/>
                <a:cs typeface="Times New Roman"/>
              </a:rPr>
              <a:t> ради </a:t>
            </a:r>
            <a:r>
              <a:rPr lang="ru-RU" kern="100" dirty="0" err="1">
                <a:latin typeface="Times New Roman"/>
                <a:ea typeface="Lucida Sans Unicode"/>
                <a:cs typeface="Times New Roman"/>
              </a:rPr>
              <a:t>народилося</a:t>
            </a:r>
            <a:r>
              <a:rPr lang="ru-RU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b="1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10</a:t>
            </a:r>
            <a:r>
              <a:rPr lang="ru-RU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kern="100" dirty="0" err="1">
                <a:latin typeface="Times New Roman"/>
                <a:ea typeface="Lucida Sans Unicode"/>
                <a:cs typeface="Times New Roman"/>
              </a:rPr>
              <a:t>осіб</a:t>
            </a:r>
            <a:r>
              <a:rPr lang="ru-RU" kern="100" dirty="0">
                <a:latin typeface="Times New Roman"/>
                <a:ea typeface="Lucida Sans Unicode"/>
                <a:cs typeface="Times New Roman"/>
              </a:rPr>
              <a:t>, а померло </a:t>
            </a:r>
            <a:r>
              <a:rPr lang="ru-RU" b="1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150</a:t>
            </a:r>
            <a:r>
              <a:rPr lang="ru-RU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.</a:t>
            </a:r>
            <a:r>
              <a:rPr lang="ru-RU" kern="100" dirty="0">
                <a:latin typeface="Times New Roman"/>
                <a:ea typeface="Lucida Sans Unicode"/>
                <a:cs typeface="Times New Roman"/>
              </a:rPr>
              <a:t> Станом на </a:t>
            </a:r>
            <a:r>
              <a:rPr lang="ru-RU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01.01. 2020</a:t>
            </a:r>
            <a:r>
              <a:rPr lang="ru-RU" kern="100" dirty="0">
                <a:solidFill>
                  <a:srgbClr val="CE181E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kern="100" dirty="0">
                <a:latin typeface="Times New Roman"/>
                <a:ea typeface="Lucida Sans Unicode"/>
                <a:cs typeface="Times New Roman"/>
              </a:rPr>
              <a:t>року </a:t>
            </a:r>
            <a:r>
              <a:rPr lang="ru-RU" kern="100" dirty="0" err="1">
                <a:latin typeface="Times New Roman"/>
                <a:ea typeface="Lucida Sans Unicode"/>
                <a:cs typeface="Times New Roman"/>
              </a:rPr>
              <a:t>загальна</a:t>
            </a:r>
            <a:r>
              <a:rPr lang="ru-RU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kern="100" dirty="0" err="1">
                <a:latin typeface="Times New Roman"/>
                <a:ea typeface="Lucida Sans Unicode"/>
                <a:cs typeface="Times New Roman"/>
              </a:rPr>
              <a:t>кількість</a:t>
            </a:r>
            <a:r>
              <a:rPr lang="ru-RU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kern="100" dirty="0" err="1">
                <a:latin typeface="Times New Roman"/>
                <a:ea typeface="Lucida Sans Unicode"/>
                <a:cs typeface="Times New Roman"/>
              </a:rPr>
              <a:t>населення</a:t>
            </a:r>
            <a:r>
              <a:rPr lang="ru-RU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kern="100" dirty="0" err="1">
                <a:latin typeface="Times New Roman"/>
                <a:ea typeface="Lucida Sans Unicode"/>
                <a:cs typeface="Times New Roman"/>
              </a:rPr>
              <a:t>громади</a:t>
            </a:r>
            <a:r>
              <a:rPr lang="ru-RU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kern="100" dirty="0" err="1">
                <a:latin typeface="Times New Roman"/>
                <a:ea typeface="Lucida Sans Unicode"/>
                <a:cs typeface="Times New Roman"/>
              </a:rPr>
              <a:t>складає</a:t>
            </a:r>
            <a:r>
              <a:rPr lang="ru-RU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b="1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6645</a:t>
            </a:r>
            <a:r>
              <a:rPr lang="ru-RU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kern="100" dirty="0" err="1">
                <a:latin typeface="Times New Roman"/>
                <a:ea typeface="Lucida Sans Unicode"/>
                <a:cs typeface="Times New Roman"/>
              </a:rPr>
              <a:t>осіб</a:t>
            </a:r>
            <a:r>
              <a:rPr lang="ru-RU" kern="100" dirty="0" smtClean="0">
                <a:latin typeface="Times New Roman"/>
                <a:ea typeface="Lucida Sans Unicode"/>
                <a:cs typeface="Times New Roman"/>
              </a:rPr>
              <a:t>. </a:t>
            </a:r>
            <a:endParaRPr lang="ru-RU" b="1" kern="100" dirty="0">
              <a:effectLst/>
              <a:latin typeface="Times New Roman"/>
              <a:ea typeface="Lucida Sans Unicode"/>
              <a:cs typeface="Mangal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0160" y="299320"/>
            <a:ext cx="3587105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865518324"/>
              </p:ext>
            </p:extLst>
          </p:nvPr>
        </p:nvGraphicFramePr>
        <p:xfrm>
          <a:off x="467544" y="3573016"/>
          <a:ext cx="8448600" cy="31678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116515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земельного фонду</a:t>
            </a:r>
            <a:endParaRPr lang="ru-RU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2743818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9287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/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БЮДЖЕТ 2019 року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736107"/>
            <a:ext cx="8712968" cy="146875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Всього доходів – 59 352,60 тис. грн.</a:t>
            </a:r>
          </a:p>
          <a:p>
            <a:pPr marL="0" indent="0"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Власні доходи – 24 369,9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тис. грн.</a:t>
            </a:r>
          </a:p>
          <a:p>
            <a:pPr marL="0" indent="0"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Трансферти - 34 982,70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тис. грн.</a:t>
            </a:r>
          </a:p>
          <a:p>
            <a:pPr marL="0" indent="0">
              <a:buNone/>
            </a:pP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562103453"/>
              </p:ext>
            </p:extLst>
          </p:nvPr>
        </p:nvGraphicFramePr>
        <p:xfrm>
          <a:off x="179512" y="2204864"/>
          <a:ext cx="8784976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05614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18654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Власні доходи </a:t>
            </a:r>
            <a:endParaRPr lang="ru-RU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81614893"/>
              </p:ext>
            </p:extLst>
          </p:nvPr>
        </p:nvGraphicFramePr>
        <p:xfrm>
          <a:off x="457200" y="1124744"/>
          <a:ext cx="8229600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6652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3000"/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Трансферти 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52301274"/>
              </p:ext>
            </p:extLst>
          </p:nvPr>
        </p:nvGraphicFramePr>
        <p:xfrm>
          <a:off x="0" y="980728"/>
          <a:ext cx="9144000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5219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35000"/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Куди ідуть гроші з бюджету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1674115"/>
              </p:ext>
            </p:extLst>
          </p:nvPr>
        </p:nvGraphicFramePr>
        <p:xfrm>
          <a:off x="0" y="1052736"/>
          <a:ext cx="8856984" cy="56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752302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1960</TotalTime>
  <Words>2307</Words>
  <Application>Microsoft Office PowerPoint</Application>
  <PresentationFormat>Экран (4:3)</PresentationFormat>
  <Paragraphs>333</Paragraphs>
  <Slides>39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39</vt:i4>
      </vt:variant>
    </vt:vector>
  </HeadingPairs>
  <TitlesOfParts>
    <vt:vector size="41" baseType="lpstr"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Структура земельного фонду</vt:lpstr>
      <vt:lpstr>БЮДЖЕТ 2019 року </vt:lpstr>
      <vt:lpstr>Власні доходи </vt:lpstr>
      <vt:lpstr>Трансферти </vt:lpstr>
      <vt:lpstr>Куди ідуть гроші з бюджету </vt:lpstr>
      <vt:lpstr>Презентация PowerPoint</vt:lpstr>
      <vt:lpstr>Презентация PowerPoint</vt:lpstr>
      <vt:lpstr>Презентация PowerPoint</vt:lpstr>
      <vt:lpstr>ПРИДБАНО</vt:lpstr>
      <vt:lpstr>ПРИДБАНО</vt:lpstr>
      <vt:lpstr>Презентация PowerPoint</vt:lpstr>
      <vt:lpstr>Здобутки в галузі  освіти</vt:lpstr>
      <vt:lpstr>І етап Всеукраїнського конкурсу-захисту науково-дослідницьких робіт учнів-членів Малої академії наук України у  2019/2020 навчальному році </vt:lpstr>
      <vt:lpstr>УЧАСТЬ У КОНКУРСАХ</vt:lpstr>
      <vt:lpstr>2-й етап Всеукраїнського конкурсу дитячого читання «Книгоманія -2020»  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НЕ ЗУПИНЯЄМОСЯ НА ДОСЯГНУТОМУ! ПОПЕРЕДУ ЩЕ БАГАТО РОБОТИ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ПІДСУМКИ</dc:title>
  <dc:creator>ПК</dc:creator>
  <cp:lastModifiedBy>User</cp:lastModifiedBy>
  <cp:revision>150</cp:revision>
  <dcterms:created xsi:type="dcterms:W3CDTF">2020-01-20T11:20:39Z</dcterms:created>
  <dcterms:modified xsi:type="dcterms:W3CDTF">2020-09-17T10:56:07Z</dcterms:modified>
</cp:coreProperties>
</file>