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73" r:id="rId6"/>
    <p:sldId id="260" r:id="rId7"/>
    <p:sldId id="274" r:id="rId8"/>
    <p:sldId id="275" r:id="rId9"/>
    <p:sldId id="276" r:id="rId10"/>
    <p:sldId id="277" r:id="rId11"/>
    <p:sldId id="280" r:id="rId12"/>
    <p:sldId id="281" r:id="rId13"/>
    <p:sldId id="282" r:id="rId14"/>
    <p:sldId id="283" r:id="rId15"/>
    <p:sldId id="264" r:id="rId16"/>
    <p:sldId id="265" r:id="rId17"/>
    <p:sldId id="284" r:id="rId18"/>
    <p:sldId id="267" r:id="rId19"/>
    <p:sldId id="268" r:id="rId20"/>
    <p:sldId id="278" r:id="rId21"/>
    <p:sldId id="269" r:id="rId22"/>
    <p:sldId id="270" r:id="rId23"/>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AC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2CB673-3571-4A9B-833F-B34D494FE931}" type="doc">
      <dgm:prSet loTypeId="urn:microsoft.com/office/officeart/2005/8/layout/default" loCatId="list" qsTypeId="urn:microsoft.com/office/officeart/2005/8/quickstyle/simple1" qsCatId="simple" csTypeId="urn:microsoft.com/office/officeart/2005/8/colors/accent1_1" csCatId="accent1" phldr="1"/>
      <dgm:spPr/>
      <dgm:t>
        <a:bodyPr/>
        <a:lstStyle/>
        <a:p>
          <a:endParaRPr lang="ru-RU"/>
        </a:p>
      </dgm:t>
    </dgm:pt>
    <dgm:pt modelId="{0318D034-04DA-49A9-8BEB-FEAC6103CC93}">
      <dgm:prSet/>
      <dgm:spPr/>
      <dgm:t>
        <a:bodyPr/>
        <a:lstStyle/>
        <a:p>
          <a:r>
            <a:rPr lang="uk-UA" u="sng" dirty="0" smtClean="0"/>
            <a:t>Своєчасність</a:t>
          </a:r>
          <a:r>
            <a:rPr lang="uk-UA" dirty="0" smtClean="0"/>
            <a:t> надання першої медичної допомоги;</a:t>
          </a:r>
        </a:p>
      </dgm:t>
    </dgm:pt>
    <dgm:pt modelId="{5F4FD94B-4055-45DB-A593-95D853A21A2C}" type="parTrans" cxnId="{3EBD755D-4D8A-4B8B-8C8F-4C23D6EC424B}">
      <dgm:prSet/>
      <dgm:spPr/>
      <dgm:t>
        <a:bodyPr/>
        <a:lstStyle/>
        <a:p>
          <a:endParaRPr lang="ru-RU"/>
        </a:p>
      </dgm:t>
    </dgm:pt>
    <dgm:pt modelId="{6142D0CB-AB60-403E-95EA-E0E71CE871F2}" type="sibTrans" cxnId="{3EBD755D-4D8A-4B8B-8C8F-4C23D6EC424B}">
      <dgm:prSet/>
      <dgm:spPr/>
      <dgm:t>
        <a:bodyPr/>
        <a:lstStyle/>
        <a:p>
          <a:endParaRPr lang="ru-RU"/>
        </a:p>
      </dgm:t>
    </dgm:pt>
    <dgm:pt modelId="{A5992458-B71B-4DC8-B907-A50EB56A3B23}">
      <dgm:prSet/>
      <dgm:spPr/>
      <dgm:t>
        <a:bodyPr/>
        <a:lstStyle/>
        <a:p>
          <a:r>
            <a:rPr lang="uk-UA" u="sng" dirty="0" smtClean="0"/>
            <a:t>Доцільність</a:t>
          </a:r>
          <a:r>
            <a:rPr lang="uk-UA" dirty="0" smtClean="0"/>
            <a:t> надання першої медичної допомоги;</a:t>
          </a:r>
        </a:p>
      </dgm:t>
    </dgm:pt>
    <dgm:pt modelId="{921AD12C-0205-405B-BA8E-B747B4D4D8DB}" type="parTrans" cxnId="{37887D20-4D2E-4EFD-861F-E4BF06E463F7}">
      <dgm:prSet/>
      <dgm:spPr/>
      <dgm:t>
        <a:bodyPr/>
        <a:lstStyle/>
        <a:p>
          <a:endParaRPr lang="ru-RU"/>
        </a:p>
      </dgm:t>
    </dgm:pt>
    <dgm:pt modelId="{CCE9BDFC-B029-4758-8A7C-A88514702A91}" type="sibTrans" cxnId="{37887D20-4D2E-4EFD-861F-E4BF06E463F7}">
      <dgm:prSet/>
      <dgm:spPr/>
      <dgm:t>
        <a:bodyPr/>
        <a:lstStyle/>
        <a:p>
          <a:endParaRPr lang="ru-RU"/>
        </a:p>
      </dgm:t>
    </dgm:pt>
    <dgm:pt modelId="{CF9210A4-4F79-4D71-8889-D3A9A5293934}">
      <dgm:prSet/>
      <dgm:spPr/>
      <dgm:t>
        <a:bodyPr/>
        <a:lstStyle/>
        <a:p>
          <a:r>
            <a:rPr lang="uk-UA" u="sng" dirty="0" smtClean="0"/>
            <a:t>Адекватність</a:t>
          </a:r>
          <a:r>
            <a:rPr lang="uk-UA" dirty="0" smtClean="0"/>
            <a:t> надання першої медичної допомоги;</a:t>
          </a:r>
        </a:p>
      </dgm:t>
    </dgm:pt>
    <dgm:pt modelId="{FA88F1EF-D5B1-48A2-90D9-AB4B48EFB067}" type="parTrans" cxnId="{7E957250-4752-47F4-8DCE-406AD07DAD9F}">
      <dgm:prSet/>
      <dgm:spPr/>
      <dgm:t>
        <a:bodyPr/>
        <a:lstStyle/>
        <a:p>
          <a:endParaRPr lang="ru-RU"/>
        </a:p>
      </dgm:t>
    </dgm:pt>
    <dgm:pt modelId="{1EC2CED4-0276-4A0C-8331-4F7A3B51B631}" type="sibTrans" cxnId="{7E957250-4752-47F4-8DCE-406AD07DAD9F}">
      <dgm:prSet/>
      <dgm:spPr/>
      <dgm:t>
        <a:bodyPr/>
        <a:lstStyle/>
        <a:p>
          <a:endParaRPr lang="ru-RU"/>
        </a:p>
      </dgm:t>
    </dgm:pt>
    <dgm:pt modelId="{F456D41A-72FD-4F5E-ACB0-AA858B446070}">
      <dgm:prSet/>
      <dgm:spPr/>
      <dgm:t>
        <a:bodyPr/>
        <a:lstStyle/>
        <a:p>
          <a:r>
            <a:rPr lang="uk-UA" u="sng" dirty="0" smtClean="0"/>
            <a:t>Грамотність</a:t>
          </a:r>
          <a:r>
            <a:rPr lang="uk-UA" dirty="0" smtClean="0"/>
            <a:t> надання першої медичної допомоги;</a:t>
          </a:r>
        </a:p>
      </dgm:t>
    </dgm:pt>
    <dgm:pt modelId="{B07DDE8D-E619-424F-9F5A-D68EC7A31214}" type="parTrans" cxnId="{5B858786-5F02-4EA8-9743-5863AFCEAB72}">
      <dgm:prSet/>
      <dgm:spPr/>
      <dgm:t>
        <a:bodyPr/>
        <a:lstStyle/>
        <a:p>
          <a:endParaRPr lang="ru-RU"/>
        </a:p>
      </dgm:t>
    </dgm:pt>
    <dgm:pt modelId="{57DCD327-4D60-433B-8E1A-7A8A9BFCA072}" type="sibTrans" cxnId="{5B858786-5F02-4EA8-9743-5863AFCEAB72}">
      <dgm:prSet/>
      <dgm:spPr/>
      <dgm:t>
        <a:bodyPr/>
        <a:lstStyle/>
        <a:p>
          <a:endParaRPr lang="ru-RU"/>
        </a:p>
      </dgm:t>
    </dgm:pt>
    <dgm:pt modelId="{50E2D3D6-0820-4FCF-86FE-40C71401696E}">
      <dgm:prSet/>
      <dgm:spPr/>
      <dgm:t>
        <a:bodyPr/>
        <a:lstStyle/>
        <a:p>
          <a:r>
            <a:rPr lang="uk-UA" u="sng" dirty="0" smtClean="0"/>
            <a:t>Рішучість</a:t>
          </a:r>
          <a:r>
            <a:rPr lang="uk-UA" dirty="0" smtClean="0"/>
            <a:t> при наданні першої медичної допомоги</a:t>
          </a:r>
          <a:endParaRPr lang="ru-RU" u="sng" dirty="0"/>
        </a:p>
      </dgm:t>
    </dgm:pt>
    <dgm:pt modelId="{BA176C60-292A-4E69-B176-79A884532F57}" type="parTrans" cxnId="{50FEF824-045A-4071-820B-9EFB867665C1}">
      <dgm:prSet/>
      <dgm:spPr/>
      <dgm:t>
        <a:bodyPr/>
        <a:lstStyle/>
        <a:p>
          <a:endParaRPr lang="ru-RU"/>
        </a:p>
      </dgm:t>
    </dgm:pt>
    <dgm:pt modelId="{4862A909-65C1-44F3-ADF6-1BFCABC7A124}" type="sibTrans" cxnId="{50FEF824-045A-4071-820B-9EFB867665C1}">
      <dgm:prSet/>
      <dgm:spPr/>
      <dgm:t>
        <a:bodyPr/>
        <a:lstStyle/>
        <a:p>
          <a:endParaRPr lang="ru-RU"/>
        </a:p>
      </dgm:t>
    </dgm:pt>
    <dgm:pt modelId="{EA4FAC44-135C-4FE9-B349-706A8BD18FC1}" type="pres">
      <dgm:prSet presAssocID="{B12CB673-3571-4A9B-833F-B34D494FE931}" presName="diagram" presStyleCnt="0">
        <dgm:presLayoutVars>
          <dgm:dir/>
          <dgm:resizeHandles val="exact"/>
        </dgm:presLayoutVars>
      </dgm:prSet>
      <dgm:spPr/>
      <dgm:t>
        <a:bodyPr/>
        <a:lstStyle/>
        <a:p>
          <a:endParaRPr lang="ru-RU"/>
        </a:p>
      </dgm:t>
    </dgm:pt>
    <dgm:pt modelId="{97D274C9-B258-48C1-A6FD-0F1927377716}" type="pres">
      <dgm:prSet presAssocID="{0318D034-04DA-49A9-8BEB-FEAC6103CC93}" presName="node" presStyleLbl="node1" presStyleIdx="0" presStyleCnt="5">
        <dgm:presLayoutVars>
          <dgm:bulletEnabled val="1"/>
        </dgm:presLayoutVars>
      </dgm:prSet>
      <dgm:spPr/>
      <dgm:t>
        <a:bodyPr/>
        <a:lstStyle/>
        <a:p>
          <a:endParaRPr lang="ru-RU"/>
        </a:p>
      </dgm:t>
    </dgm:pt>
    <dgm:pt modelId="{AE4ACCB7-FAE1-4108-8D16-E8E12F6465E2}" type="pres">
      <dgm:prSet presAssocID="{6142D0CB-AB60-403E-95EA-E0E71CE871F2}" presName="sibTrans" presStyleCnt="0"/>
      <dgm:spPr/>
    </dgm:pt>
    <dgm:pt modelId="{53C2A7C1-ECFD-45C7-846C-78EA4BBBDDCA}" type="pres">
      <dgm:prSet presAssocID="{A5992458-B71B-4DC8-B907-A50EB56A3B23}" presName="node" presStyleLbl="node1" presStyleIdx="1" presStyleCnt="5">
        <dgm:presLayoutVars>
          <dgm:bulletEnabled val="1"/>
        </dgm:presLayoutVars>
      </dgm:prSet>
      <dgm:spPr/>
      <dgm:t>
        <a:bodyPr/>
        <a:lstStyle/>
        <a:p>
          <a:endParaRPr lang="ru-RU"/>
        </a:p>
      </dgm:t>
    </dgm:pt>
    <dgm:pt modelId="{B4B774FB-639B-4884-947D-B1E5AA3DF896}" type="pres">
      <dgm:prSet presAssocID="{CCE9BDFC-B029-4758-8A7C-A88514702A91}" presName="sibTrans" presStyleCnt="0"/>
      <dgm:spPr/>
    </dgm:pt>
    <dgm:pt modelId="{BC912B28-5714-415D-A112-31C80F190B69}" type="pres">
      <dgm:prSet presAssocID="{CF9210A4-4F79-4D71-8889-D3A9A5293934}" presName="node" presStyleLbl="node1" presStyleIdx="2" presStyleCnt="5">
        <dgm:presLayoutVars>
          <dgm:bulletEnabled val="1"/>
        </dgm:presLayoutVars>
      </dgm:prSet>
      <dgm:spPr/>
      <dgm:t>
        <a:bodyPr/>
        <a:lstStyle/>
        <a:p>
          <a:endParaRPr lang="ru-RU"/>
        </a:p>
      </dgm:t>
    </dgm:pt>
    <dgm:pt modelId="{962A56CF-7A00-4A1A-B117-7952AE3060DB}" type="pres">
      <dgm:prSet presAssocID="{1EC2CED4-0276-4A0C-8331-4F7A3B51B631}" presName="sibTrans" presStyleCnt="0"/>
      <dgm:spPr/>
    </dgm:pt>
    <dgm:pt modelId="{A5B67122-745C-44C4-8A24-C76D78F1951D}" type="pres">
      <dgm:prSet presAssocID="{F456D41A-72FD-4F5E-ACB0-AA858B446070}" presName="node" presStyleLbl="node1" presStyleIdx="3" presStyleCnt="5">
        <dgm:presLayoutVars>
          <dgm:bulletEnabled val="1"/>
        </dgm:presLayoutVars>
      </dgm:prSet>
      <dgm:spPr/>
      <dgm:t>
        <a:bodyPr/>
        <a:lstStyle/>
        <a:p>
          <a:endParaRPr lang="ru-RU"/>
        </a:p>
      </dgm:t>
    </dgm:pt>
    <dgm:pt modelId="{27807696-625F-49C4-95DC-236A5BB58D2E}" type="pres">
      <dgm:prSet presAssocID="{57DCD327-4D60-433B-8E1A-7A8A9BFCA072}" presName="sibTrans" presStyleCnt="0"/>
      <dgm:spPr/>
    </dgm:pt>
    <dgm:pt modelId="{27C4647F-B748-42E8-B477-50DA33155A2A}" type="pres">
      <dgm:prSet presAssocID="{50E2D3D6-0820-4FCF-86FE-40C71401696E}" presName="node" presStyleLbl="node1" presStyleIdx="4" presStyleCnt="5">
        <dgm:presLayoutVars>
          <dgm:bulletEnabled val="1"/>
        </dgm:presLayoutVars>
      </dgm:prSet>
      <dgm:spPr/>
      <dgm:t>
        <a:bodyPr/>
        <a:lstStyle/>
        <a:p>
          <a:endParaRPr lang="ru-RU"/>
        </a:p>
      </dgm:t>
    </dgm:pt>
  </dgm:ptLst>
  <dgm:cxnLst>
    <dgm:cxn modelId="{697567BD-8200-4D98-B021-595AB5666453}" type="presOf" srcId="{CF9210A4-4F79-4D71-8889-D3A9A5293934}" destId="{BC912B28-5714-415D-A112-31C80F190B69}" srcOrd="0" destOrd="0" presId="urn:microsoft.com/office/officeart/2005/8/layout/default"/>
    <dgm:cxn modelId="{BE0352DE-741F-4088-8184-880BFD107A3F}" type="presOf" srcId="{0318D034-04DA-49A9-8BEB-FEAC6103CC93}" destId="{97D274C9-B258-48C1-A6FD-0F1927377716}" srcOrd="0" destOrd="0" presId="urn:microsoft.com/office/officeart/2005/8/layout/default"/>
    <dgm:cxn modelId="{B363996C-A617-480D-8AD0-6B189DC5E165}" type="presOf" srcId="{F456D41A-72FD-4F5E-ACB0-AA858B446070}" destId="{A5B67122-745C-44C4-8A24-C76D78F1951D}" srcOrd="0" destOrd="0" presId="urn:microsoft.com/office/officeart/2005/8/layout/default"/>
    <dgm:cxn modelId="{39D18EF1-216C-435C-B182-242C26D1486F}" type="presOf" srcId="{B12CB673-3571-4A9B-833F-B34D494FE931}" destId="{EA4FAC44-135C-4FE9-B349-706A8BD18FC1}" srcOrd="0" destOrd="0" presId="urn:microsoft.com/office/officeart/2005/8/layout/default"/>
    <dgm:cxn modelId="{276A4C79-96CB-4ABF-9EBA-CD5C3D4D45D6}" type="presOf" srcId="{50E2D3D6-0820-4FCF-86FE-40C71401696E}" destId="{27C4647F-B748-42E8-B477-50DA33155A2A}" srcOrd="0" destOrd="0" presId="urn:microsoft.com/office/officeart/2005/8/layout/default"/>
    <dgm:cxn modelId="{5AB21BF7-C5D2-4675-B034-4966F290A6CA}" type="presOf" srcId="{A5992458-B71B-4DC8-B907-A50EB56A3B23}" destId="{53C2A7C1-ECFD-45C7-846C-78EA4BBBDDCA}" srcOrd="0" destOrd="0" presId="urn:microsoft.com/office/officeart/2005/8/layout/default"/>
    <dgm:cxn modelId="{7E957250-4752-47F4-8DCE-406AD07DAD9F}" srcId="{B12CB673-3571-4A9B-833F-B34D494FE931}" destId="{CF9210A4-4F79-4D71-8889-D3A9A5293934}" srcOrd="2" destOrd="0" parTransId="{FA88F1EF-D5B1-48A2-90D9-AB4B48EFB067}" sibTransId="{1EC2CED4-0276-4A0C-8331-4F7A3B51B631}"/>
    <dgm:cxn modelId="{50FEF824-045A-4071-820B-9EFB867665C1}" srcId="{B12CB673-3571-4A9B-833F-B34D494FE931}" destId="{50E2D3D6-0820-4FCF-86FE-40C71401696E}" srcOrd="4" destOrd="0" parTransId="{BA176C60-292A-4E69-B176-79A884532F57}" sibTransId="{4862A909-65C1-44F3-ADF6-1BFCABC7A124}"/>
    <dgm:cxn modelId="{3EBD755D-4D8A-4B8B-8C8F-4C23D6EC424B}" srcId="{B12CB673-3571-4A9B-833F-B34D494FE931}" destId="{0318D034-04DA-49A9-8BEB-FEAC6103CC93}" srcOrd="0" destOrd="0" parTransId="{5F4FD94B-4055-45DB-A593-95D853A21A2C}" sibTransId="{6142D0CB-AB60-403E-95EA-E0E71CE871F2}"/>
    <dgm:cxn modelId="{37887D20-4D2E-4EFD-861F-E4BF06E463F7}" srcId="{B12CB673-3571-4A9B-833F-B34D494FE931}" destId="{A5992458-B71B-4DC8-B907-A50EB56A3B23}" srcOrd="1" destOrd="0" parTransId="{921AD12C-0205-405B-BA8E-B747B4D4D8DB}" sibTransId="{CCE9BDFC-B029-4758-8A7C-A88514702A91}"/>
    <dgm:cxn modelId="{5B858786-5F02-4EA8-9743-5863AFCEAB72}" srcId="{B12CB673-3571-4A9B-833F-B34D494FE931}" destId="{F456D41A-72FD-4F5E-ACB0-AA858B446070}" srcOrd="3" destOrd="0" parTransId="{B07DDE8D-E619-424F-9F5A-D68EC7A31214}" sibTransId="{57DCD327-4D60-433B-8E1A-7A8A9BFCA072}"/>
    <dgm:cxn modelId="{FC8CCF0B-88CB-4167-953E-E24FB14FBC21}" type="presParOf" srcId="{EA4FAC44-135C-4FE9-B349-706A8BD18FC1}" destId="{97D274C9-B258-48C1-A6FD-0F1927377716}" srcOrd="0" destOrd="0" presId="urn:microsoft.com/office/officeart/2005/8/layout/default"/>
    <dgm:cxn modelId="{326A54DF-6252-40EE-AC12-34AD9F4D1E89}" type="presParOf" srcId="{EA4FAC44-135C-4FE9-B349-706A8BD18FC1}" destId="{AE4ACCB7-FAE1-4108-8D16-E8E12F6465E2}" srcOrd="1" destOrd="0" presId="urn:microsoft.com/office/officeart/2005/8/layout/default"/>
    <dgm:cxn modelId="{F777D1FA-02BB-43B6-9177-A1EFEA880A92}" type="presParOf" srcId="{EA4FAC44-135C-4FE9-B349-706A8BD18FC1}" destId="{53C2A7C1-ECFD-45C7-846C-78EA4BBBDDCA}" srcOrd="2" destOrd="0" presId="urn:microsoft.com/office/officeart/2005/8/layout/default"/>
    <dgm:cxn modelId="{1ADB83DC-6C64-4BF5-B0FD-CC9B82BFED53}" type="presParOf" srcId="{EA4FAC44-135C-4FE9-B349-706A8BD18FC1}" destId="{B4B774FB-639B-4884-947D-B1E5AA3DF896}" srcOrd="3" destOrd="0" presId="urn:microsoft.com/office/officeart/2005/8/layout/default"/>
    <dgm:cxn modelId="{86076D37-9AF2-4FF0-BC00-AAA888722C25}" type="presParOf" srcId="{EA4FAC44-135C-4FE9-B349-706A8BD18FC1}" destId="{BC912B28-5714-415D-A112-31C80F190B69}" srcOrd="4" destOrd="0" presId="urn:microsoft.com/office/officeart/2005/8/layout/default"/>
    <dgm:cxn modelId="{CCEF43DF-C57A-4654-8A94-15C878009990}" type="presParOf" srcId="{EA4FAC44-135C-4FE9-B349-706A8BD18FC1}" destId="{962A56CF-7A00-4A1A-B117-7952AE3060DB}" srcOrd="5" destOrd="0" presId="urn:microsoft.com/office/officeart/2005/8/layout/default"/>
    <dgm:cxn modelId="{9001CE07-7A7D-42F6-8F44-C5CC6718743D}" type="presParOf" srcId="{EA4FAC44-135C-4FE9-B349-706A8BD18FC1}" destId="{A5B67122-745C-44C4-8A24-C76D78F1951D}" srcOrd="6" destOrd="0" presId="urn:microsoft.com/office/officeart/2005/8/layout/default"/>
    <dgm:cxn modelId="{8DE8C84F-F72F-4E3C-B339-543E0A53D1A3}" type="presParOf" srcId="{EA4FAC44-135C-4FE9-B349-706A8BD18FC1}" destId="{27807696-625F-49C4-95DC-236A5BB58D2E}" srcOrd="7" destOrd="0" presId="urn:microsoft.com/office/officeart/2005/8/layout/default"/>
    <dgm:cxn modelId="{0B185721-3DA3-491D-B211-09EFD3B18EF3}" type="presParOf" srcId="{EA4FAC44-135C-4FE9-B349-706A8BD18FC1}" destId="{27C4647F-B748-42E8-B477-50DA33155A2A}"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66B662-714D-4C34-AC5F-B293881ED6B3}" type="doc">
      <dgm:prSet loTypeId="urn:microsoft.com/office/officeart/2005/8/layout/default" loCatId="list" qsTypeId="urn:microsoft.com/office/officeart/2005/8/quickstyle/simple1" qsCatId="simple" csTypeId="urn:microsoft.com/office/officeart/2005/8/colors/accent0_1" csCatId="mainScheme" phldr="1"/>
      <dgm:spPr/>
      <dgm:t>
        <a:bodyPr/>
        <a:lstStyle/>
        <a:p>
          <a:endParaRPr lang="ru-RU"/>
        </a:p>
      </dgm:t>
    </dgm:pt>
    <dgm:pt modelId="{92CE6B3E-7A77-4EBF-AE4B-4AB2150DE32C}">
      <dgm:prSet/>
      <dgm:spPr/>
      <dgm:t>
        <a:bodyPr/>
        <a:lstStyle/>
        <a:p>
          <a:r>
            <a:rPr lang="uk-UA" b="1" dirty="0" smtClean="0">
              <a:effectLst>
                <a:outerShdw blurRad="38100" dist="38100" dir="2700000" algn="tl">
                  <a:srgbClr val="000000">
                    <a:alpha val="43137"/>
                  </a:srgbClr>
                </a:outerShdw>
              </a:effectLst>
            </a:rPr>
            <a:t>Ознаками життя є:</a:t>
          </a:r>
        </a:p>
      </dgm:t>
    </dgm:pt>
    <dgm:pt modelId="{61EBC4A6-FEF6-4D2E-9558-826FB10CD275}" type="parTrans" cxnId="{8C5ABE89-AF2B-4685-9562-B7AF625228B9}">
      <dgm:prSet/>
      <dgm:spPr/>
      <dgm:t>
        <a:bodyPr/>
        <a:lstStyle/>
        <a:p>
          <a:endParaRPr lang="ru-RU"/>
        </a:p>
      </dgm:t>
    </dgm:pt>
    <dgm:pt modelId="{275B2E75-EB97-4C4F-AC43-AB8DD84F70C6}" type="sibTrans" cxnId="{8C5ABE89-AF2B-4685-9562-B7AF625228B9}">
      <dgm:prSet/>
      <dgm:spPr/>
      <dgm:t>
        <a:bodyPr/>
        <a:lstStyle/>
        <a:p>
          <a:endParaRPr lang="ru-RU"/>
        </a:p>
      </dgm:t>
    </dgm:pt>
    <dgm:pt modelId="{75F14D88-52C3-422B-A0A8-CF3D0851B193}">
      <dgm:prSet/>
      <dgm:spPr/>
      <dgm:t>
        <a:bodyPr/>
        <a:lstStyle/>
        <a:p>
          <a:r>
            <a:rPr lang="uk-UA" dirty="0" smtClean="0"/>
            <a:t>наявність серцебиття. Серцебиття визначають рукою або вухом на грудній клітці.</a:t>
          </a:r>
        </a:p>
      </dgm:t>
    </dgm:pt>
    <dgm:pt modelId="{B2D1A944-E3D1-4BD8-AF9E-51C0E301DAAB}" type="parTrans" cxnId="{1F7A0E44-EB36-4F78-AB6E-5A716BE768C2}">
      <dgm:prSet/>
      <dgm:spPr/>
      <dgm:t>
        <a:bodyPr/>
        <a:lstStyle/>
        <a:p>
          <a:endParaRPr lang="ru-RU"/>
        </a:p>
      </dgm:t>
    </dgm:pt>
    <dgm:pt modelId="{76EC606E-D4CC-4435-90E8-B80C327F679A}" type="sibTrans" cxnId="{1F7A0E44-EB36-4F78-AB6E-5A716BE768C2}">
      <dgm:prSet/>
      <dgm:spPr/>
      <dgm:t>
        <a:bodyPr/>
        <a:lstStyle/>
        <a:p>
          <a:endParaRPr lang="ru-RU"/>
        </a:p>
      </dgm:t>
    </dgm:pt>
    <dgm:pt modelId="{579520D3-C7BA-4FF8-9D64-A520830EAD78}">
      <dgm:prSet/>
      <dgm:spPr/>
      <dgm:t>
        <a:bodyPr/>
        <a:lstStyle/>
        <a:p>
          <a:r>
            <a:rPr lang="uk-UA" smtClean="0"/>
            <a:t>наявність пульсу на артеріях. Пульс визначають на шиї (сонна артерія), у ділянці променевозап'ясткового суглоба (променева артерія);</a:t>
          </a:r>
          <a:endParaRPr lang="uk-UA" dirty="0" smtClean="0"/>
        </a:p>
      </dgm:t>
    </dgm:pt>
    <dgm:pt modelId="{3716B402-1CF8-49CA-BB0C-212047611BB4}" type="parTrans" cxnId="{7CA72865-16DE-4987-8F0E-F71136A26FF6}">
      <dgm:prSet/>
      <dgm:spPr/>
      <dgm:t>
        <a:bodyPr/>
        <a:lstStyle/>
        <a:p>
          <a:endParaRPr lang="ru-RU"/>
        </a:p>
      </dgm:t>
    </dgm:pt>
    <dgm:pt modelId="{1219C311-7FEB-4A16-9ADA-BA65FE712D93}" type="sibTrans" cxnId="{7CA72865-16DE-4987-8F0E-F71136A26FF6}">
      <dgm:prSet/>
      <dgm:spPr/>
      <dgm:t>
        <a:bodyPr/>
        <a:lstStyle/>
        <a:p>
          <a:endParaRPr lang="ru-RU"/>
        </a:p>
      </dgm:t>
    </dgm:pt>
    <dgm:pt modelId="{922AC2E7-77DB-4D22-AF4F-7EBAF93BDA0C}">
      <dgm:prSet/>
      <dgm:spPr/>
      <dgm:t>
        <a:bodyPr/>
        <a:lstStyle/>
        <a:p>
          <a:r>
            <a:rPr lang="uk-UA" dirty="0" smtClean="0"/>
            <a:t>наявність дихання. Дихання визначають за рухами грудної клітки та живота, зволоженням дзеркала, яке прикладають до носа та рота постраждалого, рухами шматочка вати або бинта, які підносять до носових отворів;</a:t>
          </a:r>
        </a:p>
      </dgm:t>
    </dgm:pt>
    <dgm:pt modelId="{9B6D51EC-CBF0-4A10-8718-DE83F60FEAA7}" type="parTrans" cxnId="{4AD7635B-ABF0-47E6-A468-4AF8F77D742F}">
      <dgm:prSet/>
      <dgm:spPr/>
      <dgm:t>
        <a:bodyPr/>
        <a:lstStyle/>
        <a:p>
          <a:endParaRPr lang="ru-RU"/>
        </a:p>
      </dgm:t>
    </dgm:pt>
    <dgm:pt modelId="{2A8809DE-9016-4C09-9A46-30BE4121A6B3}" type="sibTrans" cxnId="{4AD7635B-ABF0-47E6-A468-4AF8F77D742F}">
      <dgm:prSet/>
      <dgm:spPr/>
      <dgm:t>
        <a:bodyPr/>
        <a:lstStyle/>
        <a:p>
          <a:endParaRPr lang="ru-RU"/>
        </a:p>
      </dgm:t>
    </dgm:pt>
    <dgm:pt modelId="{19A42AB3-999A-4807-B61D-7D0F6A2A6CD6}">
      <dgm:prSet/>
      <dgm:spPr/>
      <dgm:t>
        <a:bodyPr/>
        <a:lstStyle/>
        <a:p>
          <a:r>
            <a:rPr lang="uk-UA" smtClean="0"/>
            <a:t>наявність реакції зіниць на світло. Якщо освітити око пучком світла (наприклад, ліхтариком), то спостерігається звуження зіниць — позитивна реакція зіниці. При денному освітленні цю реакцію можна перевірити так: на деякий час закривають око рукою, потім швидко відводять руку убік, при цьому буде помітно звуження зіниці.</a:t>
          </a:r>
          <a:endParaRPr lang="uk-UA" dirty="0" smtClean="0"/>
        </a:p>
      </dgm:t>
    </dgm:pt>
    <dgm:pt modelId="{C4826699-F9B9-4FFB-A529-3D4BD3CCB287}" type="parTrans" cxnId="{C8BDB2E7-852C-48E0-B5FF-8F3A2D63E1E0}">
      <dgm:prSet/>
      <dgm:spPr/>
      <dgm:t>
        <a:bodyPr/>
        <a:lstStyle/>
        <a:p>
          <a:endParaRPr lang="ru-RU"/>
        </a:p>
      </dgm:t>
    </dgm:pt>
    <dgm:pt modelId="{DA3400F7-E755-4150-BF2A-173F530A64A8}" type="sibTrans" cxnId="{C8BDB2E7-852C-48E0-B5FF-8F3A2D63E1E0}">
      <dgm:prSet/>
      <dgm:spPr/>
      <dgm:t>
        <a:bodyPr/>
        <a:lstStyle/>
        <a:p>
          <a:endParaRPr lang="ru-RU"/>
        </a:p>
      </dgm:t>
    </dgm:pt>
    <dgm:pt modelId="{5DE35BFA-A5C6-49A4-8203-92C162E7CB69}">
      <dgm:prSet/>
      <dgm:spPr/>
      <dgm:t>
        <a:bodyPr/>
        <a:lstStyle/>
        <a:p>
          <a:r>
            <a:rPr lang="uk-UA" smtClean="0"/>
            <a:t>трупне окоченіння. Ця беззаперечна ознака смерті виникає через 2-4 години після смерті.</a:t>
          </a:r>
          <a:endParaRPr lang="uk-UA" dirty="0"/>
        </a:p>
      </dgm:t>
    </dgm:pt>
    <dgm:pt modelId="{64A3F848-66D5-48D4-89AA-2830A92088E4}">
      <dgm:prSet/>
      <dgm:spPr/>
      <dgm:t>
        <a:bodyPr/>
        <a:lstStyle/>
        <a:p>
          <a:r>
            <a:rPr lang="uk-UA" smtClean="0"/>
            <a:t>охолодження тіла та поява трупних плям. Ці синьо-фіолетові плями виступають на шкірі. При положенні трупа на спині вони з'являються у ділянці лопаток, попереку, сідниць, а при положенні на животі — на чолі, шиї, грудях, животі;</a:t>
          </a:r>
          <a:endParaRPr lang="uk-UA" dirty="0" smtClean="0"/>
        </a:p>
      </dgm:t>
    </dgm:pt>
    <dgm:pt modelId="{7B097CDD-5AD1-449E-9106-E14E8838B1A0}">
      <dgm:prSet/>
      <dgm:spPr/>
      <dgm:t>
        <a:bodyPr/>
        <a:lstStyle/>
        <a:p>
          <a:r>
            <a:rPr lang="uk-UA" smtClean="0"/>
            <a:t>наявність симптому «котяче око» — при стисканні ока зіниця деформується та нагадує котяче око;</a:t>
          </a:r>
          <a:endParaRPr lang="uk-UA" dirty="0" smtClean="0"/>
        </a:p>
      </dgm:t>
    </dgm:pt>
    <dgm:pt modelId="{9CE74CD2-2556-42C1-9ADF-E90F846F8AC6}">
      <dgm:prSet/>
      <dgm:spPr/>
      <dgm:t>
        <a:bodyPr/>
        <a:lstStyle/>
        <a:p>
          <a:r>
            <a:rPr lang="uk-UA" dirty="0" smtClean="0"/>
            <a:t>помутніння та висихання рогівки ока;</a:t>
          </a:r>
        </a:p>
      </dgm:t>
    </dgm:pt>
    <dgm:pt modelId="{41DBA172-762A-49C4-8F2C-C84198F00DCF}">
      <dgm:prSet/>
      <dgm:spPr/>
      <dgm:t>
        <a:bodyPr/>
        <a:lstStyle/>
        <a:p>
          <a:r>
            <a:rPr lang="uk-UA" b="1" dirty="0" smtClean="0">
              <a:effectLst>
                <a:outerShdw blurRad="38100" dist="38100" dir="2700000" algn="tl">
                  <a:srgbClr val="000000">
                    <a:alpha val="43137"/>
                  </a:srgbClr>
                </a:outerShdw>
              </a:effectLst>
            </a:rPr>
            <a:t>Надання допомоги не має сенсу при очевидних ознаках смерті:</a:t>
          </a:r>
        </a:p>
      </dgm:t>
    </dgm:pt>
    <dgm:pt modelId="{37632926-4B7B-4BC8-8130-9CF0ED95B091}" type="sibTrans" cxnId="{2429B933-9941-42BE-AA5D-DD21C2892DB4}">
      <dgm:prSet/>
      <dgm:spPr/>
      <dgm:t>
        <a:bodyPr/>
        <a:lstStyle/>
        <a:p>
          <a:endParaRPr lang="ru-RU"/>
        </a:p>
      </dgm:t>
    </dgm:pt>
    <dgm:pt modelId="{06836134-61B9-4E3B-B21C-282C3349A97D}" type="parTrans" cxnId="{2429B933-9941-42BE-AA5D-DD21C2892DB4}">
      <dgm:prSet/>
      <dgm:spPr/>
      <dgm:t>
        <a:bodyPr/>
        <a:lstStyle/>
        <a:p>
          <a:endParaRPr lang="ru-RU"/>
        </a:p>
      </dgm:t>
    </dgm:pt>
    <dgm:pt modelId="{7E79C302-67EC-4836-BF93-FF31419D610A}" type="sibTrans" cxnId="{33AA53E9-1FE2-4E3A-91E8-A800F7FC894B}">
      <dgm:prSet/>
      <dgm:spPr/>
      <dgm:t>
        <a:bodyPr/>
        <a:lstStyle/>
        <a:p>
          <a:endParaRPr lang="ru-RU"/>
        </a:p>
      </dgm:t>
    </dgm:pt>
    <dgm:pt modelId="{93AAF03B-CE37-47C2-9D63-610E845F26D3}" type="parTrans" cxnId="{33AA53E9-1FE2-4E3A-91E8-A800F7FC894B}">
      <dgm:prSet/>
      <dgm:spPr/>
      <dgm:t>
        <a:bodyPr/>
        <a:lstStyle/>
        <a:p>
          <a:endParaRPr lang="ru-RU"/>
        </a:p>
      </dgm:t>
    </dgm:pt>
    <dgm:pt modelId="{EB34960B-D037-452C-ABFF-4BB3F9768C40}" type="sibTrans" cxnId="{AF3AC12F-AA31-4085-8FB9-B3723C5F1947}">
      <dgm:prSet/>
      <dgm:spPr/>
      <dgm:t>
        <a:bodyPr/>
        <a:lstStyle/>
        <a:p>
          <a:endParaRPr lang="ru-RU"/>
        </a:p>
      </dgm:t>
    </dgm:pt>
    <dgm:pt modelId="{928B1B05-4AE2-4AAB-BFCD-1C2D84075C4E}" type="parTrans" cxnId="{AF3AC12F-AA31-4085-8FB9-B3723C5F1947}">
      <dgm:prSet/>
      <dgm:spPr/>
      <dgm:t>
        <a:bodyPr/>
        <a:lstStyle/>
        <a:p>
          <a:endParaRPr lang="ru-RU"/>
        </a:p>
      </dgm:t>
    </dgm:pt>
    <dgm:pt modelId="{C1780303-647E-46EA-86DC-843EEE54E31B}" type="sibTrans" cxnId="{605D16B1-0CD0-48B5-86EB-1B91506293D1}">
      <dgm:prSet/>
      <dgm:spPr/>
      <dgm:t>
        <a:bodyPr/>
        <a:lstStyle/>
        <a:p>
          <a:endParaRPr lang="ru-RU"/>
        </a:p>
      </dgm:t>
    </dgm:pt>
    <dgm:pt modelId="{078E9D64-2508-4182-B952-5F3D1F28B9CF}" type="parTrans" cxnId="{605D16B1-0CD0-48B5-86EB-1B91506293D1}">
      <dgm:prSet/>
      <dgm:spPr/>
      <dgm:t>
        <a:bodyPr/>
        <a:lstStyle/>
        <a:p>
          <a:endParaRPr lang="ru-RU"/>
        </a:p>
      </dgm:t>
    </dgm:pt>
    <dgm:pt modelId="{4025C3B1-0A9A-4D37-8687-1A110C263F10}" type="sibTrans" cxnId="{E6C3D3F6-E80C-4256-9FC0-FA842D29F159}">
      <dgm:prSet/>
      <dgm:spPr/>
      <dgm:t>
        <a:bodyPr/>
        <a:lstStyle/>
        <a:p>
          <a:endParaRPr lang="ru-RU"/>
        </a:p>
      </dgm:t>
    </dgm:pt>
    <dgm:pt modelId="{173B39E8-986D-425E-A829-95F2DB9CF48F}" type="parTrans" cxnId="{E6C3D3F6-E80C-4256-9FC0-FA842D29F159}">
      <dgm:prSet/>
      <dgm:spPr/>
      <dgm:t>
        <a:bodyPr/>
        <a:lstStyle/>
        <a:p>
          <a:endParaRPr lang="ru-RU"/>
        </a:p>
      </dgm:t>
    </dgm:pt>
    <dgm:pt modelId="{D738B21B-C649-496C-929C-D5E99B4BD9C1}" type="pres">
      <dgm:prSet presAssocID="{6966B662-714D-4C34-AC5F-B293881ED6B3}" presName="diagram" presStyleCnt="0">
        <dgm:presLayoutVars>
          <dgm:dir/>
          <dgm:resizeHandles val="exact"/>
        </dgm:presLayoutVars>
      </dgm:prSet>
      <dgm:spPr/>
      <dgm:t>
        <a:bodyPr/>
        <a:lstStyle/>
        <a:p>
          <a:endParaRPr lang="ru-RU"/>
        </a:p>
      </dgm:t>
    </dgm:pt>
    <dgm:pt modelId="{AA759DAB-BB3A-4EA6-9813-442BB909F7B1}" type="pres">
      <dgm:prSet presAssocID="{92CE6B3E-7A77-4EBF-AE4B-4AB2150DE32C}" presName="node" presStyleLbl="node1" presStyleIdx="0" presStyleCnt="2" custScaleY="210108">
        <dgm:presLayoutVars>
          <dgm:bulletEnabled val="1"/>
        </dgm:presLayoutVars>
      </dgm:prSet>
      <dgm:spPr/>
      <dgm:t>
        <a:bodyPr/>
        <a:lstStyle/>
        <a:p>
          <a:endParaRPr lang="ru-RU"/>
        </a:p>
      </dgm:t>
    </dgm:pt>
    <dgm:pt modelId="{E22BD3B2-44CB-41ED-89A0-509AF49326C2}" type="pres">
      <dgm:prSet presAssocID="{275B2E75-EB97-4C4F-AC43-AB8DD84F70C6}" presName="sibTrans" presStyleCnt="0"/>
      <dgm:spPr/>
    </dgm:pt>
    <dgm:pt modelId="{7381FD32-BC40-4368-9393-34D96DC1B341}" type="pres">
      <dgm:prSet presAssocID="{41DBA172-762A-49C4-8F2C-C84198F00DCF}" presName="node" presStyleLbl="node1" presStyleIdx="1" presStyleCnt="2" custScaleY="208797">
        <dgm:presLayoutVars>
          <dgm:bulletEnabled val="1"/>
        </dgm:presLayoutVars>
      </dgm:prSet>
      <dgm:spPr/>
      <dgm:t>
        <a:bodyPr/>
        <a:lstStyle/>
        <a:p>
          <a:endParaRPr lang="ru-RU"/>
        </a:p>
      </dgm:t>
    </dgm:pt>
  </dgm:ptLst>
  <dgm:cxnLst>
    <dgm:cxn modelId="{0435F4BB-6C1A-4DA4-A395-97DAEA4AFC1F}" type="presOf" srcId="{41DBA172-762A-49C4-8F2C-C84198F00DCF}" destId="{7381FD32-BC40-4368-9393-34D96DC1B341}" srcOrd="0" destOrd="0" presId="urn:microsoft.com/office/officeart/2005/8/layout/default"/>
    <dgm:cxn modelId="{8B5A03A6-3799-4B7C-AAE3-01268555E8CF}" type="presOf" srcId="{9CE74CD2-2556-42C1-9ADF-E90F846F8AC6}" destId="{7381FD32-BC40-4368-9393-34D96DC1B341}" srcOrd="0" destOrd="1" presId="urn:microsoft.com/office/officeart/2005/8/layout/default"/>
    <dgm:cxn modelId="{E6C3D3F6-E80C-4256-9FC0-FA842D29F159}" srcId="{41DBA172-762A-49C4-8F2C-C84198F00DCF}" destId="{9CE74CD2-2556-42C1-9ADF-E90F846F8AC6}" srcOrd="0" destOrd="0" parTransId="{173B39E8-986D-425E-A829-95F2DB9CF48F}" sibTransId="{4025C3B1-0A9A-4D37-8687-1A110C263F10}"/>
    <dgm:cxn modelId="{1F55FCD6-6F2E-4A6A-945F-8C01D542416E}" type="presOf" srcId="{19A42AB3-999A-4807-B61D-7D0F6A2A6CD6}" destId="{AA759DAB-BB3A-4EA6-9813-442BB909F7B1}" srcOrd="0" destOrd="4" presId="urn:microsoft.com/office/officeart/2005/8/layout/default"/>
    <dgm:cxn modelId="{79BD4772-EF30-4D23-A3DD-F70AF24B7432}" type="presOf" srcId="{7B097CDD-5AD1-449E-9106-E14E8838B1A0}" destId="{7381FD32-BC40-4368-9393-34D96DC1B341}" srcOrd="0" destOrd="2" presId="urn:microsoft.com/office/officeart/2005/8/layout/default"/>
    <dgm:cxn modelId="{C8BDB2E7-852C-48E0-B5FF-8F3A2D63E1E0}" srcId="{92CE6B3E-7A77-4EBF-AE4B-4AB2150DE32C}" destId="{19A42AB3-999A-4807-B61D-7D0F6A2A6CD6}" srcOrd="3" destOrd="0" parTransId="{C4826699-F9B9-4FFB-A529-3D4BD3CCB287}" sibTransId="{DA3400F7-E755-4150-BF2A-173F530A64A8}"/>
    <dgm:cxn modelId="{1F7A0E44-EB36-4F78-AB6E-5A716BE768C2}" srcId="{92CE6B3E-7A77-4EBF-AE4B-4AB2150DE32C}" destId="{75F14D88-52C3-422B-A0A8-CF3D0851B193}" srcOrd="0" destOrd="0" parTransId="{B2D1A944-E3D1-4BD8-AF9E-51C0E301DAAB}" sibTransId="{76EC606E-D4CC-4435-90E8-B80C327F679A}"/>
    <dgm:cxn modelId="{A250DC42-7606-4CA9-8039-801C553644E3}" type="presOf" srcId="{5DE35BFA-A5C6-49A4-8203-92C162E7CB69}" destId="{7381FD32-BC40-4368-9393-34D96DC1B341}" srcOrd="0" destOrd="4" presId="urn:microsoft.com/office/officeart/2005/8/layout/default"/>
    <dgm:cxn modelId="{699CF3AA-549E-4789-AB3A-6C7AF56272DE}" type="presOf" srcId="{75F14D88-52C3-422B-A0A8-CF3D0851B193}" destId="{AA759DAB-BB3A-4EA6-9813-442BB909F7B1}" srcOrd="0" destOrd="1" presId="urn:microsoft.com/office/officeart/2005/8/layout/default"/>
    <dgm:cxn modelId="{8C5ABE89-AF2B-4685-9562-B7AF625228B9}" srcId="{6966B662-714D-4C34-AC5F-B293881ED6B3}" destId="{92CE6B3E-7A77-4EBF-AE4B-4AB2150DE32C}" srcOrd="0" destOrd="0" parTransId="{61EBC4A6-FEF6-4D2E-9558-826FB10CD275}" sibTransId="{275B2E75-EB97-4C4F-AC43-AB8DD84F70C6}"/>
    <dgm:cxn modelId="{2429B933-9941-42BE-AA5D-DD21C2892DB4}" srcId="{6966B662-714D-4C34-AC5F-B293881ED6B3}" destId="{41DBA172-762A-49C4-8F2C-C84198F00DCF}" srcOrd="1" destOrd="0" parTransId="{06836134-61B9-4E3B-B21C-282C3349A97D}" sibTransId="{37632926-4B7B-4BC8-8130-9CF0ED95B091}"/>
    <dgm:cxn modelId="{4AD7635B-ABF0-47E6-A468-4AF8F77D742F}" srcId="{92CE6B3E-7A77-4EBF-AE4B-4AB2150DE32C}" destId="{922AC2E7-77DB-4D22-AF4F-7EBAF93BDA0C}" srcOrd="2" destOrd="0" parTransId="{9B6D51EC-CBF0-4A10-8718-DE83F60FEAA7}" sibTransId="{2A8809DE-9016-4C09-9A46-30BE4121A6B3}"/>
    <dgm:cxn modelId="{7A6489C3-7340-4326-B762-03303758F319}" type="presOf" srcId="{92CE6B3E-7A77-4EBF-AE4B-4AB2150DE32C}" destId="{AA759DAB-BB3A-4EA6-9813-442BB909F7B1}" srcOrd="0" destOrd="0" presId="urn:microsoft.com/office/officeart/2005/8/layout/default"/>
    <dgm:cxn modelId="{CA4D4C4E-1926-4B94-8265-57423DA947FD}" type="presOf" srcId="{64A3F848-66D5-48D4-89AA-2830A92088E4}" destId="{7381FD32-BC40-4368-9393-34D96DC1B341}" srcOrd="0" destOrd="3" presId="urn:microsoft.com/office/officeart/2005/8/layout/default"/>
    <dgm:cxn modelId="{6BC56E19-580D-48C8-826E-B7638F63CA36}" type="presOf" srcId="{922AC2E7-77DB-4D22-AF4F-7EBAF93BDA0C}" destId="{AA759DAB-BB3A-4EA6-9813-442BB909F7B1}" srcOrd="0" destOrd="3" presId="urn:microsoft.com/office/officeart/2005/8/layout/default"/>
    <dgm:cxn modelId="{605D16B1-0CD0-48B5-86EB-1B91506293D1}" srcId="{41DBA172-762A-49C4-8F2C-C84198F00DCF}" destId="{7B097CDD-5AD1-449E-9106-E14E8838B1A0}" srcOrd="1" destOrd="0" parTransId="{078E9D64-2508-4182-B952-5F3D1F28B9CF}" sibTransId="{C1780303-647E-46EA-86DC-843EEE54E31B}"/>
    <dgm:cxn modelId="{33AA53E9-1FE2-4E3A-91E8-A800F7FC894B}" srcId="{41DBA172-762A-49C4-8F2C-C84198F00DCF}" destId="{5DE35BFA-A5C6-49A4-8203-92C162E7CB69}" srcOrd="3" destOrd="0" parTransId="{93AAF03B-CE37-47C2-9D63-610E845F26D3}" sibTransId="{7E79C302-67EC-4836-BF93-FF31419D610A}"/>
    <dgm:cxn modelId="{DB0DFF8D-51E4-4FDB-8396-F90EE12D2B45}" type="presOf" srcId="{579520D3-C7BA-4FF8-9D64-A520830EAD78}" destId="{AA759DAB-BB3A-4EA6-9813-442BB909F7B1}" srcOrd="0" destOrd="2" presId="urn:microsoft.com/office/officeart/2005/8/layout/default"/>
    <dgm:cxn modelId="{CB96676D-C76E-40E3-9532-F55AA3B8E8DC}" type="presOf" srcId="{6966B662-714D-4C34-AC5F-B293881ED6B3}" destId="{D738B21B-C649-496C-929C-D5E99B4BD9C1}" srcOrd="0" destOrd="0" presId="urn:microsoft.com/office/officeart/2005/8/layout/default"/>
    <dgm:cxn modelId="{7CA72865-16DE-4987-8F0E-F71136A26FF6}" srcId="{92CE6B3E-7A77-4EBF-AE4B-4AB2150DE32C}" destId="{579520D3-C7BA-4FF8-9D64-A520830EAD78}" srcOrd="1" destOrd="0" parTransId="{3716B402-1CF8-49CA-BB0C-212047611BB4}" sibTransId="{1219C311-7FEB-4A16-9ADA-BA65FE712D93}"/>
    <dgm:cxn modelId="{AF3AC12F-AA31-4085-8FB9-B3723C5F1947}" srcId="{41DBA172-762A-49C4-8F2C-C84198F00DCF}" destId="{64A3F848-66D5-48D4-89AA-2830A92088E4}" srcOrd="2" destOrd="0" parTransId="{928B1B05-4AE2-4AAB-BFCD-1C2D84075C4E}" sibTransId="{EB34960B-D037-452C-ABFF-4BB3F9768C40}"/>
    <dgm:cxn modelId="{A5C73095-FE0F-4412-96F1-47ECCCB082C3}" type="presParOf" srcId="{D738B21B-C649-496C-929C-D5E99B4BD9C1}" destId="{AA759DAB-BB3A-4EA6-9813-442BB909F7B1}" srcOrd="0" destOrd="0" presId="urn:microsoft.com/office/officeart/2005/8/layout/default"/>
    <dgm:cxn modelId="{61785C9D-595D-4745-A4EB-BD459B7121DD}" type="presParOf" srcId="{D738B21B-C649-496C-929C-D5E99B4BD9C1}" destId="{E22BD3B2-44CB-41ED-89A0-509AF49326C2}" srcOrd="1" destOrd="0" presId="urn:microsoft.com/office/officeart/2005/8/layout/default"/>
    <dgm:cxn modelId="{9CA1AC43-F6E6-4A31-9352-E686C281992D}" type="presParOf" srcId="{D738B21B-C649-496C-929C-D5E99B4BD9C1}" destId="{7381FD32-BC40-4368-9393-34D96DC1B341}"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D274C9-B258-48C1-A6FD-0F1927377716}">
      <dsp:nvSpPr>
        <dsp:cNvPr id="0" name=""/>
        <dsp:cNvSpPr/>
      </dsp:nvSpPr>
      <dsp:spPr>
        <a:xfrm>
          <a:off x="1361647" y="1008"/>
          <a:ext cx="2715067" cy="162904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uk-UA" sz="2500" u="sng" kern="1200" dirty="0" smtClean="0"/>
            <a:t>Своєчасність</a:t>
          </a:r>
          <a:r>
            <a:rPr lang="uk-UA" sz="2500" kern="1200" dirty="0" smtClean="0"/>
            <a:t> надання першої медичної допомоги;</a:t>
          </a:r>
        </a:p>
      </dsp:txBody>
      <dsp:txXfrm>
        <a:off x="1361647" y="1008"/>
        <a:ext cx="2715067" cy="1629040"/>
      </dsp:txXfrm>
    </dsp:sp>
    <dsp:sp modelId="{53C2A7C1-ECFD-45C7-846C-78EA4BBBDDCA}">
      <dsp:nvSpPr>
        <dsp:cNvPr id="0" name=""/>
        <dsp:cNvSpPr/>
      </dsp:nvSpPr>
      <dsp:spPr>
        <a:xfrm>
          <a:off x="4348221" y="1008"/>
          <a:ext cx="2715067" cy="162904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uk-UA" sz="2500" u="sng" kern="1200" dirty="0" smtClean="0"/>
            <a:t>Доцільність</a:t>
          </a:r>
          <a:r>
            <a:rPr lang="uk-UA" sz="2500" kern="1200" dirty="0" smtClean="0"/>
            <a:t> надання першої медичної допомоги;</a:t>
          </a:r>
        </a:p>
      </dsp:txBody>
      <dsp:txXfrm>
        <a:off x="4348221" y="1008"/>
        <a:ext cx="2715067" cy="1629040"/>
      </dsp:txXfrm>
    </dsp:sp>
    <dsp:sp modelId="{BC912B28-5714-415D-A112-31C80F190B69}">
      <dsp:nvSpPr>
        <dsp:cNvPr id="0" name=""/>
        <dsp:cNvSpPr/>
      </dsp:nvSpPr>
      <dsp:spPr>
        <a:xfrm>
          <a:off x="1361647" y="1901555"/>
          <a:ext cx="2715067" cy="162904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uk-UA" sz="2500" u="sng" kern="1200" dirty="0" smtClean="0"/>
            <a:t>Адекватність</a:t>
          </a:r>
          <a:r>
            <a:rPr lang="uk-UA" sz="2500" kern="1200" dirty="0" smtClean="0"/>
            <a:t> надання першої медичної допомоги;</a:t>
          </a:r>
        </a:p>
      </dsp:txBody>
      <dsp:txXfrm>
        <a:off x="1361647" y="1901555"/>
        <a:ext cx="2715067" cy="1629040"/>
      </dsp:txXfrm>
    </dsp:sp>
    <dsp:sp modelId="{A5B67122-745C-44C4-8A24-C76D78F1951D}">
      <dsp:nvSpPr>
        <dsp:cNvPr id="0" name=""/>
        <dsp:cNvSpPr/>
      </dsp:nvSpPr>
      <dsp:spPr>
        <a:xfrm>
          <a:off x="4348221" y="1901555"/>
          <a:ext cx="2715067" cy="162904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uk-UA" sz="2500" u="sng" kern="1200" dirty="0" smtClean="0"/>
            <a:t>Грамотність</a:t>
          </a:r>
          <a:r>
            <a:rPr lang="uk-UA" sz="2500" kern="1200" dirty="0" smtClean="0"/>
            <a:t> надання першої медичної допомоги;</a:t>
          </a:r>
        </a:p>
      </dsp:txBody>
      <dsp:txXfrm>
        <a:off x="4348221" y="1901555"/>
        <a:ext cx="2715067" cy="1629040"/>
      </dsp:txXfrm>
    </dsp:sp>
    <dsp:sp modelId="{27C4647F-B748-42E8-B477-50DA33155A2A}">
      <dsp:nvSpPr>
        <dsp:cNvPr id="0" name=""/>
        <dsp:cNvSpPr/>
      </dsp:nvSpPr>
      <dsp:spPr>
        <a:xfrm>
          <a:off x="2854934" y="3802102"/>
          <a:ext cx="2715067" cy="162904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uk-UA" sz="2500" u="sng" kern="1200" dirty="0" smtClean="0"/>
            <a:t>Рішучість</a:t>
          </a:r>
          <a:r>
            <a:rPr lang="uk-UA" sz="2500" kern="1200" dirty="0" smtClean="0"/>
            <a:t> при наданні першої медичної допомоги</a:t>
          </a:r>
          <a:endParaRPr lang="ru-RU" sz="2500" u="sng" kern="1200" dirty="0"/>
        </a:p>
      </dsp:txBody>
      <dsp:txXfrm>
        <a:off x="2854934" y="3802102"/>
        <a:ext cx="2715067" cy="1629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59DAB-BB3A-4EA6-9813-442BB909F7B1}">
      <dsp:nvSpPr>
        <dsp:cNvPr id="0" name=""/>
        <dsp:cNvSpPr/>
      </dsp:nvSpPr>
      <dsp:spPr>
        <a:xfrm>
          <a:off x="1028" y="4"/>
          <a:ext cx="4010894" cy="5056326"/>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uk-UA" sz="1900" b="1" kern="1200" dirty="0" smtClean="0">
              <a:effectLst>
                <a:outerShdw blurRad="38100" dist="38100" dir="2700000" algn="tl">
                  <a:srgbClr val="000000">
                    <a:alpha val="43137"/>
                  </a:srgbClr>
                </a:outerShdw>
              </a:effectLst>
            </a:rPr>
            <a:t>Ознаками життя є:</a:t>
          </a:r>
        </a:p>
        <a:p>
          <a:pPr marL="114300" lvl="1" indent="-114300" algn="l" defTabSz="666750">
            <a:lnSpc>
              <a:spcPct val="90000"/>
            </a:lnSpc>
            <a:spcBef>
              <a:spcPct val="0"/>
            </a:spcBef>
            <a:spcAft>
              <a:spcPct val="15000"/>
            </a:spcAft>
            <a:buChar char="••"/>
          </a:pPr>
          <a:r>
            <a:rPr lang="uk-UA" sz="1500" kern="1200" dirty="0" smtClean="0"/>
            <a:t>наявність серцебиття. Серцебиття визначають рукою або вухом на грудній клітці.</a:t>
          </a:r>
        </a:p>
        <a:p>
          <a:pPr marL="114300" lvl="1" indent="-114300" algn="l" defTabSz="666750">
            <a:lnSpc>
              <a:spcPct val="90000"/>
            </a:lnSpc>
            <a:spcBef>
              <a:spcPct val="0"/>
            </a:spcBef>
            <a:spcAft>
              <a:spcPct val="15000"/>
            </a:spcAft>
            <a:buChar char="••"/>
          </a:pPr>
          <a:r>
            <a:rPr lang="uk-UA" sz="1500" kern="1200" smtClean="0"/>
            <a:t>наявність пульсу на артеріях. Пульс визначають на шиї (сонна артерія), у ділянці променевозап'ясткового суглоба (променева артерія);</a:t>
          </a:r>
          <a:endParaRPr lang="uk-UA" sz="1500" kern="1200" dirty="0" smtClean="0"/>
        </a:p>
        <a:p>
          <a:pPr marL="114300" lvl="1" indent="-114300" algn="l" defTabSz="666750">
            <a:lnSpc>
              <a:spcPct val="90000"/>
            </a:lnSpc>
            <a:spcBef>
              <a:spcPct val="0"/>
            </a:spcBef>
            <a:spcAft>
              <a:spcPct val="15000"/>
            </a:spcAft>
            <a:buChar char="••"/>
          </a:pPr>
          <a:r>
            <a:rPr lang="uk-UA" sz="1500" kern="1200" dirty="0" smtClean="0"/>
            <a:t>наявність дихання. Дихання визначають за рухами грудної клітки та живота, зволоженням дзеркала, яке прикладають до носа та рота постраждалого, рухами шматочка вати або бинта, які підносять до носових отворів;</a:t>
          </a:r>
        </a:p>
        <a:p>
          <a:pPr marL="114300" lvl="1" indent="-114300" algn="l" defTabSz="666750">
            <a:lnSpc>
              <a:spcPct val="90000"/>
            </a:lnSpc>
            <a:spcBef>
              <a:spcPct val="0"/>
            </a:spcBef>
            <a:spcAft>
              <a:spcPct val="15000"/>
            </a:spcAft>
            <a:buChar char="••"/>
          </a:pPr>
          <a:r>
            <a:rPr lang="uk-UA" sz="1500" kern="1200" smtClean="0"/>
            <a:t>наявність реакції зіниць на світло. Якщо освітити око пучком світла (наприклад, ліхтариком), то спостерігається звуження зіниць — позитивна реакція зіниці. При денному освітленні цю реакцію можна перевірити так: на деякий час закривають око рукою, потім швидко відводять руку убік, при цьому буде помітно звуження зіниці.</a:t>
          </a:r>
          <a:endParaRPr lang="uk-UA" sz="1500" kern="1200" dirty="0" smtClean="0"/>
        </a:p>
      </dsp:txBody>
      <dsp:txXfrm>
        <a:off x="1028" y="4"/>
        <a:ext cx="4010894" cy="5056326"/>
      </dsp:txXfrm>
    </dsp:sp>
    <dsp:sp modelId="{7381FD32-BC40-4368-9393-34D96DC1B341}">
      <dsp:nvSpPr>
        <dsp:cNvPr id="0" name=""/>
        <dsp:cNvSpPr/>
      </dsp:nvSpPr>
      <dsp:spPr>
        <a:xfrm>
          <a:off x="4413012" y="15779"/>
          <a:ext cx="4010894" cy="5024776"/>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uk-UA" sz="1900" b="1" kern="1200" dirty="0" smtClean="0">
              <a:effectLst>
                <a:outerShdw blurRad="38100" dist="38100" dir="2700000" algn="tl">
                  <a:srgbClr val="000000">
                    <a:alpha val="43137"/>
                  </a:srgbClr>
                </a:outerShdw>
              </a:effectLst>
            </a:rPr>
            <a:t>Надання допомоги не має сенсу при очевидних ознаках смерті:</a:t>
          </a:r>
        </a:p>
        <a:p>
          <a:pPr marL="114300" lvl="1" indent="-114300" algn="l" defTabSz="666750">
            <a:lnSpc>
              <a:spcPct val="90000"/>
            </a:lnSpc>
            <a:spcBef>
              <a:spcPct val="0"/>
            </a:spcBef>
            <a:spcAft>
              <a:spcPct val="15000"/>
            </a:spcAft>
            <a:buChar char="••"/>
          </a:pPr>
          <a:r>
            <a:rPr lang="uk-UA" sz="1500" kern="1200" dirty="0" smtClean="0"/>
            <a:t>помутніння та висихання рогівки ока;</a:t>
          </a:r>
        </a:p>
        <a:p>
          <a:pPr marL="114300" lvl="1" indent="-114300" algn="l" defTabSz="666750">
            <a:lnSpc>
              <a:spcPct val="90000"/>
            </a:lnSpc>
            <a:spcBef>
              <a:spcPct val="0"/>
            </a:spcBef>
            <a:spcAft>
              <a:spcPct val="15000"/>
            </a:spcAft>
            <a:buChar char="••"/>
          </a:pPr>
          <a:r>
            <a:rPr lang="uk-UA" sz="1500" kern="1200" smtClean="0"/>
            <a:t>наявність симптому «котяче око» — при стисканні ока зіниця деформується та нагадує котяче око;</a:t>
          </a:r>
          <a:endParaRPr lang="uk-UA" sz="1500" kern="1200" dirty="0" smtClean="0"/>
        </a:p>
        <a:p>
          <a:pPr marL="114300" lvl="1" indent="-114300" algn="l" defTabSz="666750">
            <a:lnSpc>
              <a:spcPct val="90000"/>
            </a:lnSpc>
            <a:spcBef>
              <a:spcPct val="0"/>
            </a:spcBef>
            <a:spcAft>
              <a:spcPct val="15000"/>
            </a:spcAft>
            <a:buChar char="••"/>
          </a:pPr>
          <a:r>
            <a:rPr lang="uk-UA" sz="1500" kern="1200" smtClean="0"/>
            <a:t>охолодження тіла та поява трупних плям. Ці синьо-фіолетові плями виступають на шкірі. При положенні трупа на спині вони з'являються у ділянці лопаток, попереку, сідниць, а при положенні на животі — на чолі, шиї, грудях, животі;</a:t>
          </a:r>
          <a:endParaRPr lang="uk-UA" sz="1500" kern="1200" dirty="0" smtClean="0"/>
        </a:p>
        <a:p>
          <a:pPr marL="114300" lvl="1" indent="-114300" algn="l" defTabSz="666750">
            <a:lnSpc>
              <a:spcPct val="90000"/>
            </a:lnSpc>
            <a:spcBef>
              <a:spcPct val="0"/>
            </a:spcBef>
            <a:spcAft>
              <a:spcPct val="15000"/>
            </a:spcAft>
            <a:buChar char="••"/>
          </a:pPr>
          <a:r>
            <a:rPr lang="uk-UA" sz="1500" kern="1200" smtClean="0"/>
            <a:t>трупне окоченіння. Ця беззаперечна ознака смерті виникає через 2-4 години після смерті.</a:t>
          </a:r>
          <a:endParaRPr lang="uk-UA" sz="1500" kern="1200" dirty="0"/>
        </a:p>
      </dsp:txBody>
      <dsp:txXfrm>
        <a:off x="4413012" y="15779"/>
        <a:ext cx="4010894" cy="502477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A8531EEF-920C-484A-9451-D2341888DE3C}" type="datetimeFigureOut">
              <a:rPr lang="uk-UA" smtClean="0"/>
              <a:t>24.12.2021</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17864CC1-A9D0-40F2-921E-9A731D70EF41}"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8531EEF-920C-484A-9451-D2341888DE3C}" type="datetimeFigureOut">
              <a:rPr lang="uk-UA" smtClean="0"/>
              <a:t>24.12.2021</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17864CC1-A9D0-40F2-921E-9A731D70EF41}"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6" name="Нижний колонтитул 5"/>
          <p:cNvSpPr>
            <a:spLocks noGrp="1"/>
          </p:cNvSpPr>
          <p:nvPr>
            <p:ph type="ftr" sz="quarter" idx="11"/>
          </p:nvPr>
        </p:nvSpPr>
        <p:spPr/>
        <p:txBody>
          <a:bodyPr/>
          <a:lstStyle/>
          <a:p>
            <a:endParaRPr lang="uk-UA" dirty="0"/>
          </a:p>
        </p:txBody>
      </p:sp>
      <p:sp>
        <p:nvSpPr>
          <p:cNvPr id="7" name="Номер слайда 6"/>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8" name="Нижний колонтитул 7"/>
          <p:cNvSpPr>
            <a:spLocks noGrp="1"/>
          </p:cNvSpPr>
          <p:nvPr>
            <p:ph type="ftr" sz="quarter" idx="11"/>
          </p:nvPr>
        </p:nvSpPr>
        <p:spPr/>
        <p:txBody>
          <a:bodyPr/>
          <a:lstStyle/>
          <a:p>
            <a:endParaRPr lang="uk-UA" dirty="0"/>
          </a:p>
        </p:txBody>
      </p:sp>
      <p:sp>
        <p:nvSpPr>
          <p:cNvPr id="9" name="Номер слайда 8"/>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4" name="Нижний колонтитул 3"/>
          <p:cNvSpPr>
            <a:spLocks noGrp="1"/>
          </p:cNvSpPr>
          <p:nvPr>
            <p:ph type="ftr" sz="quarter" idx="11"/>
          </p:nvPr>
        </p:nvSpPr>
        <p:spPr/>
        <p:txBody>
          <a:bodyPr/>
          <a:lstStyle/>
          <a:p>
            <a:endParaRPr lang="uk-UA" dirty="0"/>
          </a:p>
        </p:txBody>
      </p:sp>
      <p:sp>
        <p:nvSpPr>
          <p:cNvPr id="5" name="Номер слайда 4"/>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3" name="Нижний колонтитул 2"/>
          <p:cNvSpPr>
            <a:spLocks noGrp="1"/>
          </p:cNvSpPr>
          <p:nvPr>
            <p:ph type="ftr" sz="quarter" idx="11"/>
          </p:nvPr>
        </p:nvSpPr>
        <p:spPr/>
        <p:txBody>
          <a:bodyPr/>
          <a:lstStyle/>
          <a:p>
            <a:endParaRPr lang="uk-UA" dirty="0"/>
          </a:p>
        </p:txBody>
      </p:sp>
      <p:sp>
        <p:nvSpPr>
          <p:cNvPr id="4" name="Номер слайда 3"/>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5B3DE6C-7683-4AD3-9424-BEB80A8EDE5E}" type="datetimeFigureOut">
              <a:rPr lang="uk-UA" smtClean="0"/>
              <a:t>24.12.2021</a:t>
            </a:fld>
            <a:endParaRPr lang="uk-UA" dirty="0"/>
          </a:p>
        </p:txBody>
      </p:sp>
      <p:sp>
        <p:nvSpPr>
          <p:cNvPr id="6" name="Нижний колонтитул 5"/>
          <p:cNvSpPr>
            <a:spLocks noGrp="1"/>
          </p:cNvSpPr>
          <p:nvPr>
            <p:ph type="ftr" sz="quarter" idx="11"/>
          </p:nvPr>
        </p:nvSpPr>
        <p:spPr/>
        <p:txBody>
          <a:bodyPr/>
          <a:lstStyle/>
          <a:p>
            <a:endParaRPr lang="uk-UA" dirty="0"/>
          </a:p>
        </p:txBody>
      </p:sp>
      <p:sp>
        <p:nvSpPr>
          <p:cNvPr id="7" name="Номер слайда 6"/>
          <p:cNvSpPr>
            <a:spLocks noGrp="1"/>
          </p:cNvSpPr>
          <p:nvPr>
            <p:ph type="sldNum" sz="quarter" idx="12"/>
          </p:nvPr>
        </p:nvSpPr>
        <p:spPr/>
        <p:txBody>
          <a:bodyPr/>
          <a:lstStyle/>
          <a:p>
            <a:fld id="{C9E0C765-B763-4172-86E7-9527D95E2DBD}"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8531EEF-920C-484A-9451-D2341888DE3C}" type="datetimeFigureOut">
              <a:rPr lang="uk-UA" smtClean="0"/>
              <a:t>24.12.2021</a:t>
            </a:fld>
            <a:endParaRPr lang="uk-UA" dirty="0"/>
          </a:p>
        </p:txBody>
      </p:sp>
      <p:sp>
        <p:nvSpPr>
          <p:cNvPr id="6" name="Нижний колонтитул 5"/>
          <p:cNvSpPr>
            <a:spLocks noGrp="1"/>
          </p:cNvSpPr>
          <p:nvPr>
            <p:ph type="ftr" sz="quarter" idx="11"/>
          </p:nvPr>
        </p:nvSpPr>
        <p:spPr/>
        <p:txBody>
          <a:bodyPr/>
          <a:lstStyle/>
          <a:p>
            <a:endParaRPr lang="uk-UA" dirty="0"/>
          </a:p>
        </p:txBody>
      </p:sp>
      <p:sp>
        <p:nvSpPr>
          <p:cNvPr id="7" name="Номер слайда 6"/>
          <p:cNvSpPr>
            <a:spLocks noGrp="1"/>
          </p:cNvSpPr>
          <p:nvPr>
            <p:ph type="sldNum" sz="quarter" idx="12"/>
          </p:nvPr>
        </p:nvSpPr>
        <p:spPr/>
        <p:txBody>
          <a:bodyPr/>
          <a:lstStyle/>
          <a:p>
            <a:fld id="{17864CC1-A9D0-40F2-921E-9A731D70EF41}" type="slidenum">
              <a:rPr lang="uk-UA" smtClean="0"/>
              <a:t>‹#›</a:t>
            </a:fld>
            <a:endParaRPr lang="uk-UA" dirty="0"/>
          </a:p>
        </p:txBody>
      </p:sp>
    </p:spTree>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B3DE6C-7683-4AD3-9424-BEB80A8EDE5E}" type="datetimeFigureOut">
              <a:rPr lang="uk-UA" smtClean="0"/>
              <a:t>24.12.2021</a:t>
            </a:fld>
            <a:endParaRPr lang="uk-UA"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E0C765-B763-4172-86E7-9527D95E2DBD}" type="slidenum">
              <a:rPr lang="uk-UA" smtClean="0"/>
              <a:t>‹#›</a:t>
            </a:fld>
            <a:endParaRPr lang="uk-UA"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59632" y="764704"/>
            <a:ext cx="6912768" cy="3528392"/>
          </a:xfrm>
        </p:spPr>
        <p:style>
          <a:lnRef idx="2">
            <a:schemeClr val="dk1"/>
          </a:lnRef>
          <a:fillRef idx="1">
            <a:schemeClr val="lt1"/>
          </a:fillRef>
          <a:effectRef idx="0">
            <a:schemeClr val="dk1"/>
          </a:effectRef>
          <a:fontRef idx="minor">
            <a:schemeClr val="dk1"/>
          </a:fontRef>
        </p:style>
        <p:txBody>
          <a:bodyPr>
            <a:noAutofit/>
          </a:bodyPr>
          <a:lstStyle/>
          <a:p>
            <a:r>
              <a:rPr lang="ru-RU" sz="3600" b="1" i="1" kern="10" dirty="0">
                <a:ln w="19050">
                  <a:solidFill>
                    <a:srgbClr val="000000"/>
                  </a:solidFill>
                  <a:round/>
                  <a:headEnd/>
                  <a:tailEnd/>
                </a:ln>
                <a:solidFill>
                  <a:srgbClr val="808080"/>
                </a:solidFill>
                <a:latin typeface="Times New Roman"/>
                <a:cs typeface="Times New Roman"/>
              </a:rPr>
              <a:t>ПРИЙОМИ ТА ОСНОВНІ</a:t>
            </a:r>
            <a:br>
              <a:rPr lang="ru-RU" sz="3600" b="1" i="1" kern="10" dirty="0">
                <a:ln w="19050">
                  <a:solidFill>
                    <a:srgbClr val="000000"/>
                  </a:solidFill>
                  <a:round/>
                  <a:headEnd/>
                  <a:tailEnd/>
                </a:ln>
                <a:solidFill>
                  <a:srgbClr val="808080"/>
                </a:solidFill>
                <a:latin typeface="Times New Roman"/>
                <a:cs typeface="Times New Roman"/>
              </a:rPr>
            </a:br>
            <a:r>
              <a:rPr lang="ru-RU" sz="3600" b="1" i="1" kern="10" dirty="0">
                <a:ln w="19050">
                  <a:solidFill>
                    <a:srgbClr val="000000"/>
                  </a:solidFill>
                  <a:round/>
                  <a:headEnd/>
                  <a:tailEnd/>
                </a:ln>
                <a:solidFill>
                  <a:srgbClr val="808080"/>
                </a:solidFill>
                <a:latin typeface="Times New Roman"/>
                <a:cs typeface="Times New Roman"/>
              </a:rPr>
              <a:t>ПРАВИЛА НАДАННЯ</a:t>
            </a:r>
            <a:br>
              <a:rPr lang="ru-RU" sz="3600" b="1" i="1" kern="10" dirty="0">
                <a:ln w="19050">
                  <a:solidFill>
                    <a:srgbClr val="000000"/>
                  </a:solidFill>
                  <a:round/>
                  <a:headEnd/>
                  <a:tailEnd/>
                </a:ln>
                <a:solidFill>
                  <a:srgbClr val="808080"/>
                </a:solidFill>
                <a:latin typeface="Times New Roman"/>
                <a:cs typeface="Times New Roman"/>
              </a:rPr>
            </a:br>
            <a:r>
              <a:rPr lang="ru-RU" sz="3600" b="1" i="1" kern="10" dirty="0">
                <a:ln w="19050">
                  <a:solidFill>
                    <a:srgbClr val="000000"/>
                  </a:solidFill>
                  <a:round/>
                  <a:headEnd/>
                  <a:tailEnd/>
                </a:ln>
                <a:solidFill>
                  <a:srgbClr val="808080"/>
                </a:solidFill>
                <a:latin typeface="Times New Roman"/>
                <a:cs typeface="Times New Roman"/>
              </a:rPr>
              <a:t>ПЕРШОЇ </a:t>
            </a:r>
            <a:r>
              <a:rPr lang="ru-RU" sz="3600" b="1" i="1" kern="10" dirty="0" smtClean="0">
                <a:ln w="19050">
                  <a:solidFill>
                    <a:srgbClr val="000000"/>
                  </a:solidFill>
                  <a:round/>
                  <a:headEnd/>
                  <a:tailEnd/>
                </a:ln>
                <a:solidFill>
                  <a:srgbClr val="808080"/>
                </a:solidFill>
                <a:latin typeface="Times New Roman"/>
                <a:cs typeface="Times New Roman"/>
              </a:rPr>
              <a:t>ДОМЕДИЧНОЇ</a:t>
            </a:r>
            <a:r>
              <a:rPr lang="ru-RU" sz="3600" b="1" i="1" kern="10" dirty="0">
                <a:ln w="19050">
                  <a:solidFill>
                    <a:srgbClr val="000000"/>
                  </a:solidFill>
                  <a:round/>
                  <a:headEnd/>
                  <a:tailEnd/>
                </a:ln>
                <a:solidFill>
                  <a:srgbClr val="808080"/>
                </a:solidFill>
                <a:latin typeface="Times New Roman"/>
                <a:cs typeface="Times New Roman"/>
              </a:rPr>
              <a:t/>
            </a:r>
            <a:br>
              <a:rPr lang="ru-RU" sz="3600" b="1" i="1" kern="10" dirty="0">
                <a:ln w="19050">
                  <a:solidFill>
                    <a:srgbClr val="000000"/>
                  </a:solidFill>
                  <a:round/>
                  <a:headEnd/>
                  <a:tailEnd/>
                </a:ln>
                <a:solidFill>
                  <a:srgbClr val="808080"/>
                </a:solidFill>
                <a:latin typeface="Times New Roman"/>
                <a:cs typeface="Times New Roman"/>
              </a:rPr>
            </a:br>
            <a:r>
              <a:rPr lang="ru-RU" sz="3600" b="1" i="1" kern="10" dirty="0">
                <a:ln w="19050">
                  <a:solidFill>
                    <a:srgbClr val="000000"/>
                  </a:solidFill>
                  <a:round/>
                  <a:headEnd/>
                  <a:tailEnd/>
                </a:ln>
                <a:solidFill>
                  <a:srgbClr val="808080"/>
                </a:solidFill>
                <a:latin typeface="Times New Roman"/>
                <a:cs typeface="Times New Roman"/>
              </a:rPr>
              <a:t>ДОПОМОГИ ПОСТРАЖДАЛИМ</a:t>
            </a:r>
            <a:br>
              <a:rPr lang="ru-RU" sz="3600" b="1" i="1" kern="10" dirty="0">
                <a:ln w="19050">
                  <a:solidFill>
                    <a:srgbClr val="000000"/>
                  </a:solidFill>
                  <a:round/>
                  <a:headEnd/>
                  <a:tailEnd/>
                </a:ln>
                <a:solidFill>
                  <a:srgbClr val="808080"/>
                </a:solidFill>
                <a:latin typeface="Times New Roman"/>
                <a:cs typeface="Times New Roman"/>
              </a:rPr>
            </a:br>
            <a:endParaRPr lang="uk-UA" sz="3600" b="1" i="1" dirty="0">
              <a:solidFill>
                <a:srgbClr val="E2AC00"/>
              </a:solidFill>
              <a:effectLst>
                <a:outerShdw blurRad="38100" dist="38100" dir="2700000" algn="tl">
                  <a:srgbClr val="000000">
                    <a:alpha val="43137"/>
                  </a:srgbClr>
                </a:outerShdw>
              </a:effectLst>
              <a:latin typeface="Georgia" pitchFamily="18"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4581128"/>
            <a:ext cx="1905000" cy="1905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2808"/>
            <a:ext cx="8352928" cy="2062103"/>
          </a:xfrm>
          <a:prstGeom prst="rect">
            <a:avLst/>
          </a:prstGeom>
        </p:spPr>
        <p:txBody>
          <a:bodyPr wrap="square">
            <a:spAutoFit/>
          </a:bodyPr>
          <a:lstStyle/>
          <a:p>
            <a:r>
              <a:rPr lang="uk-UA" dirty="0" smtClean="0"/>
              <a:t>5</a:t>
            </a:r>
            <a:r>
              <a:rPr lang="uk-UA" sz="2000" dirty="0" smtClean="0"/>
              <a:t>.  </a:t>
            </a:r>
            <a:r>
              <a:rPr lang="uk-UA" sz="3200" dirty="0"/>
              <a:t>Викликати швидку медичну допомогу або лікаря або ж організувати транспортування потерпілого до найближчого лікувального закладу.</a:t>
            </a:r>
          </a:p>
        </p:txBody>
      </p:sp>
      <p:pic>
        <p:nvPicPr>
          <p:cNvPr id="3" name="Picture 2" descr="C:\Documents and Settings\User\Рабочий стол\ghj\Merin_BI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2780928"/>
            <a:ext cx="5381625" cy="3505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29487590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188640"/>
            <a:ext cx="8208912" cy="792089"/>
          </a:xfrm>
        </p:spPr>
        <p:txBody>
          <a:bodyPr>
            <a:noAutofit/>
          </a:bodyPr>
          <a:lstStyle/>
          <a:p>
            <a:r>
              <a:rPr lang="ru-RU" sz="3200" b="1" dirty="0">
                <a:solidFill>
                  <a:srgbClr val="FF0000"/>
                </a:solidFill>
              </a:rPr>
              <a:t>НАДАННЯ ПЕРШОЇ ДОПОМОГИ ПРИ </a:t>
            </a:r>
            <a:r>
              <a:rPr lang="ru-RU" sz="3200" b="1" dirty="0" smtClean="0">
                <a:solidFill>
                  <a:srgbClr val="FF0000"/>
                </a:solidFill>
              </a:rPr>
              <a:t>КРОВОТЕЧІ</a:t>
            </a:r>
            <a:endParaRPr lang="ru-RU" sz="3200" dirty="0">
              <a:solidFill>
                <a:srgbClr val="FF0000"/>
              </a:solidFill>
            </a:endParaRPr>
          </a:p>
        </p:txBody>
      </p:sp>
      <p:sp>
        <p:nvSpPr>
          <p:cNvPr id="3" name="Подзаголовок 2"/>
          <p:cNvSpPr>
            <a:spLocks noGrp="1"/>
          </p:cNvSpPr>
          <p:nvPr>
            <p:ph type="subTitle" idx="1"/>
          </p:nvPr>
        </p:nvSpPr>
        <p:spPr>
          <a:xfrm>
            <a:off x="323528" y="1052736"/>
            <a:ext cx="8208912" cy="2952328"/>
          </a:xfrm>
        </p:spPr>
        <p:txBody>
          <a:bodyPr>
            <a:noAutofit/>
          </a:bodyPr>
          <a:lstStyle/>
          <a:p>
            <a:pPr indent="457200" algn="l">
              <a:spcBef>
                <a:spcPts val="0"/>
              </a:spcBef>
            </a:pPr>
            <a:r>
              <a:rPr lang="ru-RU" sz="1800" dirty="0">
                <a:solidFill>
                  <a:schemeClr val="tx1"/>
                </a:solidFill>
                <a:latin typeface="Times New Roman" panose="02020603050405020304" pitchFamily="18" charset="0"/>
                <a:cs typeface="Times New Roman" panose="02020603050405020304" pitchFamily="18" charset="0"/>
              </a:rPr>
              <a:t>Перша </a:t>
            </a:r>
            <a:r>
              <a:rPr lang="ru-RU" sz="1800" dirty="0" err="1">
                <a:solidFill>
                  <a:schemeClr val="tx1"/>
                </a:solidFill>
                <a:latin typeface="Times New Roman" panose="02020603050405020304" pitchFamily="18" charset="0"/>
                <a:cs typeface="Times New Roman" panose="02020603050405020304" pitchFamily="18" charset="0"/>
              </a:rPr>
              <a:t>допомога</a:t>
            </a:r>
            <a:r>
              <a:rPr lang="ru-RU" sz="1800" dirty="0">
                <a:solidFill>
                  <a:schemeClr val="tx1"/>
                </a:solidFill>
                <a:latin typeface="Times New Roman" panose="02020603050405020304" pitchFamily="18" charset="0"/>
                <a:cs typeface="Times New Roman" panose="02020603050405020304" pitchFamily="18" charset="0"/>
              </a:rPr>
              <a:t> при </a:t>
            </a:r>
            <a:r>
              <a:rPr lang="ru-RU" sz="1800" dirty="0" err="1">
                <a:solidFill>
                  <a:schemeClr val="tx1"/>
                </a:solidFill>
                <a:latin typeface="Times New Roman" panose="02020603050405020304" pitchFamily="18" charset="0"/>
                <a:cs typeface="Times New Roman" panose="02020603050405020304" pitchFamily="18" charset="0"/>
              </a:rPr>
              <a:t>пораненні</a:t>
            </a:r>
            <a:r>
              <a:rPr lang="ru-RU" sz="1800" dirty="0">
                <a:solidFill>
                  <a:schemeClr val="tx1"/>
                </a:solidFill>
                <a:latin typeface="Times New Roman" panose="02020603050405020304" pitchFamily="18" charset="0"/>
                <a:cs typeface="Times New Roman" panose="02020603050405020304" pitchFamily="18" charset="0"/>
              </a:rPr>
              <a:t> та </a:t>
            </a:r>
            <a:r>
              <a:rPr lang="ru-RU" sz="1800" dirty="0" err="1">
                <a:solidFill>
                  <a:schemeClr val="tx1"/>
                </a:solidFill>
                <a:latin typeface="Times New Roman" panose="02020603050405020304" pitchFamily="18" charset="0"/>
                <a:cs typeface="Times New Roman" panose="02020603050405020304" pitchFamily="18" charset="0"/>
              </a:rPr>
              <a:t>кровотечі</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зводиться</a:t>
            </a:r>
            <a:r>
              <a:rPr lang="ru-RU" sz="1800" dirty="0">
                <a:solidFill>
                  <a:schemeClr val="tx1"/>
                </a:solidFill>
                <a:latin typeface="Times New Roman" panose="02020603050405020304" pitchFamily="18" charset="0"/>
                <a:cs typeface="Times New Roman" panose="02020603050405020304" pitchFamily="18" charset="0"/>
              </a:rPr>
              <a:t> до </a:t>
            </a:r>
            <a:r>
              <a:rPr lang="ru-RU" sz="1800" dirty="0" err="1">
                <a:solidFill>
                  <a:schemeClr val="tx1"/>
                </a:solidFill>
                <a:latin typeface="Times New Roman" panose="02020603050405020304" pitchFamily="18" charset="0"/>
                <a:cs typeface="Times New Roman" panose="02020603050405020304" pitchFamily="18" charset="0"/>
              </a:rPr>
              <a:t>обережного</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накладання</a:t>
            </a:r>
            <a:r>
              <a:rPr lang="ru-RU" sz="1800" dirty="0">
                <a:solidFill>
                  <a:schemeClr val="tx1"/>
                </a:solidFill>
                <a:latin typeface="Times New Roman" panose="02020603050405020304" pitchFamily="18" charset="0"/>
                <a:cs typeface="Times New Roman" panose="02020603050405020304" pitchFamily="18" charset="0"/>
              </a:rPr>
              <a:t> на рану </a:t>
            </a:r>
            <a:r>
              <a:rPr lang="ru-RU" sz="1800" dirty="0" err="1">
                <a:solidFill>
                  <a:schemeClr val="tx1"/>
                </a:solidFill>
                <a:latin typeface="Times New Roman" panose="02020603050405020304" pitchFamily="18" charset="0"/>
                <a:cs typeface="Times New Roman" panose="02020603050405020304" pitchFamily="18" charset="0"/>
              </a:rPr>
              <a:t>індивідуального</a:t>
            </a:r>
            <a:r>
              <a:rPr lang="ru-RU" sz="1800" dirty="0">
                <a:solidFill>
                  <a:schemeClr val="tx1"/>
                </a:solidFill>
                <a:latin typeface="Times New Roman" panose="02020603050405020304" pitchFamily="18" charset="0"/>
                <a:cs typeface="Times New Roman" panose="02020603050405020304" pitchFamily="18" charset="0"/>
              </a:rPr>
              <a:t> пакета. При </a:t>
            </a:r>
            <a:r>
              <a:rPr lang="ru-RU" sz="1800" dirty="0" err="1">
                <a:solidFill>
                  <a:schemeClr val="tx1"/>
                </a:solidFill>
                <a:latin typeface="Times New Roman" panose="02020603050405020304" pitchFamily="18" charset="0"/>
                <a:cs typeface="Times New Roman" panose="02020603050405020304" pitchFamily="18" charset="0"/>
              </a:rPr>
              <a:t>цьому</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мити</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її</a:t>
            </a:r>
            <a:r>
              <a:rPr lang="ru-RU" sz="1800" dirty="0">
                <a:solidFill>
                  <a:schemeClr val="tx1"/>
                </a:solidFill>
                <a:latin typeface="Times New Roman" panose="02020603050405020304" pitchFamily="18" charset="0"/>
                <a:cs typeface="Times New Roman" panose="02020603050405020304" pitchFamily="18" charset="0"/>
              </a:rPr>
              <a:t> водою, </a:t>
            </a:r>
            <a:r>
              <a:rPr lang="ru-RU" sz="1800" dirty="0" err="1">
                <a:solidFill>
                  <a:schemeClr val="tx1"/>
                </a:solidFill>
                <a:latin typeface="Times New Roman" panose="02020603050405020304" pitchFamily="18" charset="0"/>
                <a:cs typeface="Times New Roman" panose="02020603050405020304" pitchFamily="18" charset="0"/>
              </a:rPr>
              <a:t>змивати</a:t>
            </a:r>
            <a:r>
              <a:rPr lang="ru-RU" sz="1800" dirty="0">
                <a:solidFill>
                  <a:schemeClr val="tx1"/>
                </a:solidFill>
                <a:latin typeface="Times New Roman" panose="02020603050405020304" pitchFamily="18" charset="0"/>
                <a:cs typeface="Times New Roman" panose="02020603050405020304" pitchFamily="18" charset="0"/>
              </a:rPr>
              <a:t> кров з рани </a:t>
            </a:r>
            <a:r>
              <a:rPr lang="ru-RU" sz="1800" dirty="0" err="1">
                <a:solidFill>
                  <a:schemeClr val="tx1"/>
                </a:solidFill>
                <a:latin typeface="Times New Roman" panose="02020603050405020304" pitchFamily="18" charset="0"/>
                <a:cs typeface="Times New Roman" panose="02020603050405020304" pitchFamily="18" charset="0"/>
              </a:rPr>
              <a:t>забороняється</a:t>
            </a:r>
            <a:r>
              <a:rPr lang="ru-RU" sz="1800" dirty="0" smtClean="0">
                <a:solidFill>
                  <a:schemeClr val="tx1"/>
                </a:solidFill>
                <a:latin typeface="Times New Roman" panose="02020603050405020304" pitchFamily="18" charset="0"/>
                <a:cs typeface="Times New Roman" panose="02020603050405020304" pitchFamily="18" charset="0"/>
              </a:rPr>
              <a:t>.</a:t>
            </a:r>
            <a:endParaRPr lang="ru-RU" sz="1800" dirty="0">
              <a:solidFill>
                <a:schemeClr val="tx1"/>
              </a:solidFill>
              <a:latin typeface="Times New Roman" panose="02020603050405020304" pitchFamily="18" charset="0"/>
              <a:cs typeface="Times New Roman" panose="02020603050405020304" pitchFamily="18" charset="0"/>
            </a:endParaRPr>
          </a:p>
          <a:p>
            <a:pPr indent="457200" algn="l">
              <a:spcBef>
                <a:spcPts val="0"/>
              </a:spcBef>
            </a:pPr>
            <a:r>
              <a:rPr lang="ru-RU" sz="1800" dirty="0">
                <a:solidFill>
                  <a:schemeClr val="tx1"/>
                </a:solidFill>
                <a:latin typeface="Times New Roman" panose="02020603050405020304" pitchFamily="18" charset="0"/>
                <a:cs typeface="Times New Roman" panose="02020603050405020304" pitchFamily="18" charset="0"/>
              </a:rPr>
              <a:t>При </a:t>
            </a:r>
            <a:r>
              <a:rPr lang="ru-RU" sz="1800" dirty="0" err="1">
                <a:solidFill>
                  <a:schemeClr val="tx1"/>
                </a:solidFill>
                <a:latin typeface="Times New Roman" panose="02020603050405020304" pitchFamily="18" charset="0"/>
                <a:cs typeface="Times New Roman" panose="02020603050405020304" pitchFamily="18" charset="0"/>
              </a:rPr>
              <a:t>кровотечі</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необхідно</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підняти</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поранену</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кінцівку</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закрити</a:t>
            </a:r>
            <a:r>
              <a:rPr lang="ru-RU" sz="1800" dirty="0">
                <a:solidFill>
                  <a:schemeClr val="tx1"/>
                </a:solidFill>
                <a:latin typeface="Times New Roman" panose="02020603050405020304" pitchFamily="18" charset="0"/>
                <a:cs typeface="Times New Roman" panose="02020603050405020304" pitchFamily="18" charset="0"/>
              </a:rPr>
              <a:t> рану </a:t>
            </a:r>
            <a:r>
              <a:rPr lang="ru-RU" sz="1800" dirty="0" err="1">
                <a:solidFill>
                  <a:schemeClr val="tx1"/>
                </a:solidFill>
                <a:latin typeface="Times New Roman" panose="02020603050405020304" pitchFamily="18" charset="0"/>
                <a:cs typeface="Times New Roman" panose="02020603050405020304" pitchFamily="18" charset="0"/>
              </a:rPr>
              <a:t>перев’язувальним</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матеріалом</a:t>
            </a:r>
            <a:r>
              <a:rPr lang="ru-RU" sz="1800" dirty="0">
                <a:solidFill>
                  <a:schemeClr val="tx1"/>
                </a:solidFill>
                <a:latin typeface="Times New Roman" panose="02020603050405020304" pitchFamily="18" charset="0"/>
                <a:cs typeface="Times New Roman" panose="02020603050405020304" pitchFamily="18" charset="0"/>
              </a:rPr>
              <a:t> і </a:t>
            </a:r>
            <a:r>
              <a:rPr lang="ru-RU" sz="1800" dirty="0" err="1">
                <a:solidFill>
                  <a:schemeClr val="tx1"/>
                </a:solidFill>
                <a:latin typeface="Times New Roman" panose="02020603050405020304" pitchFamily="18" charset="0"/>
                <a:cs typeface="Times New Roman" panose="02020603050405020304" pitchFamily="18" charset="0"/>
              </a:rPr>
              <a:t>притиснути</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ділянку</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біля</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неї</a:t>
            </a:r>
            <a:r>
              <a:rPr lang="ru-RU" sz="1800" dirty="0">
                <a:solidFill>
                  <a:schemeClr val="tx1"/>
                </a:solidFill>
                <a:latin typeface="Times New Roman" panose="02020603050405020304" pitchFamily="18" charset="0"/>
                <a:cs typeface="Times New Roman" panose="02020603050405020304" pitchFamily="18" charset="0"/>
              </a:rPr>
              <a:t> на 4-5 </a:t>
            </a:r>
            <a:r>
              <a:rPr lang="ru-RU" sz="1800" dirty="0" err="1">
                <a:solidFill>
                  <a:schemeClr val="tx1"/>
                </a:solidFill>
                <a:latin typeface="Times New Roman" panose="02020603050405020304" pitchFamily="18" charset="0"/>
                <a:cs typeface="Times New Roman" panose="02020603050405020304" pitchFamily="18" charset="0"/>
              </a:rPr>
              <a:t>хв</a:t>
            </a:r>
            <a:r>
              <a:rPr lang="ru-RU" sz="1800" dirty="0">
                <a:solidFill>
                  <a:schemeClr val="tx1"/>
                </a:solidFill>
                <a:latin typeface="Times New Roman" panose="02020603050405020304" pitchFamily="18" charset="0"/>
                <a:cs typeface="Times New Roman" panose="02020603050405020304" pitchFamily="18" charset="0"/>
              </a:rPr>
              <a:t>., не </a:t>
            </a:r>
            <a:r>
              <a:rPr lang="ru-RU" sz="1800" dirty="0" err="1">
                <a:solidFill>
                  <a:schemeClr val="tx1"/>
                </a:solidFill>
                <a:latin typeface="Times New Roman" panose="02020603050405020304" pitchFamily="18" charset="0"/>
                <a:cs typeface="Times New Roman" panose="02020603050405020304" pitchFamily="18" charset="0"/>
              </a:rPr>
              <a:t>торкаючись</a:t>
            </a:r>
            <a:r>
              <a:rPr lang="ru-RU" sz="1800" dirty="0">
                <a:solidFill>
                  <a:schemeClr val="tx1"/>
                </a:solidFill>
                <a:latin typeface="Times New Roman" panose="02020603050405020304" pitchFamily="18" charset="0"/>
                <a:cs typeface="Times New Roman" panose="02020603050405020304" pitchFamily="18" charset="0"/>
              </a:rPr>
              <a:t> рани пальцем. </a:t>
            </a:r>
            <a:r>
              <a:rPr lang="ru-RU" sz="1800" dirty="0" err="1">
                <a:solidFill>
                  <a:schemeClr val="tx1"/>
                </a:solidFill>
                <a:latin typeface="Times New Roman" panose="02020603050405020304" pitchFamily="18" charset="0"/>
                <a:cs typeface="Times New Roman" panose="02020603050405020304" pitchFamily="18" charset="0"/>
              </a:rPr>
              <a:t>Після</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цього</a:t>
            </a:r>
            <a:r>
              <a:rPr lang="ru-RU" sz="1800" dirty="0">
                <a:solidFill>
                  <a:schemeClr val="tx1"/>
                </a:solidFill>
                <a:latin typeface="Times New Roman" panose="02020603050405020304" pitchFamily="18" charset="0"/>
                <a:cs typeface="Times New Roman" panose="02020603050405020304" pitchFamily="18" charset="0"/>
              </a:rPr>
              <a:t> рану треба </a:t>
            </a:r>
            <a:r>
              <a:rPr lang="ru-RU" sz="1800" dirty="0" err="1">
                <a:solidFill>
                  <a:schemeClr val="tx1"/>
                </a:solidFill>
                <a:latin typeface="Times New Roman" panose="02020603050405020304" pitchFamily="18" charset="0"/>
                <a:cs typeface="Times New Roman" panose="02020603050405020304" pitchFamily="18" charset="0"/>
              </a:rPr>
              <a:t>забинтувати</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Якщо</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кровотеча</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продовжується</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слід</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вдатися</a:t>
            </a:r>
            <a:r>
              <a:rPr lang="ru-RU" sz="1800" dirty="0">
                <a:solidFill>
                  <a:schemeClr val="tx1"/>
                </a:solidFill>
                <a:latin typeface="Times New Roman" panose="02020603050405020304" pitchFamily="18" charset="0"/>
                <a:cs typeface="Times New Roman" panose="02020603050405020304" pitchFamily="18" charset="0"/>
              </a:rPr>
              <a:t> до </a:t>
            </a:r>
            <a:r>
              <a:rPr lang="ru-RU" sz="1800" dirty="0" err="1">
                <a:solidFill>
                  <a:schemeClr val="tx1"/>
                </a:solidFill>
                <a:latin typeface="Times New Roman" panose="02020603050405020304" pitchFamily="18" charset="0"/>
                <a:cs typeface="Times New Roman" panose="02020603050405020304" pitchFamily="18" charset="0"/>
              </a:rPr>
              <a:t>здавлювання</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кровоносних</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судин</a:t>
            </a:r>
            <a:r>
              <a:rPr lang="ru-RU" sz="1800" dirty="0">
                <a:solidFill>
                  <a:schemeClr val="tx1"/>
                </a:solidFill>
                <a:latin typeface="Times New Roman" panose="02020603050405020304" pitchFamily="18" charset="0"/>
                <a:cs typeface="Times New Roman" panose="02020603050405020304" pitchFamily="18" charset="0"/>
              </a:rPr>
              <a:t> за </a:t>
            </a:r>
            <a:r>
              <a:rPr lang="ru-RU" sz="1800" dirty="0" err="1">
                <a:solidFill>
                  <a:schemeClr val="tx1"/>
                </a:solidFill>
                <a:latin typeface="Times New Roman" panose="02020603050405020304" pitchFamily="18" charset="0"/>
                <a:cs typeface="Times New Roman" panose="02020603050405020304" pitchFamily="18" charset="0"/>
              </a:rPr>
              <a:t>допомогою</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згинання</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кінцівки</a:t>
            </a:r>
            <a:r>
              <a:rPr lang="ru-RU" sz="1800" dirty="0">
                <a:solidFill>
                  <a:schemeClr val="tx1"/>
                </a:solidFill>
                <a:latin typeface="Times New Roman" panose="02020603050405020304" pitchFamily="18" charset="0"/>
                <a:cs typeface="Times New Roman" panose="02020603050405020304" pitchFamily="18" charset="0"/>
              </a:rPr>
              <a:t> у </a:t>
            </a:r>
            <a:r>
              <a:rPr lang="ru-RU" sz="1800" dirty="0" err="1">
                <a:solidFill>
                  <a:schemeClr val="tx1"/>
                </a:solidFill>
                <a:latin typeface="Times New Roman" panose="02020603050405020304" pitchFamily="18" charset="0"/>
                <a:cs typeface="Times New Roman" panose="02020603050405020304" pitchFamily="18" charset="0"/>
              </a:rPr>
              <a:t>суглобах</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притискування</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кровоносних</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судин</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пальцями</a:t>
            </a:r>
            <a:r>
              <a:rPr lang="ru-RU" sz="1800" dirty="0">
                <a:solidFill>
                  <a:schemeClr val="tx1"/>
                </a:solidFill>
                <a:latin typeface="Times New Roman" panose="02020603050405020304" pitchFamily="18" charset="0"/>
                <a:cs typeface="Times New Roman" panose="02020603050405020304" pitchFamily="18" charset="0"/>
              </a:rPr>
              <a:t>, джутом </a:t>
            </a:r>
            <a:r>
              <a:rPr lang="ru-RU" sz="1800" dirty="0" err="1">
                <a:solidFill>
                  <a:schemeClr val="tx1"/>
                </a:solidFill>
                <a:latin typeface="Times New Roman" panose="02020603050405020304" pitchFamily="18" charset="0"/>
                <a:cs typeface="Times New Roman" panose="02020603050405020304" pitchFamily="18" charset="0"/>
              </a:rPr>
              <a:t>чи</a:t>
            </a:r>
            <a:r>
              <a:rPr lang="ru-RU" sz="1800" dirty="0">
                <a:solidFill>
                  <a:schemeClr val="tx1"/>
                </a:solidFill>
                <a:latin typeface="Times New Roman" panose="02020603050405020304" pitchFamily="18" charset="0"/>
                <a:cs typeface="Times New Roman" panose="02020603050405020304" pitchFamily="18" charset="0"/>
              </a:rPr>
              <a:t> </a:t>
            </a:r>
            <a:r>
              <a:rPr lang="ru-RU" sz="1800" dirty="0" err="1">
                <a:solidFill>
                  <a:schemeClr val="tx1"/>
                </a:solidFill>
                <a:latin typeface="Times New Roman" panose="02020603050405020304" pitchFamily="18" charset="0"/>
                <a:cs typeface="Times New Roman" panose="02020603050405020304" pitchFamily="18" charset="0"/>
              </a:rPr>
              <a:t>закруткою</a:t>
            </a:r>
            <a:r>
              <a:rPr lang="ru-RU" sz="1800" dirty="0">
                <a:solidFill>
                  <a:schemeClr val="tx1"/>
                </a:solidFill>
                <a:latin typeface="Times New Roman" panose="02020603050405020304" pitchFamily="18" charset="0"/>
                <a:cs typeface="Times New Roman" panose="02020603050405020304" pitchFamily="18" charset="0"/>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510674"/>
            <a:ext cx="2880320" cy="140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10"/>
          <p:cNvSpPr>
            <a:spLocks noChangeArrowheads="1"/>
          </p:cNvSpPr>
          <p:nvPr/>
        </p:nvSpPr>
        <p:spPr bwMode="auto">
          <a:xfrm>
            <a:off x="323528" y="5949280"/>
            <a:ext cx="2520280" cy="432049"/>
          </a:xfrm>
          <a:prstGeom prst="roundRect">
            <a:avLst>
              <a:gd name="adj" fmla="val 16667"/>
            </a:avLst>
          </a:prstGeom>
          <a:solidFill>
            <a:srgbClr val="FFFF00">
              <a:alpha val="50000"/>
            </a:srgbClr>
          </a:solidFill>
          <a:ln w="25400">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147" tIns="40074" rIns="80147" bIns="40074" anchor="ctr"/>
          <a:lstStyle/>
          <a:p>
            <a:pPr algn="ctr" defTabSz="801688">
              <a:defRPr/>
            </a:pPr>
            <a:r>
              <a:rPr lang="uk-UA" sz="2100" b="1" dirty="0">
                <a:solidFill>
                  <a:srgbClr val="CC0000"/>
                </a:solidFill>
                <a:effectLst>
                  <a:outerShdw blurRad="38100" dist="38100" dir="2700000" algn="tl">
                    <a:srgbClr val="000000"/>
                  </a:outerShdw>
                </a:effectLst>
                <a:latin typeface="Bookman Old Style" pitchFamily="18" charset="0"/>
              </a:rPr>
              <a:t>КАПІЛЯРНА</a:t>
            </a:r>
            <a:endParaRPr lang="ru-RU" sz="2100" b="1" dirty="0">
              <a:solidFill>
                <a:srgbClr val="CC0000"/>
              </a:solidFill>
              <a:effectLst>
                <a:outerShdw blurRad="38100" dist="38100" dir="2700000" algn="tl">
                  <a:srgbClr val="000000"/>
                </a:outerShdw>
              </a:effectLst>
              <a:latin typeface="Bookman Old Style" pitchFamily="18" charset="0"/>
            </a:endParaRPr>
          </a:p>
        </p:txBody>
      </p:sp>
      <p:pic>
        <p:nvPicPr>
          <p:cNvPr id="6" name="Picture 9" descr="picture"/>
          <p:cNvPicPr preferRelativeResize="0">
            <a:picLocks noChangeArrowheads="1"/>
          </p:cNvPicPr>
          <p:nvPr/>
        </p:nvPicPr>
        <p:blipFill>
          <a:blip r:embed="rId3">
            <a:extLst>
              <a:ext uri="{28A0092B-C50C-407E-A947-70E740481C1C}">
                <a14:useLocalDpi xmlns:a14="http://schemas.microsoft.com/office/drawing/2010/main" val="0"/>
              </a:ext>
            </a:extLst>
          </a:blip>
          <a:srcRect l="3093" t="36676" r="7478" b="36989"/>
          <a:stretch>
            <a:fillRect/>
          </a:stretch>
        </p:blipFill>
        <p:spPr bwMode="auto">
          <a:xfrm>
            <a:off x="3095593" y="4510673"/>
            <a:ext cx="2923803" cy="1330593"/>
          </a:xfrm>
          <a:prstGeom prst="rect">
            <a:avLst/>
          </a:prstGeom>
          <a:solidFill>
            <a:srgbClr val="FFFFFF"/>
          </a:solidFill>
          <a:ln w="9525">
            <a:solidFill>
              <a:srgbClr val="000000"/>
            </a:solidFill>
            <a:round/>
            <a:headEnd/>
            <a:tailEnd/>
          </a:ln>
        </p:spPr>
      </p:pic>
      <p:sp>
        <p:nvSpPr>
          <p:cNvPr id="7" name="AutoShape 12"/>
          <p:cNvSpPr>
            <a:spLocks noChangeArrowheads="1"/>
          </p:cNvSpPr>
          <p:nvPr/>
        </p:nvSpPr>
        <p:spPr bwMode="auto">
          <a:xfrm>
            <a:off x="3347864" y="5877272"/>
            <a:ext cx="2525538" cy="504057"/>
          </a:xfrm>
          <a:prstGeom prst="roundRect">
            <a:avLst>
              <a:gd name="adj" fmla="val 16667"/>
            </a:avLst>
          </a:prstGeom>
          <a:solidFill>
            <a:srgbClr val="FFFF00">
              <a:alpha val="50000"/>
            </a:srgbClr>
          </a:solidFill>
          <a:ln w="25400">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147" tIns="40074" rIns="80147" bIns="40074" anchor="ctr"/>
          <a:lstStyle/>
          <a:p>
            <a:pPr algn="ctr" defTabSz="801688">
              <a:defRPr/>
            </a:pPr>
            <a:r>
              <a:rPr lang="uk-UA" sz="2100" b="1" dirty="0">
                <a:solidFill>
                  <a:srgbClr val="A50021"/>
                </a:solidFill>
                <a:effectLst>
                  <a:outerShdw blurRad="38100" dist="38100" dir="2700000" algn="tl">
                    <a:srgbClr val="000000"/>
                  </a:outerShdw>
                </a:effectLst>
                <a:latin typeface="Bookman Old Style" pitchFamily="18" charset="0"/>
              </a:rPr>
              <a:t>ВЕНОЗНА</a:t>
            </a:r>
            <a:endParaRPr lang="ru-RU" sz="2100" b="1" dirty="0">
              <a:solidFill>
                <a:srgbClr val="A50021"/>
              </a:solidFill>
              <a:effectLst>
                <a:outerShdw blurRad="38100" dist="38100" dir="2700000" algn="tl">
                  <a:srgbClr val="000000"/>
                </a:outerShdw>
              </a:effectLst>
              <a:latin typeface="Bookman Old Style" pitchFamily="18"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4510673"/>
            <a:ext cx="2979398" cy="136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AutoShape 11"/>
          <p:cNvSpPr>
            <a:spLocks noChangeArrowheads="1"/>
          </p:cNvSpPr>
          <p:nvPr/>
        </p:nvSpPr>
        <p:spPr bwMode="auto">
          <a:xfrm>
            <a:off x="6372200" y="5949281"/>
            <a:ext cx="2511346" cy="432048"/>
          </a:xfrm>
          <a:prstGeom prst="roundRect">
            <a:avLst>
              <a:gd name="adj" fmla="val 16667"/>
            </a:avLst>
          </a:prstGeom>
          <a:solidFill>
            <a:srgbClr val="FFFF00">
              <a:alpha val="50000"/>
            </a:srgbClr>
          </a:solidFill>
          <a:ln w="25400">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147" tIns="40074" rIns="80147" bIns="40074" anchor="ctr"/>
          <a:lstStyle/>
          <a:p>
            <a:pPr algn="ctr" defTabSz="801688">
              <a:defRPr/>
            </a:pPr>
            <a:r>
              <a:rPr lang="uk-UA" sz="2100" b="1" dirty="0">
                <a:solidFill>
                  <a:srgbClr val="FF3300"/>
                </a:solidFill>
                <a:effectLst>
                  <a:outerShdw blurRad="38100" dist="38100" dir="2700000" algn="tl">
                    <a:srgbClr val="000000"/>
                  </a:outerShdw>
                </a:effectLst>
                <a:latin typeface="Bookman Old Style" pitchFamily="18" charset="0"/>
              </a:rPr>
              <a:t>АРТЕРІАЛЬНА</a:t>
            </a:r>
            <a:endParaRPr lang="ru-RU" sz="2100" b="1" dirty="0">
              <a:solidFill>
                <a:srgbClr val="FF3300"/>
              </a:solidFill>
              <a:effectLst>
                <a:outerShdw blurRad="38100" dist="38100" dir="2700000" algn="tl">
                  <a:srgbClr val="000000"/>
                </a:outerShdw>
              </a:effectLst>
              <a:latin typeface="Bookman Old Style" pitchFamily="18" charset="0"/>
            </a:endParaRPr>
          </a:p>
        </p:txBody>
      </p:sp>
    </p:spTree>
    <p:extLst>
      <p:ext uri="{BB962C8B-B14F-4D97-AF65-F5344CB8AC3E}">
        <p14:creationId xmlns:p14="http://schemas.microsoft.com/office/powerpoint/2010/main" val="341917964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rotWithShape="1">
          <a:blip r:embed="rId2">
            <a:extLst>
              <a:ext uri="{28A0092B-C50C-407E-A947-70E740481C1C}">
                <a14:useLocalDpi xmlns:a14="http://schemas.microsoft.com/office/drawing/2010/main" val="0"/>
              </a:ext>
            </a:extLst>
          </a:blip>
          <a:srcRect l="12688" t="8448" r="12387"/>
          <a:stretch/>
        </p:blipFill>
        <p:spPr>
          <a:xfrm>
            <a:off x="395536" y="404664"/>
            <a:ext cx="8590717" cy="5904656"/>
          </a:xfrm>
        </p:spPr>
      </p:pic>
    </p:spTree>
    <p:extLst>
      <p:ext uri="{BB962C8B-B14F-4D97-AF65-F5344CB8AC3E}">
        <p14:creationId xmlns:p14="http://schemas.microsoft.com/office/powerpoint/2010/main" val="488721185"/>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661" t="8781" r="12588"/>
          <a:stretch/>
        </p:blipFill>
        <p:spPr>
          <a:xfrm>
            <a:off x="179512" y="476672"/>
            <a:ext cx="8828411" cy="5961174"/>
          </a:xfrm>
        </p:spPr>
      </p:pic>
    </p:spTree>
    <p:extLst>
      <p:ext uri="{BB962C8B-B14F-4D97-AF65-F5344CB8AC3E}">
        <p14:creationId xmlns:p14="http://schemas.microsoft.com/office/powerpoint/2010/main" val="371563507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588" t="10237" r="12186"/>
          <a:stretch/>
        </p:blipFill>
        <p:spPr>
          <a:xfrm>
            <a:off x="323528" y="476672"/>
            <a:ext cx="8475262" cy="6120680"/>
          </a:xfrm>
        </p:spPr>
      </p:pic>
    </p:spTree>
    <p:extLst>
      <p:ext uri="{BB962C8B-B14F-4D97-AF65-F5344CB8AC3E}">
        <p14:creationId xmlns:p14="http://schemas.microsoft.com/office/powerpoint/2010/main" val="3149410622"/>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6463" y="1215969"/>
            <a:ext cx="4824536" cy="5447645"/>
          </a:xfrm>
          <a:prstGeom prst="rect">
            <a:avLst/>
          </a:prstGeom>
        </p:spPr>
        <p:txBody>
          <a:bodyPr wrap="square">
            <a:spAutoFit/>
          </a:bodyPr>
          <a:lstStyle/>
          <a:p>
            <a:r>
              <a:rPr lang="uk-UA" sz="3200" b="1" dirty="0" smtClean="0">
                <a:solidFill>
                  <a:srgbClr val="FF0000"/>
                </a:solidFill>
                <a:effectLst>
                  <a:outerShdw blurRad="38100" dist="38100" dir="2700000" algn="tl">
                    <a:srgbClr val="000000">
                      <a:alpha val="43137"/>
                    </a:srgbClr>
                  </a:outerShdw>
                </a:effectLst>
              </a:rPr>
              <a:t>Забій.</a:t>
            </a:r>
            <a:r>
              <a:rPr lang="uk-UA" sz="2800" dirty="0" smtClean="0">
                <a:solidFill>
                  <a:srgbClr val="FF0000"/>
                </a:solidFill>
              </a:rPr>
              <a:t> </a:t>
            </a:r>
            <a:r>
              <a:rPr lang="uk-UA" sz="2800" dirty="0" smtClean="0"/>
              <a:t>Забезпечити спокій ушкодженому органові, стягнути пов'язкою, прикласти охолоджений предмет.</a:t>
            </a:r>
          </a:p>
          <a:p>
            <a:r>
              <a:rPr lang="uk-UA" sz="3200" b="1" dirty="0" smtClean="0">
                <a:solidFill>
                  <a:srgbClr val="FF0000"/>
                </a:solidFill>
                <a:effectLst>
                  <a:outerShdw blurRad="38100" dist="38100" dir="2700000" algn="tl">
                    <a:srgbClr val="000000">
                      <a:alpha val="43137"/>
                    </a:srgbClr>
                  </a:outerShdw>
                </a:effectLst>
              </a:rPr>
              <a:t>Розтяжка.</a:t>
            </a:r>
            <a:r>
              <a:rPr lang="uk-UA" sz="2800" dirty="0" smtClean="0">
                <a:solidFill>
                  <a:srgbClr val="FF0000"/>
                </a:solidFill>
              </a:rPr>
              <a:t> </a:t>
            </a:r>
            <a:r>
              <a:rPr lang="uk-UA" sz="2800" dirty="0" smtClean="0"/>
              <a:t>Зафіксувати суглоби, прийняти знеболювальне</a:t>
            </a:r>
            <a:r>
              <a:rPr lang="uk-UA" sz="2400" dirty="0" smtClean="0"/>
              <a:t>.</a:t>
            </a:r>
          </a:p>
          <a:p>
            <a:r>
              <a:rPr lang="uk-UA" sz="2800" b="1" dirty="0">
                <a:solidFill>
                  <a:srgbClr val="FF0000"/>
                </a:solidFill>
                <a:effectLst>
                  <a:outerShdw blurRad="38100" dist="38100" dir="2700000" algn="tl">
                    <a:srgbClr val="000000">
                      <a:alpha val="43137"/>
                    </a:srgbClr>
                  </a:outerShdw>
                </a:effectLst>
              </a:rPr>
              <a:t>Вивих.</a:t>
            </a:r>
            <a:r>
              <a:rPr lang="uk-UA" sz="2800" b="1" dirty="0">
                <a:solidFill>
                  <a:srgbClr val="FFC000"/>
                </a:solidFill>
                <a:effectLst>
                  <a:outerShdw blurRad="38100" dist="38100" dir="2700000" algn="tl">
                    <a:srgbClr val="000000">
                      <a:alpha val="43137"/>
                    </a:srgbClr>
                  </a:outerShdw>
                </a:effectLst>
              </a:rPr>
              <a:t> </a:t>
            </a:r>
            <a:r>
              <a:rPr lang="uk-UA" sz="2400" dirty="0"/>
              <a:t>Накласти холодний предмет; застосувати обезболювання, іммобілізувати кінцівку в положенні вивиху.</a:t>
            </a:r>
          </a:p>
          <a:p>
            <a:endParaRPr lang="uk-UA" sz="2400" dirty="0" smtClean="0"/>
          </a:p>
          <a:p>
            <a:pPr algn="ctr"/>
            <a:endParaRPr lang="uk-UA" sz="2000" dirty="0"/>
          </a:p>
        </p:txBody>
      </p:sp>
      <p:pic>
        <p:nvPicPr>
          <p:cNvPr id="5" name="Рисунок 4" descr="77939.1268181629.jpeg"/>
          <p:cNvPicPr>
            <a:picLocks noChangeAspect="1"/>
          </p:cNvPicPr>
          <p:nvPr/>
        </p:nvPicPr>
        <p:blipFill>
          <a:blip r:embed="rId2" cstate="print"/>
          <a:stretch>
            <a:fillRect/>
          </a:stretch>
        </p:blipFill>
        <p:spPr>
          <a:xfrm>
            <a:off x="6012160" y="3964283"/>
            <a:ext cx="2284599" cy="16420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849_large.jpg"/>
          <p:cNvPicPr>
            <a:picLocks noChangeAspect="1"/>
          </p:cNvPicPr>
          <p:nvPr/>
        </p:nvPicPr>
        <p:blipFill>
          <a:blip r:embed="rId3" cstate="print"/>
          <a:stretch>
            <a:fillRect/>
          </a:stretch>
        </p:blipFill>
        <p:spPr>
          <a:xfrm>
            <a:off x="6156176" y="1607529"/>
            <a:ext cx="2002295" cy="1656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251520" y="194290"/>
            <a:ext cx="8712968" cy="830997"/>
          </a:xfrm>
          <a:prstGeom prst="rect">
            <a:avLst/>
          </a:prstGeom>
        </p:spPr>
        <p:txBody>
          <a:bodyPr wrap="square">
            <a:spAutoFit/>
          </a:bodyPr>
          <a:lstStyle/>
          <a:p>
            <a:r>
              <a:rPr lang="ru-RU" sz="2400" b="1" dirty="0">
                <a:solidFill>
                  <a:srgbClr val="FF0000"/>
                </a:solidFill>
              </a:rPr>
              <a:t>ПЕРША </a:t>
            </a:r>
            <a:r>
              <a:rPr lang="ru-RU" sz="2400" b="1" dirty="0" smtClean="0">
                <a:solidFill>
                  <a:srgbClr val="FF0000"/>
                </a:solidFill>
              </a:rPr>
              <a:t>ДОПОМОГА</a:t>
            </a:r>
            <a:r>
              <a:rPr lang="ru-RU" sz="2400" dirty="0">
                <a:solidFill>
                  <a:srgbClr val="FF0000"/>
                </a:solidFill>
              </a:rPr>
              <a:t> </a:t>
            </a:r>
            <a:r>
              <a:rPr lang="ru-RU" sz="2400" dirty="0" smtClean="0">
                <a:solidFill>
                  <a:srgbClr val="FF0000"/>
                </a:solidFill>
              </a:rPr>
              <a:t> </a:t>
            </a:r>
            <a:r>
              <a:rPr lang="ru-RU" sz="2400" b="1" dirty="0" smtClean="0">
                <a:solidFill>
                  <a:srgbClr val="FF0000"/>
                </a:solidFill>
              </a:rPr>
              <a:t>ПРИ </a:t>
            </a:r>
            <a:r>
              <a:rPr lang="ru-RU" sz="2400" b="1" dirty="0">
                <a:solidFill>
                  <a:srgbClr val="FF0000"/>
                </a:solidFill>
              </a:rPr>
              <a:t>ПЕРЕЛОМАХ, ВИВИХАХ, РОЗТЯГУ ЗВ</a:t>
            </a:r>
            <a:r>
              <a:rPr lang="ru-RU" sz="2400" dirty="0">
                <a:solidFill>
                  <a:srgbClr val="FF0000"/>
                </a:solidFill>
              </a:rPr>
              <a:t>’</a:t>
            </a:r>
            <a:r>
              <a:rPr lang="ru-RU" sz="2400" b="1" dirty="0">
                <a:solidFill>
                  <a:srgbClr val="FF0000"/>
                </a:solidFill>
              </a:rPr>
              <a:t>ЯЗОК СУГЛОБІВ, </a:t>
            </a:r>
            <a:r>
              <a:rPr lang="ru-RU" sz="2400" b="1" dirty="0" smtClean="0">
                <a:solidFill>
                  <a:srgbClr val="FF0000"/>
                </a:solidFill>
              </a:rPr>
              <a:t>УДАРАХ</a:t>
            </a:r>
            <a:endParaRPr lang="ru-RU" sz="2400" dirty="0">
              <a:solidFill>
                <a:srgbClr val="FF0000"/>
              </a:solidFill>
            </a:endParaRPr>
          </a:p>
        </p:txBody>
      </p:sp>
      <p:sp>
        <p:nvSpPr>
          <p:cNvPr id="8" name="Прямоугольник 7"/>
          <p:cNvSpPr/>
          <p:nvPr/>
        </p:nvSpPr>
        <p:spPr>
          <a:xfrm>
            <a:off x="256553" y="902176"/>
            <a:ext cx="8203879" cy="369332"/>
          </a:xfrm>
          <a:prstGeom prst="rect">
            <a:avLst/>
          </a:prstGeom>
        </p:spPr>
        <p:txBody>
          <a:bodyPr wrap="square">
            <a:spAutoFit/>
          </a:bodyPr>
          <a:lstStyle/>
          <a:p>
            <a:r>
              <a:rPr lang="ru-RU" dirty="0" smtClean="0"/>
              <a:t>       </a:t>
            </a:r>
            <a:endParaRPr lang="ru-RU" dirty="0"/>
          </a:p>
        </p:txBody>
      </p:sp>
    </p:spTree>
  </p:cSld>
  <p:clrMapOvr>
    <a:masterClrMapping/>
  </p:clrMapOvr>
  <p:transition spd="med">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39952" y="56138"/>
            <a:ext cx="4896544" cy="5447645"/>
          </a:xfrm>
          <a:prstGeom prst="rect">
            <a:avLst/>
          </a:prstGeom>
        </p:spPr>
        <p:txBody>
          <a:bodyPr wrap="square">
            <a:spAutoFit/>
          </a:bodyPr>
          <a:lstStyle/>
          <a:p>
            <a:endParaRPr lang="uk-UA" sz="2000" dirty="0"/>
          </a:p>
          <a:p>
            <a:r>
              <a:rPr lang="uk-UA" sz="2400" b="1" dirty="0">
                <a:solidFill>
                  <a:srgbClr val="FF0000"/>
                </a:solidFill>
                <a:effectLst>
                  <a:outerShdw blurRad="38100" dist="38100" dir="2700000" algn="tl">
                    <a:srgbClr val="000000">
                      <a:alpha val="43137"/>
                    </a:srgbClr>
                  </a:outerShdw>
                </a:effectLst>
              </a:rPr>
              <a:t>Перелом</a:t>
            </a:r>
            <a:r>
              <a:rPr lang="uk-UA" sz="2400" dirty="0">
                <a:solidFill>
                  <a:srgbClr val="FF0000"/>
                </a:solidFill>
                <a:effectLst>
                  <a:outerShdw blurRad="38100" dist="38100" dir="2700000" algn="tl">
                    <a:srgbClr val="000000">
                      <a:alpha val="43137"/>
                    </a:srgbClr>
                  </a:outerShdw>
                </a:effectLst>
              </a:rPr>
              <a:t>.</a:t>
            </a:r>
            <a:r>
              <a:rPr lang="uk-UA" sz="2000" dirty="0">
                <a:solidFill>
                  <a:srgbClr val="FF0000"/>
                </a:solidFill>
              </a:rPr>
              <a:t> </a:t>
            </a:r>
            <a:r>
              <a:rPr lang="uk-UA" sz="2000" dirty="0"/>
              <a:t>Терміново іммобілізувати кістки в місці перелому накладанням шин, провести профілактику шоку на загальних засадах; транспортування та, особливо, перекладання повинні бути вкрай обережні</a:t>
            </a:r>
            <a:r>
              <a:rPr lang="uk-UA" sz="2000" dirty="0" smtClean="0"/>
              <a:t>.</a:t>
            </a:r>
          </a:p>
          <a:p>
            <a:endParaRPr lang="uk-UA" sz="2000" dirty="0" smtClean="0"/>
          </a:p>
          <a:p>
            <a:endParaRPr lang="uk-UA" sz="2000" dirty="0"/>
          </a:p>
          <a:p>
            <a:endParaRPr lang="uk-UA" sz="2000" dirty="0" smtClean="0"/>
          </a:p>
          <a:p>
            <a:endParaRPr lang="uk-UA" sz="2000" dirty="0"/>
          </a:p>
          <a:p>
            <a:r>
              <a:rPr lang="uk-UA" sz="2400" b="1" dirty="0" err="1">
                <a:solidFill>
                  <a:srgbClr val="FF0000"/>
                </a:solidFill>
                <a:effectLst>
                  <a:outerShdw blurRad="38100" dist="38100" dir="2700000" algn="tl">
                    <a:srgbClr val="000000">
                      <a:alpha val="43137"/>
                    </a:srgbClr>
                  </a:outerShdw>
                </a:effectLst>
              </a:rPr>
              <a:t>Здавлення</a:t>
            </a:r>
            <a:r>
              <a:rPr lang="uk-UA" sz="2400" dirty="0">
                <a:solidFill>
                  <a:srgbClr val="FF0000"/>
                </a:solidFill>
                <a:effectLst>
                  <a:outerShdw blurRad="38100" dist="38100" dir="2700000" algn="tl">
                    <a:srgbClr val="000000">
                      <a:alpha val="43137"/>
                    </a:srgbClr>
                  </a:outerShdw>
                </a:effectLst>
              </a:rPr>
              <a:t>.</a:t>
            </a:r>
            <a:r>
              <a:rPr lang="uk-UA" sz="2000" dirty="0">
                <a:solidFill>
                  <a:srgbClr val="FF0000"/>
                </a:solidFill>
              </a:rPr>
              <a:t> </a:t>
            </a:r>
            <a:r>
              <a:rPr lang="uk-UA" sz="2000" dirty="0"/>
              <a:t>Накласти джгути, як при зупинці кровотечі, обкласти ушкодження охолодженими предметами, у разі враження кінцівок іммобілізувати їх за допомогою шин, уразі шоку потерпілого </a:t>
            </a:r>
            <a:r>
              <a:rPr lang="uk-UA" sz="2000" dirty="0" smtClean="0"/>
              <a:t>зігріти</a:t>
            </a:r>
            <a:r>
              <a:rPr lang="uk-UA" sz="2000" dirty="0"/>
              <a:t>.</a:t>
            </a:r>
          </a:p>
        </p:txBody>
      </p:sp>
      <p:pic>
        <p:nvPicPr>
          <p:cNvPr id="3" name="Рисунок 2" descr="31835_900.jpg"/>
          <p:cNvPicPr>
            <a:picLocks noChangeAspect="1"/>
          </p:cNvPicPr>
          <p:nvPr/>
        </p:nvPicPr>
        <p:blipFill>
          <a:blip r:embed="rId2" cstate="print"/>
          <a:srcRect t="5405" b="8108"/>
          <a:stretch>
            <a:fillRect/>
          </a:stretch>
        </p:blipFill>
        <p:spPr>
          <a:xfrm>
            <a:off x="690353" y="475704"/>
            <a:ext cx="2508879" cy="2304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епп.jpg"/>
          <p:cNvPicPr>
            <a:picLocks noChangeAspect="1"/>
          </p:cNvPicPr>
          <p:nvPr/>
        </p:nvPicPr>
        <p:blipFill>
          <a:blip r:embed="rId3" cstate="print"/>
          <a:stretch>
            <a:fillRect/>
          </a:stretch>
        </p:blipFill>
        <p:spPr>
          <a:xfrm>
            <a:off x="179512" y="3861048"/>
            <a:ext cx="3852936" cy="19523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188640"/>
            <a:ext cx="6730497" cy="584775"/>
          </a:xfrm>
          <a:prstGeom prst="rect">
            <a:avLst/>
          </a:prstGeom>
        </p:spPr>
        <p:txBody>
          <a:bodyPr wrap="none">
            <a:spAutoFit/>
          </a:bodyPr>
          <a:lstStyle/>
          <a:p>
            <a:r>
              <a:rPr lang="uk-UA" altLang="ru-RU" sz="3200" dirty="0">
                <a:solidFill>
                  <a:srgbClr val="FF0000"/>
                </a:solidFill>
              </a:rPr>
              <a:t>Перша допомога при переломі кісток</a:t>
            </a:r>
            <a:endParaRPr lang="ru-RU" sz="3200" dirty="0">
              <a:solidFill>
                <a:srgbClr val="FF0000"/>
              </a:solidFill>
            </a:endParaRPr>
          </a:p>
        </p:txBody>
      </p:sp>
      <p:sp>
        <p:nvSpPr>
          <p:cNvPr id="3" name="Прямоугольник 2"/>
          <p:cNvSpPr/>
          <p:nvPr/>
        </p:nvSpPr>
        <p:spPr>
          <a:xfrm>
            <a:off x="395536" y="1268760"/>
            <a:ext cx="8280919" cy="2031325"/>
          </a:xfrm>
          <a:prstGeom prst="rect">
            <a:avLst/>
          </a:prstGeom>
        </p:spPr>
        <p:txBody>
          <a:bodyPr wrap="square">
            <a:spAutoFit/>
          </a:bodyPr>
          <a:lstStyle/>
          <a:p>
            <a:pPr marL="342900" indent="-342900">
              <a:buFont typeface="+mj-lt"/>
              <a:buAutoNum type="arabicPeriod"/>
            </a:pPr>
            <a:r>
              <a:rPr lang="uk-UA" altLang="ru-RU" dirty="0"/>
              <a:t>При відкритому - зупинити кровотечу, обробити шкіру навколо рани 5% р-</a:t>
            </a:r>
            <a:r>
              <a:rPr lang="uk-UA" altLang="ru-RU" dirty="0" err="1"/>
              <a:t>ом</a:t>
            </a:r>
            <a:r>
              <a:rPr lang="uk-UA" altLang="ru-RU" dirty="0"/>
              <a:t> йоду, накласти стерильну пов'язку;</a:t>
            </a:r>
          </a:p>
          <a:p>
            <a:pPr marL="342900" indent="-342900">
              <a:buFont typeface="+mj-lt"/>
              <a:buAutoNum type="arabicPeriod"/>
            </a:pPr>
            <a:r>
              <a:rPr lang="uk-UA" altLang="ru-RU" dirty="0"/>
              <a:t>Знеболити з шприц-тюбика </a:t>
            </a:r>
            <a:r>
              <a:rPr lang="uk-UA" altLang="ru-RU" dirty="0" err="1"/>
              <a:t>внутрішньом'язово</a:t>
            </a:r>
            <a:r>
              <a:rPr lang="uk-UA" altLang="ru-RU" dirty="0"/>
              <a:t>;</a:t>
            </a:r>
          </a:p>
          <a:p>
            <a:pPr marL="342900" indent="-342900">
              <a:buFont typeface="+mj-lt"/>
              <a:buAutoNum type="arabicPeriod"/>
            </a:pPr>
            <a:r>
              <a:rPr lang="uk-UA" altLang="ru-RU" dirty="0" err="1"/>
              <a:t>Знерухомити</a:t>
            </a:r>
            <a:r>
              <a:rPr lang="uk-UA" altLang="ru-RU" dirty="0"/>
              <a:t> кінцівку для зменшення болю, для профілактики додаткових ушкоджень гострими уламками. Шина повинна фіксувати два суглоби - вище і нижче місця перелому, а при переломі стегнової і плечової кістки третього суглоба</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335130"/>
            <a:ext cx="7200800" cy="32078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345951930"/>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03848" y="188640"/>
            <a:ext cx="5832648" cy="5632311"/>
          </a:xfrm>
          <a:prstGeom prst="rect">
            <a:avLst/>
          </a:prstGeom>
        </p:spPr>
        <p:txBody>
          <a:bodyPr wrap="square">
            <a:spAutoFit/>
          </a:bodyPr>
          <a:lstStyle/>
          <a:p>
            <a:r>
              <a:rPr lang="uk-UA" sz="20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Опіки </a:t>
            </a:r>
            <a:r>
              <a:rPr lang="uk-UA"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термічні</a:t>
            </a:r>
            <a:r>
              <a:rPr lang="uk-UA"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Розрізати одяг навколо опіку, не відриваючи від тіла, накласти суху асептичну пов'язку; при великих опіках загорнути в сухе простирадло, терміново доставити в лікувальний заклад. </a:t>
            </a:r>
            <a:endParaRPr lang="uk-UA" sz="2000" dirty="0" smtClean="0">
              <a:latin typeface="Times New Roman" panose="02020603050405020304" pitchFamily="18" charset="0"/>
              <a:cs typeface="Times New Roman" panose="02020603050405020304" pitchFamily="18" charset="0"/>
            </a:endParaRPr>
          </a:p>
          <a:p>
            <a:r>
              <a:rPr lang="uk-UA" sz="2000" dirty="0" smtClean="0">
                <a:latin typeface="Times New Roman" panose="02020603050405020304" pitchFamily="18" charset="0"/>
                <a:cs typeface="Times New Roman" panose="02020603050405020304" pitchFamily="18" charset="0"/>
              </a:rPr>
              <a:t>Не </a:t>
            </a:r>
            <a:r>
              <a:rPr lang="uk-UA" sz="2000" dirty="0">
                <a:latin typeface="Times New Roman" panose="02020603050405020304" pitchFamily="18" charset="0"/>
                <a:cs typeface="Times New Roman" panose="02020603050405020304" pitchFamily="18" charset="0"/>
              </a:rPr>
              <a:t>можна промивати опіки, змащувати, торкатися руками, проколювати пухирі</a:t>
            </a:r>
            <a:r>
              <a:rPr lang="uk-UA" sz="2000" dirty="0" smtClean="0">
                <a:latin typeface="Times New Roman" panose="02020603050405020304" pitchFamily="18" charset="0"/>
                <a:cs typeface="Times New Roman" panose="02020603050405020304" pitchFamily="18" charset="0"/>
              </a:rPr>
              <a:t>!</a:t>
            </a:r>
          </a:p>
          <a:p>
            <a:endParaRPr lang="uk-UA" sz="2000" dirty="0">
              <a:latin typeface="Times New Roman" panose="02020603050405020304" pitchFamily="18" charset="0"/>
              <a:cs typeface="Times New Roman" panose="02020603050405020304" pitchFamily="18" charset="0"/>
            </a:endParaRPr>
          </a:p>
          <a:p>
            <a:r>
              <a:rPr lang="uk-UA"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Опіки хімічні</a:t>
            </a:r>
            <a:r>
              <a:rPr lang="uk-UA"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Місце</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опіків</a:t>
            </a:r>
            <a:r>
              <a:rPr lang="ru-RU" sz="2000" dirty="0">
                <a:latin typeface="Times New Roman" panose="02020603050405020304" pitchFamily="18" charset="0"/>
                <a:cs typeface="Times New Roman" panose="02020603050405020304" pitchFamily="18" charset="0"/>
              </a:rPr>
              <a:t> кислотами </a:t>
            </a:r>
            <a:r>
              <a:rPr lang="ru-RU" sz="2000" dirty="0" err="1">
                <a:latin typeface="Times New Roman" panose="02020603050405020304" pitchFamily="18" charset="0"/>
                <a:cs typeface="Times New Roman" panose="02020603050405020304" pitchFamily="18" charset="0"/>
              </a:rPr>
              <a:t>ретельно</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промивають</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струменем</a:t>
            </a:r>
            <a:r>
              <a:rPr lang="ru-RU" sz="2000" dirty="0">
                <a:latin typeface="Times New Roman" panose="02020603050405020304" pitchFamily="18" charset="0"/>
                <a:cs typeface="Times New Roman" panose="02020603050405020304" pitchFamily="18" charset="0"/>
              </a:rPr>
              <a:t> води </a:t>
            </a:r>
            <a:r>
              <a:rPr lang="ru-RU" sz="2000" dirty="0" err="1">
                <a:latin typeface="Times New Roman" panose="02020603050405020304" pitchFamily="18" charset="0"/>
                <a:cs typeface="Times New Roman" panose="02020603050405020304" pitchFamily="18" charset="0"/>
              </a:rPr>
              <a:t>протягом</a:t>
            </a:r>
            <a:r>
              <a:rPr lang="ru-RU" sz="2000" dirty="0">
                <a:latin typeface="Times New Roman" panose="02020603050405020304" pitchFamily="18" charset="0"/>
                <a:cs typeface="Times New Roman" panose="02020603050405020304" pitchFamily="18" charset="0"/>
              </a:rPr>
              <a:t> 10-15 </a:t>
            </a:r>
            <a:r>
              <a:rPr lang="ru-RU" sz="2000" dirty="0" err="1">
                <a:latin typeface="Times New Roman" panose="02020603050405020304" pitchFamily="18" charset="0"/>
                <a:cs typeface="Times New Roman" panose="02020603050405020304" pitchFamily="18" charset="0"/>
              </a:rPr>
              <a:t>хвилин</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Обпечене</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місце</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промити</a:t>
            </a:r>
            <a:r>
              <a:rPr lang="ru-RU" sz="2000" dirty="0">
                <a:latin typeface="Times New Roman" panose="02020603050405020304" pitchFamily="18" charset="0"/>
                <a:cs typeface="Times New Roman" panose="02020603050405020304" pitchFamily="18" charset="0"/>
              </a:rPr>
              <a:t> 5 %- ним </a:t>
            </a:r>
            <a:r>
              <a:rPr lang="ru-RU" sz="2000" dirty="0" err="1">
                <a:latin typeface="Times New Roman" panose="02020603050405020304" pitchFamily="18" charset="0"/>
                <a:cs typeface="Times New Roman" panose="02020603050405020304" pitchFamily="18" charset="0"/>
              </a:rPr>
              <a:t>розчином</a:t>
            </a:r>
            <a:r>
              <a:rPr lang="ru-RU" sz="2000" dirty="0">
                <a:latin typeface="Times New Roman" panose="02020603050405020304" pitchFamily="18" charset="0"/>
                <a:cs typeface="Times New Roman" panose="02020603050405020304" pitchFamily="18" charset="0"/>
              </a:rPr>
              <a:t> перманганату </a:t>
            </a:r>
            <a:r>
              <a:rPr lang="ru-RU" sz="2000" dirty="0" err="1">
                <a:latin typeface="Times New Roman" panose="02020603050405020304" pitchFamily="18" charset="0"/>
                <a:cs typeface="Times New Roman" panose="02020603050405020304" pitchFamily="18" charset="0"/>
              </a:rPr>
              <a:t>калію</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або</a:t>
            </a:r>
            <a:r>
              <a:rPr lang="ru-RU" sz="2000" dirty="0">
                <a:latin typeface="Times New Roman" panose="02020603050405020304" pitchFamily="18" charset="0"/>
                <a:cs typeface="Times New Roman" panose="02020603050405020304" pitchFamily="18" charset="0"/>
              </a:rPr>
              <a:t> 10% - ним </a:t>
            </a:r>
            <a:r>
              <a:rPr lang="ru-RU" sz="2000" dirty="0" err="1">
                <a:latin typeface="Times New Roman" panose="02020603050405020304" pitchFamily="18" charset="0"/>
                <a:cs typeface="Times New Roman" panose="02020603050405020304" pitchFamily="18" charset="0"/>
              </a:rPr>
              <a:t>розчином</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питної</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соди</a:t>
            </a:r>
            <a:r>
              <a:rPr lang="ru-RU" sz="2000" dirty="0">
                <a:latin typeface="Times New Roman" panose="02020603050405020304" pitchFamily="18" charset="0"/>
                <a:cs typeface="Times New Roman" panose="02020603050405020304" pitchFamily="18" charset="0"/>
              </a:rPr>
              <a:t> ( одна </a:t>
            </a:r>
            <a:r>
              <a:rPr lang="ru-RU" sz="2000" dirty="0" err="1">
                <a:latin typeface="Times New Roman" panose="02020603050405020304" pitchFamily="18" charset="0"/>
                <a:cs typeface="Times New Roman" panose="02020603050405020304" pitchFamily="18" charset="0"/>
              </a:rPr>
              <a:t>чайна</a:t>
            </a:r>
            <a:r>
              <a:rPr lang="ru-RU" sz="2000" dirty="0">
                <a:latin typeface="Times New Roman" panose="02020603050405020304" pitchFamily="18" charset="0"/>
                <a:cs typeface="Times New Roman" panose="02020603050405020304" pitchFamily="18" charset="0"/>
              </a:rPr>
              <a:t> ложка на склянку води). На </a:t>
            </a:r>
            <a:r>
              <a:rPr lang="ru-RU" sz="2000" dirty="0" err="1">
                <a:latin typeface="Times New Roman" panose="02020603050405020304" pitchFamily="18" charset="0"/>
                <a:cs typeface="Times New Roman" panose="02020603050405020304" pitchFamily="18" charset="0"/>
              </a:rPr>
              <a:t>місце</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опіку</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накладають</a:t>
            </a:r>
            <a:r>
              <a:rPr lang="ru-RU" sz="2000" dirty="0">
                <a:latin typeface="Times New Roman" panose="02020603050405020304" pitchFamily="18" charset="0"/>
                <a:cs typeface="Times New Roman" panose="02020603050405020304" pitchFamily="18" charset="0"/>
              </a:rPr>
              <a:t> бинт. </a:t>
            </a:r>
            <a:endParaRPr lang="ru-RU" sz="2000" dirty="0" smtClean="0">
              <a:latin typeface="Times New Roman" panose="02020603050405020304" pitchFamily="18" charset="0"/>
              <a:cs typeface="Times New Roman" panose="02020603050405020304" pitchFamily="18" charset="0"/>
            </a:endParaRPr>
          </a:p>
          <a:p>
            <a:r>
              <a:rPr lang="ru-RU" sz="2000" dirty="0" err="1" smtClean="0">
                <a:latin typeface="Times New Roman" panose="02020603050405020304" pitchFamily="18" charset="0"/>
                <a:cs typeface="Times New Roman" panose="02020603050405020304" pitchFamily="18" charset="0"/>
              </a:rPr>
              <a:t>Місце</a:t>
            </a:r>
            <a:r>
              <a:rPr lang="ru-RU" sz="2000" dirty="0" smtClean="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опіків</a:t>
            </a:r>
            <a:r>
              <a:rPr lang="ru-RU" sz="2000" dirty="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їдкими</a:t>
            </a:r>
            <a:r>
              <a:rPr lang="ru-RU" sz="2000" dirty="0" smtClean="0">
                <a:latin typeface="Times New Roman" panose="02020603050405020304" pitchFamily="18" charset="0"/>
                <a:cs typeface="Times New Roman" panose="02020603050405020304" pitchFamily="18" charset="0"/>
              </a:rPr>
              <a:t> лугами  </a:t>
            </a:r>
            <a:r>
              <a:rPr lang="ru-RU" sz="2000" dirty="0" err="1">
                <a:latin typeface="Times New Roman" panose="02020603050405020304" pitchFamily="18" charset="0"/>
                <a:cs typeface="Times New Roman" panose="02020603050405020304" pitchFamily="18" charset="0"/>
              </a:rPr>
              <a:t>промивають</a:t>
            </a:r>
            <a:r>
              <a:rPr lang="ru-RU" sz="2000" dirty="0">
                <a:latin typeface="Times New Roman" panose="02020603050405020304" pitchFamily="18" charset="0"/>
                <a:cs typeface="Times New Roman" panose="02020603050405020304" pitchFamily="18" charset="0"/>
              </a:rPr>
              <a:t> проточною водою </a:t>
            </a:r>
            <a:r>
              <a:rPr lang="ru-RU" sz="2000" dirty="0" err="1">
                <a:latin typeface="Times New Roman" panose="02020603050405020304" pitchFamily="18" charset="0"/>
                <a:cs typeface="Times New Roman" panose="02020603050405020304" pitchFamily="18" charset="0"/>
              </a:rPr>
              <a:t>протягом</a:t>
            </a:r>
            <a:r>
              <a:rPr lang="ru-RU" sz="2000" dirty="0">
                <a:latin typeface="Times New Roman" panose="02020603050405020304" pitchFamily="18" charset="0"/>
                <a:cs typeface="Times New Roman" panose="02020603050405020304" pitchFamily="18" charset="0"/>
              </a:rPr>
              <a:t> 10-15 </a:t>
            </a:r>
            <a:r>
              <a:rPr lang="ru-RU" sz="2000" dirty="0" err="1">
                <a:latin typeface="Times New Roman" panose="02020603050405020304" pitchFamily="18" charset="0"/>
                <a:cs typeface="Times New Roman" panose="02020603050405020304" pitchFamily="18" charset="0"/>
              </a:rPr>
              <a:t>хвилин</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потім</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слабким</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розчином</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оцтової</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кислоти</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Місце</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опіків</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накривають</a:t>
            </a:r>
            <a:r>
              <a:rPr lang="ru-RU" sz="2000" dirty="0">
                <a:latin typeface="Times New Roman" panose="02020603050405020304" pitchFamily="18" charset="0"/>
                <a:cs typeface="Times New Roman" panose="02020603050405020304" pitchFamily="18" charset="0"/>
              </a:rPr>
              <a:t> марлею.</a:t>
            </a:r>
            <a:endParaRPr lang="uk-UA" sz="2000"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Рисунок 3" descr="ozhogi.jpg"/>
          <p:cNvPicPr>
            <a:picLocks noChangeAspect="1"/>
          </p:cNvPicPr>
          <p:nvPr/>
        </p:nvPicPr>
        <p:blipFill>
          <a:blip r:embed="rId2" cstate="print"/>
          <a:stretch>
            <a:fillRect/>
          </a:stretch>
        </p:blipFill>
        <p:spPr>
          <a:xfrm>
            <a:off x="238130" y="476672"/>
            <a:ext cx="2912684"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2780928"/>
            <a:ext cx="2363426" cy="34306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6502" y="332656"/>
            <a:ext cx="5433610" cy="6124754"/>
          </a:xfrm>
          <a:prstGeom prst="rect">
            <a:avLst/>
          </a:prstGeom>
        </p:spPr>
        <p:txBody>
          <a:bodyPr wrap="square">
            <a:spAutoFit/>
          </a:bodyPr>
          <a:lstStyle/>
          <a:p>
            <a:r>
              <a:rPr lang="uk-UA" sz="2800" b="1" dirty="0">
                <a:solidFill>
                  <a:srgbClr val="FF0000"/>
                </a:solidFill>
                <a:effectLst>
                  <a:outerShdw blurRad="38100" dist="38100" dir="2700000" algn="tl">
                    <a:srgbClr val="000000">
                      <a:alpha val="43137"/>
                    </a:srgbClr>
                  </a:outerShdw>
                </a:effectLst>
              </a:rPr>
              <a:t>Отруєння харчові</a:t>
            </a:r>
            <a:r>
              <a:rPr lang="uk-UA" sz="2800" dirty="0">
                <a:solidFill>
                  <a:srgbClr val="FF0000"/>
                </a:solidFill>
                <a:effectLst>
                  <a:outerShdw blurRad="38100" dist="38100" dir="2700000" algn="tl">
                    <a:srgbClr val="000000">
                      <a:alpha val="43137"/>
                    </a:srgbClr>
                  </a:outerShdw>
                </a:effectLst>
              </a:rPr>
              <a:t>. </a:t>
            </a:r>
            <a:r>
              <a:rPr lang="uk-UA" sz="2400" dirty="0"/>
              <a:t>Промити шлунок, органи травлення, вживати багато рідини, зігрівати, дати активоване вугілля </a:t>
            </a:r>
            <a:r>
              <a:rPr lang="uk-UA" sz="2400" dirty="0" smtClean="0"/>
              <a:t>(8-10 таблеток).</a:t>
            </a:r>
            <a:r>
              <a:rPr lang="ru-RU" sz="2400" dirty="0"/>
              <a:t> </a:t>
            </a:r>
            <a:r>
              <a:rPr lang="ru-RU" sz="2400" dirty="0" err="1"/>
              <a:t>Потім</a:t>
            </a:r>
            <a:r>
              <a:rPr lang="ru-RU" sz="2400" dirty="0"/>
              <a:t> </a:t>
            </a:r>
            <a:r>
              <a:rPr lang="ru-RU" sz="2400" dirty="0" err="1"/>
              <a:t>дають</a:t>
            </a:r>
            <a:r>
              <a:rPr lang="ru-RU" sz="2400" dirty="0"/>
              <a:t> </a:t>
            </a:r>
            <a:r>
              <a:rPr lang="ru-RU" sz="2400" dirty="0" err="1"/>
              <a:t>багато</a:t>
            </a:r>
            <a:r>
              <a:rPr lang="ru-RU" sz="2400" dirty="0"/>
              <a:t> чаю, але не </a:t>
            </a:r>
            <a:r>
              <a:rPr lang="ru-RU" sz="2400" dirty="0" err="1"/>
              <a:t>їжу</a:t>
            </a:r>
            <a:r>
              <a:rPr lang="ru-RU" sz="2400" dirty="0" smtClean="0"/>
              <a:t>.</a:t>
            </a:r>
          </a:p>
          <a:p>
            <a:endParaRPr lang="uk-UA" sz="2400" dirty="0"/>
          </a:p>
          <a:p>
            <a:r>
              <a:rPr lang="uk-UA" sz="2800" b="1" dirty="0" smtClean="0">
                <a:solidFill>
                  <a:srgbClr val="FF0000"/>
                </a:solidFill>
                <a:effectLst>
                  <a:outerShdw blurRad="38100" dist="38100" dir="2700000" algn="tl">
                    <a:srgbClr val="000000">
                      <a:alpha val="43137"/>
                    </a:srgbClr>
                  </a:outerShdw>
                </a:effectLst>
              </a:rPr>
              <a:t>Отруєння </a:t>
            </a:r>
            <a:r>
              <a:rPr lang="uk-UA" sz="2800" b="1" dirty="0">
                <a:solidFill>
                  <a:srgbClr val="FF0000"/>
                </a:solidFill>
                <a:effectLst>
                  <a:outerShdw blurRad="38100" dist="38100" dir="2700000" algn="tl">
                    <a:srgbClr val="000000">
                      <a:alpha val="43137"/>
                    </a:srgbClr>
                  </a:outerShdw>
                </a:effectLst>
              </a:rPr>
              <a:t>хімікатами, ліками</a:t>
            </a:r>
            <a:r>
              <a:rPr lang="uk-UA" sz="2800" dirty="0">
                <a:solidFill>
                  <a:srgbClr val="FF0000"/>
                </a:solidFill>
                <a:effectLst>
                  <a:outerShdw blurRad="38100" dist="38100" dir="2700000" algn="tl">
                    <a:srgbClr val="000000">
                      <a:alpha val="43137"/>
                    </a:srgbClr>
                  </a:outerShdw>
                </a:effectLst>
              </a:rPr>
              <a:t>.</a:t>
            </a:r>
            <a:r>
              <a:rPr lang="uk-UA" sz="2400" dirty="0">
                <a:solidFill>
                  <a:srgbClr val="FF0000"/>
                </a:solidFill>
              </a:rPr>
              <a:t> </a:t>
            </a:r>
            <a:r>
              <a:rPr lang="uk-UA" sz="2400" dirty="0"/>
              <a:t>Термінове промивання шлунка, при необхідності штучне дихання та реанімаційні заходи, доставити в лікувальний заклад</a:t>
            </a:r>
            <a:r>
              <a:rPr lang="uk-UA" sz="2400" dirty="0" smtClean="0"/>
              <a:t>.</a:t>
            </a:r>
            <a:endParaRPr lang="uk-UA" sz="2400" dirty="0"/>
          </a:p>
          <a:p>
            <a:r>
              <a:rPr lang="uk-UA" sz="2400" dirty="0" smtClean="0"/>
              <a:t>При </a:t>
            </a:r>
            <a:r>
              <a:rPr lang="uk-UA" sz="2400" dirty="0"/>
              <a:t>наявності підозри на прорив (нестерпний біль за грудною кліткою або в ділянці </a:t>
            </a:r>
            <a:r>
              <a:rPr lang="uk-UA" sz="2400" dirty="0" err="1"/>
              <a:t>шлунка</a:t>
            </a:r>
            <a:r>
              <a:rPr lang="uk-UA" sz="2400" dirty="0"/>
              <a:t>) потерпілому не слід нічого давати пити, а негайно транспортувати у лікувальний заклад.</a:t>
            </a:r>
          </a:p>
        </p:txBody>
      </p:sp>
      <p:pic>
        <p:nvPicPr>
          <p:cNvPr id="5" name="Рисунок 4" descr="___lekomania_leki_kobieta_128104.jpg"/>
          <p:cNvPicPr>
            <a:picLocks noChangeAspect="1"/>
          </p:cNvPicPr>
          <p:nvPr/>
        </p:nvPicPr>
        <p:blipFill>
          <a:blip r:embed="rId2" cstate="print"/>
          <a:stretch>
            <a:fillRect/>
          </a:stretch>
        </p:blipFill>
        <p:spPr>
          <a:xfrm>
            <a:off x="5688124" y="427960"/>
            <a:ext cx="2808312" cy="19447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9699" y="3356992"/>
            <a:ext cx="2901702" cy="19399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92696"/>
            <a:ext cx="7632848" cy="3046988"/>
          </a:xfrm>
          <a:prstGeom prst="rect">
            <a:avLst/>
          </a:prstGeom>
        </p:spPr>
        <p:txBody>
          <a:bodyPr wrap="square">
            <a:spAutoFit/>
          </a:bodyPr>
          <a:lstStyle/>
          <a:p>
            <a:r>
              <a:rPr lang="uk-UA" sz="3200" b="1" i="1" dirty="0" smtClean="0">
                <a:solidFill>
                  <a:schemeClr val="accent6">
                    <a:lumMod val="75000"/>
                  </a:schemeClr>
                </a:solidFill>
                <a:effectLst>
                  <a:outerShdw blurRad="38100" dist="38100" dir="2700000" algn="tl">
                    <a:srgbClr val="000000">
                      <a:alpha val="43137"/>
                    </a:srgbClr>
                  </a:outerShdw>
                </a:effectLst>
              </a:rPr>
              <a:t>Перша медична допомога</a:t>
            </a:r>
            <a:r>
              <a:rPr lang="uk-UA" sz="3200" i="1" dirty="0" smtClean="0">
                <a:effectLst>
                  <a:outerShdw blurRad="38100" dist="38100" dir="2700000" algn="tl">
                    <a:srgbClr val="000000">
                      <a:alpha val="43137"/>
                    </a:srgbClr>
                  </a:outerShdw>
                </a:effectLst>
              </a:rPr>
              <a:t> — комплекс невідкладних медичних заходів, які проводяться людині, що раптово захворіла або постраждала, на місці пригоди та під час її транспортування до медичного закладу</a:t>
            </a:r>
            <a:r>
              <a:rPr lang="uk-UA" sz="2800" i="1" dirty="0" smtClean="0">
                <a:effectLst>
                  <a:outerShdw blurRad="38100" dist="38100" dir="2700000" algn="tl">
                    <a:srgbClr val="000000">
                      <a:alpha val="43137"/>
                    </a:srgbClr>
                  </a:outerShdw>
                </a:effectLst>
              </a:rPr>
              <a:t>.</a:t>
            </a:r>
            <a:endParaRPr lang="uk-UA" sz="2800" i="1" dirty="0">
              <a:effectLst>
                <a:outerShdw blurRad="38100" dist="38100" dir="2700000" algn="tl">
                  <a:srgbClr val="000000">
                    <a:alpha val="43137"/>
                  </a:srgbClr>
                </a:outerShdw>
              </a:effectLst>
            </a:endParaRPr>
          </a:p>
        </p:txBody>
      </p:sp>
      <p:pic>
        <p:nvPicPr>
          <p:cNvPr id="3" name="Рисунок 2" descr="128965448173007428.jpg"/>
          <p:cNvPicPr>
            <a:picLocks noChangeAspect="1"/>
          </p:cNvPicPr>
          <p:nvPr/>
        </p:nvPicPr>
        <p:blipFill>
          <a:blip r:embed="rId2" cstate="print"/>
          <a:stretch>
            <a:fillRect/>
          </a:stretch>
        </p:blipFill>
        <p:spPr>
          <a:xfrm>
            <a:off x="3563888" y="4725144"/>
            <a:ext cx="2098204" cy="14729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62944"/>
            <a:ext cx="4572000" cy="1692771"/>
          </a:xfrm>
          <a:prstGeom prst="rect">
            <a:avLst/>
          </a:prstGeom>
        </p:spPr>
        <p:txBody>
          <a:bodyPr>
            <a:spAutoFit/>
          </a:bodyPr>
          <a:lstStyle/>
          <a:p>
            <a:r>
              <a:rPr lang="uk-UA" sz="2400" b="1" dirty="0">
                <a:solidFill>
                  <a:srgbClr val="FF0000"/>
                </a:solidFill>
                <a:effectLst>
                  <a:outerShdw blurRad="38100" dist="38100" dir="2700000" algn="tl">
                    <a:srgbClr val="000000">
                      <a:alpha val="43137"/>
                    </a:srgbClr>
                  </a:outerShdw>
                </a:effectLst>
              </a:rPr>
              <a:t>Обмороження</a:t>
            </a:r>
            <a:r>
              <a:rPr lang="uk-UA" sz="2400" dirty="0">
                <a:solidFill>
                  <a:srgbClr val="FF0000"/>
                </a:solidFill>
                <a:effectLst>
                  <a:outerShdw blurRad="38100" dist="38100" dir="2700000" algn="tl">
                    <a:srgbClr val="000000">
                      <a:alpha val="43137"/>
                    </a:srgbClr>
                  </a:outerShdw>
                </a:effectLst>
              </a:rPr>
              <a:t>.</a:t>
            </a:r>
            <a:r>
              <a:rPr lang="uk-UA" sz="2000" dirty="0">
                <a:solidFill>
                  <a:srgbClr val="FF0000"/>
                </a:solidFill>
              </a:rPr>
              <a:t> </a:t>
            </a:r>
            <a:r>
              <a:rPr lang="uk-UA" sz="2000" dirty="0"/>
              <a:t>Необхідно доправити потерпілого у приміщення і напоїти його теплим чаєм, натерти спиртом. Бажано помістити потерпілого у ванну з теплою водою.</a:t>
            </a:r>
          </a:p>
        </p:txBody>
      </p:sp>
      <p:sp>
        <p:nvSpPr>
          <p:cNvPr id="3" name="Прямоугольник 2"/>
          <p:cNvSpPr/>
          <p:nvPr/>
        </p:nvSpPr>
        <p:spPr>
          <a:xfrm>
            <a:off x="386303" y="3620248"/>
            <a:ext cx="4329713" cy="2062103"/>
          </a:xfrm>
          <a:prstGeom prst="rect">
            <a:avLst/>
          </a:prstGeom>
        </p:spPr>
        <p:txBody>
          <a:bodyPr wrap="square">
            <a:spAutoFit/>
          </a:bodyPr>
          <a:lstStyle/>
          <a:p>
            <a:r>
              <a:rPr lang="uk-UA" sz="2400" b="1" dirty="0">
                <a:solidFill>
                  <a:srgbClr val="FF0000"/>
                </a:solidFill>
                <a:effectLst>
                  <a:outerShdw blurRad="38100" dist="38100" dir="2700000" algn="tl">
                    <a:srgbClr val="000000">
                      <a:alpha val="43137"/>
                    </a:srgbClr>
                  </a:outerShdw>
                </a:effectLst>
              </a:rPr>
              <a:t>Ураження електричним струмом</a:t>
            </a:r>
            <a:r>
              <a:rPr lang="uk-UA" sz="2400" dirty="0">
                <a:solidFill>
                  <a:srgbClr val="FF0000"/>
                </a:solidFill>
                <a:effectLst>
                  <a:outerShdw blurRad="38100" dist="38100" dir="2700000" algn="tl">
                    <a:srgbClr val="000000">
                      <a:alpha val="43137"/>
                    </a:srgbClr>
                  </a:outerShdw>
                </a:effectLst>
              </a:rPr>
              <a:t>. </a:t>
            </a:r>
            <a:r>
              <a:rPr lang="uk-UA" sz="2000" dirty="0"/>
              <a:t>Не можна торкатись потерпілого, бо він перебуває під напругою. Потрібно негайно відкинути електричний провід дерев'яною палицею в бік.</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620688"/>
            <a:ext cx="3455987" cy="2962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0338" y="3789040"/>
            <a:ext cx="3723406" cy="29540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937864727"/>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16632"/>
            <a:ext cx="4104456" cy="5693866"/>
          </a:xfrm>
          <a:prstGeom prst="rect">
            <a:avLst/>
          </a:prstGeom>
        </p:spPr>
        <p:txBody>
          <a:bodyPr wrap="square">
            <a:spAutoFit/>
          </a:bodyPr>
          <a:lstStyle/>
          <a:p>
            <a:r>
              <a:rPr lang="uk-UA" sz="2400" b="1" dirty="0" smtClean="0">
                <a:solidFill>
                  <a:srgbClr val="FF0000"/>
                </a:solidFill>
                <a:effectLst>
                  <a:outerShdw blurRad="38100" dist="38100" dir="2700000" algn="tl">
                    <a:srgbClr val="000000">
                      <a:alpha val="43137"/>
                    </a:srgbClr>
                  </a:outerShdw>
                </a:effectLst>
              </a:rPr>
              <a:t>Нещасний випадок на воді</a:t>
            </a:r>
          </a:p>
          <a:p>
            <a:r>
              <a:rPr lang="uk-UA" sz="2000" dirty="0" smtClean="0"/>
              <a:t>Потрібно витягнути потерпілого з води й очистити ротову порожнину, видалити воду з дихальних шляхів, пригнувши голову потерпілого, покласти на спину, максимально відкинути його голову назад, запхавши під лопатки згорнутий одяг. Нижню щелепу потерпілого треба висунути вперед і, натискаючи на підборіддя, відкрити йому рот. На відкритий рот покласти хустинку, затиснути потерпілому ніс і, зробивши глибокий вдих, щільно притискаючи свій рот до рота потерпілого, вдихнути весь об'єм повітря в легені потерпілого. </a:t>
            </a:r>
            <a:endParaRPr lang="uk-UA" sz="2000" dirty="0"/>
          </a:p>
        </p:txBody>
      </p:sp>
      <p:pic>
        <p:nvPicPr>
          <p:cNvPr id="3" name="Рисунок 2" descr="2_html_maf06a97.png"/>
          <p:cNvPicPr>
            <a:picLocks noChangeAspect="1"/>
          </p:cNvPicPr>
          <p:nvPr/>
        </p:nvPicPr>
        <p:blipFill>
          <a:blip r:embed="rId2" cstate="print"/>
          <a:stretch>
            <a:fillRect/>
          </a:stretch>
        </p:blipFill>
        <p:spPr>
          <a:xfrm>
            <a:off x="4139952" y="1916832"/>
            <a:ext cx="4734022" cy="4253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260648"/>
            <a:ext cx="4392488" cy="5693866"/>
          </a:xfrm>
          <a:prstGeom prst="rect">
            <a:avLst/>
          </a:prstGeom>
        </p:spPr>
        <p:txBody>
          <a:bodyPr wrap="square">
            <a:spAutoFit/>
          </a:bodyPr>
          <a:lstStyle/>
          <a:p>
            <a:pPr algn="ctr"/>
            <a:r>
              <a:rPr lang="uk-UA" sz="2800" b="1" dirty="0" smtClean="0">
                <a:solidFill>
                  <a:srgbClr val="FF0000"/>
                </a:solidFill>
                <a:effectLst>
                  <a:outerShdw blurRad="38100" dist="38100" dir="2700000" algn="tl">
                    <a:srgbClr val="000000">
                      <a:alpha val="43137"/>
                    </a:srgbClr>
                  </a:outerShdw>
                </a:effectLst>
              </a:rPr>
              <a:t>Сонячний тепловий удар</a:t>
            </a:r>
          </a:p>
          <a:p>
            <a:r>
              <a:rPr lang="uk-UA" sz="2800" dirty="0" smtClean="0">
                <a:effectLst>
                  <a:outerShdw blurRad="38100" dist="38100" dir="2700000" algn="tl">
                    <a:srgbClr val="000000">
                      <a:alpha val="43137"/>
                    </a:srgbClr>
                  </a:outerShdw>
                </a:effectLst>
              </a:rPr>
              <a:t>Ознаки: </a:t>
            </a:r>
            <a:r>
              <a:rPr lang="uk-UA" sz="2800" dirty="0" smtClean="0"/>
              <a:t>кровотеча з носа, блювання, непритомність. Потерпілого потрібно негайно покласти в тінь так, щоб голова знаходилась на підвищенні. Роздягнути, напоїти холодною водою, дати під язик валідол. </a:t>
            </a:r>
          </a:p>
          <a:p>
            <a:r>
              <a:rPr lang="uk-UA" sz="2800" dirty="0" smtClean="0"/>
              <a:t>У разі втрати свідомості — дати понюхати нашатирний спирт.</a:t>
            </a:r>
            <a:endParaRPr lang="uk-UA" sz="2800" dirty="0"/>
          </a:p>
        </p:txBody>
      </p:sp>
      <p:pic>
        <p:nvPicPr>
          <p:cNvPr id="3" name="Рисунок 2" descr="solnechniy.udar_.jpg"/>
          <p:cNvPicPr>
            <a:picLocks noChangeAspect="1"/>
          </p:cNvPicPr>
          <p:nvPr/>
        </p:nvPicPr>
        <p:blipFill>
          <a:blip r:embed="rId2" cstate="print"/>
          <a:stretch>
            <a:fillRect/>
          </a:stretch>
        </p:blipFill>
        <p:spPr>
          <a:xfrm>
            <a:off x="5047580" y="260648"/>
            <a:ext cx="3304509" cy="2304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pomosh-pri-teplovom-udare.jpg"/>
          <p:cNvPicPr>
            <a:picLocks noChangeAspect="1"/>
          </p:cNvPicPr>
          <p:nvPr/>
        </p:nvPicPr>
        <p:blipFill>
          <a:blip r:embed="rId3" cstate="print"/>
          <a:stretch>
            <a:fillRect/>
          </a:stretch>
        </p:blipFill>
        <p:spPr>
          <a:xfrm>
            <a:off x="4932040" y="3284984"/>
            <a:ext cx="3753645" cy="34045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332656"/>
            <a:ext cx="7982677" cy="5016758"/>
          </a:xfrm>
          <a:prstGeom prst="rect">
            <a:avLst/>
          </a:prstGeom>
        </p:spPr>
        <p:txBody>
          <a:bodyPr wrap="square">
            <a:spAutoFit/>
          </a:bodyPr>
          <a:lstStyle/>
          <a:p>
            <a:pPr algn="ctr"/>
            <a:r>
              <a:rPr lang="uk-UA" sz="2800" b="1" i="1" dirty="0">
                <a:solidFill>
                  <a:schemeClr val="accent6">
                    <a:lumMod val="75000"/>
                  </a:schemeClr>
                </a:solidFill>
                <a:effectLst>
                  <a:outerShdw blurRad="38100" dist="38100" dir="2700000" algn="tl">
                    <a:srgbClr val="000000">
                      <a:alpha val="43137"/>
                    </a:srgbClr>
                  </a:outerShdw>
                </a:effectLst>
              </a:rPr>
              <a:t>Невідкладна медична допомога може бути </a:t>
            </a:r>
            <a:r>
              <a:rPr lang="uk-UA" sz="2800" b="1" i="1" dirty="0" smtClean="0">
                <a:solidFill>
                  <a:schemeClr val="accent6">
                    <a:lumMod val="75000"/>
                  </a:schemeClr>
                </a:solidFill>
                <a:effectLst>
                  <a:outerShdw blurRad="38100" dist="38100" dir="2700000" algn="tl">
                    <a:srgbClr val="000000">
                      <a:alpha val="43137"/>
                    </a:srgbClr>
                  </a:outerShdw>
                </a:effectLst>
              </a:rPr>
              <a:t>різною:</a:t>
            </a:r>
            <a:endParaRPr lang="uk-UA" sz="2800" b="1" i="1" dirty="0">
              <a:solidFill>
                <a:schemeClr val="accent6">
                  <a:lumMod val="75000"/>
                </a:schemeClr>
              </a:solidFill>
              <a:effectLst>
                <a:outerShdw blurRad="38100" dist="38100" dir="2700000" algn="tl">
                  <a:srgbClr val="000000">
                    <a:alpha val="43137"/>
                  </a:srgbClr>
                </a:outerShdw>
              </a:effectLst>
            </a:endParaRPr>
          </a:p>
          <a:p>
            <a:pPr>
              <a:buFont typeface="Wingdings" pitchFamily="2" charset="2"/>
              <a:buChar char="v"/>
            </a:pPr>
            <a:r>
              <a:rPr lang="uk-UA" sz="2400" dirty="0" smtClean="0"/>
              <a:t> першу </a:t>
            </a:r>
            <a:r>
              <a:rPr lang="uk-UA" sz="2400" dirty="0"/>
              <a:t>медичну некваліфіковану допомогу, яка здійснюється немедичним працівником, який часто не має необхідних засобів та медикаментів;</a:t>
            </a:r>
          </a:p>
          <a:p>
            <a:pPr>
              <a:buFont typeface="Wingdings" pitchFamily="2" charset="2"/>
              <a:buChar char="v"/>
            </a:pPr>
            <a:r>
              <a:rPr lang="uk-UA" sz="2400" dirty="0" smtClean="0"/>
              <a:t> першу </a:t>
            </a:r>
            <a:r>
              <a:rPr lang="uk-UA" sz="2400" dirty="0"/>
              <a:t>медичну кваліфіковану (долікарську) допомогу, яка здійснюється медичним працівником, який пройшов спеціальну підготовку з надання першої допомоги </a:t>
            </a:r>
            <a:r>
              <a:rPr lang="uk-UA" sz="2400" dirty="0" smtClean="0"/>
              <a:t>(фельдшер, медична сестра</a:t>
            </a:r>
            <a:r>
              <a:rPr lang="uk-UA" sz="2400" dirty="0"/>
              <a:t>)</a:t>
            </a:r>
          </a:p>
          <a:p>
            <a:pPr>
              <a:buFont typeface="Wingdings" pitchFamily="2" charset="2"/>
              <a:buChar char="v"/>
            </a:pPr>
            <a:r>
              <a:rPr lang="uk-UA" sz="2400" dirty="0" smtClean="0"/>
              <a:t> першу </a:t>
            </a:r>
            <a:r>
              <a:rPr lang="uk-UA" sz="2400" dirty="0"/>
              <a:t>лікарську медичну допомогу, яка </a:t>
            </a:r>
            <a:r>
              <a:rPr lang="uk-UA" sz="2400" dirty="0" smtClean="0"/>
              <a:t>здійснюється лікарем, який </a:t>
            </a:r>
            <a:r>
              <a:rPr lang="uk-UA" sz="2400" dirty="0"/>
              <a:t>має у своєму розпорядженні необхідні інструменти, апарати, медикаменти, кров </a:t>
            </a:r>
            <a:r>
              <a:rPr lang="uk-UA" sz="2400" dirty="0" smtClean="0"/>
              <a:t>та кровозамінники та інше</a:t>
            </a:r>
            <a:endParaRPr lang="uk-UA" sz="2400" dirty="0"/>
          </a:p>
        </p:txBody>
      </p:sp>
      <p:pic>
        <p:nvPicPr>
          <p:cNvPr id="3" name="Рисунок 2" descr="d8351aef7b1da3f55a4f257257195db7.jpg"/>
          <p:cNvPicPr>
            <a:picLocks noChangeAspect="1"/>
          </p:cNvPicPr>
          <p:nvPr/>
        </p:nvPicPr>
        <p:blipFill>
          <a:blip r:embed="rId2" cstate="print"/>
          <a:stretch>
            <a:fillRect/>
          </a:stretch>
        </p:blipFill>
        <p:spPr>
          <a:xfrm>
            <a:off x="7236296" y="4837606"/>
            <a:ext cx="1603738" cy="17721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39552" y="219998"/>
            <a:ext cx="8352928" cy="954107"/>
          </a:xfrm>
          <a:prstGeom prst="rect">
            <a:avLst/>
          </a:prstGeom>
        </p:spPr>
        <p:txBody>
          <a:bodyPr wrap="square">
            <a:spAutoFit/>
          </a:bodyPr>
          <a:lstStyle/>
          <a:p>
            <a:r>
              <a:rPr lang="uk-UA" sz="2800" b="1" dirty="0">
                <a:solidFill>
                  <a:srgbClr val="FF0000"/>
                </a:solidFill>
              </a:rPr>
              <a:t>Загальні принципи надання першої медичної допомоги</a:t>
            </a:r>
            <a:endParaRPr lang="ru-RU" sz="2800" b="1" dirty="0">
              <a:solidFill>
                <a:srgbClr val="FF0000"/>
              </a:solidFill>
            </a:endParaRPr>
          </a:p>
        </p:txBody>
      </p:sp>
      <p:graphicFrame>
        <p:nvGraphicFramePr>
          <p:cNvPr id="8" name="Схема 7"/>
          <p:cNvGraphicFramePr/>
          <p:nvPr>
            <p:extLst>
              <p:ext uri="{D42A27DB-BD31-4B8C-83A1-F6EECF244321}">
                <p14:modId xmlns:p14="http://schemas.microsoft.com/office/powerpoint/2010/main" val="46743282"/>
              </p:ext>
            </p:extLst>
          </p:nvPr>
        </p:nvGraphicFramePr>
        <p:xfrm>
          <a:off x="467544" y="1124744"/>
          <a:ext cx="8424936" cy="5432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3"/>
          <p:cNvGrpSpPr>
            <a:grpSpLocks/>
          </p:cNvGrpSpPr>
          <p:nvPr/>
        </p:nvGrpSpPr>
        <p:grpSpPr bwMode="auto">
          <a:xfrm>
            <a:off x="719410" y="767801"/>
            <a:ext cx="7921625" cy="5821393"/>
            <a:chOff x="971550" y="707995"/>
            <a:chExt cx="7921625" cy="5821393"/>
          </a:xfrm>
        </p:grpSpPr>
        <p:sp>
          <p:nvSpPr>
            <p:cNvPr id="3" name="Text Box 9"/>
            <p:cNvSpPr txBox="1">
              <a:spLocks noChangeArrowheads="1"/>
            </p:cNvSpPr>
            <p:nvPr/>
          </p:nvSpPr>
          <p:spPr bwMode="auto">
            <a:xfrm>
              <a:off x="2361799" y="707995"/>
              <a:ext cx="3241675" cy="400110"/>
            </a:xfrm>
            <a:prstGeom prst="rect">
              <a:avLst/>
            </a:prstGeom>
            <a:solidFill>
              <a:schemeClr val="folHlink"/>
            </a:solidFill>
            <a:ln w="5715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2000" b="1" dirty="0">
                  <a:solidFill>
                    <a:srgbClr val="FF3300"/>
                  </a:solidFill>
                </a:rPr>
                <a:t>ОЦІНКА  ОБСТАНОВКИ</a:t>
              </a:r>
            </a:p>
          </p:txBody>
        </p:sp>
        <p:sp>
          <p:nvSpPr>
            <p:cNvPr id="4" name="Text Box 10"/>
            <p:cNvSpPr txBox="1">
              <a:spLocks noChangeArrowheads="1"/>
            </p:cNvSpPr>
            <p:nvPr/>
          </p:nvSpPr>
          <p:spPr bwMode="auto">
            <a:xfrm>
              <a:off x="2411413" y="1628775"/>
              <a:ext cx="3240087" cy="592470"/>
            </a:xfrm>
            <a:prstGeom prst="rect">
              <a:avLst/>
            </a:prstGeom>
            <a:solidFill>
              <a:srgbClr val="FF3300"/>
            </a:solidFill>
            <a:ln w="2857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300" dirty="0">
                  <a:latin typeface="Baskerville Old Face" pitchFamily="18" charset="0"/>
                </a:rPr>
                <a:t>П р и п и н е н </a:t>
              </a:r>
              <a:r>
                <a:rPr lang="uk-UA" altLang="ru-RU" sz="1300" dirty="0" err="1">
                  <a:latin typeface="Baskerville Old Face" pitchFamily="18" charset="0"/>
                </a:rPr>
                <a:t>н</a:t>
              </a:r>
              <a:r>
                <a:rPr lang="uk-UA" altLang="ru-RU" sz="1300" dirty="0">
                  <a:latin typeface="Baskerville Old Face" pitchFamily="18" charset="0"/>
                </a:rPr>
                <a:t> я   д і ї   </a:t>
              </a:r>
            </a:p>
            <a:p>
              <a:pPr algn="ctr">
                <a:spcBef>
                  <a:spcPct val="50000"/>
                </a:spcBef>
              </a:pPr>
              <a:r>
                <a:rPr lang="uk-UA" altLang="ru-RU" sz="1300" dirty="0">
                  <a:latin typeface="Baskerville Old Face" pitchFamily="18" charset="0"/>
                </a:rPr>
                <a:t>т р а в м у ю ч  о г о      ф а к т о р у</a:t>
              </a:r>
            </a:p>
          </p:txBody>
        </p:sp>
        <p:sp>
          <p:nvSpPr>
            <p:cNvPr id="5" name="Text Box 11"/>
            <p:cNvSpPr txBox="1">
              <a:spLocks noChangeArrowheads="1"/>
            </p:cNvSpPr>
            <p:nvPr/>
          </p:nvSpPr>
          <p:spPr bwMode="auto">
            <a:xfrm rot="10800000" flipV="1">
              <a:off x="971550" y="2362850"/>
              <a:ext cx="1439863" cy="292388"/>
            </a:xfrm>
            <a:prstGeom prst="rect">
              <a:avLst/>
            </a:prstGeom>
            <a:solidFill>
              <a:srgbClr val="DDDDDD"/>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300">
                  <a:latin typeface="Baskerville Old Face" pitchFamily="18" charset="0"/>
                </a:rPr>
                <a:t>Померлий</a:t>
              </a:r>
            </a:p>
          </p:txBody>
        </p:sp>
        <p:sp>
          <p:nvSpPr>
            <p:cNvPr id="6" name="Oval 13"/>
            <p:cNvSpPr>
              <a:spLocks noChangeArrowheads="1"/>
            </p:cNvSpPr>
            <p:nvPr/>
          </p:nvSpPr>
          <p:spPr bwMode="auto">
            <a:xfrm>
              <a:off x="971550" y="3429000"/>
              <a:ext cx="1439863" cy="1079500"/>
            </a:xfrm>
            <a:prstGeom prst="ellipse">
              <a:avLst/>
            </a:prstGeom>
            <a:solidFill>
              <a:srgbClr val="FF3300"/>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ru-RU" altLang="ru-RU" sz="1800"/>
                <a:t>Чіткі</a:t>
              </a:r>
            </a:p>
            <a:p>
              <a:r>
                <a:rPr lang="ru-RU" altLang="ru-RU" sz="1800"/>
                <a:t>Ознаки</a:t>
              </a:r>
            </a:p>
            <a:p>
              <a:r>
                <a:rPr lang="ru-RU" altLang="ru-RU" sz="1800"/>
                <a:t>смерті</a:t>
              </a:r>
              <a:endParaRPr lang="ru-RU" altLang="ru-RU"/>
            </a:p>
          </p:txBody>
        </p:sp>
        <p:sp>
          <p:nvSpPr>
            <p:cNvPr id="7" name="Text Box 16"/>
            <p:cNvSpPr txBox="1">
              <a:spLocks noChangeArrowheads="1"/>
            </p:cNvSpPr>
            <p:nvPr/>
          </p:nvSpPr>
          <p:spPr bwMode="auto">
            <a:xfrm>
              <a:off x="2771775" y="2708275"/>
              <a:ext cx="2520950" cy="977900"/>
            </a:xfrm>
            <a:prstGeom prst="rect">
              <a:avLst/>
            </a:prstGeom>
            <a:solidFill>
              <a:schemeClr val="accent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a:solidFill>
                    <a:srgbClr val="FFFF00"/>
                  </a:solidFill>
                  <a:latin typeface="Baskerville Old Face" pitchFamily="18" charset="0"/>
                </a:rPr>
                <a:t>Оцінка  стану  постраждалого</a:t>
              </a:r>
            </a:p>
            <a:p>
              <a:pPr algn="ctr">
                <a:spcBef>
                  <a:spcPct val="50000"/>
                </a:spcBef>
              </a:pPr>
              <a:endParaRPr lang="uk-UA" altLang="ru-RU" sz="1300">
                <a:solidFill>
                  <a:srgbClr val="FFFF00"/>
                </a:solidFill>
                <a:latin typeface="Baskerville Old Face" pitchFamily="18" charset="0"/>
              </a:endParaRPr>
            </a:p>
          </p:txBody>
        </p:sp>
        <p:sp>
          <p:nvSpPr>
            <p:cNvPr id="8" name="Text Box 17"/>
            <p:cNvSpPr txBox="1">
              <a:spLocks noChangeArrowheads="1"/>
            </p:cNvSpPr>
            <p:nvPr/>
          </p:nvSpPr>
          <p:spPr bwMode="auto">
            <a:xfrm>
              <a:off x="3132138" y="4149725"/>
              <a:ext cx="2520950" cy="328613"/>
            </a:xfrm>
            <a:prstGeom prst="rect">
              <a:avLst/>
            </a:prstGeom>
            <a:solidFill>
              <a:schemeClr val="accent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300" b="1">
                  <a:solidFill>
                    <a:srgbClr val="FFFF00"/>
                  </a:solidFill>
                  <a:latin typeface="Baskerville Old Face" pitchFamily="18" charset="0"/>
                </a:rPr>
                <a:t>Живий</a:t>
              </a:r>
            </a:p>
          </p:txBody>
        </p:sp>
        <p:sp>
          <p:nvSpPr>
            <p:cNvPr id="9" name="Text Box 18"/>
            <p:cNvSpPr txBox="1">
              <a:spLocks noChangeArrowheads="1"/>
            </p:cNvSpPr>
            <p:nvPr/>
          </p:nvSpPr>
          <p:spPr bwMode="auto">
            <a:xfrm>
              <a:off x="6372225" y="2531659"/>
              <a:ext cx="1439863" cy="319088"/>
            </a:xfrm>
            <a:prstGeom prst="rect">
              <a:avLst/>
            </a:prstGeom>
            <a:solidFill>
              <a:schemeClr val="hlink"/>
            </a:solidFill>
            <a:ln w="28575">
              <a:solidFill>
                <a:srgbClr val="FF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300">
                  <a:latin typeface="Baskerville Old Face" pitchFamily="18" charset="0"/>
                </a:rPr>
                <a:t>Пульс</a:t>
              </a:r>
            </a:p>
          </p:txBody>
        </p:sp>
        <p:sp>
          <p:nvSpPr>
            <p:cNvPr id="10" name="Text Box 19"/>
            <p:cNvSpPr txBox="1">
              <a:spLocks noChangeArrowheads="1"/>
            </p:cNvSpPr>
            <p:nvPr/>
          </p:nvSpPr>
          <p:spPr bwMode="auto">
            <a:xfrm>
              <a:off x="6372225" y="2890434"/>
              <a:ext cx="1439863" cy="292388"/>
            </a:xfrm>
            <a:prstGeom prst="rect">
              <a:avLst/>
            </a:prstGeom>
            <a:solidFill>
              <a:schemeClr val="folHlink"/>
            </a:solidFill>
            <a:ln w="2857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300">
                  <a:latin typeface="Baskerville Old Face" pitchFamily="18" charset="0"/>
                </a:rPr>
                <a:t>Дихання</a:t>
              </a:r>
            </a:p>
          </p:txBody>
        </p:sp>
        <p:sp>
          <p:nvSpPr>
            <p:cNvPr id="11" name="Text Box 20"/>
            <p:cNvSpPr txBox="1">
              <a:spLocks noChangeArrowheads="1"/>
            </p:cNvSpPr>
            <p:nvPr/>
          </p:nvSpPr>
          <p:spPr bwMode="auto">
            <a:xfrm>
              <a:off x="6372225" y="3250797"/>
              <a:ext cx="1439863" cy="292388"/>
            </a:xfrm>
            <a:prstGeom prst="rect">
              <a:avLst/>
            </a:prstGeom>
            <a:solidFill>
              <a:srgbClr val="FFFF00"/>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300">
                  <a:latin typeface="Baskerville Old Face" pitchFamily="18" charset="0"/>
                </a:rPr>
                <a:t>Свідомість</a:t>
              </a:r>
            </a:p>
          </p:txBody>
        </p:sp>
        <p:sp>
          <p:nvSpPr>
            <p:cNvPr id="12" name="Text Box 21"/>
            <p:cNvSpPr txBox="1">
              <a:spLocks noChangeArrowheads="1"/>
            </p:cNvSpPr>
            <p:nvPr/>
          </p:nvSpPr>
          <p:spPr bwMode="auto">
            <a:xfrm>
              <a:off x="6372225" y="3611159"/>
              <a:ext cx="2160588" cy="492443"/>
            </a:xfrm>
            <a:prstGeom prst="rect">
              <a:avLst/>
            </a:prstGeom>
            <a:solidFill>
              <a:srgbClr val="FF99FF"/>
            </a:solidFill>
            <a:ln w="285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uk-UA" altLang="ru-RU" sz="1300">
                  <a:latin typeface="Baskerville Old Face" pitchFamily="18" charset="0"/>
                </a:rPr>
                <a:t>Реакція зіниць на світло позитивна</a:t>
              </a:r>
            </a:p>
          </p:txBody>
        </p:sp>
        <p:sp>
          <p:nvSpPr>
            <p:cNvPr id="13" name="Text Box 26"/>
            <p:cNvSpPr txBox="1">
              <a:spLocks noChangeArrowheads="1"/>
            </p:cNvSpPr>
            <p:nvPr/>
          </p:nvSpPr>
          <p:spPr bwMode="auto">
            <a:xfrm>
              <a:off x="4932363" y="4868863"/>
              <a:ext cx="1800225" cy="661987"/>
            </a:xfrm>
            <a:prstGeom prst="rect">
              <a:avLst/>
            </a:prstGeom>
            <a:solidFill>
              <a:schemeClr val="accent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uk-UA" altLang="ru-RU" sz="1400" b="1">
                  <a:solidFill>
                    <a:srgbClr val="FFFF00"/>
                  </a:solidFill>
                  <a:latin typeface="Baskerville Old Face" pitchFamily="18" charset="0"/>
                </a:rPr>
                <a:t>Рішення на  </a:t>
              </a:r>
            </a:p>
            <a:p>
              <a:pPr algn="ctr">
                <a:spcBef>
                  <a:spcPct val="50000"/>
                </a:spcBef>
              </a:pPr>
              <a:r>
                <a:rPr lang="uk-UA" altLang="ru-RU" sz="1400" b="1">
                  <a:solidFill>
                    <a:srgbClr val="FFFF00"/>
                  </a:solidFill>
                  <a:latin typeface="Baskerville Old Face" pitchFamily="18" charset="0"/>
                </a:rPr>
                <a:t>транспортування</a:t>
              </a:r>
            </a:p>
          </p:txBody>
        </p:sp>
        <p:sp>
          <p:nvSpPr>
            <p:cNvPr id="14" name="Text Box 28"/>
            <p:cNvSpPr txBox="1">
              <a:spLocks noChangeArrowheads="1"/>
            </p:cNvSpPr>
            <p:nvPr/>
          </p:nvSpPr>
          <p:spPr bwMode="auto">
            <a:xfrm>
              <a:off x="971550" y="5229225"/>
              <a:ext cx="1441450" cy="1223963"/>
            </a:xfrm>
            <a:prstGeom prst="rect">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uk-UA" altLang="ru-RU" sz="1300">
                  <a:latin typeface="Baskerville Old Face" pitchFamily="18" charset="0"/>
                </a:rPr>
                <a:t>Способи</a:t>
              </a:r>
            </a:p>
            <a:p>
              <a:pPr>
                <a:spcBef>
                  <a:spcPct val="50000"/>
                </a:spcBef>
              </a:pPr>
              <a:r>
                <a:rPr lang="uk-UA" altLang="ru-RU" sz="1300">
                  <a:latin typeface="Baskerville Old Face" pitchFamily="18" charset="0"/>
                </a:rPr>
                <a:t>Послідовність</a:t>
              </a:r>
            </a:p>
            <a:p>
              <a:pPr>
                <a:spcBef>
                  <a:spcPct val="50000"/>
                </a:spcBef>
              </a:pPr>
              <a:r>
                <a:rPr lang="uk-UA" altLang="ru-RU" sz="1300">
                  <a:latin typeface="Baskerville Old Face" pitchFamily="18" charset="0"/>
                </a:rPr>
                <a:t>Засоби</a:t>
              </a:r>
            </a:p>
            <a:p>
              <a:pPr>
                <a:spcBef>
                  <a:spcPct val="50000"/>
                </a:spcBef>
              </a:pPr>
              <a:r>
                <a:rPr lang="uk-UA" altLang="ru-RU" sz="1300">
                  <a:latin typeface="Baskerville Old Face" pitchFamily="18" charset="0"/>
                </a:rPr>
                <a:t>Об’єм</a:t>
              </a:r>
            </a:p>
          </p:txBody>
        </p:sp>
        <p:sp>
          <p:nvSpPr>
            <p:cNvPr id="15" name="Text Box 37"/>
            <p:cNvSpPr txBox="1">
              <a:spLocks noChangeArrowheads="1"/>
            </p:cNvSpPr>
            <p:nvPr/>
          </p:nvSpPr>
          <p:spPr bwMode="auto">
            <a:xfrm>
              <a:off x="7092950" y="5229225"/>
              <a:ext cx="1800225" cy="1300163"/>
            </a:xfrm>
            <a:prstGeom prst="rect">
              <a:avLst/>
            </a:prstGeom>
            <a:solidFill>
              <a:srgbClr val="FFFF00"/>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uk-UA" altLang="ru-RU" sz="1400">
                  <a:latin typeface="Baskerville Old Face" pitchFamily="18" charset="0"/>
                </a:rPr>
                <a:t>Яким транспортом</a:t>
              </a:r>
            </a:p>
            <a:p>
              <a:pPr>
                <a:spcBef>
                  <a:spcPct val="50000"/>
                </a:spcBef>
              </a:pPr>
              <a:r>
                <a:rPr lang="uk-UA" altLang="ru-RU" sz="1400">
                  <a:latin typeface="Baskerville Old Face" pitchFamily="18" charset="0"/>
                </a:rPr>
                <a:t>В яку  чергу</a:t>
              </a:r>
            </a:p>
            <a:p>
              <a:pPr>
                <a:spcBef>
                  <a:spcPct val="50000"/>
                </a:spcBef>
              </a:pPr>
              <a:r>
                <a:rPr lang="uk-UA" altLang="ru-RU" sz="1400">
                  <a:latin typeface="Baskerville Old Face" pitchFamily="18" charset="0"/>
                </a:rPr>
                <a:t>В якому  положенні</a:t>
              </a:r>
            </a:p>
            <a:p>
              <a:pPr>
                <a:spcBef>
                  <a:spcPct val="50000"/>
                </a:spcBef>
              </a:pPr>
              <a:r>
                <a:rPr lang="uk-UA" altLang="ru-RU" sz="1400">
                  <a:latin typeface="Baskerville Old Face" pitchFamily="18" charset="0"/>
                </a:rPr>
                <a:t>В яку  установу</a:t>
              </a:r>
            </a:p>
          </p:txBody>
        </p:sp>
        <p:sp>
          <p:nvSpPr>
            <p:cNvPr id="16" name="Line 47"/>
            <p:cNvSpPr>
              <a:spLocks noChangeShapeType="1"/>
            </p:cNvSpPr>
            <p:nvPr/>
          </p:nvSpPr>
          <p:spPr bwMode="auto">
            <a:xfrm>
              <a:off x="3851275" y="2349500"/>
              <a:ext cx="0" cy="360363"/>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7" name="Line 49"/>
            <p:cNvSpPr>
              <a:spLocks noChangeShapeType="1"/>
            </p:cNvSpPr>
            <p:nvPr/>
          </p:nvSpPr>
          <p:spPr bwMode="auto">
            <a:xfrm>
              <a:off x="4211638" y="3789363"/>
              <a:ext cx="0" cy="358775"/>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8" name="Line 58"/>
            <p:cNvSpPr>
              <a:spLocks noChangeShapeType="1"/>
            </p:cNvSpPr>
            <p:nvPr/>
          </p:nvSpPr>
          <p:spPr bwMode="auto">
            <a:xfrm>
              <a:off x="6011863" y="2708275"/>
              <a:ext cx="0" cy="1081088"/>
            </a:xfrm>
            <a:prstGeom prst="line">
              <a:avLst/>
            </a:prstGeom>
            <a:noFill/>
            <a:ln w="381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9" name="Line 63"/>
            <p:cNvSpPr>
              <a:spLocks noChangeShapeType="1"/>
            </p:cNvSpPr>
            <p:nvPr/>
          </p:nvSpPr>
          <p:spPr bwMode="auto">
            <a:xfrm>
              <a:off x="6011863" y="3789363"/>
              <a:ext cx="360362"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0" name="Line 64"/>
            <p:cNvSpPr>
              <a:spLocks noChangeShapeType="1"/>
            </p:cNvSpPr>
            <p:nvPr/>
          </p:nvSpPr>
          <p:spPr bwMode="auto">
            <a:xfrm>
              <a:off x="6011863" y="2708275"/>
              <a:ext cx="360362"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1" name="Line 65"/>
            <p:cNvSpPr>
              <a:spLocks noChangeShapeType="1"/>
            </p:cNvSpPr>
            <p:nvPr/>
          </p:nvSpPr>
          <p:spPr bwMode="auto">
            <a:xfrm>
              <a:off x="6011863" y="3068638"/>
              <a:ext cx="360362"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2" name="Line 66"/>
            <p:cNvSpPr>
              <a:spLocks noChangeShapeType="1"/>
            </p:cNvSpPr>
            <p:nvPr/>
          </p:nvSpPr>
          <p:spPr bwMode="auto">
            <a:xfrm>
              <a:off x="6011863" y="3429000"/>
              <a:ext cx="360362" cy="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3" name="Text Box 94"/>
            <p:cNvSpPr txBox="1">
              <a:spLocks noChangeArrowheads="1"/>
            </p:cNvSpPr>
            <p:nvPr/>
          </p:nvSpPr>
          <p:spPr bwMode="auto">
            <a:xfrm>
              <a:off x="2771775" y="4868863"/>
              <a:ext cx="1800225" cy="523220"/>
            </a:xfrm>
            <a:prstGeom prst="rect">
              <a:avLst/>
            </a:prstGeom>
            <a:solidFill>
              <a:srgbClr val="FF99FF"/>
            </a:solidFill>
            <a:ln w="381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uk-UA" altLang="ru-RU" sz="1400" b="1">
                  <a:latin typeface="Baskerville Old Face" pitchFamily="18" charset="0"/>
                </a:rPr>
                <a:t>Надання першої медичної допомоги</a:t>
              </a:r>
            </a:p>
          </p:txBody>
        </p:sp>
        <p:sp>
          <p:nvSpPr>
            <p:cNvPr id="24" name="Line 96"/>
            <p:cNvSpPr>
              <a:spLocks noChangeShapeType="1"/>
            </p:cNvSpPr>
            <p:nvPr/>
          </p:nvSpPr>
          <p:spPr bwMode="auto">
            <a:xfrm>
              <a:off x="5292725" y="3068638"/>
              <a:ext cx="719138" cy="0"/>
            </a:xfrm>
            <a:prstGeom prst="line">
              <a:avLst/>
            </a:prstGeom>
            <a:noFill/>
            <a:ln w="381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5" name="Line 102"/>
            <p:cNvSpPr>
              <a:spLocks noChangeShapeType="1"/>
            </p:cNvSpPr>
            <p:nvPr/>
          </p:nvSpPr>
          <p:spPr bwMode="auto">
            <a:xfrm flipH="1">
              <a:off x="3851275" y="4508500"/>
              <a:ext cx="360363" cy="360363"/>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6" name="Line 103"/>
            <p:cNvSpPr>
              <a:spLocks noChangeShapeType="1"/>
            </p:cNvSpPr>
            <p:nvPr/>
          </p:nvSpPr>
          <p:spPr bwMode="auto">
            <a:xfrm>
              <a:off x="4211638" y="4508500"/>
              <a:ext cx="1081087" cy="360363"/>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7" name="Line 104"/>
            <p:cNvSpPr>
              <a:spLocks noChangeShapeType="1"/>
            </p:cNvSpPr>
            <p:nvPr/>
          </p:nvSpPr>
          <p:spPr bwMode="auto">
            <a:xfrm flipH="1">
              <a:off x="2411413" y="5392083"/>
              <a:ext cx="1260474" cy="557867"/>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8" name="Line 108"/>
            <p:cNvSpPr>
              <a:spLocks noChangeShapeType="1"/>
            </p:cNvSpPr>
            <p:nvPr/>
          </p:nvSpPr>
          <p:spPr bwMode="auto">
            <a:xfrm>
              <a:off x="1692275" y="2708275"/>
              <a:ext cx="0" cy="720725"/>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29" name="Line 109"/>
            <p:cNvSpPr>
              <a:spLocks noChangeShapeType="1"/>
            </p:cNvSpPr>
            <p:nvPr/>
          </p:nvSpPr>
          <p:spPr bwMode="auto">
            <a:xfrm flipH="1" flipV="1">
              <a:off x="2411413" y="2708275"/>
              <a:ext cx="360362" cy="360363"/>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0" name="Line 110"/>
            <p:cNvSpPr>
              <a:spLocks noChangeShapeType="1"/>
            </p:cNvSpPr>
            <p:nvPr/>
          </p:nvSpPr>
          <p:spPr bwMode="auto">
            <a:xfrm>
              <a:off x="3851275" y="1268413"/>
              <a:ext cx="0" cy="360362"/>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31" name="Line 111"/>
            <p:cNvSpPr>
              <a:spLocks noChangeShapeType="1"/>
            </p:cNvSpPr>
            <p:nvPr/>
          </p:nvSpPr>
          <p:spPr bwMode="auto">
            <a:xfrm>
              <a:off x="5651500" y="5589588"/>
              <a:ext cx="1441450" cy="360362"/>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grpSp>
      <p:sp>
        <p:nvSpPr>
          <p:cNvPr id="32" name="TextBox 31"/>
          <p:cNvSpPr txBox="1"/>
          <p:nvPr/>
        </p:nvSpPr>
        <p:spPr>
          <a:xfrm>
            <a:off x="467544" y="11879"/>
            <a:ext cx="8856983" cy="523220"/>
          </a:xfrm>
          <a:prstGeom prst="rect">
            <a:avLst/>
          </a:prstGeom>
          <a:noFill/>
        </p:spPr>
        <p:txBody>
          <a:bodyPr wrap="square">
            <a:spAutoFit/>
          </a:bodyPr>
          <a:lstStyle/>
          <a:p>
            <a:pPr>
              <a:defRPr/>
            </a:pPr>
            <a:r>
              <a:rPr lang="uk-UA" sz="2800" dirty="0">
                <a:solidFill>
                  <a:srgbClr val="FF0000"/>
                </a:solidFill>
                <a:effectLst>
                  <a:outerShdw blurRad="50800" dist="38100" dir="2700000" algn="tl" rotWithShape="0">
                    <a:prstClr val="black">
                      <a:alpha val="40000"/>
                    </a:prstClr>
                  </a:outerShdw>
                </a:effectLst>
              </a:rPr>
              <a:t>Алгоритм дій при наданні першої медичної допомоги</a:t>
            </a:r>
            <a:endParaRPr lang="ru-RU" sz="2800" dirty="0">
              <a:solidFill>
                <a:srgbClr val="FF0000"/>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51052237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2" y="117589"/>
            <a:ext cx="8820472" cy="1231106"/>
          </a:xfrm>
          <a:prstGeom prst="rect">
            <a:avLst/>
          </a:prstGeom>
        </p:spPr>
        <p:txBody>
          <a:bodyPr wrap="square">
            <a:spAutoFit/>
          </a:bodyPr>
          <a:lstStyle/>
          <a:p>
            <a:r>
              <a:rPr lang="uk-UA" sz="2800" b="1" i="1" dirty="0" smtClean="0">
                <a:solidFill>
                  <a:srgbClr val="FF0000"/>
                </a:solidFill>
                <a:effectLst>
                  <a:outerShdw blurRad="38100" dist="38100" dir="2700000" algn="tl">
                    <a:srgbClr val="000000">
                      <a:alpha val="43137"/>
                    </a:srgbClr>
                  </a:outerShdw>
                </a:effectLst>
              </a:rPr>
              <a:t>         Послідовність </a:t>
            </a:r>
            <a:r>
              <a:rPr lang="uk-UA" sz="2800" b="1" i="1" dirty="0">
                <a:solidFill>
                  <a:srgbClr val="FF0000"/>
                </a:solidFill>
                <a:effectLst>
                  <a:outerShdw blurRad="38100" dist="38100" dir="2700000" algn="tl">
                    <a:srgbClr val="000000">
                      <a:alpha val="43137"/>
                    </a:srgbClr>
                  </a:outerShdw>
                </a:effectLst>
              </a:rPr>
              <a:t>надання першої </a:t>
            </a:r>
            <a:r>
              <a:rPr lang="uk-UA" sz="2800" b="1" i="1" dirty="0" smtClean="0">
                <a:solidFill>
                  <a:srgbClr val="FF0000"/>
                </a:solidFill>
                <a:effectLst>
                  <a:outerShdw blurRad="38100" dist="38100" dir="2700000" algn="tl">
                    <a:srgbClr val="000000">
                      <a:alpha val="43137"/>
                    </a:srgbClr>
                  </a:outerShdw>
                </a:effectLst>
              </a:rPr>
              <a:t>допомоги</a:t>
            </a:r>
          </a:p>
          <a:p>
            <a:endParaRPr lang="uk-UA" sz="2800" b="1" i="1" dirty="0">
              <a:solidFill>
                <a:srgbClr val="FF0000"/>
              </a:solidFill>
              <a:effectLst>
                <a:outerShdw blurRad="38100" dist="38100" dir="2700000" algn="tl">
                  <a:srgbClr val="000000">
                    <a:alpha val="43137"/>
                  </a:srgbClr>
                </a:outerShdw>
              </a:effectLst>
            </a:endParaRPr>
          </a:p>
          <a:p>
            <a:r>
              <a:rPr lang="uk-UA" dirty="0" smtClean="0"/>
              <a:t>.</a:t>
            </a:r>
            <a:endParaRPr lang="uk-UA" dirty="0"/>
          </a:p>
        </p:txBody>
      </p:sp>
      <p:sp>
        <p:nvSpPr>
          <p:cNvPr id="5" name="Заголовок 1"/>
          <p:cNvSpPr txBox="1">
            <a:spLocks/>
          </p:cNvSpPr>
          <p:nvPr/>
        </p:nvSpPr>
        <p:spPr>
          <a:xfrm>
            <a:off x="407988" y="785887"/>
            <a:ext cx="8229600" cy="77787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altLang="ru-RU" sz="2800" dirty="0" smtClean="0"/>
              <a:t>1. ПРИПИНИТИ ДІЮ УРАЖАЮЧОГО ФАКТОРУ</a:t>
            </a:r>
          </a:p>
        </p:txBody>
      </p:sp>
      <p:grpSp>
        <p:nvGrpSpPr>
          <p:cNvPr id="6" name="Группа 3"/>
          <p:cNvGrpSpPr>
            <a:grpSpLocks/>
          </p:cNvGrpSpPr>
          <p:nvPr/>
        </p:nvGrpSpPr>
        <p:grpSpPr bwMode="auto">
          <a:xfrm>
            <a:off x="321370" y="1333053"/>
            <a:ext cx="8402835" cy="5260504"/>
            <a:chOff x="179388" y="1196975"/>
            <a:chExt cx="8713787" cy="5338763"/>
          </a:xfrm>
        </p:grpSpPr>
        <p:pic>
          <p:nvPicPr>
            <p:cNvPr id="7" name="Picture 7" descr="picture"/>
            <p:cNvPicPr preferRelativeResize="0">
              <a:picLocks noChangeArrowheads="1"/>
            </p:cNvPicPr>
            <p:nvPr/>
          </p:nvPicPr>
          <p:blipFill>
            <a:blip r:embed="rId2">
              <a:extLst>
                <a:ext uri="{28A0092B-C50C-407E-A947-70E740481C1C}">
                  <a14:useLocalDpi xmlns:a14="http://schemas.microsoft.com/office/drawing/2010/main" val="0"/>
                </a:ext>
              </a:extLst>
            </a:blip>
            <a:srcRect l="1584" t="2711" r="3101" b="2682"/>
            <a:stretch>
              <a:fillRect/>
            </a:stretch>
          </p:blipFill>
          <p:spPr bwMode="auto">
            <a:xfrm>
              <a:off x="5184775" y="1212850"/>
              <a:ext cx="3043238" cy="3008313"/>
            </a:xfrm>
            <a:prstGeom prst="rect">
              <a:avLst/>
            </a:prstGeom>
            <a:solidFill>
              <a:srgbClr val="FFFFFF"/>
            </a:solidFill>
            <a:ln w="9525">
              <a:solidFill>
                <a:srgbClr val="000000"/>
              </a:solidFill>
              <a:round/>
              <a:headEnd/>
              <a:tailEnd/>
            </a:ln>
          </p:spPr>
        </p:pic>
        <p:pic>
          <p:nvPicPr>
            <p:cNvPr id="8" name="Picture 8" descr="picture"/>
            <p:cNvPicPr preferRelativeResize="0">
              <a:picLocks noChangeArrowheads="1"/>
            </p:cNvPicPr>
            <p:nvPr/>
          </p:nvPicPr>
          <p:blipFill>
            <a:blip r:embed="rId3">
              <a:extLst>
                <a:ext uri="{28A0092B-C50C-407E-A947-70E740481C1C}">
                  <a14:useLocalDpi xmlns:a14="http://schemas.microsoft.com/office/drawing/2010/main" val="0"/>
                </a:ext>
              </a:extLst>
            </a:blip>
            <a:srcRect l="2588" t="3745" r="51105" b="1913"/>
            <a:stretch>
              <a:fillRect/>
            </a:stretch>
          </p:blipFill>
          <p:spPr bwMode="auto">
            <a:xfrm>
              <a:off x="1584325" y="1196975"/>
              <a:ext cx="2916238" cy="2879725"/>
            </a:xfrm>
            <a:prstGeom prst="rect">
              <a:avLst/>
            </a:prstGeom>
            <a:solidFill>
              <a:srgbClr val="FFFFFF"/>
            </a:solidFill>
            <a:ln w="9525">
              <a:solidFill>
                <a:srgbClr val="000000"/>
              </a:solidFill>
              <a:round/>
              <a:headEnd/>
              <a:tailEnd/>
            </a:ln>
          </p:spPr>
        </p:pic>
        <p:pic>
          <p:nvPicPr>
            <p:cNvPr id="9" name="Picture 9" descr="picture"/>
            <p:cNvPicPr preferRelativeResize="0">
              <a:picLocks noChangeArrowheads="1"/>
            </p:cNvPicPr>
            <p:nvPr/>
          </p:nvPicPr>
          <p:blipFill>
            <a:blip r:embed="rId3">
              <a:extLst>
                <a:ext uri="{28A0092B-C50C-407E-A947-70E740481C1C}">
                  <a14:useLocalDpi xmlns:a14="http://schemas.microsoft.com/office/drawing/2010/main" val="0"/>
                </a:ext>
              </a:extLst>
            </a:blip>
            <a:srcRect l="51355" t="3520" r="731" b="1741"/>
            <a:stretch>
              <a:fillRect/>
            </a:stretch>
          </p:blipFill>
          <p:spPr bwMode="auto">
            <a:xfrm>
              <a:off x="3492500" y="3500438"/>
              <a:ext cx="3170238" cy="2881312"/>
            </a:xfrm>
            <a:prstGeom prst="rect">
              <a:avLst/>
            </a:prstGeom>
            <a:solidFill>
              <a:srgbClr val="FFFFFF"/>
            </a:solidFill>
            <a:ln w="9525">
              <a:solidFill>
                <a:srgbClr val="000000"/>
              </a:solidFill>
              <a:round/>
              <a:headEnd/>
              <a:tailEnd/>
            </a:ln>
          </p:spPr>
        </p:pic>
        <p:sp>
          <p:nvSpPr>
            <p:cNvPr id="10" name="AutoShape 10"/>
            <p:cNvSpPr>
              <a:spLocks noChangeArrowheads="1"/>
            </p:cNvSpPr>
            <p:nvPr/>
          </p:nvSpPr>
          <p:spPr bwMode="auto">
            <a:xfrm>
              <a:off x="7164388" y="5661025"/>
              <a:ext cx="1728787" cy="874713"/>
            </a:xfrm>
            <a:prstGeom prst="wedgeRoundRectCallout">
              <a:avLst>
                <a:gd name="adj1" fmla="val -127593"/>
                <a:gd name="adj2" fmla="val -6986"/>
                <a:gd name="adj3" fmla="val 16667"/>
              </a:avLst>
            </a:prstGeom>
            <a:solidFill>
              <a:srgbClr val="FFFF00">
                <a:alpha val="58000"/>
              </a:srgbClr>
            </a:solidFill>
            <a:ln w="25400">
              <a:solidFill>
                <a:srgbClr val="00CC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r>
                <a:rPr lang="uk-UA" sz="1600" b="1">
                  <a:solidFill>
                    <a:srgbClr val="009900"/>
                  </a:solidFill>
                  <a:effectLst>
                    <a:outerShdw blurRad="38100" dist="38100" dir="2700000" algn="tl">
                      <a:srgbClr val="000000"/>
                    </a:outerShdw>
                  </a:effectLst>
                  <a:latin typeface="Bookman Old Style" pitchFamily="18" charset="0"/>
                </a:rPr>
                <a:t>ВИТЯГТИ</a:t>
              </a:r>
            </a:p>
            <a:p>
              <a:pPr algn="ctr">
                <a:defRPr/>
              </a:pPr>
              <a:r>
                <a:rPr lang="uk-UA" sz="1600" b="1">
                  <a:solidFill>
                    <a:srgbClr val="009900"/>
                  </a:solidFill>
                  <a:effectLst>
                    <a:outerShdw blurRad="38100" dist="38100" dir="2700000" algn="tl">
                      <a:srgbClr val="000000"/>
                    </a:outerShdw>
                  </a:effectLst>
                  <a:latin typeface="Bookman Old Style" pitchFamily="18" charset="0"/>
                </a:rPr>
                <a:t>З-ПІД</a:t>
              </a:r>
            </a:p>
            <a:p>
              <a:pPr algn="ctr">
                <a:defRPr/>
              </a:pPr>
              <a:r>
                <a:rPr lang="uk-UA" sz="1600" b="1">
                  <a:solidFill>
                    <a:srgbClr val="009900"/>
                  </a:solidFill>
                  <a:effectLst>
                    <a:outerShdw blurRad="38100" dist="38100" dir="2700000" algn="tl">
                      <a:srgbClr val="000000"/>
                    </a:outerShdw>
                  </a:effectLst>
                  <a:latin typeface="Bookman Old Style" pitchFamily="18" charset="0"/>
                </a:rPr>
                <a:t>ЗАВАЛУ</a:t>
              </a:r>
              <a:endParaRPr lang="ru-RU" sz="1600" b="1">
                <a:solidFill>
                  <a:srgbClr val="009900"/>
                </a:solidFill>
                <a:effectLst>
                  <a:outerShdw blurRad="38100" dist="38100" dir="2700000" algn="tl">
                    <a:srgbClr val="000000"/>
                  </a:outerShdw>
                </a:effectLst>
                <a:latin typeface="Bookman Old Style" pitchFamily="18" charset="0"/>
              </a:endParaRPr>
            </a:p>
          </p:txBody>
        </p:sp>
        <p:sp>
          <p:nvSpPr>
            <p:cNvPr id="11" name="AutoShape 11"/>
            <p:cNvSpPr>
              <a:spLocks noChangeArrowheads="1"/>
            </p:cNvSpPr>
            <p:nvPr/>
          </p:nvSpPr>
          <p:spPr bwMode="auto">
            <a:xfrm>
              <a:off x="179388" y="4292600"/>
              <a:ext cx="2484437" cy="873125"/>
            </a:xfrm>
            <a:prstGeom prst="wedgeRoundRectCallout">
              <a:avLst>
                <a:gd name="adj1" fmla="val 63995"/>
                <a:gd name="adj2" fmla="val -159093"/>
                <a:gd name="adj3" fmla="val 16667"/>
              </a:avLst>
            </a:prstGeom>
            <a:solidFill>
              <a:srgbClr val="FFFF00">
                <a:alpha val="58000"/>
              </a:srgbClr>
            </a:solidFill>
            <a:ln w="25400">
              <a:solidFill>
                <a:srgbClr val="00CC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r>
                <a:rPr lang="uk-UA" sz="1600" b="1">
                  <a:solidFill>
                    <a:srgbClr val="009900"/>
                  </a:solidFill>
                  <a:effectLst>
                    <a:outerShdw blurRad="38100" dist="38100" dir="2700000" algn="tl">
                      <a:srgbClr val="000000"/>
                    </a:outerShdw>
                  </a:effectLst>
                  <a:latin typeface="Bookman Old Style" pitchFamily="18" charset="0"/>
                </a:rPr>
                <a:t>ПРИПИНИТИ</a:t>
              </a:r>
            </a:p>
            <a:p>
              <a:pPr algn="ctr">
                <a:defRPr/>
              </a:pPr>
              <a:r>
                <a:rPr lang="uk-UA" sz="1600" b="1">
                  <a:solidFill>
                    <a:srgbClr val="009900"/>
                  </a:solidFill>
                  <a:effectLst>
                    <a:outerShdw blurRad="38100" dist="38100" dir="2700000" algn="tl">
                      <a:srgbClr val="000000"/>
                    </a:outerShdw>
                  </a:effectLst>
                  <a:latin typeface="Bookman Old Style" pitchFamily="18" charset="0"/>
                </a:rPr>
                <a:t>ДІЮ</a:t>
              </a:r>
            </a:p>
            <a:p>
              <a:pPr algn="ctr">
                <a:defRPr/>
              </a:pPr>
              <a:r>
                <a:rPr lang="uk-UA" sz="1600" b="1">
                  <a:solidFill>
                    <a:srgbClr val="009900"/>
                  </a:solidFill>
                  <a:effectLst>
                    <a:outerShdw blurRad="38100" dist="38100" dir="2700000" algn="tl">
                      <a:srgbClr val="000000"/>
                    </a:outerShdw>
                  </a:effectLst>
                  <a:latin typeface="Bookman Old Style" pitchFamily="18" charset="0"/>
                </a:rPr>
                <a:t>ЕЛЕКТРОСТРУМУ</a:t>
              </a:r>
              <a:endParaRPr lang="ru-RU" sz="1600" b="1">
                <a:solidFill>
                  <a:srgbClr val="009900"/>
                </a:solidFill>
                <a:effectLst>
                  <a:outerShdw blurRad="38100" dist="38100" dir="2700000" algn="tl">
                    <a:srgbClr val="000000"/>
                  </a:outerShdw>
                </a:effectLst>
                <a:latin typeface="Bookman Old Style" pitchFamily="18" charset="0"/>
              </a:endParaRPr>
            </a:p>
          </p:txBody>
        </p:sp>
        <p:sp>
          <p:nvSpPr>
            <p:cNvPr id="12" name="AutoShape 12"/>
            <p:cNvSpPr>
              <a:spLocks noChangeArrowheads="1"/>
            </p:cNvSpPr>
            <p:nvPr/>
          </p:nvSpPr>
          <p:spPr bwMode="auto">
            <a:xfrm>
              <a:off x="936625" y="5649913"/>
              <a:ext cx="1993900" cy="874712"/>
            </a:xfrm>
            <a:prstGeom prst="wedgeRoundRectCallout">
              <a:avLst>
                <a:gd name="adj1" fmla="val 117833"/>
                <a:gd name="adj2" fmla="val -205352"/>
                <a:gd name="adj3" fmla="val 16667"/>
              </a:avLst>
            </a:prstGeom>
            <a:solidFill>
              <a:srgbClr val="FFFF00">
                <a:alpha val="58000"/>
              </a:srgbClr>
            </a:solidFill>
            <a:ln w="25400">
              <a:solidFill>
                <a:srgbClr val="00CC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r>
                <a:rPr lang="uk-UA" sz="1600" b="1">
                  <a:solidFill>
                    <a:srgbClr val="009900"/>
                  </a:solidFill>
                  <a:effectLst>
                    <a:outerShdw blurRad="38100" dist="38100" dir="2700000" algn="tl">
                      <a:srgbClr val="000000"/>
                    </a:outerShdw>
                  </a:effectLst>
                  <a:latin typeface="Bookman Old Style" pitchFamily="18" charset="0"/>
                </a:rPr>
                <a:t>ВИНЕСТИ</a:t>
              </a:r>
            </a:p>
            <a:p>
              <a:pPr algn="ctr">
                <a:defRPr/>
              </a:pPr>
              <a:r>
                <a:rPr lang="uk-UA" sz="1600" b="1">
                  <a:solidFill>
                    <a:srgbClr val="009900"/>
                  </a:solidFill>
                  <a:effectLst>
                    <a:outerShdw blurRad="38100" dist="38100" dir="2700000" algn="tl">
                      <a:srgbClr val="000000"/>
                    </a:outerShdw>
                  </a:effectLst>
                  <a:latin typeface="Bookman Old Style" pitchFamily="18" charset="0"/>
                </a:rPr>
                <a:t>З </a:t>
              </a:r>
            </a:p>
            <a:p>
              <a:pPr algn="ctr">
                <a:defRPr/>
              </a:pPr>
              <a:r>
                <a:rPr lang="uk-UA" sz="1600" b="1">
                  <a:solidFill>
                    <a:srgbClr val="009900"/>
                  </a:solidFill>
                  <a:effectLst>
                    <a:outerShdw blurRad="38100" dist="38100" dir="2700000" algn="tl">
                      <a:srgbClr val="000000"/>
                    </a:outerShdw>
                  </a:effectLst>
                  <a:latin typeface="Bookman Old Style" pitchFamily="18" charset="0"/>
                </a:rPr>
                <a:t>ПРИМІЩЕННЯ</a:t>
              </a:r>
              <a:endParaRPr lang="ru-RU" sz="1600" b="1">
                <a:solidFill>
                  <a:srgbClr val="009900"/>
                </a:solidFill>
                <a:effectLst>
                  <a:outerShdw blurRad="38100" dist="38100" dir="2700000" algn="tl">
                    <a:srgbClr val="000000"/>
                  </a:outerShdw>
                </a:effectLst>
                <a:latin typeface="Bookman Old Style" pitchFamily="18" charset="0"/>
              </a:endParaRPr>
            </a:p>
          </p:txBody>
        </p:sp>
        <p:sp>
          <p:nvSpPr>
            <p:cNvPr id="13" name="AutoShape 13"/>
            <p:cNvSpPr>
              <a:spLocks noChangeArrowheads="1"/>
            </p:cNvSpPr>
            <p:nvPr/>
          </p:nvSpPr>
          <p:spPr bwMode="auto">
            <a:xfrm>
              <a:off x="7164388" y="4508500"/>
              <a:ext cx="1728787" cy="673100"/>
            </a:xfrm>
            <a:prstGeom prst="wedgeRoundRectCallout">
              <a:avLst>
                <a:gd name="adj1" fmla="val -64324"/>
                <a:gd name="adj2" fmla="val -168634"/>
                <a:gd name="adj3" fmla="val 16667"/>
              </a:avLst>
            </a:prstGeom>
            <a:solidFill>
              <a:srgbClr val="FFFF00">
                <a:alpha val="58000"/>
              </a:srgbClr>
            </a:solidFill>
            <a:ln w="25400">
              <a:solidFill>
                <a:srgbClr val="00CC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r>
                <a:rPr lang="uk-UA" sz="1600" b="1">
                  <a:solidFill>
                    <a:srgbClr val="009900"/>
                  </a:solidFill>
                  <a:effectLst>
                    <a:outerShdw blurRad="38100" dist="38100" dir="2700000" algn="tl">
                      <a:srgbClr val="000000"/>
                    </a:outerShdw>
                  </a:effectLst>
                  <a:latin typeface="Bookman Old Style" pitchFamily="18" charset="0"/>
                </a:rPr>
                <a:t>ВИТЯГТИ</a:t>
              </a:r>
            </a:p>
            <a:p>
              <a:pPr algn="ctr">
                <a:defRPr/>
              </a:pPr>
              <a:r>
                <a:rPr lang="uk-UA" sz="1600" b="1">
                  <a:solidFill>
                    <a:srgbClr val="009900"/>
                  </a:solidFill>
                  <a:effectLst>
                    <a:outerShdw blurRad="38100" dist="38100" dir="2700000" algn="tl">
                      <a:srgbClr val="000000"/>
                    </a:outerShdw>
                  </a:effectLst>
                  <a:latin typeface="Bookman Old Style" pitchFamily="18" charset="0"/>
                </a:rPr>
                <a:t>З ВОДИ</a:t>
              </a:r>
              <a:endParaRPr lang="ru-RU" sz="1600" b="1">
                <a:solidFill>
                  <a:srgbClr val="009900"/>
                </a:solidFill>
                <a:effectLst>
                  <a:outerShdw blurRad="38100" dist="38100" dir="2700000" algn="tl">
                    <a:srgbClr val="000000"/>
                  </a:outerShdw>
                </a:effectLst>
                <a:latin typeface="Bookman Old Style" pitchFamily="18" charset="0"/>
              </a:endParaRPr>
            </a:p>
          </p:txBody>
        </p:sp>
      </p:grpSp>
    </p:spTree>
  </p:cSld>
  <p:clrMapOvr>
    <a:masterClrMapping/>
  </p:clrMapOvr>
  <p:transition spd="med">
    <p:spli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352928" cy="1015663"/>
          </a:xfrm>
          <a:prstGeom prst="rect">
            <a:avLst/>
          </a:prstGeom>
        </p:spPr>
        <p:txBody>
          <a:bodyPr wrap="square">
            <a:spAutoFit/>
          </a:bodyPr>
          <a:lstStyle/>
          <a:p>
            <a:r>
              <a:rPr lang="uk-UA" dirty="0"/>
              <a:t>2. </a:t>
            </a:r>
            <a:r>
              <a:rPr lang="uk-UA" sz="2000" dirty="0"/>
              <a:t>Оцінити стан потерпілого, визначити характер та важкість травми, найбільшу загрозу для життя потерпілого та послідовність дій щодо його порятунку</a:t>
            </a:r>
            <a:endParaRPr lang="ru-RU" sz="2000" dirty="0"/>
          </a:p>
        </p:txBody>
      </p:sp>
      <p:graphicFrame>
        <p:nvGraphicFramePr>
          <p:cNvPr id="3" name="Схема 2"/>
          <p:cNvGraphicFramePr/>
          <p:nvPr>
            <p:extLst>
              <p:ext uri="{D42A27DB-BD31-4B8C-83A1-F6EECF244321}">
                <p14:modId xmlns:p14="http://schemas.microsoft.com/office/powerpoint/2010/main" val="2449542593"/>
              </p:ext>
            </p:extLst>
          </p:nvPr>
        </p:nvGraphicFramePr>
        <p:xfrm>
          <a:off x="323528" y="1397000"/>
          <a:ext cx="8424936" cy="5056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6622361"/>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88640"/>
            <a:ext cx="8820472" cy="1569660"/>
          </a:xfrm>
          <a:prstGeom prst="rect">
            <a:avLst/>
          </a:prstGeom>
        </p:spPr>
        <p:txBody>
          <a:bodyPr wrap="square">
            <a:spAutoFit/>
          </a:bodyPr>
          <a:lstStyle/>
          <a:p>
            <a:r>
              <a:rPr lang="uk-UA" dirty="0" smtClean="0"/>
              <a:t>3</a:t>
            </a:r>
            <a:r>
              <a:rPr lang="uk-UA" sz="2000" dirty="0" smtClean="0"/>
              <a:t>. </a:t>
            </a:r>
            <a:r>
              <a:rPr lang="uk-UA" sz="2400" dirty="0" smtClean="0"/>
              <a:t>Виконати </a:t>
            </a:r>
            <a:r>
              <a:rPr lang="uk-UA" sz="2400" dirty="0"/>
              <a:t>необхідні для рятування потерпілого дії в порядку терміновості, відновити прохідність дихальних шляхів, зробити штучне дихання, зовнішній масаж серця, зупинити кровотечу, іммобілізувати ушкоджені частини тіла, накласти пов'язку тощо</a:t>
            </a:r>
            <a:r>
              <a:rPr lang="uk-UA" sz="2000"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779135"/>
            <a:ext cx="4992687" cy="81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6" y="2669510"/>
            <a:ext cx="1895475" cy="196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 name="Picture 10" descr="picture"/>
          <p:cNvPicPr preferRelativeResize="0">
            <a:picLocks noChangeArrowheads="1"/>
          </p:cNvPicPr>
          <p:nvPr/>
        </p:nvPicPr>
        <p:blipFill>
          <a:blip r:embed="rId4">
            <a:extLst>
              <a:ext uri="{28A0092B-C50C-407E-A947-70E740481C1C}">
                <a14:useLocalDpi xmlns:a14="http://schemas.microsoft.com/office/drawing/2010/main" val="0"/>
              </a:ext>
            </a:extLst>
          </a:blip>
          <a:srcRect l="34358" t="1093" r="35703" b="58359"/>
          <a:stretch>
            <a:fillRect/>
          </a:stretch>
        </p:blipFill>
        <p:spPr bwMode="auto">
          <a:xfrm>
            <a:off x="3635895" y="2693322"/>
            <a:ext cx="1871663" cy="19446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11" descr="picture"/>
          <p:cNvPicPr preferRelativeResize="0">
            <a:picLocks noChangeArrowheads="1"/>
          </p:cNvPicPr>
          <p:nvPr/>
        </p:nvPicPr>
        <p:blipFill>
          <a:blip r:embed="rId4">
            <a:extLst>
              <a:ext uri="{28A0092B-C50C-407E-A947-70E740481C1C}">
                <a14:useLocalDpi xmlns:a14="http://schemas.microsoft.com/office/drawing/2010/main" val="0"/>
              </a:ext>
            </a:extLst>
          </a:blip>
          <a:srcRect l="68918" t="1093" r="1143" b="58359"/>
          <a:stretch>
            <a:fillRect/>
          </a:stretch>
        </p:blipFill>
        <p:spPr bwMode="auto">
          <a:xfrm>
            <a:off x="6444208" y="2693323"/>
            <a:ext cx="1871662" cy="19446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4797152"/>
            <a:ext cx="1895475" cy="1895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4798299"/>
            <a:ext cx="1895475" cy="196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42336967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404664"/>
            <a:ext cx="7920880" cy="1569660"/>
          </a:xfrm>
          <a:prstGeom prst="rect">
            <a:avLst/>
          </a:prstGeom>
        </p:spPr>
        <p:txBody>
          <a:bodyPr wrap="square">
            <a:spAutoFit/>
          </a:bodyPr>
          <a:lstStyle/>
          <a:p>
            <a:r>
              <a:rPr lang="uk-UA" sz="2000" dirty="0" smtClean="0"/>
              <a:t>4</a:t>
            </a:r>
            <a:r>
              <a:rPr lang="uk-UA" sz="2800" dirty="0" smtClean="0"/>
              <a:t>. </a:t>
            </a:r>
            <a:r>
              <a:rPr lang="uk-UA" sz="3200" dirty="0"/>
              <a:t>Підтримувати основні життєві функції потерпілого до прибуття медичного працівника.</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2860720"/>
            <a:ext cx="6048672" cy="36292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80797250"/>
      </p:ext>
    </p:extLst>
  </p:cSld>
  <p:clrMapOvr>
    <a:masterClrMapping/>
  </p:clrMapOvr>
  <p:transition spd="med">
    <p:fade/>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206</TotalTime>
  <Words>1178</Words>
  <Application>Microsoft Office PowerPoint</Application>
  <PresentationFormat>Экран (4:3)</PresentationFormat>
  <Paragraphs>104</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ПРИЙОМИ ТА ОСНОВНІ ПРАВИЛА НАДАННЯ ПЕРШОЇ ДОМЕДИЧНОЇ ДОПОМОГИ ПОСТРАЖДАЛИМ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НАДАННЯ ПЕРШОЇ ДОПОМОГИ ПРИ КРОВОТЕЧІ</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Oleg</dc:creator>
  <cp:lastModifiedBy>User</cp:lastModifiedBy>
  <cp:revision>27</cp:revision>
  <dcterms:created xsi:type="dcterms:W3CDTF">2013-11-22T09:34:06Z</dcterms:created>
  <dcterms:modified xsi:type="dcterms:W3CDTF">2021-12-24T11:07:39Z</dcterms:modified>
</cp:coreProperties>
</file>