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989" r:id="rId1"/>
    <p:sldMasterId id="2147485007" r:id="rId2"/>
  </p:sldMasterIdLst>
  <p:notesMasterIdLst>
    <p:notesMasterId r:id="rId38"/>
  </p:notesMasterIdLst>
  <p:handoutMasterIdLst>
    <p:handoutMasterId r:id="rId39"/>
  </p:handoutMasterIdLst>
  <p:sldIdLst>
    <p:sldId id="488" r:id="rId3"/>
    <p:sldId id="449" r:id="rId4"/>
    <p:sldId id="514" r:id="rId5"/>
    <p:sldId id="561" r:id="rId6"/>
    <p:sldId id="564" r:id="rId7"/>
    <p:sldId id="565" r:id="rId8"/>
    <p:sldId id="563" r:id="rId9"/>
    <p:sldId id="572" r:id="rId10"/>
    <p:sldId id="573" r:id="rId11"/>
    <p:sldId id="570" r:id="rId12"/>
    <p:sldId id="516" r:id="rId13"/>
    <p:sldId id="515" r:id="rId14"/>
    <p:sldId id="567" r:id="rId15"/>
    <p:sldId id="569" r:id="rId16"/>
    <p:sldId id="566" r:id="rId17"/>
    <p:sldId id="568" r:id="rId18"/>
    <p:sldId id="571" r:id="rId19"/>
    <p:sldId id="579" r:id="rId20"/>
    <p:sldId id="300" r:id="rId21"/>
    <p:sldId id="517" r:id="rId22"/>
    <p:sldId id="557" r:id="rId23"/>
    <p:sldId id="530" r:id="rId24"/>
    <p:sldId id="558" r:id="rId25"/>
    <p:sldId id="531" r:id="rId26"/>
    <p:sldId id="575" r:id="rId27"/>
    <p:sldId id="580" r:id="rId28"/>
    <p:sldId id="581" r:id="rId29"/>
    <p:sldId id="578" r:id="rId30"/>
    <p:sldId id="577" r:id="rId31"/>
    <p:sldId id="526" r:id="rId32"/>
    <p:sldId id="518" r:id="rId33"/>
    <p:sldId id="559" r:id="rId34"/>
    <p:sldId id="560" r:id="rId35"/>
    <p:sldId id="554" r:id="rId36"/>
    <p:sldId id="553" r:id="rId37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EAD6D6"/>
    <a:srgbClr val="FF0000"/>
    <a:srgbClr val="FFFFFF"/>
    <a:srgbClr val="000000"/>
    <a:srgbClr val="008080"/>
    <a:srgbClr val="5199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5" autoAdjust="0"/>
    <p:restoredTop sz="97133" autoAdjust="0"/>
  </p:normalViewPr>
  <p:slideViewPr>
    <p:cSldViewPr>
      <p:cViewPr varScale="1">
        <p:scale>
          <a:sx n="87" d="100"/>
          <a:sy n="87" d="100"/>
        </p:scale>
        <p:origin x="142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935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9935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BBF0EF02-D8AF-4B63-8F4F-C603D9367172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337"/>
            <a:ext cx="2972547" cy="499352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3852" y="9446337"/>
            <a:ext cx="2972547" cy="499352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FD31F7BA-A966-42D0-8791-DBD6917946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326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9935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99352"/>
          </a:xfrm>
          <a:prstGeom prst="rect">
            <a:avLst/>
          </a:prstGeom>
        </p:spPr>
        <p:txBody>
          <a:bodyPr vert="horz" lIns="91861" tIns="45930" rIns="91861" bIns="45930" rtlCol="0"/>
          <a:lstStyle>
            <a:lvl1pPr algn="r">
              <a:defRPr sz="1200"/>
            </a:lvl1pPr>
          </a:lstStyle>
          <a:p>
            <a:fld id="{5DAA0416-4B44-474E-AA4B-983A8A7A1A0B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43013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61" tIns="45930" rIns="91861" bIns="4593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480" y="4786780"/>
            <a:ext cx="5487041" cy="3915300"/>
          </a:xfrm>
          <a:prstGeom prst="rect">
            <a:avLst/>
          </a:prstGeom>
        </p:spPr>
        <p:txBody>
          <a:bodyPr vert="horz" lIns="91861" tIns="45930" rIns="91861" bIns="4593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337"/>
            <a:ext cx="2972547" cy="499352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52" y="9446337"/>
            <a:ext cx="2972547" cy="499352"/>
          </a:xfrm>
          <a:prstGeom prst="rect">
            <a:avLst/>
          </a:prstGeom>
        </p:spPr>
        <p:txBody>
          <a:bodyPr vert="horz" lIns="91861" tIns="45930" rIns="91861" bIns="45930" rtlCol="0" anchor="b"/>
          <a:lstStyle>
            <a:lvl1pPr algn="r">
              <a:defRPr sz="1200"/>
            </a:lvl1pPr>
          </a:lstStyle>
          <a:p>
            <a:fld id="{B003FF0C-6ECF-4825-A2AD-9BE6F49B1E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413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113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7240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34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770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0231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4508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671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147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05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013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8162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43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781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886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3FF0C-6ECF-4825-A2AD-9BE6F49B1E29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914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E2C7B-3F62-49B9-8EF7-4EEA9D370E00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2191-1F7B-4735-9B18-4388AFC30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A1425-1AE0-4F54-A935-CA5BCF174511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32A59-BCA6-4C1E-A231-3B534BDBC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67683-EB49-4822-817C-9DA3E14E3867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13E04-B7A3-4ECF-A38F-C3637DB41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/>
          <p:nvPr/>
        </p:nvSpPr>
        <p:spPr>
          <a:xfrm>
            <a:off x="674688" y="971550"/>
            <a:ext cx="6000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6999288" y="2613025"/>
            <a:ext cx="601662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rtlCol="0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7219A-E5F4-4068-962C-42877B6AC5B9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59206-36D6-47AA-97E8-1BC2B9BF9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635A3-38D5-4971-852A-25D910EF0FF2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A95B1-30AB-4EA7-8B31-DC8E62AFC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6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A7C4A-A82E-4489-AA23-82700F13115C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DD894-5689-427C-8FDB-3A6BD3C49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8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9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63D5A-8ECF-48E5-87FA-5496674243A7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7D5AD-A403-4F4C-A527-6B18C0621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C11DC-325D-4467-9FF9-2C43696A609F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4816B-00FF-4535-9D1B-0C0E759AC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DC7E-B3AC-408A-B44C-9DDC9EE16C3A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4AB13-35A2-4B87-9DAF-DB17E034A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C2C11-BE66-4F8D-8DC3-948385676D2F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24F79-8908-41F5-9B73-F750780AF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5B617-74BC-4062-8C07-2BE1EDD0D472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AA14B-D712-4024-8192-FEC6F0A16A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652A5-5524-45FB-99E1-F3B697CF8E63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2E2D0-7ABF-41B1-A7E1-05EFECF11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59D93-F31D-496D-A9FF-85F84595B405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2E18B-176F-4B32-A4EF-9449B0868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D3B5A-3FD7-41A0-866B-2B765FCEAF97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22D41-E446-4248-BD45-092CD674E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2F7F8-037F-48C5-A78E-34091D954C26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0F387-70B5-45D1-812E-4EFB473AF7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A0FC0-ABC1-41F0-A1F6-07F77536B0AD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EE999-CCA0-4604-B0BD-389C87F18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943EF-6933-4A20-AFD9-629F06857712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47C8B-E9B2-4101-BF97-8BBD7D48C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AE572-82E0-4C07-9D00-CCDBE44106BF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DEAA7-E1FB-4788-B42A-A556720BA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82A23-582C-4679-9C6E-619D69A39079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51ECF-4989-4F48-B3CD-DA6944CD8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3BCB-1488-4EF0-95ED-E1DEA8D8C628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F56A9-647E-4513-9AA5-5D372D14B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D30E0-DC87-4D37-941B-87828455C505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24614-8DAC-4476-818F-403145A9F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1"/>
          <p:cNvSpPr txBox="1"/>
          <p:nvPr/>
        </p:nvSpPr>
        <p:spPr>
          <a:xfrm>
            <a:off x="674688" y="971550"/>
            <a:ext cx="6000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6999288" y="2613025"/>
            <a:ext cx="601662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rtlCol="0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F9206-C35F-458F-941E-5BE801383635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977DC-0F41-48C5-A985-F99B193B5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59B4F-A95B-48AF-9513-77BB5E83D55C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05FCA-37ED-46E9-A8AA-7182DFDC7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15E69-1051-4C38-AC97-2931A6B9C979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B10EA-8FF5-48C3-BC34-D2C1F2F0D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6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A2683-D3DD-4BBF-BF20-9F06C4EA5580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FC931-F374-4D1D-9F05-58C894990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8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9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73DF1-D27B-4501-A4E9-FDB2CC28DC51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CE334-93D1-4767-9D30-E01E22AEC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93535-2A6B-4457-971A-9236A256A4AE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4D85E-A942-4318-9F75-1C428ED11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77157-745D-493D-9DFD-4586A7C3422A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28692-236B-4DC8-9CFC-2A7C80093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F281B-AB17-4E96-B30C-187A11887953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D7089-71C4-423D-A5C5-6ECE2CDAE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A667A-1F84-4F60-9E58-19A2E79047FD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7D198-73F1-4577-B679-BB205A41C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84FD6-C074-4E7E-8D92-40E6036900A1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2A1B7-E5AE-416C-9B94-3BCB1C6F4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ECCB8-03DB-4063-9CE3-04E26F49C119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4FB94-313C-4AD5-AE7D-047CB3619C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3C65E-5F1E-4A3A-B214-4335CFB16F95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28133-2FDB-4FD9-BDD4-DE029DA86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5B744-4D21-44DA-9256-1D73078CE972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1C8BA-E05B-44E6-8C44-165E9F694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2" name="Title Placeholder 1"/>
          <p:cNvSpPr>
            <a:spLocks noGrp="1"/>
          </p:cNvSpPr>
          <p:nvPr>
            <p:ph type="title"/>
          </p:nvPr>
        </p:nvSpPr>
        <p:spPr bwMode="auto">
          <a:xfrm>
            <a:off x="484188" y="452438"/>
            <a:ext cx="7056437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7088" y="2052638"/>
            <a:ext cx="671195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588" y="1828800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9D73CDF4-6703-486C-98A6-BAE6B2F51BE0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18" y="3263107"/>
            <a:ext cx="3859213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050" y="295275"/>
            <a:ext cx="62865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CF3166-25D2-46B1-B83C-82D1E5B02C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014" r:id="rId1"/>
    <p:sldLayoutId id="2147485015" r:id="rId2"/>
    <p:sldLayoutId id="2147485016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42" r:id="rId12"/>
    <p:sldLayoutId id="2147485025" r:id="rId13"/>
    <p:sldLayoutId id="2147485043" r:id="rId14"/>
    <p:sldLayoutId id="2147485044" r:id="rId15"/>
    <p:sldLayoutId id="2147485026" r:id="rId16"/>
    <p:sldLayoutId id="2147485027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474" name="Title Placeholder 1"/>
          <p:cNvSpPr>
            <a:spLocks noGrp="1"/>
          </p:cNvSpPr>
          <p:nvPr>
            <p:ph type="title"/>
          </p:nvPr>
        </p:nvSpPr>
        <p:spPr bwMode="auto">
          <a:xfrm>
            <a:off x="484188" y="452438"/>
            <a:ext cx="7056437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94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7088" y="2052638"/>
            <a:ext cx="6711950" cy="419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588" y="1828800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0F28B00D-6838-4EC6-AE91-9964CA26E1E3}" type="datetimeFigureOut">
              <a:rPr lang="ru-RU"/>
              <a:pPr>
                <a:defRPr/>
              </a:pPr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18" y="3263107"/>
            <a:ext cx="3859213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050" y="295275"/>
            <a:ext cx="628650" cy="768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FB68648-18B6-4A97-8C16-FE5D4CB07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028" r:id="rId1"/>
    <p:sldLayoutId id="2147485029" r:id="rId2"/>
    <p:sldLayoutId id="2147485030" r:id="rId3"/>
    <p:sldLayoutId id="2147485031" r:id="rId4"/>
    <p:sldLayoutId id="2147485032" r:id="rId5"/>
    <p:sldLayoutId id="2147485033" r:id="rId6"/>
    <p:sldLayoutId id="2147485034" r:id="rId7"/>
    <p:sldLayoutId id="2147485035" r:id="rId8"/>
    <p:sldLayoutId id="2147485036" r:id="rId9"/>
    <p:sldLayoutId id="2147485037" r:id="rId10"/>
    <p:sldLayoutId id="2147485038" r:id="rId11"/>
    <p:sldLayoutId id="2147485045" r:id="rId12"/>
    <p:sldLayoutId id="2147485039" r:id="rId13"/>
    <p:sldLayoutId id="2147485046" r:id="rId14"/>
    <p:sldLayoutId id="2147485047" r:id="rId15"/>
    <p:sldLayoutId id="2147485040" r:id="rId16"/>
    <p:sldLayoutId id="2147485041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10" Type="http://schemas.openxmlformats.org/officeDocument/2006/relationships/image" Target="../media/image55.jpeg"/><Relationship Id="rId4" Type="http://schemas.openxmlformats.org/officeDocument/2006/relationships/image" Target="../media/image50.jpeg"/><Relationship Id="rId9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jpeg"/><Relationship Id="rId10" Type="http://schemas.openxmlformats.org/officeDocument/2006/relationships/image" Target="../media/image64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99792" y="2267380"/>
            <a:ext cx="5688632" cy="3477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НОВА УКРАЇНСЬКА ШКОЛА: </a:t>
            </a:r>
          </a:p>
          <a:p>
            <a:pPr algn="ctr">
              <a:defRPr/>
            </a:pPr>
            <a:r>
              <a:rPr lang="uk-UA" sz="4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від якості умов </a:t>
            </a:r>
          </a:p>
          <a:p>
            <a:pPr algn="ctr">
              <a:defRPr/>
            </a:pPr>
            <a:r>
              <a:rPr lang="uk-UA" sz="4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до якості результатів</a:t>
            </a:r>
            <a:endParaRPr lang="ru-RU" sz="4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7891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413" y="260350"/>
            <a:ext cx="1779587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703" y="-19948"/>
            <a:ext cx="7217097" cy="888330"/>
          </a:xfrm>
        </p:spPr>
        <p:txBody>
          <a:bodyPr/>
          <a:lstStyle/>
          <a:p>
            <a:r>
              <a:rPr lang="uk-UA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</a:rPr>
              <a:t>Поточні ремонти ЗЗСО</a:t>
            </a:r>
            <a:endParaRPr lang="ru-RU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314062"/>
              </p:ext>
            </p:extLst>
          </p:nvPr>
        </p:nvGraphicFramePr>
        <p:xfrm>
          <a:off x="10921" y="700810"/>
          <a:ext cx="5440793" cy="2821093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230655">
                  <a:extLst>
                    <a:ext uri="{9D8B030D-6E8A-4147-A177-3AD203B41FA5}">
                      <a16:colId xmlns:a16="http://schemas.microsoft.com/office/drawing/2014/main" val="3485859823"/>
                    </a:ext>
                  </a:extLst>
                </a:gridCol>
                <a:gridCol w="3634074">
                  <a:extLst>
                    <a:ext uri="{9D8B030D-6E8A-4147-A177-3AD203B41FA5}">
                      <a16:colId xmlns:a16="http://schemas.microsoft.com/office/drawing/2014/main" val="111615698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804568888"/>
                    </a:ext>
                  </a:extLst>
                </a:gridCol>
              </a:tblGrid>
              <a:tr h="396458">
                <a:tc>
                  <a:txBody>
                    <a:bodyPr/>
                    <a:lstStyle/>
                    <a:p>
                      <a:pPr algn="ctr"/>
                      <a:r>
                        <a:rPr lang="uk-UA" sz="1050" dirty="0" smtClean="0"/>
                        <a:t>Заклад освіти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dirty="0" smtClean="0"/>
                        <a:t>Найменування 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aseline="0" dirty="0" smtClean="0"/>
                        <a:t>Тис. грн.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504813"/>
                  </a:ext>
                </a:extLst>
              </a:tr>
              <a:tr h="695113">
                <a:tc>
                  <a:txBody>
                    <a:bodyPr/>
                    <a:lstStyle/>
                    <a:p>
                      <a:r>
                        <a:rPr lang="uk-UA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І-ІІІ ступенів </a:t>
                      </a:r>
                      <a:r>
                        <a:rPr lang="uk-UA" sz="105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с.Озерної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50" baseline="0" dirty="0" smtClean="0"/>
                        <a:t>Поточний ремонт класів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b="1" i="1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r>
                        <a:rPr lang="ru-RU" sz="1050" b="1" i="1" dirty="0" smtClean="0">
                          <a:solidFill>
                            <a:srgbClr val="C00000"/>
                          </a:solidFill>
                        </a:rPr>
                        <a:t>55,0</a:t>
                      </a:r>
                      <a:endParaRPr lang="ru-RU" sz="105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3057">
                <a:tc>
                  <a:txBody>
                    <a:bodyPr/>
                    <a:lstStyle/>
                    <a:p>
                      <a:r>
                        <a:rPr lang="uk-UA" sz="105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Висиповецький</a:t>
                      </a:r>
                      <a:r>
                        <a:rPr lang="uk-UA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 НВК: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ДНЗ-</a:t>
                      </a:r>
                      <a:r>
                        <a:rPr lang="uk-UA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І-ІІ </a:t>
                      </a:r>
                      <a:r>
                        <a:rPr lang="uk-UA" sz="105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Іступенів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05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50" baseline="0" dirty="0" smtClean="0"/>
                        <a:t>Ремонт козирка при вході  в  школу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1" i="1" dirty="0" smtClean="0">
                          <a:solidFill>
                            <a:srgbClr val="C00000"/>
                          </a:solidFill>
                        </a:rPr>
                        <a:t>16,4</a:t>
                      </a:r>
                    </a:p>
                    <a:p>
                      <a:pPr algn="ctr"/>
                      <a:endParaRPr lang="ru-RU" sz="105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1001">
                <a:tc>
                  <a:txBody>
                    <a:bodyPr/>
                    <a:lstStyle/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І-ІІ ступенів </a:t>
                      </a:r>
                      <a:r>
                        <a:rPr lang="uk-UA" sz="105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с.Цеброва</a:t>
                      </a:r>
                      <a:endParaRPr lang="ru-RU" sz="105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aseline="0" dirty="0" smtClean="0"/>
                        <a:t>Капітальний ремонт харчоблоку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i="1" smtClean="0">
                          <a:solidFill>
                            <a:srgbClr val="C00000"/>
                          </a:solidFill>
                        </a:rPr>
                        <a:t>115,0</a:t>
                      </a:r>
                      <a:endParaRPr lang="ru-RU" sz="105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897761"/>
                  </a:ext>
                </a:extLst>
              </a:tr>
              <a:tr h="695113">
                <a:tc>
                  <a:txBody>
                    <a:bodyPr/>
                    <a:lstStyle/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ступенів </a:t>
                      </a:r>
                      <a:r>
                        <a:rPr lang="uk-UA" sz="105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с.Сировари</a:t>
                      </a:r>
                      <a:endParaRPr lang="ru-RU" sz="105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aseline="0" dirty="0" smtClean="0"/>
                        <a:t>Заміна вікна та дверей на металопластикові</a:t>
                      </a:r>
                    </a:p>
                    <a:p>
                      <a:r>
                        <a:rPr lang="uk-UA" sz="1050" baseline="0" dirty="0" smtClean="0"/>
                        <a:t>Ремонт підлоги (стяжка, встановлення плити)</a:t>
                      </a:r>
                    </a:p>
                    <a:p>
                      <a:r>
                        <a:rPr lang="uk-UA" sz="1050" baseline="0" dirty="0" smtClean="0"/>
                        <a:t>Поточний ремонт системи опалення  водопостачання</a:t>
                      </a:r>
                      <a:endParaRPr lang="uk-UA" sz="1050" dirty="0" smtClean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b="1" i="1" dirty="0" smtClean="0">
                          <a:solidFill>
                            <a:srgbClr val="C00000"/>
                          </a:solidFill>
                        </a:rPr>
                        <a:t>56,8</a:t>
                      </a:r>
                    </a:p>
                    <a:p>
                      <a:pPr algn="ctr"/>
                      <a:endParaRPr lang="uk-UA" sz="1050" b="1" i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9938" name="Picture 2" descr="Відкрити світлин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1504950" cy="2667000"/>
          </a:xfrm>
          <a:prstGeom prst="rect">
            <a:avLst/>
          </a:prstGeom>
          <a:noFill/>
        </p:spPr>
      </p:pic>
      <p:pic>
        <p:nvPicPr>
          <p:cNvPr id="39940" name="Picture 4" descr="Відкрити світлин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573016"/>
            <a:ext cx="1944216" cy="2520280"/>
          </a:xfrm>
          <a:prstGeom prst="rect">
            <a:avLst/>
          </a:prstGeom>
          <a:noFill/>
        </p:spPr>
      </p:pic>
      <p:pic>
        <p:nvPicPr>
          <p:cNvPr id="39942" name="Picture 6" descr="Відкрити світлин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3573016"/>
            <a:ext cx="2619375" cy="2520280"/>
          </a:xfrm>
          <a:prstGeom prst="rect">
            <a:avLst/>
          </a:prstGeom>
          <a:noFill/>
        </p:spPr>
      </p:pic>
      <p:pic>
        <p:nvPicPr>
          <p:cNvPr id="4" name="Picture 2" descr="https://scontent.fifo4-1.fna.fbcdn.net/v/t39.30808-6/s600x600/269919526_663587754645693_3393758256185445065_n.jpg?_nc_cat=107&amp;ccb=1-5&amp;_nc_sid=8bfeb9&amp;_nc_ohc=YXBl67phVhoAX9DZkAb&amp;_nc_ht=scontent.fifo4-1.fna&amp;oh=00_AT_oIobuE602KBcHf8RQ_Kb7q8Hj4HXbtUPQYsp5-L7wQg&amp;oe=61E2879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501008"/>
            <a:ext cx="4248472" cy="28358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469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3563887" y="133350"/>
            <a:ext cx="4176463" cy="1077218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Озернянський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дитячий ясла-садок "Сонечко"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6 </a:t>
            </a:r>
            <a:r>
              <a:rPr lang="ru-RU" dirty="0" err="1"/>
              <a:t>груп</a:t>
            </a:r>
            <a:r>
              <a:rPr lang="ru-RU" dirty="0"/>
              <a:t>, </a:t>
            </a:r>
            <a:r>
              <a:rPr lang="ru-RU" sz="2400" b="1" dirty="0" smtClean="0">
                <a:solidFill>
                  <a:srgbClr val="FF0000"/>
                </a:solidFill>
              </a:rPr>
              <a:t>125</a:t>
            </a:r>
            <a:r>
              <a:rPr lang="ru-RU" dirty="0" smtClean="0"/>
              <a:t> </a:t>
            </a:r>
            <a:r>
              <a:rPr lang="ru-RU" dirty="0" err="1" smtClean="0"/>
              <a:t>дитини</a:t>
            </a:r>
            <a:endParaRPr lang="uk-UA" dirty="0"/>
          </a:p>
        </p:txBody>
      </p:sp>
      <p:sp>
        <p:nvSpPr>
          <p:cNvPr id="23" name="TextBox 22"/>
          <p:cNvSpPr txBox="1"/>
          <p:nvPr/>
        </p:nvSpPr>
        <p:spPr>
          <a:xfrm>
            <a:off x="179512" y="4221088"/>
            <a:ext cx="3816424" cy="1015663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Висиповецький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НВК: ДНЗ-ЗОШ І-ІІІ ступенів </a:t>
            </a:r>
            <a:endParaRPr lang="ru-RU" b="1" dirty="0" smtClean="0"/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1 </a:t>
            </a:r>
            <a:r>
              <a:rPr lang="ru-RU" dirty="0" err="1" smtClean="0">
                <a:solidFill>
                  <a:schemeClr val="bg1"/>
                </a:solidFill>
              </a:rPr>
              <a:t>група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sz="2400" b="1" dirty="0" smtClean="0">
                <a:solidFill>
                  <a:srgbClr val="FF0000"/>
                </a:solidFill>
              </a:rPr>
              <a:t>21 </a:t>
            </a:r>
            <a:r>
              <a:rPr lang="ru-RU" dirty="0" err="1" smtClean="0"/>
              <a:t>дитина</a:t>
            </a:r>
            <a:endParaRPr lang="uk-UA" dirty="0"/>
          </a:p>
        </p:txBody>
      </p:sp>
      <p:sp>
        <p:nvSpPr>
          <p:cNvPr id="14" name="TextBox 13"/>
          <p:cNvSpPr txBox="1"/>
          <p:nvPr/>
        </p:nvSpPr>
        <p:spPr>
          <a:xfrm>
            <a:off x="179512" y="2492896"/>
            <a:ext cx="4608512" cy="1077218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Осташівський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дошкільний навчальний заклад (дитячий садок ) "Веселка"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1 </a:t>
            </a:r>
            <a:r>
              <a:rPr lang="ru-RU" dirty="0" err="1" smtClean="0"/>
              <a:t>група</a:t>
            </a:r>
            <a:r>
              <a:rPr lang="ru-RU" dirty="0" smtClean="0"/>
              <a:t>, </a:t>
            </a:r>
            <a:r>
              <a:rPr lang="ru-RU" sz="2400" b="1" dirty="0" smtClean="0">
                <a:solidFill>
                  <a:srgbClr val="FF0000"/>
                </a:solidFill>
              </a:rPr>
              <a:t>21 </a:t>
            </a:r>
            <a:r>
              <a:rPr lang="ru-RU" dirty="0" err="1"/>
              <a:t>дітей</a:t>
            </a:r>
            <a:endParaRPr lang="uk-UA" dirty="0"/>
          </a:p>
        </p:txBody>
      </p:sp>
      <p:pic>
        <p:nvPicPr>
          <p:cNvPr id="39938" name="Picture 2" descr="http://wiki.ippo.edu.te.ua/images/thumb/6/68/Sadok_ozerna.jpg/300px-Sadok_ozer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3563888" cy="2143125"/>
          </a:xfrm>
          <a:prstGeom prst="rect">
            <a:avLst/>
          </a:prstGeom>
          <a:noFill/>
        </p:spPr>
      </p:pic>
      <p:pic>
        <p:nvPicPr>
          <p:cNvPr id="38914" name="Picture 2" descr="https://scontent.xx.fbcdn.net/v/t1.15752-9/s206x206/270305999_344111224222757_1796213104020742198_n.jpg?_nc_cat=105&amp;ccb=1-5&amp;_nc_sid=aee45a&amp;_nc_ohc=65iMLeIbeXcAX_7u5fd&amp;_nc_ad=z-m&amp;_nc_cid=0&amp;_nc_ht=scontent.xx&amp;oh=03_AVJQ4E_RmqOKn_i3sOyM8mQmbxLdODGvUfc36wpwVrSO9g&amp;oe=62008D9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700808"/>
            <a:ext cx="2124447" cy="2016224"/>
          </a:xfrm>
          <a:prstGeom prst="rect">
            <a:avLst/>
          </a:prstGeom>
          <a:noFill/>
        </p:spPr>
      </p:pic>
      <p:pic>
        <p:nvPicPr>
          <p:cNvPr id="38916" name="Picture 4" descr="https://scontent.xx.fbcdn.net/v/t1.15752-9/s206x206/271193282_609793310254818_7691539168514837798_n.jpg?_nc_cat=104&amp;ccb=1-5&amp;_nc_sid=aee45a&amp;_nc_ohc=Y_ZKwiwJQuEAX_SjFb5&amp;_nc_ad=z-m&amp;_nc_cid=0&amp;_nc_ht=scontent.xx&amp;oh=03_AVJ-l1_urhy-WCglg5QWCIne6U09BPzPRvrH5eaDO4st-A&amp;oe=62002CA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1772816"/>
            <a:ext cx="1836415" cy="1962150"/>
          </a:xfrm>
          <a:prstGeom prst="rect">
            <a:avLst/>
          </a:prstGeom>
          <a:noFill/>
        </p:spPr>
      </p:pic>
      <p:pic>
        <p:nvPicPr>
          <p:cNvPr id="3" name="Picture 2" descr="https://scontent.xx.fbcdn.net/v/t1.15752-9/p206x206/269407580_430649785471347_8134473610863382246_n.jpg?_nc_cat=109&amp;ccb=1-5&amp;_nc_sid=aee45a&amp;_nc_ohc=ZJYx_2MLxMUAX-tKHrk&amp;_nc_ad=z-m&amp;_nc_cid=0&amp;_nc_ht=scontent.xx&amp;oh=03_AVIWHeI0hLoOhgVax2_Z9ZxgJsHUGIDmJ-zRCR9KZ8FtrA&amp;oe=620DDFA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861048"/>
            <a:ext cx="2619375" cy="1962150"/>
          </a:xfrm>
          <a:prstGeom prst="rect">
            <a:avLst/>
          </a:prstGeom>
          <a:noFill/>
        </p:spPr>
      </p:pic>
      <p:pic>
        <p:nvPicPr>
          <p:cNvPr id="4" name="Picture 4" descr="https://scontent.xx.fbcdn.net/v/t1.15752-9/p206x206/271786543_4640392469413854_2380911103532405787_n.jpg?_nc_cat=103&amp;ccb=1-5&amp;_nc_sid=aee45a&amp;_nc_ohc=K3YeJejYffgAX-9gCuP&amp;_nc_ad=z-m&amp;_nc_cid=0&amp;_nc_ht=scontent.xx&amp;oh=03_AVKs7_CpHaC5qwBk4SDpYACTuR4qZ_RLEZzmIeXXxhYECg&amp;oe=620DD25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24625" y="3861048"/>
            <a:ext cx="2619375" cy="19621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56" y="1484784"/>
            <a:ext cx="9144000" cy="774228"/>
          </a:xfrm>
        </p:spPr>
        <p:txBody>
          <a:bodyPr rtlCol="0">
            <a:noAutofit/>
          </a:bodyPr>
          <a:lstStyle/>
          <a:p>
            <a:pPr algn="ctr" defTabSz="457207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працюючих працівників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461632"/>
              </p:ext>
            </p:extLst>
          </p:nvPr>
        </p:nvGraphicFramePr>
        <p:xfrm>
          <a:off x="358775" y="2249828"/>
          <a:ext cx="8424938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2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Заклад</a:t>
                      </a:r>
                      <a:r>
                        <a:rPr lang="uk-UA" b="0" baseline="0" dirty="0" smtClean="0"/>
                        <a:t> освіти</a:t>
                      </a:r>
                      <a:endParaRPr lang="ru-RU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Кількість пед.</a:t>
                      </a:r>
                      <a:r>
                        <a:rPr lang="uk-UA" b="0" baseline="0" dirty="0" smtClean="0"/>
                        <a:t> працівників</a:t>
                      </a:r>
                      <a:endParaRPr lang="ru-RU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Кількість </a:t>
                      </a:r>
                      <a:r>
                        <a:rPr lang="uk-UA" b="0" dirty="0" err="1" smtClean="0"/>
                        <a:t>тех</a:t>
                      </a:r>
                      <a:r>
                        <a:rPr lang="uk-UA" b="0" dirty="0" smtClean="0"/>
                        <a:t>. працівників</a:t>
                      </a:r>
                      <a:endParaRPr lang="ru-RU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Озернянський</a:t>
                      </a:r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дитячий ясла-садок "Сонечко" 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15</a:t>
                      </a:r>
                      <a:endParaRPr lang="ru-RU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16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Осташівський</a:t>
                      </a:r>
                      <a:r>
                        <a:rPr lang="uk-UA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дошкільний навчальний заклад (дитячий садок ) "Веселка" 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2</a:t>
                      </a:r>
                      <a:endParaRPr lang="ru-RU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3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Висиповецький</a:t>
                      </a: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НВК: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ДНЗ-</a:t>
                      </a:r>
                      <a:r>
                        <a:rPr lang="uk-UA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І-ІІІ ступенів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2</a:t>
                      </a:r>
                      <a:endParaRPr lang="ru-RU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2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Усього: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19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21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2024" name="Заголовок 1"/>
          <p:cNvSpPr txBox="1">
            <a:spLocks/>
          </p:cNvSpPr>
          <p:nvPr/>
        </p:nvSpPr>
        <p:spPr bwMode="auto">
          <a:xfrm>
            <a:off x="107504" y="0"/>
            <a:ext cx="784944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/>
            <a:r>
              <a:rPr lang="uk-UA" sz="42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Заклади </a:t>
            </a:r>
          </a:p>
          <a:p>
            <a:pPr algn="ctr" defTabSz="457200"/>
            <a:r>
              <a:rPr lang="uk-UA" sz="42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дошкільної освіти</a:t>
            </a:r>
            <a:endParaRPr lang="ru-RU" sz="42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16" name="Заголовок 1"/>
          <p:cNvSpPr txBox="1">
            <a:spLocks/>
          </p:cNvSpPr>
          <p:nvPr/>
        </p:nvSpPr>
        <p:spPr bwMode="auto">
          <a:xfrm>
            <a:off x="34925" y="188441"/>
            <a:ext cx="91090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40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Заклади дошкільної освіти</a:t>
            </a:r>
            <a:endParaRPr lang="ru-RU" sz="40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5" y="1052742"/>
          <a:ext cx="7704857" cy="4973922"/>
        </p:xfrm>
        <a:graphic>
          <a:graphicData uri="http://schemas.openxmlformats.org/drawingml/2006/table">
            <a:tbl>
              <a:tblPr/>
              <a:tblGrid>
                <a:gridCol w="616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3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36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07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07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72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86417">
                <a:tc rowSpan="2"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Код 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згідно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програмною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класифікацією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видатків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кредитування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бюджету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Загальний фонд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Спеціальний фонд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Разом 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397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2021р.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2021р.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 р.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0611010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Дошкільна освіта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5225300,00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4752370,43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5225300,00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4752370,43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2111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Заробітна плата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3360000,00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3131110,83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3360000,00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3131110,83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Нарахування на оплату праці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739400,00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684063,57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739400,00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684063,57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Предмети, матеріали, обладнання та інвентар</a:t>
                      </a:r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33293,00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31904,44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33293,00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31904,44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2220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Медикаменти та перев’язувальні матеріали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4850,00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4850,00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2230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Продукти харчування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196091,11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196091,11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2240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послуг (крім комунальних)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26515,87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26515,87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Видатки на відрядження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комунальних послуг та енергоносіїв</a:t>
                      </a:r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769900,00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674626,77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769900,00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674626,77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2271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теплопостачання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353000,00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352983,93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353000,00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352983,93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697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2273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електроенергії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416900,00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321642,84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416900,00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321642,84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2274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природного газу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66094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2282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Окремі заходи по реалізації державних (регіональних) програм, не віднесені до заходів розвитку</a:t>
                      </a:r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3207,00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3206,40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3207,00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3206,40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8697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Інші поточні видатки 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1,39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1,39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7397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3110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Придбання обладнання і предметів довготривалого користування</a:t>
                      </a:r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93045,00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93045,00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265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3132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Капітальний ремонт інших об’єктів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6217" marR="26217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63265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76244" cy="1320378"/>
          </a:xfrm>
        </p:spPr>
        <p:txBody>
          <a:bodyPr/>
          <a:lstStyle/>
          <a:p>
            <a:pPr>
              <a:defRPr/>
            </a:pPr>
            <a:r>
              <a:rPr lang="uk-UA" altLang="ru-RU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Заробітна </a:t>
            </a:r>
            <a:r>
              <a:rPr lang="uk-UA" altLang="ru-RU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плата по </a:t>
            </a:r>
            <a:r>
              <a:rPr lang="uk-UA" altLang="ru-RU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закладам дошкільної освіти </a:t>
            </a:r>
            <a:r>
              <a:rPr lang="uk-UA" altLang="ru-RU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за </a:t>
            </a:r>
            <a:r>
              <a:rPr lang="uk-UA" altLang="ru-RU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2021 рік</a:t>
            </a:r>
            <a:endParaRPr lang="ru-RU" sz="36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184153"/>
              </p:ext>
            </p:extLst>
          </p:nvPr>
        </p:nvGraphicFramePr>
        <p:xfrm>
          <a:off x="1152000" y="1700806"/>
          <a:ext cx="6840000" cy="1224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20000">
                  <a:extLst>
                    <a:ext uri="{9D8B030D-6E8A-4147-A177-3AD203B41FA5}">
                      <a16:colId xmlns:a16="http://schemas.microsoft.com/office/drawing/2014/main" val="1493125078"/>
                    </a:ext>
                  </a:extLst>
                </a:gridCol>
                <a:gridCol w="3420000">
                  <a:extLst>
                    <a:ext uri="{9D8B030D-6E8A-4147-A177-3AD203B41FA5}">
                      <a16:colId xmlns:a16="http://schemas.microsoft.com/office/drawing/2014/main" val="2888250666"/>
                    </a:ext>
                  </a:extLst>
                </a:gridCol>
              </a:tblGrid>
              <a:tr h="716839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err="1" smtClean="0"/>
                        <a:t>Виплачено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/>
                        <a:t>Місцевий бюджет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996357"/>
                  </a:ext>
                </a:extLst>
              </a:tr>
              <a:tr h="507161">
                <a:tc>
                  <a:txBody>
                    <a:bodyPr/>
                    <a:lstStyle/>
                    <a:p>
                      <a:r>
                        <a:rPr lang="uk-UA" sz="18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3449,1 тис. грн</a:t>
                      </a:r>
                      <a:endParaRPr lang="uk-UA" sz="18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3449,1 тис. </a:t>
                      </a:r>
                      <a:r>
                        <a:rPr lang="uk-UA" sz="18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67024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107334"/>
              </p:ext>
            </p:extLst>
          </p:nvPr>
        </p:nvGraphicFramePr>
        <p:xfrm>
          <a:off x="323528" y="3116594"/>
          <a:ext cx="8496944" cy="321502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33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96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96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65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6220">
                <a:tc rowSpan="2">
                  <a:txBody>
                    <a:bodyPr/>
                    <a:lstStyle/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Заклади дошкільної освіти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Середня заробітна плата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11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педагогічних</a:t>
                      </a:r>
                      <a:r>
                        <a:rPr lang="uk-UA" sz="1200" baseline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uk-UA" sz="120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працівників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обслуговуючого</a:t>
                      </a:r>
                      <a:r>
                        <a:rPr lang="uk-UA" sz="1200" baseline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 персоналу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b="0" smtClean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</a:rPr>
                        <a:t>по закладу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92D05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491">
                <a:tc>
                  <a:txBody>
                    <a:bodyPr/>
                    <a:lstStyle/>
                    <a:p>
                      <a:r>
                        <a:rPr lang="uk-UA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Озернянський</a:t>
                      </a:r>
                      <a:r>
                        <a:rPr lang="uk-UA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дитячий ясла-садок "Сонечко" 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chemeClr val="bg1"/>
                          </a:solidFill>
                          <a:latin typeface="Arial"/>
                        </a:rPr>
                        <a:t>8,3</a:t>
                      </a:r>
                      <a:endParaRPr lang="uk-UA">
                        <a:solidFill>
                          <a:schemeClr val="bg1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chemeClr val="bg1"/>
                          </a:solidFill>
                          <a:latin typeface="Arial"/>
                        </a:rPr>
                        <a:t>6,1</a:t>
                      </a:r>
                      <a:endParaRPr lang="uk-UA">
                        <a:solidFill>
                          <a:schemeClr val="bg1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chemeClr val="bg1"/>
                          </a:solidFill>
                          <a:latin typeface="Arial"/>
                        </a:rPr>
                        <a:t>7,1</a:t>
                      </a:r>
                      <a:endParaRPr lang="uk-UA">
                        <a:solidFill>
                          <a:schemeClr val="bg1"/>
                        </a:solidFill>
                      </a:endParaRPr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6491">
                <a:tc>
                  <a:txBody>
                    <a:bodyPr/>
                    <a:lstStyle/>
                    <a:p>
                      <a:r>
                        <a:rPr lang="uk-UA" sz="1400" b="1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Осташівський дошкільний навчальний заклад (дитячий садок ) "Веселка" 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chemeClr val="bg1"/>
                          </a:solidFill>
                          <a:latin typeface="Arial"/>
                        </a:rPr>
                        <a:t>8,4</a:t>
                      </a:r>
                      <a:endParaRPr lang="uk-UA" dirty="0">
                        <a:solidFill>
                          <a:schemeClr val="bg1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chemeClr val="bg1"/>
                          </a:solidFill>
                          <a:latin typeface="Arial"/>
                        </a:rPr>
                        <a:t>6,1</a:t>
                      </a:r>
                      <a:endParaRPr lang="uk-UA">
                        <a:solidFill>
                          <a:schemeClr val="bg1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chemeClr val="bg1"/>
                          </a:solidFill>
                          <a:latin typeface="Arial"/>
                        </a:rPr>
                        <a:t>7,1</a:t>
                      </a:r>
                      <a:endParaRPr lang="uk-UA">
                        <a:solidFill>
                          <a:schemeClr val="bg1"/>
                        </a:solidFill>
                      </a:endParaRPr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491">
                <a:tc>
                  <a:txBody>
                    <a:bodyPr/>
                    <a:lstStyle/>
                    <a:p>
                      <a:r>
                        <a:rPr lang="uk-UA" sz="1400" b="1" smtClean="0">
                          <a:latin typeface="Times New Roman" pitchFamily="18" charset="0"/>
                          <a:cs typeface="Times New Roman" pitchFamily="18" charset="0"/>
                        </a:rPr>
                        <a:t>Висиповецький НВК:</a:t>
                      </a:r>
                      <a:r>
                        <a:rPr lang="uk-UA" sz="1400" b="1" baseline="0" smtClean="0">
                          <a:latin typeface="Times New Roman" pitchFamily="18" charset="0"/>
                          <a:cs typeface="Times New Roman" pitchFamily="18" charset="0"/>
                        </a:rPr>
                        <a:t> ДНЗ-</a:t>
                      </a:r>
                      <a:r>
                        <a:rPr lang="uk-UA" sz="1400" b="1" smtClean="0"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400" b="1" baseline="0" smtClean="0">
                          <a:latin typeface="Times New Roman" pitchFamily="18" charset="0"/>
                          <a:cs typeface="Times New Roman" pitchFamily="18" charset="0"/>
                        </a:rPr>
                        <a:t> І-ІІ Іступенів 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chemeClr val="bg1"/>
                          </a:solidFill>
                          <a:latin typeface="Arial"/>
                        </a:rPr>
                        <a:t>7,4</a:t>
                      </a:r>
                      <a:endParaRPr lang="uk-UA">
                        <a:solidFill>
                          <a:schemeClr val="bg1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chemeClr val="bg1"/>
                          </a:solidFill>
                          <a:latin typeface="Arial"/>
                        </a:rPr>
                        <a:t>6,1</a:t>
                      </a:r>
                      <a:endParaRPr lang="uk-UA">
                        <a:solidFill>
                          <a:schemeClr val="bg1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chemeClr val="bg1"/>
                          </a:solidFill>
                          <a:latin typeface="Arial"/>
                        </a:rPr>
                        <a:t>6,7</a:t>
                      </a:r>
                      <a:endParaRPr lang="uk-UA">
                        <a:solidFill>
                          <a:schemeClr val="bg1"/>
                        </a:solidFill>
                      </a:endParaRPr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6491">
                <a:tc>
                  <a:txBody>
                    <a:bodyPr/>
                    <a:lstStyle/>
                    <a:p>
                      <a:r>
                        <a:rPr lang="uk-UA" sz="1400" b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 по ЗДО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C00000"/>
                          </a:solidFill>
                          <a:latin typeface="Arial"/>
                        </a:rPr>
                        <a:t>8,0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C00000"/>
                          </a:solidFill>
                          <a:latin typeface="Arial"/>
                        </a:rPr>
                        <a:t>6,1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C00000"/>
                          </a:solidFill>
                          <a:latin typeface="Arial"/>
                        </a:rPr>
                        <a:t>7,0</a:t>
                      </a:r>
                      <a:endParaRPr lang="uk-UA" dirty="0">
                        <a:solidFill>
                          <a:srgbClr val="C00000"/>
                        </a:solidFill>
                      </a:endParaRPr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31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9562336"/>
              </p:ext>
            </p:extLst>
          </p:nvPr>
        </p:nvGraphicFramePr>
        <p:xfrm>
          <a:off x="35495" y="1769075"/>
          <a:ext cx="8816415" cy="3694983"/>
        </p:xfrm>
        <a:graphic>
          <a:graphicData uri="http://schemas.openxmlformats.org/drawingml/2006/table">
            <a:tbl>
              <a:tblPr/>
              <a:tblGrid>
                <a:gridCol w="22472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94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82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82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82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83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482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82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251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Заклад освіти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Діти-сироти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 з </a:t>
                      </a:r>
                      <a:r>
                        <a:rPr kumimoji="0" lang="uk-UA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малоза-безпечених</a:t>
                      </a: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 сімей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 учасників АТО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 із сімей переселенців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 з інвалідністю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 з багатодітної сім’ї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247">
                <a:tc>
                  <a:txBody>
                    <a:bodyPr/>
                    <a:lstStyle/>
                    <a:p>
                      <a:r>
                        <a:rPr lang="uk-UA" sz="16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Озернянський</a:t>
                      </a:r>
                      <a:r>
                        <a:rPr lang="uk-UA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дитячий ясла-садок "Сонечко" 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31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0197">
                <a:tc>
                  <a:txBody>
                    <a:bodyPr/>
                    <a:lstStyle/>
                    <a:p>
                      <a:r>
                        <a:rPr lang="uk-UA" sz="16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Осташівський</a:t>
                      </a:r>
                      <a:r>
                        <a:rPr lang="uk-UA" sz="1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дошкільний навчальний заклад (дитячий садок ) "Веселка" 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247">
                <a:tc>
                  <a:txBody>
                    <a:bodyPr/>
                    <a:lstStyle/>
                    <a:p>
                      <a:r>
                        <a:rPr lang="uk-UA" sz="16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Висиповецький</a:t>
                      </a:r>
                      <a:r>
                        <a:rPr lang="uk-UA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НВК:</a:t>
                      </a:r>
                      <a:r>
                        <a:rPr lang="uk-UA" sz="16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ДНЗ-</a:t>
                      </a:r>
                      <a:r>
                        <a:rPr lang="uk-UA" sz="16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6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І-ІІ </a:t>
                      </a:r>
                      <a:r>
                        <a:rPr lang="uk-UA" sz="1600" b="1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Іступенів</a:t>
                      </a:r>
                      <a:r>
                        <a:rPr lang="uk-UA" sz="16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1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Всього: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46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51520" y="5661248"/>
            <a:ext cx="2736304" cy="107721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uk-UA" sz="3200" b="1" dirty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Schoolbook" pitchFamily="18" charset="0"/>
              </a:rPr>
              <a:t>З </a:t>
            </a:r>
            <a:r>
              <a:rPr lang="uk-UA" sz="3200" b="1" dirty="0" smtClean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Schoolbook" pitchFamily="18" charset="0"/>
              </a:rPr>
              <a:t>місцевого </a:t>
            </a:r>
            <a:endParaRPr lang="uk-UA" sz="3200" b="1" dirty="0">
              <a:ln w="317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Schoolbook" pitchFamily="18" charset="0"/>
            </a:endParaRPr>
          </a:p>
          <a:p>
            <a:pPr algn="r">
              <a:defRPr/>
            </a:pPr>
            <a:r>
              <a:rPr lang="uk-UA" sz="3200" b="1" dirty="0">
                <a:ln w="317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Schoolbook" pitchFamily="18" charset="0"/>
              </a:rPr>
              <a:t>бюджету</a:t>
            </a:r>
            <a:endParaRPr lang="ru-RU" sz="3200" b="1" dirty="0">
              <a:ln w="317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275" y="5589240"/>
            <a:ext cx="5185221" cy="769441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uk-UA" sz="44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196,1</a:t>
            </a:r>
            <a:r>
              <a:rPr lang="uk-UA" sz="40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uk-UA" sz="32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тис-грн</a:t>
            </a:r>
            <a:r>
              <a:rPr lang="uk-UA" sz="3200" b="1" spc="50" dirty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.</a:t>
            </a:r>
            <a:endParaRPr lang="ru-RU" sz="4000" b="1" spc="50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Arial Narrow" panose="020B0606020202030204" pitchFamily="34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3131840" y="5877272"/>
            <a:ext cx="792162" cy="708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451" name="Заголовок 1"/>
          <p:cNvSpPr txBox="1">
            <a:spLocks/>
          </p:cNvSpPr>
          <p:nvPr/>
        </p:nvSpPr>
        <p:spPr bwMode="auto">
          <a:xfrm>
            <a:off x="34925" y="0"/>
            <a:ext cx="9109075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Організація безкоштовного харчування у ЗДО</a:t>
            </a:r>
            <a:endParaRPr lang="ru-RU" sz="36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921204"/>
            <a:ext cx="86318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ХАРЧУВАЛИСЯ </a:t>
            </a: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48 (29%)</a:t>
            </a:r>
            <a:r>
              <a:rPr lang="ru-RU" sz="32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</a:t>
            </a:r>
            <a:r>
              <a:rPr lang="uk-UA" sz="32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ітей</a:t>
            </a:r>
            <a:r>
              <a:rPr lang="uk-UA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(167-100</a:t>
            </a: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%)</a:t>
            </a:r>
            <a:r>
              <a:rPr lang="ru-RU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14481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Заголовок 1"/>
          <p:cNvSpPr txBox="1">
            <a:spLocks/>
          </p:cNvSpPr>
          <p:nvPr/>
        </p:nvSpPr>
        <p:spPr bwMode="auto">
          <a:xfrm>
            <a:off x="34925" y="-26988"/>
            <a:ext cx="9109075" cy="172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Вартість утримання 1-го вихованця</a:t>
            </a:r>
          </a:p>
          <a:p>
            <a:pPr defTabSz="457200"/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у закладах дошкільної освіти </a:t>
            </a:r>
          </a:p>
          <a:p>
            <a:pPr defTabSz="457200"/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за </a:t>
            </a:r>
            <a:r>
              <a:rPr lang="uk-UA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2021 </a:t>
            </a:r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рік</a:t>
            </a:r>
            <a:endParaRPr lang="ru-RU" sz="36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465678"/>
              </p:ext>
            </p:extLst>
          </p:nvPr>
        </p:nvGraphicFramePr>
        <p:xfrm>
          <a:off x="107503" y="1628800"/>
          <a:ext cx="8948596" cy="4699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11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0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03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1600">
                          <a:solidFill>
                            <a:srgbClr val="FFFFFF"/>
                          </a:solidFill>
                          <a:latin typeface="Arial"/>
                        </a:rPr>
                        <a:t>Заклад освіти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rgbClr val="FFFFFF"/>
                          </a:solidFill>
                          <a:latin typeface="Arial"/>
                        </a:rPr>
                        <a:t>Контингент вихованців станом на 31.12.2021, (од.)</a:t>
                      </a:r>
                      <a:endParaRPr lang="ru-RU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rgbClr val="FFFFFF"/>
                          </a:solidFill>
                          <a:latin typeface="Arial"/>
                        </a:rPr>
                        <a:t>Фактичні видатки </a:t>
                      </a:r>
                      <a:endParaRPr lang="ru-RU"/>
                    </a:p>
                    <a:p>
                      <a:r>
                        <a:rPr lang="ru-RU" sz="1600">
                          <a:solidFill>
                            <a:srgbClr val="FFFFFF"/>
                          </a:solidFill>
                          <a:latin typeface="Arial"/>
                        </a:rPr>
                        <a:t>за 2021, (грн.)</a:t>
                      </a:r>
                      <a:endParaRPr lang="ru-RU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rgbClr val="FFFFFF"/>
                          </a:solidFill>
                          <a:latin typeface="Arial"/>
                        </a:rPr>
                        <a:t>Фактична вартість утримання 1-го вихованця, (грн.)</a:t>
                      </a:r>
                      <a:endParaRPr lang="ru-RU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rgbClr val="000000"/>
                          </a:solidFill>
                          <a:latin typeface="Times New Roman"/>
                        </a:rPr>
                        <a:t>Озернянський дитячий ясла-садок "Сонечко" </a:t>
                      </a:r>
                      <a:endParaRPr lang="uk-UA"/>
                    </a:p>
                  </a:txBody>
                  <a:tcPr marL="21552" marR="21552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i="1" dirty="0">
                          <a:solidFill>
                            <a:srgbClr val="000000"/>
                          </a:solidFill>
                          <a:latin typeface="Arial"/>
                        </a:rPr>
                        <a:t>125</a:t>
                      </a:r>
                      <a:endParaRPr lang="uk-UA" dirty="0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rgbClr val="000000"/>
                          </a:solidFill>
                          <a:latin typeface="Arial Cyr"/>
                        </a:rPr>
                        <a:t>3906389,564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i="1">
                          <a:solidFill>
                            <a:srgbClr val="000000"/>
                          </a:solidFill>
                          <a:latin typeface="Arial"/>
                        </a:rPr>
                        <a:t>31251,12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/>
                        </a:rPr>
                        <a:t>Осташівський дошкільний навчальний заклад (дитячий садок ) "Веселка" </a:t>
                      </a:r>
                      <a:endParaRPr lang="ru-RU"/>
                    </a:p>
                  </a:txBody>
                  <a:tcPr marL="21552" marR="21552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i="1">
                          <a:solidFill>
                            <a:srgbClr val="000000"/>
                          </a:solidFill>
                          <a:latin typeface="Arial"/>
                        </a:rPr>
                        <a:t>22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rgbClr val="000000"/>
                          </a:solidFill>
                          <a:latin typeface="Arial Cyr"/>
                        </a:rPr>
                        <a:t>845980,8844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i="1">
                          <a:solidFill>
                            <a:srgbClr val="000000"/>
                          </a:solidFill>
                          <a:latin typeface="Arial"/>
                        </a:rPr>
                        <a:t>38453,68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000" b="1" dirty="0" err="1">
                          <a:solidFill>
                            <a:schemeClr val="bg1"/>
                          </a:solidFill>
                          <a:latin typeface="Times New Roman"/>
                        </a:rPr>
                        <a:t>Висиповецький</a:t>
                      </a:r>
                      <a:r>
                        <a:rPr lang="uk-UA" sz="2000" b="1" dirty="0">
                          <a:solidFill>
                            <a:schemeClr val="bg1"/>
                          </a:solidFill>
                          <a:latin typeface="Times New Roman"/>
                        </a:rPr>
                        <a:t> НВК: ДНЗ-ЗОШ </a:t>
                      </a:r>
                      <a:r>
                        <a:rPr lang="uk-UA" sz="2000" b="1" dirty="0" err="1" smtClean="0">
                          <a:solidFill>
                            <a:schemeClr val="bg1"/>
                          </a:solidFill>
                          <a:latin typeface="Times New Roman"/>
                        </a:rPr>
                        <a:t>І-ІІІступенів</a:t>
                      </a:r>
                      <a:r>
                        <a:rPr lang="uk-UA" sz="2000" b="1" dirty="0">
                          <a:solidFill>
                            <a:schemeClr val="bg1"/>
                          </a:solidFill>
                          <a:latin typeface="Times New Roman"/>
                        </a:rPr>
                        <a:t> </a:t>
                      </a:r>
                      <a:endParaRPr lang="uk-UA" dirty="0">
                        <a:solidFill>
                          <a:schemeClr val="bg1"/>
                        </a:solidFill>
                      </a:endParaRPr>
                    </a:p>
                  </a:txBody>
                  <a:tcPr marL="21552" marR="21552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i="1" dirty="0">
                          <a:solidFill>
                            <a:srgbClr val="000000"/>
                          </a:solidFill>
                          <a:latin typeface="Arial"/>
                        </a:rPr>
                        <a:t>21</a:t>
                      </a:r>
                      <a:endParaRPr lang="uk-UA" dirty="0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rgbClr val="000000"/>
                          </a:solidFill>
                          <a:latin typeface="Arial Cyr"/>
                        </a:rPr>
                        <a:t>403856,9872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i="1">
                          <a:solidFill>
                            <a:srgbClr val="000000"/>
                          </a:solidFill>
                          <a:latin typeface="Arial"/>
                        </a:rPr>
                        <a:t>20692,8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>
                          <a:solidFill>
                            <a:srgbClr val="C00000"/>
                          </a:solidFill>
                          <a:latin typeface="Arial"/>
                        </a:rPr>
                        <a:t>Разом 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>
                          <a:solidFill>
                            <a:srgbClr val="C00000"/>
                          </a:solidFill>
                          <a:latin typeface="Arial"/>
                        </a:rPr>
                        <a:t>168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>
                          <a:solidFill>
                            <a:srgbClr val="C00000"/>
                          </a:solidFill>
                          <a:latin typeface="Arial"/>
                        </a:rPr>
                        <a:t>5156227,44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dirty="0">
                          <a:solidFill>
                            <a:srgbClr val="C00000"/>
                          </a:solidFill>
                          <a:latin typeface="Arial"/>
                        </a:rPr>
                        <a:t>30691,83</a:t>
                      </a:r>
                      <a:endParaRPr lang="uk-UA" dirty="0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99280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12" y="-109943"/>
            <a:ext cx="7056437" cy="888330"/>
          </a:xfrm>
        </p:spPr>
        <p:txBody>
          <a:bodyPr/>
          <a:lstStyle/>
          <a:p>
            <a:r>
              <a:rPr lang="uk-UA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</a:rPr>
              <a:t>Придбання у ЗДО </a:t>
            </a:r>
            <a:endParaRPr lang="ru-RU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6699426"/>
              </p:ext>
            </p:extLst>
          </p:nvPr>
        </p:nvGraphicFramePr>
        <p:xfrm>
          <a:off x="1403648" y="1268760"/>
          <a:ext cx="5904656" cy="2435209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317883">
                  <a:extLst>
                    <a:ext uri="{9D8B030D-6E8A-4147-A177-3AD203B41FA5}">
                      <a16:colId xmlns:a16="http://schemas.microsoft.com/office/drawing/2014/main" val="3485859823"/>
                    </a:ext>
                  </a:extLst>
                </a:gridCol>
                <a:gridCol w="2586773">
                  <a:extLst>
                    <a:ext uri="{9D8B030D-6E8A-4147-A177-3AD203B41FA5}">
                      <a16:colId xmlns:a16="http://schemas.microsoft.com/office/drawing/2014/main" val="1116156989"/>
                    </a:ext>
                  </a:extLst>
                </a:gridCol>
              </a:tblGrid>
              <a:tr h="332089"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Заклад освіти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Найменування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504813"/>
                  </a:ext>
                </a:extLst>
              </a:tr>
              <a:tr h="264745">
                <a:tc>
                  <a:txBody>
                    <a:bodyPr/>
                    <a:lstStyle/>
                    <a:p>
                      <a:r>
                        <a:rPr lang="uk-UA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Озернянський</a:t>
                      </a:r>
                      <a:r>
                        <a:rPr lang="uk-UA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дитячий ясла-садок "Сонечко" 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Принтер, лінолеум,плінтуси, кутики, електрична м'ясорубка, медичні матеріали,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кухонне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приладдя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товари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господарства</a:t>
                      </a:r>
                      <a:r>
                        <a:rPr lang="uk-UA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897761"/>
                  </a:ext>
                </a:extLst>
              </a:tr>
              <a:tr h="383211">
                <a:tc>
                  <a:txBody>
                    <a:bodyPr/>
                    <a:lstStyle/>
                    <a:p>
                      <a:r>
                        <a:rPr lang="uk-UA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Осташівський</a:t>
                      </a:r>
                      <a:r>
                        <a:rPr lang="uk-UA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дошкільний навчальний заклад (дитячий садок ) "Веселка" 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медичні матеріали,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кухонне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приладдя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товари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господарства</a:t>
                      </a:r>
                      <a:r>
                        <a:rPr lang="uk-UA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258844"/>
                  </a:ext>
                </a:extLst>
              </a:tr>
              <a:tr h="365313">
                <a:tc>
                  <a:txBody>
                    <a:bodyPr/>
                    <a:lstStyle/>
                    <a:p>
                      <a:r>
                        <a:rPr lang="uk-UA" sz="14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Висиповецький</a:t>
                      </a:r>
                      <a:r>
                        <a:rPr lang="uk-UA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НВК:</a:t>
                      </a:r>
                      <a:r>
                        <a:rPr lang="uk-UA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ДНЗ-</a:t>
                      </a:r>
                      <a:r>
                        <a:rPr lang="uk-UA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І-ІІ </a:t>
                      </a:r>
                      <a:r>
                        <a:rPr lang="uk-UA" sz="1400" b="1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Іступенів</a:t>
                      </a:r>
                      <a:r>
                        <a:rPr lang="uk-UA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медичні матеріали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445406"/>
                  </a:ext>
                </a:extLst>
              </a:tr>
            </a:tbl>
          </a:graphicData>
        </a:graphic>
      </p:graphicFrame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9080"/>
            <a:ext cx="1943880" cy="16561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077072"/>
            <a:ext cx="2699791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28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368027" y="62070"/>
            <a:ext cx="8380437" cy="816321"/>
          </a:xfrm>
        </p:spPr>
        <p:txBody>
          <a:bodyPr/>
          <a:lstStyle/>
          <a:p>
            <a:r>
              <a:rPr lang="uk-UA" sz="32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</a:rPr>
              <a:t>Поточні ремонти ЗДО</a:t>
            </a:r>
            <a:endParaRPr lang="ru-RU" sz="32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661720"/>
              </p:ext>
            </p:extLst>
          </p:nvPr>
        </p:nvGraphicFramePr>
        <p:xfrm>
          <a:off x="395536" y="980728"/>
          <a:ext cx="6113669" cy="289560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777168">
                  <a:extLst>
                    <a:ext uri="{9D8B030D-6E8A-4147-A177-3AD203B41FA5}">
                      <a16:colId xmlns:a16="http://schemas.microsoft.com/office/drawing/2014/main" val="3485859823"/>
                    </a:ext>
                  </a:extLst>
                </a:gridCol>
                <a:gridCol w="3372810">
                  <a:extLst>
                    <a:ext uri="{9D8B030D-6E8A-4147-A177-3AD203B41FA5}">
                      <a16:colId xmlns:a16="http://schemas.microsoft.com/office/drawing/2014/main" val="1116156989"/>
                    </a:ext>
                  </a:extLst>
                </a:gridCol>
                <a:gridCol w="963691">
                  <a:extLst>
                    <a:ext uri="{9D8B030D-6E8A-4147-A177-3AD203B41FA5}">
                      <a16:colId xmlns:a16="http://schemas.microsoft.com/office/drawing/2014/main" val="28045688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/>
                        <a:t>Заклад освіти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/>
                        <a:t>Найменування 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baseline="0" dirty="0" smtClean="0"/>
                        <a:t>Тис. грн.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504813"/>
                  </a:ext>
                </a:extLst>
              </a:tr>
              <a:tr h="629261">
                <a:tc>
                  <a:txBody>
                    <a:bodyPr/>
                    <a:lstStyle/>
                    <a:p>
                      <a:r>
                        <a:rPr lang="uk-UA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Озернянський</a:t>
                      </a:r>
                      <a:r>
                        <a:rPr lang="uk-UA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дитячий ясла-садок "Сонечко" 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Облицювання</a:t>
                      </a:r>
                      <a:r>
                        <a:rPr lang="ru-RU" sz="1100" dirty="0" smtClean="0"/>
                        <a:t> </a:t>
                      </a:r>
                      <a:r>
                        <a:rPr lang="ru-RU" sz="1100" dirty="0" err="1" smtClean="0"/>
                        <a:t>каменем</a:t>
                      </a:r>
                      <a:r>
                        <a:rPr lang="ru-RU" sz="1100" dirty="0" smtClean="0"/>
                        <a:t> </a:t>
                      </a:r>
                      <a:r>
                        <a:rPr lang="ru-RU" sz="1100" dirty="0" err="1" smtClean="0"/>
                        <a:t>сходів</a:t>
                      </a:r>
                      <a:r>
                        <a:rPr lang="ru-RU" sz="1100" baseline="0" dirty="0" smtClean="0"/>
                        <a:t> 2-ох</a:t>
                      </a:r>
                      <a:r>
                        <a:rPr lang="ru-RU" sz="1100" dirty="0" smtClean="0"/>
                        <a:t> </a:t>
                      </a:r>
                      <a:r>
                        <a:rPr lang="ru-RU" sz="1100" dirty="0" err="1" smtClean="0"/>
                        <a:t>бічних</a:t>
                      </a:r>
                      <a:r>
                        <a:rPr lang="ru-RU" sz="1100" dirty="0" smtClean="0"/>
                        <a:t> </a:t>
                      </a:r>
                      <a:r>
                        <a:rPr lang="ru-RU" sz="1100" dirty="0" err="1" smtClean="0"/>
                        <a:t>запасних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виходів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першого</a:t>
                      </a:r>
                      <a:r>
                        <a:rPr lang="ru-RU" sz="1100" baseline="0" dirty="0" smtClean="0"/>
                        <a:t> поверху, </a:t>
                      </a:r>
                      <a:r>
                        <a:rPr lang="ru-RU" sz="1100" baseline="0" dirty="0" err="1" smtClean="0"/>
                        <a:t>косметичний</a:t>
                      </a:r>
                      <a:r>
                        <a:rPr lang="ru-RU" sz="1100" baseline="0" dirty="0" smtClean="0"/>
                        <a:t> ремонт та </a:t>
                      </a:r>
                      <a:r>
                        <a:rPr lang="ru-RU" sz="1100" baseline="0" dirty="0" err="1" smtClean="0"/>
                        <a:t>заміна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покриття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підлоги</a:t>
                      </a:r>
                      <a:r>
                        <a:rPr lang="ru-RU" sz="1100" baseline="0" dirty="0" smtClean="0"/>
                        <a:t>(</a:t>
                      </a:r>
                      <a:r>
                        <a:rPr lang="ru-RU" sz="1100" baseline="0" dirty="0" err="1" smtClean="0"/>
                        <a:t>лінолеум</a:t>
                      </a:r>
                      <a:r>
                        <a:rPr lang="ru-RU" sz="1100" baseline="0" dirty="0" smtClean="0"/>
                        <a:t>) в </a:t>
                      </a:r>
                      <a:r>
                        <a:rPr lang="ru-RU" sz="1100" baseline="0" dirty="0" err="1" smtClean="0"/>
                        <a:t>кабінеті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медсестри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і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ізоляторі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uk-UA" sz="1100" b="1" i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897761"/>
                  </a:ext>
                </a:extLst>
              </a:tr>
              <a:tr h="1048767">
                <a:tc>
                  <a:txBody>
                    <a:bodyPr/>
                    <a:lstStyle/>
                    <a:p>
                      <a:r>
                        <a:rPr lang="uk-UA" sz="1400" b="1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Осташівський</a:t>
                      </a:r>
                      <a:r>
                        <a:rPr lang="uk-UA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дошкільний навчальний заклад (дитячий садок ) "Веселка" </a:t>
                      </a:r>
                      <a:endParaRPr lang="ru-RU" sz="14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dirty="0" smtClean="0"/>
                        <a:t>встановлення дверей в </a:t>
                      </a:r>
                      <a:r>
                        <a:rPr lang="uk-UA" sz="1100" dirty="0" err="1" smtClean="0"/>
                        <a:t>прачечну</a:t>
                      </a:r>
                      <a:r>
                        <a:rPr lang="uk-UA" sz="1100" dirty="0" smtClean="0"/>
                        <a:t>,</a:t>
                      </a:r>
                      <a:r>
                        <a:rPr lang="uk-UA" sz="1100" baseline="0" dirty="0" smtClean="0"/>
                        <a:t> ремонт літніх павільйонів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445406"/>
                  </a:ext>
                </a:extLst>
              </a:tr>
              <a:tr h="629261">
                <a:tc>
                  <a:txBody>
                    <a:bodyPr/>
                    <a:lstStyle/>
                    <a:p>
                      <a:r>
                        <a:rPr lang="uk-UA" sz="1400" b="1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Висиповецький</a:t>
                      </a:r>
                      <a:r>
                        <a:rPr lang="uk-UA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НВК:</a:t>
                      </a:r>
                      <a:r>
                        <a:rPr lang="uk-UA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ДНЗ-</a:t>
                      </a:r>
                      <a:r>
                        <a:rPr lang="uk-UA" sz="14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І-ІІ </a:t>
                      </a:r>
                      <a:r>
                        <a:rPr lang="uk-UA" sz="1400" b="1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Іступенів</a:t>
                      </a:r>
                      <a:r>
                        <a:rPr lang="uk-UA" sz="14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err="1" smtClean="0"/>
                        <a:t>Капітальний</a:t>
                      </a:r>
                      <a:r>
                        <a:rPr lang="ru-RU" sz="1100" dirty="0" smtClean="0"/>
                        <a:t> ремонт </a:t>
                      </a:r>
                      <a:r>
                        <a:rPr lang="ru-RU" sz="1100" dirty="0" err="1" smtClean="0"/>
                        <a:t>приміщення</a:t>
                      </a:r>
                      <a:r>
                        <a:rPr lang="ru-RU" sz="1100" dirty="0" smtClean="0"/>
                        <a:t> </a:t>
                      </a:r>
                      <a:r>
                        <a:rPr lang="ru-RU" sz="1100" dirty="0" err="1" smtClean="0"/>
                        <a:t>зроблено</a:t>
                      </a:r>
                      <a:r>
                        <a:rPr lang="ru-RU" sz="1100" dirty="0" smtClean="0"/>
                        <a:t> в 2018 </a:t>
                      </a:r>
                      <a:r>
                        <a:rPr lang="ru-RU" sz="1100" dirty="0" err="1" smtClean="0"/>
                        <a:t>році</a:t>
                      </a:r>
                      <a:r>
                        <a:rPr lang="ru-RU" sz="1100" dirty="0" smtClean="0"/>
                        <a:t>. В 2021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році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зроблено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baseline="0" dirty="0" err="1" smtClean="0"/>
                        <a:t>косметичний</a:t>
                      </a:r>
                      <a:r>
                        <a:rPr lang="ru-RU" sz="1100" baseline="0" dirty="0" smtClean="0"/>
                        <a:t> ремонт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8904"/>
                  </a:ext>
                </a:extLst>
              </a:tr>
            </a:tbl>
          </a:graphicData>
        </a:graphic>
      </p:graphicFrame>
      <p:sp>
        <p:nvSpPr>
          <p:cNvPr id="11" name="AutoShape 2" descr="2.jpg"/>
          <p:cNvSpPr>
            <a:spLocks noChangeAspect="1" noChangeArrowheads="1"/>
          </p:cNvSpPr>
          <p:nvPr/>
        </p:nvSpPr>
        <p:spPr bwMode="auto">
          <a:xfrm>
            <a:off x="3591446" y="255778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4" descr="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0291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88640"/>
            <a:ext cx="7236296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2000" dirty="0" smtClean="0">
                <a:solidFill>
                  <a:srgbClr val="0000CC"/>
                </a:solidFill>
              </a:rPr>
              <a:t>Рішенням </a:t>
            </a:r>
            <a:r>
              <a:rPr lang="uk-UA" sz="2000" dirty="0" err="1" smtClean="0">
                <a:solidFill>
                  <a:srgbClr val="0000CC"/>
                </a:solidFill>
              </a:rPr>
              <a:t>сесіїОзернянської</a:t>
            </a:r>
            <a:r>
              <a:rPr lang="uk-UA" sz="2000" dirty="0" smtClean="0">
                <a:solidFill>
                  <a:srgbClr val="0000CC"/>
                </a:solidFill>
              </a:rPr>
              <a:t> сільської ради №1068 від 19.08.2021 р. передано шкільний автобус </a:t>
            </a:r>
            <a:r>
              <a:rPr lang="uk-UA" sz="2000" dirty="0" err="1" smtClean="0">
                <a:solidFill>
                  <a:srgbClr val="0000CC"/>
                </a:solidFill>
              </a:rPr>
              <a:t>Висиповецькому</a:t>
            </a:r>
            <a:r>
              <a:rPr lang="uk-UA" sz="2000" dirty="0" smtClean="0">
                <a:solidFill>
                  <a:srgbClr val="0000CC"/>
                </a:solidFill>
              </a:rPr>
              <a:t> НВК (забезпечені підвозом 40 дітей( 15 дошкільнят , 10 вчителів)</a:t>
            </a:r>
            <a:endParaRPr lang="ru-RU" sz="2000" dirty="0">
              <a:ln w="9525">
                <a:noFill/>
                <a:prstDash val="solid"/>
              </a:ln>
              <a:solidFill>
                <a:srgbClr val="0000CC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284984"/>
            <a:ext cx="773723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uk-UA" sz="2000" dirty="0" smtClean="0">
                <a:ln w="9525">
                  <a:noFill/>
                  <a:prstDash val="solid"/>
                </a:ln>
                <a:solidFill>
                  <a:srgbClr val="0000CC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anose="020B0502020202020204" pitchFamily="34" charset="0"/>
              </a:rPr>
              <a:t>Шкільний автобус </a:t>
            </a:r>
          </a:p>
          <a:p>
            <a:pPr algn="ctr">
              <a:defRPr/>
            </a:pPr>
            <a:r>
              <a:rPr lang="uk-UA" sz="2000" dirty="0" smtClean="0">
                <a:ln w="9525">
                  <a:noFill/>
                  <a:prstDash val="solid"/>
                </a:ln>
                <a:solidFill>
                  <a:srgbClr val="0000CC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anose="020B0502020202020204" pitchFamily="34" charset="0"/>
              </a:rPr>
              <a:t>ЗОШ </a:t>
            </a:r>
            <a:r>
              <a:rPr lang="uk-UA" sz="2000" dirty="0" err="1" smtClean="0">
                <a:ln w="9525">
                  <a:noFill/>
                  <a:prstDash val="solid"/>
                </a:ln>
                <a:solidFill>
                  <a:srgbClr val="0000CC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anose="020B0502020202020204" pitchFamily="34" charset="0"/>
              </a:rPr>
              <a:t>І-ІІІст.с.Озерної</a:t>
            </a:r>
            <a:r>
              <a:rPr lang="uk-UA" sz="2000" dirty="0" smtClean="0">
                <a:ln w="9525">
                  <a:noFill/>
                  <a:prstDash val="solid"/>
                </a:ln>
                <a:solidFill>
                  <a:srgbClr val="0000CC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anose="020B0502020202020204" pitchFamily="34" charset="0"/>
              </a:rPr>
              <a:t> </a:t>
            </a:r>
            <a:r>
              <a:rPr lang="uk-UA" sz="2000" dirty="0" smtClean="0">
                <a:solidFill>
                  <a:srgbClr val="0000CC"/>
                </a:solidFill>
              </a:rPr>
              <a:t>придбано на  умовах </a:t>
            </a:r>
            <a:r>
              <a:rPr lang="uk-UA" sz="2000" dirty="0" err="1" smtClean="0">
                <a:solidFill>
                  <a:srgbClr val="0000CC"/>
                </a:solidFill>
              </a:rPr>
              <a:t>співфінансування</a:t>
            </a:r>
            <a:r>
              <a:rPr lang="uk-UA" sz="2000" dirty="0" smtClean="0">
                <a:solidFill>
                  <a:srgbClr val="0000CC"/>
                </a:solidFill>
              </a:rPr>
              <a:t> з місцевого бюджету ( з розрахунку 60 відсотків – за рахунок залишку освітньої субвенції та 40 відсотків – за рахунок коштів місцевого </a:t>
            </a:r>
            <a:r>
              <a:rPr lang="uk-UA" sz="2000" dirty="0" err="1" smtClean="0">
                <a:solidFill>
                  <a:srgbClr val="0000CC"/>
                </a:solidFill>
              </a:rPr>
              <a:t>бюджету-</a:t>
            </a:r>
            <a:r>
              <a:rPr lang="uk-UA" sz="2000" dirty="0" smtClean="0">
                <a:solidFill>
                  <a:srgbClr val="0000CC"/>
                </a:solidFill>
              </a:rPr>
              <a:t> 2млн.036 </a:t>
            </a:r>
            <a:r>
              <a:rPr lang="uk-UA" sz="2000" dirty="0" err="1" smtClean="0">
                <a:solidFill>
                  <a:srgbClr val="0000CC"/>
                </a:solidFill>
              </a:rPr>
              <a:t>тис.грн</a:t>
            </a:r>
            <a:r>
              <a:rPr lang="uk-UA" sz="2000" dirty="0" smtClean="0">
                <a:solidFill>
                  <a:srgbClr val="0000CC"/>
                </a:solidFill>
              </a:rPr>
              <a:t>.).</a:t>
            </a:r>
          </a:p>
          <a:p>
            <a:pPr algn="ctr">
              <a:defRPr/>
            </a:pPr>
            <a:endParaRPr lang="ru-RU" sz="3200" dirty="0">
              <a:ln w="9525">
                <a:noFill/>
                <a:prstDash val="solid"/>
              </a:ln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anose="020B0502020202020204" pitchFamily="34" charset="0"/>
            </a:endParaRPr>
          </a:p>
        </p:txBody>
      </p:sp>
      <p:pic>
        <p:nvPicPr>
          <p:cNvPr id="27650" name="Picture 2" descr="Відкрити світлин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895850"/>
            <a:ext cx="1872208" cy="1962150"/>
          </a:xfrm>
          <a:prstGeom prst="rect">
            <a:avLst/>
          </a:prstGeom>
          <a:noFill/>
        </p:spPr>
      </p:pic>
      <p:pic>
        <p:nvPicPr>
          <p:cNvPr id="25602" name="Picture 2" descr="https://scontent.xx.fbcdn.net/v/t1.15752-9/s206x206/271781927_482424906566897_4520266113654352340_n.jpg?_nc_cat=101&amp;ccb=1-5&amp;_nc_sid=aee45a&amp;_nc_ohc=wmiDxlBDKNQAX-tNXX0&amp;_nc_ad=z-m&amp;_nc_cid=0&amp;_nc_ht=scontent.xx&amp;oh=03_AVIMNE8knMzwkNPA18BG1BSNovWbEpwrR-ItmQHzNX-4kA&amp;oe=620CFEA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96752"/>
            <a:ext cx="1908423" cy="19621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915816" y="0"/>
            <a:ext cx="3012380" cy="738664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i="1" dirty="0"/>
              <a:t>ЗОШ І-ІІІ </a:t>
            </a:r>
            <a:r>
              <a:rPr lang="uk-UA" b="1" i="1" dirty="0" smtClean="0"/>
              <a:t>ступенів</a:t>
            </a:r>
            <a:endParaRPr lang="ru-RU" b="1" i="1" dirty="0"/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20 </a:t>
            </a:r>
            <a:r>
              <a:rPr lang="ru-RU" dirty="0" err="1" smtClean="0">
                <a:solidFill>
                  <a:schemeClr val="bg1"/>
                </a:solidFill>
              </a:rPr>
              <a:t>класів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  <a:r>
              <a:rPr lang="ru-RU" sz="2400" b="1" dirty="0" smtClean="0">
                <a:solidFill>
                  <a:srgbClr val="FF0000"/>
                </a:solidFill>
              </a:rPr>
              <a:t> 417</a:t>
            </a:r>
            <a:r>
              <a:rPr lang="ru-RU" dirty="0" smtClean="0"/>
              <a:t> </a:t>
            </a:r>
            <a:r>
              <a:rPr lang="ru-RU" dirty="0" err="1" smtClean="0"/>
              <a:t>учнів</a:t>
            </a:r>
            <a:endParaRPr lang="uk-UA" dirty="0"/>
          </a:p>
        </p:txBody>
      </p:sp>
      <p:sp>
        <p:nvSpPr>
          <p:cNvPr id="14" name="TextBox 13"/>
          <p:cNvSpPr txBox="1"/>
          <p:nvPr/>
        </p:nvSpPr>
        <p:spPr>
          <a:xfrm>
            <a:off x="2987824" y="908720"/>
            <a:ext cx="3096344" cy="1015663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i="1" dirty="0"/>
              <a:t>ЗОШ </a:t>
            </a:r>
            <a:r>
              <a:rPr lang="uk-UA" b="1" i="1" dirty="0" smtClean="0"/>
              <a:t>І-ІІ </a:t>
            </a:r>
            <a:r>
              <a:rPr lang="uk-UA" b="1" i="1" dirty="0"/>
              <a:t>ступенів </a:t>
            </a:r>
            <a:r>
              <a:rPr lang="uk-UA" b="1" i="1" dirty="0" err="1" smtClean="0"/>
              <a:t>с.Цеброва</a:t>
            </a:r>
            <a:r>
              <a:rPr lang="ru-RU" b="1" i="1" dirty="0" smtClean="0"/>
              <a:t> </a:t>
            </a:r>
            <a:endParaRPr lang="ru-RU" b="1" i="1" dirty="0"/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9 </a:t>
            </a:r>
            <a:r>
              <a:rPr lang="ru-RU" dirty="0" err="1" smtClean="0">
                <a:solidFill>
                  <a:schemeClr val="bg1"/>
                </a:solidFill>
              </a:rPr>
              <a:t>класів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  <a:r>
              <a:rPr lang="ru-RU" sz="2400" b="1" dirty="0" smtClean="0">
                <a:solidFill>
                  <a:srgbClr val="FF0000"/>
                </a:solidFill>
              </a:rPr>
              <a:t> 81 </a:t>
            </a:r>
            <a:r>
              <a:rPr lang="ru-RU" dirty="0" err="1" smtClean="0"/>
              <a:t>учень</a:t>
            </a:r>
            <a:endParaRPr lang="uk-UA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2915816" y="1916832"/>
            <a:ext cx="3024336" cy="1015663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i="1" dirty="0"/>
              <a:t>ЗОШ </a:t>
            </a:r>
            <a:r>
              <a:rPr lang="uk-UA" b="1" i="1" dirty="0" smtClean="0"/>
              <a:t>І-ІІ </a:t>
            </a:r>
            <a:r>
              <a:rPr lang="uk-UA" b="1" i="1" dirty="0"/>
              <a:t>ступенів </a:t>
            </a:r>
            <a:r>
              <a:rPr lang="uk-UA" b="1" i="1" dirty="0" err="1" smtClean="0"/>
              <a:t>с.Богданівки</a:t>
            </a:r>
            <a:r>
              <a:rPr lang="ru-RU" b="1" i="1" dirty="0" smtClean="0"/>
              <a:t> </a:t>
            </a:r>
            <a:endParaRPr lang="ru-RU" b="1" i="1" dirty="0"/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7 </a:t>
            </a:r>
            <a:r>
              <a:rPr lang="ru-RU" dirty="0" err="1" smtClean="0">
                <a:solidFill>
                  <a:schemeClr val="bg1"/>
                </a:solidFill>
              </a:rPr>
              <a:t>класів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  <a:r>
              <a:rPr lang="ru-RU" sz="2400" b="1" dirty="0" smtClean="0">
                <a:solidFill>
                  <a:srgbClr val="FF0000"/>
                </a:solidFill>
              </a:rPr>
              <a:t> 49 </a:t>
            </a:r>
            <a:r>
              <a:rPr lang="ru-RU" dirty="0" err="1" smtClean="0"/>
              <a:t>учнів</a:t>
            </a:r>
            <a:endParaRPr lang="uk-UA" dirty="0"/>
          </a:p>
        </p:txBody>
      </p:sp>
      <p:sp>
        <p:nvSpPr>
          <p:cNvPr id="21" name="TextBox 20"/>
          <p:cNvSpPr txBox="1"/>
          <p:nvPr/>
        </p:nvSpPr>
        <p:spPr>
          <a:xfrm>
            <a:off x="2915816" y="2924945"/>
            <a:ext cx="3384376" cy="1015663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i="1" dirty="0"/>
              <a:t>НВК: ДНЗ – ЗОШ </a:t>
            </a:r>
            <a:r>
              <a:rPr lang="uk-UA" b="1" i="1" dirty="0" smtClean="0"/>
              <a:t>І-ІІІ ступенів</a:t>
            </a:r>
            <a:endParaRPr lang="ru-RU" b="1" i="1" dirty="0"/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9 </a:t>
            </a:r>
            <a:r>
              <a:rPr lang="ru-RU" dirty="0" err="1">
                <a:solidFill>
                  <a:schemeClr val="bg1"/>
                </a:solidFill>
              </a:rPr>
              <a:t>класів</a:t>
            </a:r>
            <a:r>
              <a:rPr lang="ru-RU" dirty="0">
                <a:solidFill>
                  <a:schemeClr val="bg1"/>
                </a:solidFill>
              </a:rPr>
              <a:t>,</a:t>
            </a: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145 </a:t>
            </a:r>
            <a:r>
              <a:rPr lang="ru-RU" dirty="0" err="1" smtClean="0"/>
              <a:t>учнів</a:t>
            </a:r>
            <a:endParaRPr lang="uk-UA" dirty="0"/>
          </a:p>
        </p:txBody>
      </p:sp>
      <p:sp>
        <p:nvSpPr>
          <p:cNvPr id="22" name="TextBox 21"/>
          <p:cNvSpPr txBox="1"/>
          <p:nvPr/>
        </p:nvSpPr>
        <p:spPr>
          <a:xfrm flipH="1">
            <a:off x="2915816" y="3933057"/>
            <a:ext cx="3384376" cy="1015663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i="1" dirty="0" smtClean="0"/>
              <a:t> </a:t>
            </a:r>
            <a:r>
              <a:rPr lang="uk-UA" b="1" i="1" dirty="0"/>
              <a:t>ЗОШ </a:t>
            </a:r>
            <a:r>
              <a:rPr lang="uk-UA" b="1" i="1" dirty="0" smtClean="0"/>
              <a:t>І-ІІ ступенів </a:t>
            </a:r>
            <a:r>
              <a:rPr lang="uk-UA" b="1" i="1" dirty="0" err="1" smtClean="0"/>
              <a:t>с.Осташівців</a:t>
            </a:r>
            <a:endParaRPr lang="ru-RU" b="1" i="1" dirty="0"/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6 </a:t>
            </a:r>
            <a:r>
              <a:rPr lang="ru-RU" dirty="0" err="1" smtClean="0">
                <a:solidFill>
                  <a:schemeClr val="bg1"/>
                </a:solidFill>
              </a:rPr>
              <a:t>класів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  <a:r>
              <a:rPr lang="ru-RU" sz="2400" b="1" dirty="0" smtClean="0">
                <a:solidFill>
                  <a:srgbClr val="FF0000"/>
                </a:solidFill>
              </a:rPr>
              <a:t> 55 </a:t>
            </a:r>
            <a:r>
              <a:rPr lang="ru-RU" dirty="0" err="1" smtClean="0"/>
              <a:t>учнів</a:t>
            </a:r>
            <a:endParaRPr lang="uk-UA" dirty="0"/>
          </a:p>
        </p:txBody>
      </p:sp>
      <p:sp>
        <p:nvSpPr>
          <p:cNvPr id="23" name="TextBox 22"/>
          <p:cNvSpPr txBox="1"/>
          <p:nvPr/>
        </p:nvSpPr>
        <p:spPr>
          <a:xfrm>
            <a:off x="2843808" y="4941168"/>
            <a:ext cx="3840162" cy="1107996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i="1" dirty="0"/>
              <a:t>ЗОШ </a:t>
            </a:r>
            <a:r>
              <a:rPr lang="uk-UA" b="1" i="1" dirty="0" smtClean="0"/>
              <a:t>І ст. </a:t>
            </a:r>
            <a:r>
              <a:rPr lang="uk-UA" b="1" i="1" dirty="0" err="1" smtClean="0"/>
              <a:t>с.Сировари</a:t>
            </a:r>
            <a:endParaRPr lang="ru-RU" b="1" i="1" dirty="0"/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1 </a:t>
            </a:r>
            <a:r>
              <a:rPr lang="ru-RU" dirty="0" err="1" smtClean="0">
                <a:solidFill>
                  <a:schemeClr val="bg1"/>
                </a:solidFill>
              </a:rPr>
              <a:t>клас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класи-комплекти</a:t>
            </a:r>
            <a:r>
              <a:rPr lang="ru-RU" sz="2400" b="1" dirty="0" smtClean="0">
                <a:solidFill>
                  <a:srgbClr val="FF0000"/>
                </a:solidFill>
              </a:rPr>
              <a:t> 14 </a:t>
            </a:r>
            <a:r>
              <a:rPr lang="ru-RU" dirty="0" err="1" smtClean="0"/>
              <a:t>учнів</a:t>
            </a:r>
            <a:endParaRPr lang="uk-UA" dirty="0"/>
          </a:p>
        </p:txBody>
      </p:sp>
      <p:sp>
        <p:nvSpPr>
          <p:cNvPr id="24" name="TextBox 23"/>
          <p:cNvSpPr txBox="1"/>
          <p:nvPr/>
        </p:nvSpPr>
        <p:spPr>
          <a:xfrm flipH="1">
            <a:off x="2843808" y="6093296"/>
            <a:ext cx="3672408" cy="1292662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uk-UA" b="1" i="1" dirty="0" smtClean="0"/>
              <a:t>Початкова школа </a:t>
            </a:r>
            <a:r>
              <a:rPr lang="uk-UA" b="1" i="1" dirty="0" err="1" smtClean="0"/>
              <a:t>с.Нестерівців</a:t>
            </a:r>
            <a:endParaRPr lang="ru-RU" b="1" dirty="0"/>
          </a:p>
          <a:p>
            <a:pPr algn="ctr"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2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класи-комплекти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sz="2400" b="1" dirty="0" smtClean="0">
                <a:solidFill>
                  <a:srgbClr val="FF0000"/>
                </a:solidFill>
              </a:rPr>
              <a:t>10 </a:t>
            </a:r>
            <a:r>
              <a:rPr lang="ru-RU" dirty="0" err="1" smtClean="0"/>
              <a:t>учнів</a:t>
            </a:r>
            <a:endParaRPr lang="uk-UA" dirty="0"/>
          </a:p>
        </p:txBody>
      </p:sp>
      <p:sp>
        <p:nvSpPr>
          <p:cNvPr id="1028" name="AutoShape 4" descr="https://mail.ukr.net/attach/show/16400835961516825176/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30" name="AutoShape 6" descr="https://mail.ukr.net/attach/show/16400835961516825176/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2" name="Picture 8" descr="https://scontent.xx.fbcdn.net/v/t1.15752-9/p206x206/270304602_1595021207507058_5409647341535420610_n.jpg?_nc_cat=102&amp;ccb=1-5&amp;_nc_sid=aee45a&amp;_nc_ohc=ZGwW80QTNc8AX8UDqIJ&amp;_nc_ad=z-m&amp;_nc_cid=0&amp;_nc_ht=scontent.xx&amp;oh=03_AVLl6zBhMjWvNgZTZ483kGKyq_we7Bow4jvT6KY3cF1IDw&amp;oe=61FBAE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42903" cy="1790750"/>
          </a:xfrm>
          <a:prstGeom prst="rect">
            <a:avLst/>
          </a:prstGeom>
          <a:noFill/>
        </p:spPr>
      </p:pic>
      <p:pic>
        <p:nvPicPr>
          <p:cNvPr id="1039" name="Picture 15" descr="https://scontent.xx.fbcdn.net/v/t1.15752-9/p206x206/269851578_656960568811204_9133947074378670375_n.jpg?_nc_cat=110&amp;ccb=1-5&amp;_nc_sid=aee45a&amp;_nc_ohc=Is6MS88XEGYAX-_bmOx&amp;_nc_ad=z-m&amp;_nc_cid=0&amp;_nc_ht=scontent.xx&amp;oh=03_AVIO5pWbsvGHgL0zYMQJVZrpOWPJY8TAtLQ3UMmFb1V49Q&amp;oe=61F94EE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0"/>
            <a:ext cx="3131840" cy="2060848"/>
          </a:xfrm>
          <a:prstGeom prst="rect">
            <a:avLst/>
          </a:prstGeom>
          <a:noFill/>
        </p:spPr>
      </p:pic>
      <p:pic>
        <p:nvPicPr>
          <p:cNvPr id="1041" name="Picture 17" descr="https://scontent.xx.fbcdn.net/v/t1.15752-9/p206x206/270350632_4900846356605520_852454360287497904_n.png?_nc_cat=105&amp;ccb=1-5&amp;_nc_sid=aee45a&amp;_nc_ohc=HiEZGelNJSkAX_iWZwr&amp;_nc_ad=z-m&amp;_nc_cid=0&amp;_nc_ht=scontent.xx&amp;oh=03_AVLNhMVI9qmJSeamBeveO2pURrxdcRGeaCDOiAFzRadOUg&amp;oe=61F9461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72816"/>
            <a:ext cx="2943225" cy="1602110"/>
          </a:xfrm>
          <a:prstGeom prst="rect">
            <a:avLst/>
          </a:prstGeom>
          <a:noFill/>
        </p:spPr>
      </p:pic>
      <p:pic>
        <p:nvPicPr>
          <p:cNvPr id="1043" name="Picture 19" descr="Відкрити світлину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356992"/>
            <a:ext cx="3059832" cy="1962150"/>
          </a:xfrm>
          <a:prstGeom prst="rect">
            <a:avLst/>
          </a:prstGeom>
          <a:noFill/>
        </p:spPr>
      </p:pic>
      <p:pic>
        <p:nvPicPr>
          <p:cNvPr id="1045" name="Picture 21" descr="https://scontent.xx.fbcdn.net/v/t1.15752-9/p206x206/270352640_907385763300381_6640860981935663532_n.jpg?_nc_cat=105&amp;ccb=1-5&amp;_nc_sid=aee45a&amp;_nc_ohc=Ni_XpHQKhqsAX8f5tSC&amp;_nc_ad=z-m&amp;_nc_cid=0&amp;_nc_ht=scontent.xx&amp;oh=03_AVKlDKcBOxFmv2dYQzSR-GAWMkFtYijApQN6JCnouBIUGw&amp;oe=61FA0BA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301208"/>
            <a:ext cx="2843808" cy="1556792"/>
          </a:xfrm>
          <a:prstGeom prst="rect">
            <a:avLst/>
          </a:prstGeom>
          <a:noFill/>
        </p:spPr>
      </p:pic>
      <p:pic>
        <p:nvPicPr>
          <p:cNvPr id="1047" name="Picture 23" descr="Відкрити світлину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192" y="2060848"/>
            <a:ext cx="2088232" cy="2234952"/>
          </a:xfrm>
          <a:prstGeom prst="rect">
            <a:avLst/>
          </a:prstGeom>
          <a:noFill/>
        </p:spPr>
      </p:pic>
      <p:pic>
        <p:nvPicPr>
          <p:cNvPr id="1049" name="Picture 25" descr="Відкрити світлину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4437112"/>
            <a:ext cx="2160239" cy="210616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8" y="1773238"/>
            <a:ext cx="9144000" cy="792162"/>
          </a:xfrm>
        </p:spPr>
        <p:txBody>
          <a:bodyPr rtlCol="0">
            <a:noAutofit/>
          </a:bodyPr>
          <a:lstStyle/>
          <a:p>
            <a:pPr algn="ctr" defTabSz="457207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працюючих працівників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190332"/>
              </p:ext>
            </p:extLst>
          </p:nvPr>
        </p:nvGraphicFramePr>
        <p:xfrm>
          <a:off x="179388" y="2852862"/>
          <a:ext cx="8784976" cy="2025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0619"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Заклад</a:t>
                      </a:r>
                      <a:r>
                        <a:rPr lang="uk-UA" b="0" baseline="0" dirty="0" smtClean="0"/>
                        <a:t> освіти</a:t>
                      </a:r>
                      <a:endParaRPr lang="ru-RU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Кількість пед.</a:t>
                      </a:r>
                      <a:r>
                        <a:rPr lang="uk-UA" b="0" baseline="0" dirty="0" smtClean="0"/>
                        <a:t> працівників</a:t>
                      </a:r>
                      <a:endParaRPr lang="ru-RU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Кількість </a:t>
                      </a:r>
                      <a:r>
                        <a:rPr lang="uk-UA" b="0" dirty="0" err="1" smtClean="0"/>
                        <a:t>тех</a:t>
                      </a:r>
                      <a:r>
                        <a:rPr lang="uk-UA" b="0" dirty="0" smtClean="0"/>
                        <a:t>. працівників</a:t>
                      </a:r>
                      <a:endParaRPr lang="ru-RU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7079">
                <a:tc>
                  <a:txBody>
                    <a:bodyPr/>
                    <a:lstStyle/>
                    <a:p>
                      <a:r>
                        <a:rPr lang="uk-UA" sz="2200" dirty="0" err="1" smtClean="0"/>
                        <a:t>Озернянська</a:t>
                      </a:r>
                      <a:r>
                        <a:rPr lang="uk-UA" sz="2200" dirty="0" smtClean="0"/>
                        <a:t> музична школа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10</a:t>
                      </a:r>
                      <a:endParaRPr lang="ru-RU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1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7585"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Усього: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4060" name="Заголовок 1"/>
          <p:cNvSpPr txBox="1">
            <a:spLocks/>
          </p:cNvSpPr>
          <p:nvPr/>
        </p:nvSpPr>
        <p:spPr bwMode="auto">
          <a:xfrm>
            <a:off x="1" y="44450"/>
            <a:ext cx="802838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/>
            <a:r>
              <a:rPr lang="uk-UA" sz="42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Заклади </a:t>
            </a:r>
          </a:p>
          <a:p>
            <a:pPr algn="ctr" defTabSz="457200"/>
            <a:r>
              <a:rPr lang="uk-UA" sz="42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позашкільної освіти</a:t>
            </a:r>
            <a:endParaRPr lang="ru-RU" sz="42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759" name="Group 1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383943"/>
              </p:ext>
            </p:extLst>
          </p:nvPr>
        </p:nvGraphicFramePr>
        <p:xfrm>
          <a:off x="0" y="1288872"/>
          <a:ext cx="9144000" cy="5870893"/>
        </p:xfrm>
        <a:graphic>
          <a:graphicData uri="http://schemas.openxmlformats.org/drawingml/2006/table">
            <a:tbl>
              <a:tblPr/>
              <a:tblGrid>
                <a:gridCol w="78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9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3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34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34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34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9250">
                <a:tc row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Код 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400" b="1">
                          <a:solidFill>
                            <a:srgbClr val="FFFFFF"/>
                          </a:solidFill>
                          <a:latin typeface="Arial Narrow"/>
                        </a:rPr>
                        <a:t>Найменування згідно з програмною класифікацією видатків та кредитування бюджету</a:t>
                      </a:r>
                      <a:endParaRPr lang="ru-RU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Загальний фонд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Спеціальний фонд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Разом 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5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 2021р.</a:t>
                      </a:r>
                      <a:endParaRPr lang="uk-UA"/>
                    </a:p>
                  </a:txBody>
                  <a:tcPr marL="39332" marR="39332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 2021р.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 2021р.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Times New Roman"/>
                        </a:rPr>
                        <a:t>0611080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>
                          <a:solidFill>
                            <a:srgbClr val="000000"/>
                          </a:solidFill>
                          <a:latin typeface="Arial Narrow"/>
                        </a:rPr>
                        <a:t>Надання спеціальної освіти мистецькими школами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 Narrow"/>
                        </a:rPr>
                        <a:t>2201600,00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 Narrow"/>
                        </a:rPr>
                        <a:t>2023319,56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 Narrow"/>
                        </a:rPr>
                        <a:t>2246450,00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 Narrow"/>
                        </a:rPr>
                        <a:t>2026243,56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488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2111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Заробітна плата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2085000,00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1951612,82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2085000,00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1951612,82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2120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Нарахування на оплату праці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377000,00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327082,47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377000,00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327082,47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2210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Предмети, матеріали, обладнання та інвентар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14850,00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2924,00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15350,00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2924,00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2220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Медикаменти та перев’язувальні матеріали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2230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Продукти харчування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2240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послуг (крім комунальних)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2500,00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2400,00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30000,00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32500,00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2924,00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2250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Видатки на відрядження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0988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комунальних послуг та енергоносіїв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5738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теплопостачання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водопостачання та водовідведення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2273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електроенергії 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113600,00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69306,74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113600,00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69306,74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254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2274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природного газу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2282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Окремі заходи по реалізації державних (регіональних) програм, не віднесені до заходів розвитку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2800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Інші поточні видатки 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3110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Придбання обладнання і предметів довготривалого користування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00" b="1" i="1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67756" name="Заголовок 1"/>
          <p:cNvSpPr txBox="1">
            <a:spLocks/>
          </p:cNvSpPr>
          <p:nvPr/>
        </p:nvSpPr>
        <p:spPr bwMode="auto">
          <a:xfrm>
            <a:off x="34925" y="44450"/>
            <a:ext cx="91090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4000" dirty="0" err="1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Озернянська</a:t>
            </a:r>
            <a:endParaRPr lang="uk-UA" sz="4000" dirty="0" smtClean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  <a:p>
            <a:pPr defTabSz="457200"/>
            <a:r>
              <a:rPr lang="uk-UA" sz="40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Музична школа</a:t>
            </a:r>
            <a:endParaRPr lang="ru-RU" sz="40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9228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Заголовок 1"/>
          <p:cNvSpPr txBox="1">
            <a:spLocks/>
          </p:cNvSpPr>
          <p:nvPr/>
        </p:nvSpPr>
        <p:spPr bwMode="auto">
          <a:xfrm>
            <a:off x="36512" y="908050"/>
            <a:ext cx="91440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Вартість утримання 1-го вихованця</a:t>
            </a:r>
          </a:p>
          <a:p>
            <a:pPr defTabSz="457200"/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у </a:t>
            </a:r>
            <a:r>
              <a:rPr lang="uk-UA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закладі позашкільної </a:t>
            </a:r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освіти</a:t>
            </a:r>
          </a:p>
          <a:p>
            <a:pPr defTabSz="457200"/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за </a:t>
            </a:r>
            <a:r>
              <a:rPr lang="uk-UA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2021 </a:t>
            </a:r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рік</a:t>
            </a:r>
            <a:endParaRPr lang="ru-RU" sz="36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4091424"/>
              </p:ext>
            </p:extLst>
          </p:nvPr>
        </p:nvGraphicFramePr>
        <p:xfrm>
          <a:off x="215900" y="3141663"/>
          <a:ext cx="8712968" cy="2286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6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682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Заклад</a:t>
                      </a:r>
                      <a:r>
                        <a:rPr lang="uk-UA" baseline="0" dirty="0" smtClean="0"/>
                        <a:t> освіти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Контингент вихованців станом на 01.09.2021, (од.)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Фактичні видатки за</a:t>
                      </a:r>
                      <a:r>
                        <a:rPr lang="uk-UA" baseline="0" dirty="0" smtClean="0"/>
                        <a:t> 2021, (грн.)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Фактична вартість утримання 1-го вихованця, (грн.)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 dirty="0" err="1">
                          <a:solidFill>
                            <a:srgbClr val="002060"/>
                          </a:solidFill>
                          <a:latin typeface="Times New Roman"/>
                        </a:rPr>
                        <a:t>Озернянська</a:t>
                      </a:r>
                      <a:r>
                        <a:rPr lang="uk-UA" sz="24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 музична школа</a:t>
                      </a:r>
                      <a:endParaRPr lang="uk-UA" dirty="0">
                        <a:solidFill>
                          <a:srgbClr val="002060"/>
                        </a:solidFill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i="1" dirty="0">
                          <a:solidFill>
                            <a:srgbClr val="002060"/>
                          </a:solidFill>
                          <a:latin typeface="Arial"/>
                        </a:rPr>
                        <a:t>95</a:t>
                      </a:r>
                      <a:endParaRPr lang="uk-UA" dirty="0">
                        <a:solidFill>
                          <a:srgbClr val="002060"/>
                        </a:solidFill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i="1" dirty="0">
                          <a:solidFill>
                            <a:srgbClr val="002060"/>
                          </a:solidFill>
                          <a:latin typeface="Arial"/>
                        </a:rPr>
                        <a:t>2023319,56</a:t>
                      </a:r>
                      <a:endParaRPr lang="uk-UA" dirty="0">
                        <a:solidFill>
                          <a:srgbClr val="002060"/>
                        </a:solidFill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400" b="1" i="1" dirty="0">
                          <a:solidFill>
                            <a:srgbClr val="002060"/>
                          </a:solidFill>
                          <a:latin typeface="Arial"/>
                        </a:rPr>
                        <a:t>21298,10</a:t>
                      </a:r>
                      <a:endParaRPr lang="uk-UA" dirty="0">
                        <a:solidFill>
                          <a:srgbClr val="002060"/>
                        </a:solidFill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58" name="Заголовок 1"/>
          <p:cNvSpPr txBox="1">
            <a:spLocks/>
          </p:cNvSpPr>
          <p:nvPr/>
        </p:nvSpPr>
        <p:spPr bwMode="auto">
          <a:xfrm>
            <a:off x="34925" y="44450"/>
            <a:ext cx="91090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endParaRPr lang="ru-RU" sz="40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60648"/>
            <a:ext cx="6120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uk-UA" sz="28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Організація безкоштовного харчування у ЗЗСО</a:t>
            </a:r>
            <a:endParaRPr lang="ru-RU" sz="28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052736"/>
            <a:ext cx="64807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ХАРЧУВАЛИСЯ </a:t>
            </a: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341</a:t>
            </a:r>
            <a:r>
              <a:rPr lang="ru-RU" sz="4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2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д</a:t>
            </a:r>
            <a:r>
              <a:rPr lang="uk-UA" sz="20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ітей</a:t>
            </a:r>
            <a:r>
              <a:rPr lang="uk-UA" sz="2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(48%)</a:t>
            </a:r>
            <a:r>
              <a:rPr lang="ru-RU" sz="4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endParaRPr lang="ru-RU" sz="4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009877"/>
              </p:ext>
            </p:extLst>
          </p:nvPr>
        </p:nvGraphicFramePr>
        <p:xfrm>
          <a:off x="395536" y="1916832"/>
          <a:ext cx="7685710" cy="3444854"/>
        </p:xfrm>
        <a:graphic>
          <a:graphicData uri="http://schemas.openxmlformats.org/drawingml/2006/table">
            <a:tbl>
              <a:tblPr/>
              <a:tblGrid>
                <a:gridCol w="1951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14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04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05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030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03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040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104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223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Заклад освіти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Діти-сироти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 з </a:t>
                      </a:r>
                      <a:r>
                        <a:rPr kumimoji="0" lang="uk-UA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малоза-безпечених</a:t>
                      </a: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 сімей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 учасників АТО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сімей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яким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присвоєно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звання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 «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Мати-героїня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 із сімей переселенців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Діти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 ООП</a:t>
                      </a: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Учні  1-4 класів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anchor="ctr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marL="254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ЗОШ І-ІІІ ст. </a:t>
                      </a:r>
                      <a:r>
                        <a:rPr kumimoji="0" lang="uk-UA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с.Озерної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10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36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146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254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НВК: ДНЗ-ЗОШ І-ІІІ ст.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22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563">
                <a:tc>
                  <a:txBody>
                    <a:bodyPr/>
                    <a:lstStyle/>
                    <a:p>
                      <a:pPr marL="254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ЗОШ І-ІІ ст. </a:t>
                      </a:r>
                      <a:r>
                        <a:rPr kumimoji="0" lang="uk-UA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с.Цеброва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33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ЗОШ І-ІІ ст. </a:t>
                      </a:r>
                      <a:r>
                        <a:rPr kumimoji="0" lang="uk-UA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с.Осташівців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24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ЗОШ І-ІІ ст. </a:t>
                      </a:r>
                      <a:r>
                        <a:rPr kumimoji="0" lang="uk-UA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с.Богданівки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24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44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Всього: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10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51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249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 Narrow" panose="020B0606020202030204" pitchFamily="34" charset="0"/>
                        <a:cs typeface="Times New Roman" pitchFamily="18" charset="0"/>
                      </a:endParaRPr>
                    </a:p>
                  </a:txBody>
                  <a:tcPr marL="21560" marR="21560" marT="0" marB="0" horzOverflow="overflow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B9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95536" y="5733256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Schoolbook" pitchFamily="18" charset="0"/>
              </a:rPr>
              <a:t>З місцевого </a:t>
            </a:r>
          </a:p>
          <a:p>
            <a:pPr algn="r">
              <a:defRPr/>
            </a:pPr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Schoolbook" pitchFamily="18" charset="0"/>
              </a:rPr>
              <a:t>бюджету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entury Schoolbook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011488" y="5733256"/>
            <a:ext cx="792162" cy="7080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5661248"/>
            <a:ext cx="21739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0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147,3 </a:t>
            </a:r>
            <a:r>
              <a:rPr lang="uk-UA" b="1" spc="50" dirty="0" err="1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тис.грн</a:t>
            </a:r>
            <a:r>
              <a:rPr lang="uk-UA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.</a:t>
            </a:r>
            <a:endParaRPr lang="ru-RU" sz="2400" b="1" spc="50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518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11560" y="1196752"/>
          <a:ext cx="7416824" cy="5328594"/>
        </p:xfrm>
        <a:graphic>
          <a:graphicData uri="http://schemas.openxmlformats.org/drawingml/2006/table">
            <a:tbl>
              <a:tblPr/>
              <a:tblGrid>
                <a:gridCol w="5040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64108">
                <a:tc rowSpan="2"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Код 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Найменування згідно з програмною класифікацією видатків та кредитування бюджету</a:t>
                      </a:r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Загальний фонд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Спеціальний фонд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Разом 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21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2021р.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2021р.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2021р.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62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0614060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Забезпечення діяльності палаців і будинків культури, клубів, центрів дозвілля та інших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1705700,00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1646021,17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17004,00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1722704,00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1646021,17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108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2111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Заробітна плата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1121600,00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1106959,39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1121600,00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1106959,69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108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Нарахування на оплату праці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323600,00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312810,82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323600,00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312810,82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108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Предмети, матеріали, обладнання та інвентар</a:t>
                      </a:r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15000,0,00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1190,00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397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2240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послуг (крім комунальних)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7004,00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7004,00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397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Видатки на відрядження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4108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комунальних послуг та енергоносіїв</a:t>
                      </a:r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4108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2271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теплопостачання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211000,00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210990,48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211000,00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210990,48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4108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2272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водопостачання та водовідведення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4108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2273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електроенергії 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44500,00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14070,48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44500,00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14070,48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46162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2282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Окремі заходи по реалізації державних (регіональних) програм, не віднесені до заходів розвитку</a:t>
                      </a:r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397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Інші поточні видатки 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447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/>
              <a:t> </a:t>
            </a:r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620688"/>
            <a:ext cx="63519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Заклади культури </a:t>
            </a:r>
            <a:r>
              <a:rPr lang="uk-UA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Озернянської</a:t>
            </a:r>
            <a:r>
              <a:rPr lang="uk-UA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громади</a:t>
            </a:r>
            <a:endParaRPr lang="uk-UA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432437" y="332656"/>
            <a:ext cx="8227579" cy="1443732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uk-UA" altLang="ru-RU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Середня заробітна плата по закладу позашкільної освіти </a:t>
            </a:r>
          </a:p>
          <a:p>
            <a:pPr>
              <a:defRPr/>
            </a:pPr>
            <a:r>
              <a:rPr lang="uk-UA" altLang="ru-RU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за 2021 рік</a:t>
            </a:r>
            <a:endParaRPr lang="ru-RU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+mn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565138"/>
              </p:ext>
            </p:extLst>
          </p:nvPr>
        </p:nvGraphicFramePr>
        <p:xfrm>
          <a:off x="432438" y="2276872"/>
          <a:ext cx="8279124" cy="2046733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3166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5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65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5553">
                <a:tc rowSpan="2">
                  <a:txBody>
                    <a:bodyPr/>
                    <a:lstStyle/>
                    <a:p>
                      <a:pPr algn="ctr"/>
                      <a:r>
                        <a:rPr lang="uk-UA" sz="1600" dirty="0" smtClean="0">
                          <a:latin typeface="Arial Narrow" panose="020B0606020202030204" pitchFamily="34" charset="0"/>
                        </a:rPr>
                        <a:t>Заклади позашкільної</a:t>
                      </a:r>
                      <a:r>
                        <a:rPr lang="uk-UA" sz="1600" baseline="0" dirty="0" smtClean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uk-UA" sz="1600" dirty="0" smtClean="0">
                          <a:latin typeface="Arial Narrow" panose="020B0606020202030204" pitchFamily="34" charset="0"/>
                        </a:rPr>
                        <a:t>освіти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uk-UA" sz="1600" dirty="0" smtClean="0">
                          <a:latin typeface="Arial Narrow" panose="020B0606020202030204" pitchFamily="34" charset="0"/>
                        </a:rPr>
                        <a:t>Середня заробітна плата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158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>
                          <a:latin typeface="Arial Narrow" panose="020B0606020202030204" pitchFamily="34" charset="0"/>
                        </a:rPr>
                        <a:t>педагогічних</a:t>
                      </a:r>
                      <a:r>
                        <a:rPr lang="uk-UA" sz="1600" baseline="0" dirty="0" smtClean="0"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uk-UA" sz="1600" dirty="0" smtClean="0">
                          <a:latin typeface="Arial Narrow" panose="020B0606020202030204" pitchFamily="34" charset="0"/>
                        </a:rPr>
                        <a:t>працівників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>
                          <a:latin typeface="Arial Narrow" panose="020B0606020202030204" pitchFamily="34" charset="0"/>
                        </a:rPr>
                        <a:t>обслуговуючого</a:t>
                      </a:r>
                      <a:r>
                        <a:rPr lang="uk-UA" sz="1600" baseline="0" dirty="0" smtClean="0">
                          <a:latin typeface="Arial Narrow" panose="020B0606020202030204" pitchFamily="34" charset="0"/>
                        </a:rPr>
                        <a:t> персоналу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>
                          <a:latin typeface="Arial Narrow" panose="020B0606020202030204" pitchFamily="34" charset="0"/>
                        </a:rPr>
                        <a:t>по закладу</a:t>
                      </a:r>
                      <a:endParaRPr lang="ru-RU" sz="1600" b="0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120">
                <a:tc>
                  <a:txBody>
                    <a:bodyPr/>
                    <a:lstStyle/>
                    <a:p>
                      <a:r>
                        <a:rPr lang="uk-UA" sz="2000" b="1" i="1" dirty="0" err="1">
                          <a:solidFill>
                            <a:srgbClr val="002060"/>
                          </a:solidFill>
                          <a:latin typeface="Arial"/>
                        </a:rPr>
                        <a:t>Озернянська</a:t>
                      </a:r>
                      <a:r>
                        <a:rPr lang="uk-UA" sz="2000" b="1" i="1" dirty="0">
                          <a:solidFill>
                            <a:srgbClr val="002060"/>
                          </a:solidFill>
                          <a:latin typeface="Arial"/>
                        </a:rPr>
                        <a:t> музична школа</a:t>
                      </a:r>
                      <a:endParaRPr lang="uk-UA" dirty="0">
                        <a:solidFill>
                          <a:srgbClr val="002060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Arial"/>
                        </a:rPr>
                        <a:t>8,4</a:t>
                      </a:r>
                      <a:endParaRPr lang="uk-UA" dirty="0">
                        <a:solidFill>
                          <a:srgbClr val="002060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Arial"/>
                        </a:rPr>
                        <a:t>6,2</a:t>
                      </a:r>
                      <a:endParaRPr lang="uk-UA" dirty="0">
                        <a:solidFill>
                          <a:srgbClr val="002060"/>
                        </a:solidFill>
                      </a:endParaRP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2000" b="1" dirty="0">
                          <a:solidFill>
                            <a:srgbClr val="002060"/>
                          </a:solidFill>
                          <a:latin typeface="Arial"/>
                        </a:rPr>
                        <a:t>7,2</a:t>
                      </a:r>
                      <a:endParaRPr lang="uk-UA" dirty="0">
                        <a:solidFill>
                          <a:srgbClr val="002060"/>
                        </a:solidFill>
                      </a:endParaRPr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5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95" y="-42101"/>
            <a:ext cx="7056437" cy="1400175"/>
          </a:xfrm>
        </p:spPr>
        <p:txBody>
          <a:bodyPr/>
          <a:lstStyle/>
          <a:p>
            <a:r>
              <a:rPr lang="ru-RU" sz="3600" dirty="0" err="1" smtClean="0"/>
              <a:t>Придбання</a:t>
            </a:r>
            <a:r>
              <a:rPr lang="ru-RU" sz="3600" dirty="0" smtClean="0"/>
              <a:t> у закладах </a:t>
            </a:r>
            <a:r>
              <a:rPr lang="ru-RU" sz="3600" dirty="0" err="1" smtClean="0"/>
              <a:t>освіти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755365"/>
              </p:ext>
            </p:extLst>
          </p:nvPr>
        </p:nvGraphicFramePr>
        <p:xfrm>
          <a:off x="0" y="476672"/>
          <a:ext cx="6084168" cy="4078923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875430">
                  <a:extLst>
                    <a:ext uri="{9D8B030D-6E8A-4147-A177-3AD203B41FA5}">
                      <a16:colId xmlns:a16="http://schemas.microsoft.com/office/drawing/2014/main" val="3485859823"/>
                    </a:ext>
                  </a:extLst>
                </a:gridCol>
                <a:gridCol w="4208738">
                  <a:extLst>
                    <a:ext uri="{9D8B030D-6E8A-4147-A177-3AD203B41FA5}">
                      <a16:colId xmlns:a16="http://schemas.microsoft.com/office/drawing/2014/main" val="1116156989"/>
                    </a:ext>
                  </a:extLst>
                </a:gridCol>
              </a:tblGrid>
              <a:tr h="764803"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/>
                        <a:t>Заклад освіти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100" dirty="0" smtClean="0"/>
                        <a:t>Найменування 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504813"/>
                  </a:ext>
                </a:extLst>
              </a:tr>
              <a:tr h="1899493">
                <a:tc>
                  <a:txBody>
                    <a:bodyPr/>
                    <a:lstStyle/>
                    <a:p>
                      <a:r>
                        <a:rPr lang="uk-UA" sz="1100" dirty="0" smtClean="0"/>
                        <a:t>ЗОШ </a:t>
                      </a:r>
                      <a:r>
                        <a:rPr lang="uk-UA" sz="1100" dirty="0" err="1" smtClean="0"/>
                        <a:t>І-ІІІст.с.Озерної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100" baseline="0" dirty="0" smtClean="0"/>
                        <a:t>стінки для класів (7 шт.),</a:t>
                      </a:r>
                      <a:r>
                        <a:rPr lang="uk-UA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, парта </a:t>
                      </a:r>
                      <a:r>
                        <a:rPr lang="uk-UA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+стілець</a:t>
                      </a:r>
                      <a:r>
                        <a:rPr lang="uk-UA" sz="11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(40шт.),</a:t>
                      </a:r>
                      <a:r>
                        <a:rPr lang="uk-UA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, парта </a:t>
                      </a:r>
                      <a:r>
                        <a:rPr lang="uk-UA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+стілець</a:t>
                      </a:r>
                      <a:r>
                        <a:rPr lang="uk-UA" sz="11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(47шт.)</a:t>
                      </a:r>
                      <a:r>
                        <a:rPr lang="uk-UA" sz="1100" baseline="0" dirty="0" smtClean="0"/>
                        <a:t> столи для вчителя(4шт) столи(45 шт.) та стільці (90шт.)для кабінетів хімії, фізики, географії, інтерактивні панелі(2шт.), 30 планшетів для учнів, 3 </a:t>
                      </a:r>
                      <a:r>
                        <a:rPr lang="uk-UA" sz="1100" baseline="0" dirty="0" err="1" smtClean="0"/>
                        <a:t>веб-камери</a:t>
                      </a:r>
                      <a:r>
                        <a:rPr lang="uk-UA" sz="1100" baseline="0" dirty="0" smtClean="0"/>
                        <a:t>, 4 ноутбуки,2 принтери, </a:t>
                      </a:r>
                      <a:r>
                        <a:rPr lang="uk-UA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крісло мішок (4шт), дошки аудиторні(12 шт.)</a:t>
                      </a:r>
                      <a:r>
                        <a:rPr lang="uk-UA" sz="1100" baseline="0" dirty="0" smtClean="0"/>
                        <a:t> 4 колеса для шкільного автобуса, спортивний інвентар,</a:t>
                      </a:r>
                      <a:r>
                        <a:rPr lang="uk-UA" sz="11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дидактичні матеріали, медичні матеріали,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кухонне</a:t>
                      </a: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приладдя</a:t>
                      </a: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товари</a:t>
                      </a: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господарства</a:t>
                      </a: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обробка</a:t>
                      </a: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деревяних</a:t>
                      </a: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конструкцій</a:t>
                      </a: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вогнезахисним</a:t>
                      </a:r>
                      <a:r>
                        <a:rPr lang="ru-RU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розчином</a:t>
                      </a:r>
                      <a:endParaRPr lang="uk-UA" sz="1100" baseline="0" dirty="0" smtClean="0"/>
                    </a:p>
                    <a:p>
                      <a:endParaRPr lang="uk-UA" sz="1100" baseline="0" dirty="0" smtClean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897761"/>
                  </a:ext>
                </a:extLst>
              </a:tr>
              <a:tr h="815359">
                <a:tc>
                  <a:txBody>
                    <a:bodyPr/>
                    <a:lstStyle/>
                    <a:p>
                      <a:r>
                        <a:rPr lang="uk-UA" sz="1100" dirty="0" smtClean="0"/>
                        <a:t>ЗОШ І-ІІ</a:t>
                      </a:r>
                      <a:r>
                        <a:rPr lang="uk-UA" sz="1100" baseline="0" dirty="0" smtClean="0"/>
                        <a:t> </a:t>
                      </a:r>
                      <a:r>
                        <a:rPr lang="uk-UA" sz="1100" dirty="0" err="1" smtClean="0"/>
                        <a:t>ст.с.Осташівців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dirty="0" smtClean="0"/>
                        <a:t>Стінка для класу,</a:t>
                      </a:r>
                      <a:r>
                        <a:rPr lang="uk-UA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крісло мішок,</a:t>
                      </a:r>
                      <a:r>
                        <a:rPr lang="uk-UA" sz="1100" baseline="0" dirty="0" smtClean="0"/>
                        <a:t> насоси для котельні  (2 шт.),спортивний інвентар, крісло офісне, ноутбук, принтер, </a:t>
                      </a:r>
                      <a:r>
                        <a:rPr lang="uk-UA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дошки аудиторна,  парта </a:t>
                      </a:r>
                      <a:r>
                        <a:rPr lang="uk-UA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+стілець</a:t>
                      </a:r>
                      <a:r>
                        <a:rPr lang="uk-UA" sz="11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(8шт.), дидактичні матеріали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445406"/>
                  </a:ext>
                </a:extLst>
              </a:tr>
              <a:tr h="456601">
                <a:tc>
                  <a:txBody>
                    <a:bodyPr/>
                    <a:lstStyle/>
                    <a:p>
                      <a:r>
                        <a:rPr lang="uk-UA" sz="1100" dirty="0" smtClean="0"/>
                        <a:t>ЗОШ І-ІІ</a:t>
                      </a:r>
                      <a:r>
                        <a:rPr lang="uk-UA" sz="1100" baseline="0" dirty="0" smtClean="0"/>
                        <a:t> </a:t>
                      </a:r>
                      <a:r>
                        <a:rPr lang="uk-UA" sz="1100" dirty="0" err="1" smtClean="0"/>
                        <a:t>ст.с.Богданівки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aseline="0" dirty="0" smtClean="0"/>
                        <a:t>ноутбук, принтер, </a:t>
                      </a:r>
                      <a:r>
                        <a:rPr lang="uk-UA" sz="11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дошки аудиторна, парта </a:t>
                      </a:r>
                      <a:r>
                        <a:rPr lang="uk-UA" sz="11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+стілець</a:t>
                      </a:r>
                      <a:r>
                        <a:rPr lang="uk-UA" sz="11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(10шт.), дидактичні матеріали</a:t>
                      </a:r>
                      <a:endParaRPr lang="ru-RU" sz="110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8904"/>
                  </a:ext>
                </a:extLst>
              </a:tr>
            </a:tbl>
          </a:graphicData>
        </a:graphic>
      </p:graphicFrame>
      <p:pic>
        <p:nvPicPr>
          <p:cNvPr id="16386" name="Picture 2" descr="Відкрити світлин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581128"/>
            <a:ext cx="2619375" cy="1962150"/>
          </a:xfrm>
          <a:prstGeom prst="rect">
            <a:avLst/>
          </a:prstGeom>
          <a:noFill/>
        </p:spPr>
      </p:pic>
      <p:pic>
        <p:nvPicPr>
          <p:cNvPr id="16388" name="Picture 4" descr="Відкрити світлин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34312" y="980728"/>
            <a:ext cx="2619375" cy="1512168"/>
          </a:xfrm>
          <a:prstGeom prst="rect">
            <a:avLst/>
          </a:prstGeom>
          <a:noFill/>
        </p:spPr>
      </p:pic>
      <p:pic>
        <p:nvPicPr>
          <p:cNvPr id="16390" name="Picture 6" descr="Відкрити світлин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548680"/>
            <a:ext cx="1656184" cy="1800200"/>
          </a:xfrm>
          <a:prstGeom prst="rect">
            <a:avLst/>
          </a:prstGeom>
          <a:noFill/>
        </p:spPr>
      </p:pic>
      <p:pic>
        <p:nvPicPr>
          <p:cNvPr id="16392" name="Picture 8" descr="Відкрити світлину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2420888"/>
            <a:ext cx="1224136" cy="1962150"/>
          </a:xfrm>
          <a:prstGeom prst="rect">
            <a:avLst/>
          </a:prstGeom>
          <a:noFill/>
        </p:spPr>
      </p:pic>
      <p:pic>
        <p:nvPicPr>
          <p:cNvPr id="16394" name="Picture 10" descr="Відкрити світлину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80312" y="2564904"/>
            <a:ext cx="1763688" cy="1962150"/>
          </a:xfrm>
          <a:prstGeom prst="rect">
            <a:avLst/>
          </a:prstGeom>
          <a:noFill/>
        </p:spPr>
      </p:pic>
      <p:pic>
        <p:nvPicPr>
          <p:cNvPr id="16396" name="Picture 12" descr="Відкрити світлину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81128"/>
            <a:ext cx="1476375" cy="1962150"/>
          </a:xfrm>
          <a:prstGeom prst="rect">
            <a:avLst/>
          </a:prstGeom>
          <a:noFill/>
        </p:spPr>
      </p:pic>
      <p:pic>
        <p:nvPicPr>
          <p:cNvPr id="16398" name="Picture 14" descr="Відкрити світлину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4581128"/>
            <a:ext cx="1476375" cy="1962150"/>
          </a:xfrm>
          <a:prstGeom prst="rect">
            <a:avLst/>
          </a:prstGeom>
          <a:noFill/>
        </p:spPr>
      </p:pic>
      <p:pic>
        <p:nvPicPr>
          <p:cNvPr id="16400" name="Picture 16" descr="Відкрити світлину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96136" y="4581128"/>
            <a:ext cx="1476375" cy="1962150"/>
          </a:xfrm>
          <a:prstGeom prst="rect">
            <a:avLst/>
          </a:prstGeom>
          <a:noFill/>
        </p:spPr>
      </p:pic>
      <p:pic>
        <p:nvPicPr>
          <p:cNvPr id="16402" name="Picture 18" descr="https://scontent.xx.fbcdn.net/v/t1.15752-9/p206x206/270420951_634573757755771_5678917890887744488_n.jpg?_nc_cat=102&amp;ccb=1-5&amp;_nc_sid=aee45a&amp;_nc_ohc=7jpZRUH_nxYAX8DQWXB&amp;_nc_ad=z-m&amp;_nc_cid=0&amp;_nc_ht=scontent.xx&amp;oh=03_AVINRaixtZPWM6p4T2QuHuSCaM7SdvloVQ4oznlZcgGZ_g&amp;oe=61F9714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4581128"/>
            <a:ext cx="1907704" cy="1962150"/>
          </a:xfrm>
          <a:prstGeom prst="rect">
            <a:avLst/>
          </a:prstGeom>
          <a:noFill/>
        </p:spPr>
      </p:pic>
      <p:pic>
        <p:nvPicPr>
          <p:cNvPr id="15362" name="Picture 2" descr="https://scontent.fifo4-1.fna.fbcdn.net/v/t1.15752-9/p206x206/271518642_616042506322325_2039424318682987568_n.jpg?_nc_cat=111&amp;ccb=1-5&amp;_nc_sid=aee45a&amp;_nc_ohc=Dui8uaIicjgAX8hKsi-&amp;_nc_ht=scontent.fifo4-1.fna&amp;oh=03_AVKs68FSm0OLV7Ap1-AAZ3yCbKNvb_JE2ulUTaKl0nhrSw&amp;oe=6207F2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143999" y="4581128"/>
            <a:ext cx="1692697" cy="1962150"/>
          </a:xfrm>
          <a:prstGeom prst="rect">
            <a:avLst/>
          </a:prstGeom>
          <a:noFill/>
        </p:spPr>
      </p:pic>
      <p:pic>
        <p:nvPicPr>
          <p:cNvPr id="15364" name="Picture 4" descr="https://scontent.fifo4-1.fna.fbcdn.net/v/t1.15752-9/p206x206/271444987_326828685986097_1707140014429962868_n.jpg?_nc_cat=105&amp;ccb=1-5&amp;_nc_sid=aee45a&amp;_nc_ohc=CC0fL_19sQYAX_SdNAw&amp;_nc_ht=scontent.fifo4-1.fna&amp;oh=03_AVICnOean1lxjX-3RrMGIxyWnDQ0YCFmMhPguiNG9g_Hjw&amp;oe=620692A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144000" y="2564904"/>
            <a:ext cx="2367855" cy="1962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14719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Відкрити світлин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872"/>
            <a:ext cx="1504950" cy="2667000"/>
          </a:xfrm>
          <a:prstGeom prst="rect">
            <a:avLst/>
          </a:prstGeom>
          <a:noFill/>
        </p:spPr>
      </p:pic>
      <p:pic>
        <p:nvPicPr>
          <p:cNvPr id="15364" name="Picture 4" descr="https://scontent.xx.fbcdn.net/v/t1.15752-9/s206x206/270519216_946296979354499_8639034311777160963_n.jpg?_nc_cat=110&amp;ccb=1-5&amp;_nc_sid=aee45a&amp;_nc_ohc=0pXFYgkLOrAAX_9ab2x&amp;_nc_ad=z-m&amp;_nc_cid=0&amp;_nc_ht=scontent.xx&amp;oh=03_AVLAltP3aM2rq88Zy5Czs9Dq4Een-hgcNPzPBwbi4IAh2w&amp;oe=61FA885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924944"/>
            <a:ext cx="1476375" cy="1962150"/>
          </a:xfrm>
          <a:prstGeom prst="rect">
            <a:avLst/>
          </a:prstGeom>
          <a:noFill/>
        </p:spPr>
      </p:pic>
      <p:pic>
        <p:nvPicPr>
          <p:cNvPr id="15366" name="Picture 6" descr="https://scontent.xx.fbcdn.net/v/t1.15752-9/s206x206/270754950_305499951592680_6896258422258678396_n.jpg?_nc_cat=108&amp;ccb=1-5&amp;_nc_sid=aee45a&amp;_nc_ohc=Fj-CclZT9hYAX9Meyv0&amp;_nc_ad=z-m&amp;_nc_cid=0&amp;_nc_ht=scontent.xx&amp;oh=03_AVL8a4g93LBz-Z_0WcrAuwjiqwbdo5uwIy3YKqvZbONjUA&amp;oe=61FAA28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852936"/>
            <a:ext cx="1476375" cy="1962150"/>
          </a:xfrm>
          <a:prstGeom prst="rect">
            <a:avLst/>
          </a:prstGeom>
          <a:noFill/>
        </p:spPr>
      </p:pic>
      <p:pic>
        <p:nvPicPr>
          <p:cNvPr id="15370" name="Picture 10" descr="https://scontent.xx.fbcdn.net/v/t1.15752-9/s206x206/270377420_460122899036881_1321059640305101887_n.jpg?_nc_cat=107&amp;ccb=1-5&amp;_nc_sid=aee45a&amp;_nc_ohc=-5f9TZ1YYSwAX8fYLO9&amp;_nc_ad=z-m&amp;_nc_cid=0&amp;_nc_ht=scontent.xx&amp;oh=03_AVJLW6O_mNlNzyxYHm8L25PZRbhXZYJjG4oRmP4I2ay7jQ&amp;oe=61F9168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924944"/>
            <a:ext cx="1476375" cy="1962150"/>
          </a:xfrm>
          <a:prstGeom prst="rect">
            <a:avLst/>
          </a:prstGeom>
          <a:noFill/>
        </p:spPr>
      </p:pic>
      <p:pic>
        <p:nvPicPr>
          <p:cNvPr id="15372" name="Picture 12" descr="https://scontent.xx.fbcdn.net/v/t1.15752-9/s206x206/270356523_423238959528408_6181027863660465298_n.jpg?_nc_cat=105&amp;ccb=1-5&amp;_nc_sid=aee45a&amp;_nc_ohc=4zmI8fOE86cAX-niDN5&amp;_nc_ad=z-m&amp;_nc_cid=0&amp;_nc_ht=scontent.xx&amp;oh=03_AVLAIRnqH_LBz0WbrkbJeKDtB6jLEczNvKy4NWAyErYXsQ&amp;oe=61FB8C6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2924944"/>
            <a:ext cx="1476375" cy="1962150"/>
          </a:xfrm>
          <a:prstGeom prst="rect">
            <a:avLst/>
          </a:prstGeom>
          <a:noFill/>
        </p:spPr>
      </p:pic>
      <p:pic>
        <p:nvPicPr>
          <p:cNvPr id="15374" name="Picture 14" descr="https://scontent.xx.fbcdn.net/v/t1.15752-9/s206x206/270313469_259203736317460_6573444106423480070_n.jpg?_nc_cat=110&amp;ccb=1-5&amp;_nc_sid=aee45a&amp;_nc_ohc=VAlqN0rS3B0AX9tdDbg&amp;_nc_ad=z-m&amp;_nc_cid=0&amp;_nc_ht=scontent.xx&amp;oh=03_AVKp1KxbozTw4QagW9rU_Vk5QywUW2Pwk8laEqWn7Ku3Bw&amp;oe=61FCE1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4895850"/>
            <a:ext cx="1476375" cy="1962150"/>
          </a:xfrm>
          <a:prstGeom prst="rect">
            <a:avLst/>
          </a:prstGeom>
          <a:noFill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833157"/>
            <a:ext cx="2699791" cy="2024843"/>
          </a:xfrm>
          <a:prstGeom prst="rect">
            <a:avLst/>
          </a:prstGeom>
        </p:spPr>
      </p:pic>
      <p:pic>
        <p:nvPicPr>
          <p:cNvPr id="15378" name="Picture 18" descr="Відкрити світлину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4895850"/>
            <a:ext cx="2609850" cy="1962150"/>
          </a:xfrm>
          <a:prstGeom prst="rect">
            <a:avLst/>
          </a:prstGeom>
          <a:noFill/>
        </p:spPr>
      </p:pic>
      <p:pic>
        <p:nvPicPr>
          <p:cNvPr id="15380" name="Picture 20" descr="Відкрити світлину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895850"/>
            <a:ext cx="1476375" cy="1962150"/>
          </a:xfrm>
          <a:prstGeom prst="rect">
            <a:avLst/>
          </a:prstGeom>
          <a:noFill/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79512" y="188640"/>
          <a:ext cx="7450664" cy="2654669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884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658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0089">
                <a:tc>
                  <a:txBody>
                    <a:bodyPr/>
                    <a:lstStyle/>
                    <a:p>
                      <a:pPr algn="ctr"/>
                      <a:r>
                        <a:rPr lang="uk-UA" sz="1050" dirty="0" smtClean="0"/>
                        <a:t>Заклад освіти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050" dirty="0" smtClean="0"/>
                        <a:t>Найменування </a:t>
                      </a:r>
                      <a:endParaRPr lang="ru-RU" sz="1050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918">
                <a:tc>
                  <a:txBody>
                    <a:bodyPr/>
                    <a:lstStyle/>
                    <a:p>
                      <a:r>
                        <a:rPr lang="uk-UA" sz="105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Висиповецький</a:t>
                      </a:r>
                      <a:r>
                        <a:rPr lang="uk-UA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 НВК: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ДНЗ-</a:t>
                      </a:r>
                      <a:r>
                        <a:rPr lang="uk-UA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І-ІІ </a:t>
                      </a:r>
                      <a:r>
                        <a:rPr lang="uk-UA" sz="105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Іступенів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050" b="1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50" baseline="0" dirty="0" smtClean="0"/>
                        <a:t>ноутбук, принтер(2шт.), </a:t>
                      </a:r>
                      <a:r>
                        <a:rPr lang="uk-UA" sz="10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дошки аудиторна,  парта </a:t>
                      </a:r>
                      <a:r>
                        <a:rPr lang="uk-UA" sz="105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+стілець</a:t>
                      </a:r>
                      <a:r>
                        <a:rPr lang="uk-UA" sz="105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(11 шт.), дидактичні матеріали, крісло мішок, </a:t>
                      </a:r>
                      <a:r>
                        <a:rPr lang="uk-UA" sz="1050" baseline="0" dirty="0" smtClean="0"/>
                        <a:t>матеріали для ремонту козирка при вході  в  школу, прокладання локальної мережі</a:t>
                      </a:r>
                    </a:p>
                    <a:p>
                      <a:r>
                        <a:rPr lang="uk-UA" sz="1050" baseline="0" dirty="0" smtClean="0"/>
                        <a:t>Придбання електричної плитки в харчоблок, бойлера, холодильника, мийки ,4 колеса,медичні матеріали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918">
                <a:tc>
                  <a:txBody>
                    <a:bodyPr/>
                    <a:lstStyle/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І-ІІ ступенів </a:t>
                      </a:r>
                      <a:r>
                        <a:rPr lang="uk-UA" sz="105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с.Цеброва</a:t>
                      </a:r>
                      <a:endParaRPr lang="ru-RU" sz="105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aseline="0" dirty="0" smtClean="0"/>
                        <a:t>ноутбук, принтер, </a:t>
                      </a:r>
                      <a:r>
                        <a:rPr lang="uk-UA" sz="105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дошки аудиторна,  парта </a:t>
                      </a:r>
                      <a:r>
                        <a:rPr lang="uk-UA" sz="105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+стілець</a:t>
                      </a:r>
                      <a:r>
                        <a:rPr lang="uk-UA" sz="105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(5 шт.), дидактичні матеріали, </a:t>
                      </a:r>
                      <a:r>
                        <a:rPr lang="uk-UA" sz="1050" dirty="0" smtClean="0"/>
                        <a:t>вікна, двері</a:t>
                      </a:r>
                      <a:r>
                        <a:rPr lang="uk-UA" sz="1050" baseline="0" dirty="0" smtClean="0"/>
                        <a:t> </a:t>
                      </a:r>
                      <a:r>
                        <a:rPr lang="uk-UA" sz="1050" dirty="0" smtClean="0"/>
                        <a:t> </a:t>
                      </a:r>
                      <a:r>
                        <a:rPr lang="uk-UA" sz="1050" dirty="0" err="1" smtClean="0"/>
                        <a:t>метало-пластикові</a:t>
                      </a:r>
                      <a:r>
                        <a:rPr lang="uk-UA" sz="1050" baseline="0" dirty="0" smtClean="0"/>
                        <a:t> (4 шт.),</a:t>
                      </a:r>
                    </a:p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50" baseline="0" dirty="0" err="1" smtClean="0"/>
                        <a:t>Придбанняобладнання</a:t>
                      </a:r>
                      <a:r>
                        <a:rPr lang="uk-UA" sz="1050" baseline="0" dirty="0" smtClean="0"/>
                        <a:t> для харчоблоку</a:t>
                      </a:r>
                    </a:p>
                    <a:p>
                      <a:r>
                        <a:rPr lang="uk-UA" sz="1050" baseline="0" dirty="0" smtClean="0"/>
                        <a:t> столів (8 шт.) та стільців (32 шт.)</a:t>
                      </a:r>
                    </a:p>
                    <a:p>
                      <a:r>
                        <a:rPr lang="uk-UA" sz="1050" baseline="0" dirty="0" smtClean="0"/>
                        <a:t>Придбання мийки , полиці для сушки посуду, стіл </a:t>
                      </a:r>
                      <a:r>
                        <a:rPr lang="uk-UA" sz="1050" baseline="0" dirty="0" err="1" smtClean="0"/>
                        <a:t>роздаточний</a:t>
                      </a:r>
                      <a:endParaRPr lang="uk-UA" sz="1050" baseline="0" dirty="0" smtClean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2768">
                <a:tc>
                  <a:txBody>
                    <a:bodyPr/>
                    <a:lstStyle/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050" dirty="0" smtClean="0">
                          <a:latin typeface="Times New Roman" pitchFamily="18" charset="0"/>
                          <a:cs typeface="Times New Roman" pitchFamily="18" charset="0"/>
                        </a:rPr>
                        <a:t>ЗОШ</a:t>
                      </a:r>
                      <a:r>
                        <a:rPr lang="uk-UA" sz="105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І ступенів </a:t>
                      </a:r>
                      <a:r>
                        <a:rPr lang="uk-UA" sz="105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с.Сировари</a:t>
                      </a:r>
                      <a:endParaRPr lang="ru-RU" sz="105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aseline="0" dirty="0" smtClean="0"/>
                        <a:t>Заміна вікна та дверей на металопластикові</a:t>
                      </a:r>
                    </a:p>
                    <a:p>
                      <a:r>
                        <a:rPr lang="uk-UA" sz="1050" baseline="0" dirty="0" smtClean="0"/>
                        <a:t>Ремонт підлоги (стяжка, встановлення плити)</a:t>
                      </a:r>
                    </a:p>
                    <a:p>
                      <a:r>
                        <a:rPr lang="uk-UA" sz="1050" baseline="0" dirty="0" smtClean="0"/>
                        <a:t>Поточний ремонт системи опалення  водопостачання</a:t>
                      </a:r>
                      <a:endParaRPr lang="uk-UA" sz="1050" dirty="0" smtClean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2526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861" name="Group 1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299300"/>
              </p:ext>
            </p:extLst>
          </p:nvPr>
        </p:nvGraphicFramePr>
        <p:xfrm>
          <a:off x="0" y="1628775"/>
          <a:ext cx="9144000" cy="2178050"/>
        </p:xfrm>
        <a:graphic>
          <a:graphicData uri="http://schemas.openxmlformats.org/drawingml/2006/table">
            <a:tbl>
              <a:tblPr/>
              <a:tblGrid>
                <a:gridCol w="827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3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3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34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34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34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92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Код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Найменування згідно з програмною класифікацією видатків та кредитування бюджету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Загальний фонд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Спеціальний фонд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Разом 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План на 2021р.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Касове викон.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План на 2021р.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Касове викон.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План на 201р.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Касове викон.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061171-1172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Будівництво освітніх установ та закладів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1799510,0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1761632,0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1799510,0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1761632,0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3132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Капітальн</a:t>
                      </a:r>
                      <a:r>
                        <a:rPr lang="uk-UA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ого</a:t>
                      </a:r>
                      <a:r>
                        <a:rPr lang="uk-UA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ремонт</a:t>
                      </a:r>
                      <a:r>
                        <a:rPr lang="uk-UA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частини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будівлі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харчоблок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корпусу №2 ЗОШ І-ІІІ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ступенів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адресою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вул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Зарудка,1, с.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Озерна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 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Тернопільський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 район, </a:t>
                      </a:r>
                      <a:r>
                        <a:rPr lang="ru-RU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Тернопільська</a:t>
                      </a:r>
                      <a:r>
                        <a:rPr lang="ru-RU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область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6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6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1799510,0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1761632,0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1761632,0</a:t>
                      </a:r>
                      <a:endParaRPr kumimoji="0" lang="ru-RU" sz="1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1761632,0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2858" name="Заголовок 1"/>
          <p:cNvSpPr txBox="1">
            <a:spLocks/>
          </p:cNvSpPr>
          <p:nvPr/>
        </p:nvSpPr>
        <p:spPr bwMode="auto">
          <a:xfrm>
            <a:off x="34925" y="44450"/>
            <a:ext cx="91090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40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Будівництво та виконання проектів</a:t>
            </a:r>
            <a:endParaRPr lang="ru-RU" sz="40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graphicFrame>
        <p:nvGraphicFramePr>
          <p:cNvPr id="4" name="Group 1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913642"/>
              </p:ext>
            </p:extLst>
          </p:nvPr>
        </p:nvGraphicFramePr>
        <p:xfrm>
          <a:off x="0" y="4509120"/>
          <a:ext cx="9144000" cy="2178050"/>
        </p:xfrm>
        <a:graphic>
          <a:graphicData uri="http://schemas.openxmlformats.org/drawingml/2006/table">
            <a:tbl>
              <a:tblPr/>
              <a:tblGrid>
                <a:gridCol w="827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3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3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34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34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50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334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925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Код 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Найменування згідно з програмною класифікацією видатків та кредитування бюджету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Загальний фонд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Спеціальний фонд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Разом 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План на 2021р.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Касове викон.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План на 2021р.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Касове викон.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План на 2021р.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Касове викон.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39335" marR="3933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0617363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Виконання інвестиційних проектів в рамках здійснення заходів щодо соціально-економічного розвитку окремих територій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0,00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652900,0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300000,0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652900,0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300000,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3132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uk-UA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Капітальний ремонт фойє </a:t>
                      </a:r>
                      <a:r>
                        <a:rPr lang="uk-UA" sz="1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Озернянського</a:t>
                      </a:r>
                      <a:r>
                        <a:rPr lang="uk-UA" sz="12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сільського будинку культури по вул. Шевченка, 9Б в с. Озерна Зборівського району Тернопільської області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6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613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652900,0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300000,0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652900,0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300000,0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35713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На зображенні може бути: у приміщенні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1962150" cy="2250182"/>
          </a:xfrm>
          <a:prstGeom prst="rect">
            <a:avLst/>
          </a:prstGeom>
          <a:noFill/>
        </p:spPr>
      </p:pic>
      <p:pic>
        <p:nvPicPr>
          <p:cNvPr id="12292" name="Picture 4" descr="На зображенні може бути: у приміщенні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708920"/>
            <a:ext cx="1962150" cy="22322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404665"/>
            <a:ext cx="6030416" cy="2195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613"/>
              </a:lnSpc>
              <a:spcBef>
                <a:spcPts val="1175"/>
              </a:spcBef>
            </a:pP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Капітальн</a:t>
            </a:r>
            <a:r>
              <a:rPr lang="uk-UA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ого</a:t>
            </a:r>
            <a:r>
              <a:rPr lang="uk-U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ремонт</a:t>
            </a:r>
            <a:r>
              <a:rPr lang="uk-UA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будівлі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харчоблок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корпусу №2 ЗОШ І-ІІІ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ступенів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адресою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вул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Зарудка,1, с.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Озерна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Тернопільський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 район,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Тернопільська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область </a:t>
            </a:r>
          </a:p>
          <a:p>
            <a:pPr lvl="0">
              <a:lnSpc>
                <a:spcPts val="1613"/>
              </a:lnSpc>
              <a:spcBef>
                <a:spcPts val="1175"/>
              </a:spcBef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1млн.762 тис. 058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грн.:з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них 1млн.409 тис. </a:t>
            </a:r>
          </a:p>
          <a:p>
            <a:pPr lvl="0">
              <a:lnSpc>
                <a:spcPts val="1613"/>
              </a:lnSpc>
              <a:spcBef>
                <a:spcPts val="1175"/>
              </a:spcBef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306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державного бюджету</a:t>
            </a:r>
          </a:p>
          <a:p>
            <a:pPr lvl="0">
              <a:lnSpc>
                <a:spcPts val="1613"/>
              </a:lnSpc>
              <a:spcBef>
                <a:spcPts val="1175"/>
              </a:spcBef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352 тис.752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грн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бюджету</a:t>
            </a:r>
          </a:p>
        </p:txBody>
      </p:sp>
      <p:pic>
        <p:nvPicPr>
          <p:cNvPr id="2" name="Picture 2" descr="https://scontent.xx.fbcdn.net/v/t1.15752-9/s206x206/271344202_379115403975778_2375689767245873908_n.jpg?_nc_cat=103&amp;ccb=1-5&amp;_nc_sid=aee45a&amp;_nc_ohc=dCLTLaDP-GkAX_X8Ezw&amp;_nc_ad=z-m&amp;_nc_cid=0&amp;_nc_ht=scontent.xx&amp;oh=03_AVIzaQN8RsAD4Xy6cAK7g9f9JGcrANMfY2oefH2j0XNEHw&amp;oe=61E245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2780928"/>
            <a:ext cx="1476375" cy="1962150"/>
          </a:xfrm>
          <a:prstGeom prst="rect">
            <a:avLst/>
          </a:prstGeom>
          <a:noFill/>
        </p:spPr>
      </p:pic>
      <p:pic>
        <p:nvPicPr>
          <p:cNvPr id="3" name="Picture 4" descr="https://scontent.xx.fbcdn.net/v/t1.15752-9/s206x206/271486770_971163743517732_4160778197746548078_n.jpg?_nc_cat=101&amp;ccb=1-5&amp;_nc_sid=aee45a&amp;_nc_ohc=0zMqlKpUPVYAX91ARln&amp;_nc_ad=z-m&amp;_nc_cid=0&amp;_nc_ht=scontent.xx&amp;oh=03_AVIcnXwbB1tiX0-H_NbBSeW4ODnG-jTIz1BsTzqPwTbMNQ&amp;oe=61E2A28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2924944"/>
            <a:ext cx="1476375" cy="1962150"/>
          </a:xfrm>
          <a:prstGeom prst="rect">
            <a:avLst/>
          </a:prstGeom>
          <a:noFill/>
        </p:spPr>
      </p:pic>
      <p:pic>
        <p:nvPicPr>
          <p:cNvPr id="5" name="Picture 6" descr="https://scontent.xx.fbcdn.net/v/t1.15752-9/s206x206/270099981_228897826105038_5366477831537374684_n.jpg?_nc_cat=109&amp;ccb=1-5&amp;_nc_sid=aee45a&amp;_nc_ohc=BNXL9ex_FgoAX-0Eqm-&amp;_nc_ad=z-m&amp;_nc_cid=0&amp;_nc_ht=scontent.xx&amp;oh=03_AVLz_HJGYMjHU_LIwLz8ck_pB8tNaDRUAR9Rs_mOc1_FjA&amp;oe=61E2300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2852936"/>
            <a:ext cx="1476375" cy="1962150"/>
          </a:xfrm>
          <a:prstGeom prst="rect">
            <a:avLst/>
          </a:prstGeom>
          <a:noFill/>
        </p:spPr>
      </p:pic>
      <p:sp>
        <p:nvSpPr>
          <p:cNvPr id="6" name="AutoShape 2" descr="Відкрити світлин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7" name="Picture 4" descr="Відкрити світлину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895850"/>
            <a:ext cx="1944216" cy="1962150"/>
          </a:xfrm>
          <a:prstGeom prst="rect">
            <a:avLst/>
          </a:prstGeom>
          <a:noFill/>
        </p:spPr>
      </p:pic>
      <p:pic>
        <p:nvPicPr>
          <p:cNvPr id="8" name="Picture 6" descr="https://scontent.xx.fbcdn.net/v/t1.15752-9/p206x206/271446250_1347402499016911_8105044990659756764_n.jpg?_nc_cat=102&amp;ccb=1-5&amp;_nc_sid=aee45a&amp;_nc_ohc=o6YTG_D4q2IAX_xY4ue&amp;_nc_ad=z-m&amp;_nc_cid=0&amp;_nc_ht=scontent.xx&amp;oh=03_AVKOzJ6THZOTbRqN91B97B3iaWDSZhsufkWOnfVDRD-KEA&amp;oe=620D5FF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3968" y="4895850"/>
            <a:ext cx="2619375" cy="1962150"/>
          </a:xfrm>
          <a:prstGeom prst="rect">
            <a:avLst/>
          </a:prstGeom>
          <a:noFill/>
        </p:spPr>
      </p:pic>
      <p:pic>
        <p:nvPicPr>
          <p:cNvPr id="9" name="Picture 8" descr="https://scontent.xx.fbcdn.net/v/t1.15752-9/p206x206/270322723_461821285573740_514078619390559859_n.jpg?_nc_cat=108&amp;ccb=1-5&amp;_nc_sid=aee45a&amp;_nc_ohc=hMbwIFvY-L4AX_6CiP0&amp;_nc_ad=z-m&amp;_nc_cid=0&amp;_nc_ht=scontent.xx&amp;oh=03_AVLIvmC8vtolQKWj-2LFtho5lYHxT8SVUMl1yiaTtLy5LQ&amp;oe=620C5CB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51721" y="4895850"/>
            <a:ext cx="2232247" cy="1962150"/>
          </a:xfrm>
          <a:prstGeom prst="rect">
            <a:avLst/>
          </a:prstGeom>
          <a:noFill/>
        </p:spPr>
      </p:pic>
      <p:pic>
        <p:nvPicPr>
          <p:cNvPr id="10" name="Picture 10" descr="https://scontent.xx.fbcdn.net/v/t1.15752-9/p206x206/271534124_512978340008494_7214872804030964122_n.jpg?_nc_cat=100&amp;ccb=1-5&amp;_nc_sid=aee45a&amp;_nc_ohc=gEh_vU0GqTIAX_GfSX9&amp;_nc_ad=z-m&amp;_nc_cid=0&amp;_nc_ht=scontent.xx&amp;oh=03_AVLt2us9LuzCYpsQ90iWq8PmqSiCEvESxQrqzidaGBNexA&amp;oe=620C0B3B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48265" y="4895850"/>
            <a:ext cx="2016224" cy="1962150"/>
          </a:xfrm>
          <a:prstGeom prst="rect">
            <a:avLst/>
          </a:prstGeom>
          <a:noFill/>
        </p:spPr>
      </p:pic>
      <p:pic>
        <p:nvPicPr>
          <p:cNvPr id="12300" name="Picture 12" descr="https://scontent.xx.fbcdn.net/v/t1.15752-9/s206x206/271714448_249710923965008_6664658109511580658_n.jpg?_nc_cat=102&amp;ccb=1-5&amp;_nc_sid=aee45a&amp;_nc_ohc=E2LUOXIt_ZIAX8WeCri&amp;_nc_ad=z-m&amp;_nc_cid=0&amp;_nc_ht=scontent.xx&amp;oh=03_AVIG-5mwRz1E6W87hcxbs8aYcne_VGhM2fs2qbH82Iz2Ag&amp;oe=620B7BC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964488" y="4895850"/>
            <a:ext cx="1476375" cy="1962150"/>
          </a:xfrm>
          <a:prstGeom prst="rect">
            <a:avLst/>
          </a:prstGeom>
          <a:noFill/>
        </p:spPr>
      </p:pic>
      <p:pic>
        <p:nvPicPr>
          <p:cNvPr id="12302" name="Picture 14" descr="https://scontent.xx.fbcdn.net/v/t1.15752-9/s206x206/272088644_267198412025488_6930198067818414705_n.jpg?_nc_cat=110&amp;ccb=1-5&amp;_nc_sid=aee45a&amp;_nc_ohc=hF3wBPk-wBUAX-Z-JsD&amp;_nc_ad=z-m&amp;_nc_cid=0&amp;_nc_ht=scontent.xx&amp;oh=03_AVIZYiOgWqkWSTXa9u25840G6cZ9SuqFH2kmey-0YEZbLA&amp;oe=620CD25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964488" y="2780928"/>
            <a:ext cx="1476375" cy="1962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00692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8" y="1773238"/>
            <a:ext cx="9144000" cy="792162"/>
          </a:xfrm>
        </p:spPr>
        <p:txBody>
          <a:bodyPr rtlCol="0">
            <a:noAutofit/>
          </a:bodyPr>
          <a:lstStyle/>
          <a:p>
            <a:pPr algn="ctr" defTabSz="457207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працюючих працівників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29451"/>
              </p:ext>
            </p:extLst>
          </p:nvPr>
        </p:nvGraphicFramePr>
        <p:xfrm>
          <a:off x="358775" y="2636838"/>
          <a:ext cx="8424938" cy="414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2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Заклад</a:t>
                      </a:r>
                      <a:r>
                        <a:rPr lang="uk-UA" b="0" baseline="0" dirty="0" smtClean="0"/>
                        <a:t> освіти</a:t>
                      </a:r>
                      <a:endParaRPr lang="ru-RU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Кількість пед.</a:t>
                      </a:r>
                      <a:r>
                        <a:rPr lang="uk-UA" b="0" baseline="0" dirty="0" smtClean="0"/>
                        <a:t> працівників</a:t>
                      </a:r>
                      <a:endParaRPr lang="ru-RU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Кількість </a:t>
                      </a:r>
                      <a:r>
                        <a:rPr lang="uk-UA" b="0" dirty="0" err="1" smtClean="0"/>
                        <a:t>тех</a:t>
                      </a:r>
                      <a:r>
                        <a:rPr lang="uk-UA" b="0" dirty="0" smtClean="0"/>
                        <a:t>. працівників</a:t>
                      </a:r>
                      <a:endParaRPr lang="ru-RU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200" dirty="0" smtClean="0"/>
                        <a:t>ЗОШ</a:t>
                      </a:r>
                      <a:r>
                        <a:rPr lang="uk-UA" sz="2200" baseline="0" dirty="0" smtClean="0"/>
                        <a:t> І-ІІІ ступенів </a:t>
                      </a:r>
                      <a:r>
                        <a:rPr lang="uk-UA" sz="2200" baseline="0" dirty="0" err="1" smtClean="0"/>
                        <a:t>с.Озерної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45</a:t>
                      </a:r>
                      <a:endParaRPr lang="ru-RU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21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200" dirty="0" err="1" smtClean="0"/>
                        <a:t>ВисиповецькийНВК</a:t>
                      </a:r>
                      <a:r>
                        <a:rPr lang="uk-UA" sz="2200" dirty="0" smtClean="0"/>
                        <a:t>:</a:t>
                      </a:r>
                      <a:r>
                        <a:rPr lang="uk-UA" sz="2200" baseline="0" dirty="0" smtClean="0"/>
                        <a:t> ДНЗ-</a:t>
                      </a:r>
                      <a:r>
                        <a:rPr lang="uk-UA" sz="2200" dirty="0" smtClean="0"/>
                        <a:t>ЗОШ</a:t>
                      </a:r>
                      <a:r>
                        <a:rPr lang="uk-UA" sz="2200" baseline="0" dirty="0" smtClean="0"/>
                        <a:t> І-ІІ ступенів </a:t>
                      </a:r>
                      <a:r>
                        <a:rPr lang="uk-UA" sz="2200" baseline="0" dirty="0" err="1" smtClean="0"/>
                        <a:t>с.Цеброва</a:t>
                      </a:r>
                      <a:endParaRPr lang="ru-RU" sz="2200" dirty="0" smtClean="0"/>
                    </a:p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200" dirty="0" smtClean="0"/>
                        <a:t>ЗОШ</a:t>
                      </a:r>
                      <a:r>
                        <a:rPr lang="uk-UA" sz="2200" baseline="0" dirty="0" smtClean="0"/>
                        <a:t> І-ІІ ступенів </a:t>
                      </a:r>
                      <a:r>
                        <a:rPr lang="uk-UA" sz="2200" baseline="0" dirty="0" err="1" smtClean="0"/>
                        <a:t>с.Осташівців</a:t>
                      </a:r>
                      <a:endParaRPr lang="ru-RU" sz="2200" dirty="0" smtClean="0"/>
                    </a:p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200" dirty="0" smtClean="0"/>
                        <a:t>ЗОШ</a:t>
                      </a:r>
                      <a:r>
                        <a:rPr lang="uk-UA" sz="2200" baseline="0" dirty="0" smtClean="0"/>
                        <a:t> І-ІІ ступенів </a:t>
                      </a:r>
                      <a:r>
                        <a:rPr lang="uk-UA" sz="2200" baseline="0" dirty="0" err="1" smtClean="0"/>
                        <a:t>с.Богданівки</a:t>
                      </a:r>
                      <a:endParaRPr lang="ru-RU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16</a:t>
                      </a:r>
                    </a:p>
                    <a:p>
                      <a:pPr algn="ctr"/>
                      <a:r>
                        <a:rPr lang="uk-UA" sz="2200" b="1" i="1" dirty="0" smtClean="0"/>
                        <a:t>16</a:t>
                      </a:r>
                    </a:p>
                    <a:p>
                      <a:pPr algn="ctr"/>
                      <a:r>
                        <a:rPr lang="uk-UA" sz="2200" b="1" i="1" dirty="0" smtClean="0"/>
                        <a:t>15</a:t>
                      </a:r>
                    </a:p>
                    <a:p>
                      <a:pPr algn="ctr"/>
                      <a:r>
                        <a:rPr lang="uk-UA" sz="2200" b="1" i="1" dirty="0" smtClean="0"/>
                        <a:t>11</a:t>
                      </a:r>
                      <a:endParaRPr lang="ru-RU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11</a:t>
                      </a:r>
                    </a:p>
                    <a:p>
                      <a:pPr algn="ctr"/>
                      <a:r>
                        <a:rPr lang="uk-UA" sz="2200" b="1" i="1" dirty="0" smtClean="0"/>
                        <a:t>6</a:t>
                      </a:r>
                    </a:p>
                    <a:p>
                      <a:pPr algn="ctr"/>
                      <a:r>
                        <a:rPr lang="uk-UA" sz="2200" b="1" i="1" dirty="0" smtClean="0"/>
                        <a:t>8</a:t>
                      </a:r>
                    </a:p>
                    <a:p>
                      <a:pPr algn="ctr"/>
                      <a:r>
                        <a:rPr lang="uk-UA" sz="2200" b="1" i="1" dirty="0" smtClean="0"/>
                        <a:t>6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200" dirty="0" smtClean="0"/>
                        <a:t>ЗОШ</a:t>
                      </a:r>
                      <a:r>
                        <a:rPr lang="uk-UA" sz="2200" baseline="0" dirty="0" smtClean="0"/>
                        <a:t> І ступенів </a:t>
                      </a:r>
                      <a:r>
                        <a:rPr lang="uk-UA" sz="2200" baseline="0" dirty="0" err="1" smtClean="0"/>
                        <a:t>с.Сировари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2</a:t>
                      </a:r>
                      <a:endParaRPr lang="ru-RU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1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200" dirty="0" err="1" smtClean="0"/>
                        <a:t>Початкова</a:t>
                      </a:r>
                      <a:r>
                        <a:rPr lang="ru-RU" sz="2200" dirty="0" smtClean="0"/>
                        <a:t> школа </a:t>
                      </a:r>
                      <a:r>
                        <a:rPr lang="ru-RU" sz="2200" dirty="0" err="1" smtClean="0"/>
                        <a:t>с.Нестерівців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3</a:t>
                      </a:r>
                      <a:endParaRPr lang="ru-RU" sz="2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1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Усього: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108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54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9976" name="Заголовок 1"/>
          <p:cNvSpPr txBox="1">
            <a:spLocks/>
          </p:cNvSpPr>
          <p:nvPr/>
        </p:nvSpPr>
        <p:spPr bwMode="auto">
          <a:xfrm>
            <a:off x="466675" y="116632"/>
            <a:ext cx="77057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/>
            <a:r>
              <a:rPr lang="uk-UA" sz="44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Заклади</a:t>
            </a:r>
            <a:r>
              <a:rPr lang="uk-UA" sz="48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 загальної середньої освіти</a:t>
            </a:r>
            <a:endParaRPr lang="ru-RU" sz="48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3"/>
            <a:ext cx="6102424" cy="2451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613"/>
              </a:lnSpc>
              <a:spcBef>
                <a:spcPts val="1175"/>
              </a:spcBef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ts val="1613"/>
              </a:lnSpc>
              <a:spcBef>
                <a:spcPts val="1175"/>
              </a:spcBef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ts val="1613"/>
              </a:lnSpc>
              <a:spcBef>
                <a:spcPts val="1175"/>
              </a:spcBef>
            </a:pPr>
            <a:endParaRPr lang="uk-UA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ts val="1613"/>
              </a:lnSpc>
              <a:spcBef>
                <a:spcPts val="1175"/>
              </a:spcBef>
            </a:pPr>
            <a:endParaRPr lang="uk-UA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ts val="1613"/>
              </a:lnSpc>
              <a:spcBef>
                <a:spcPts val="1175"/>
              </a:spcBef>
            </a:pPr>
            <a:endParaRPr lang="uk-UA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ts val="1613"/>
              </a:lnSpc>
              <a:spcBef>
                <a:spcPts val="1175"/>
              </a:spcBef>
            </a:pPr>
            <a:endParaRPr lang="uk-UA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ts val="1613"/>
              </a:lnSpc>
              <a:spcBef>
                <a:spcPts val="1175"/>
              </a:spcBef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76672"/>
            <a:ext cx="61744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613"/>
              </a:lnSpc>
              <a:spcBef>
                <a:spcPts val="1175"/>
              </a:spcBef>
            </a:pP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Капітальний ремонт фойє </a:t>
            </a:r>
            <a:r>
              <a:rPr lang="uk-UA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Озернянського</a:t>
            </a:r>
            <a:r>
              <a:rPr lang="uk-UA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сільського будинку культури по вул. Шевченка, 9Б в с. Озерна Зборівського району Тернопільської області</a:t>
            </a:r>
          </a:p>
          <a:p>
            <a:pPr lvl="0">
              <a:lnSpc>
                <a:spcPts val="1613"/>
              </a:lnSpc>
              <a:spcBef>
                <a:spcPts val="1175"/>
              </a:spcBef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652 тис. 058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грн., з них: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ts val="1613"/>
              </a:lnSpc>
              <a:spcBef>
                <a:spcPts val="1175"/>
              </a:spcBef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300 тис.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державного бюджету</a:t>
            </a:r>
          </a:p>
          <a:p>
            <a:pPr lvl="0">
              <a:lnSpc>
                <a:spcPts val="1613"/>
              </a:lnSpc>
              <a:spcBef>
                <a:spcPts val="1175"/>
              </a:spcBef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49,500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тис. з </a:t>
            </a:r>
            <a:r>
              <a:rPr lang="ru-RU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бюджету</a:t>
            </a:r>
            <a:endParaRPr lang="uk-UA" sz="2000" dirty="0"/>
          </a:p>
        </p:txBody>
      </p:sp>
      <p:pic>
        <p:nvPicPr>
          <p:cNvPr id="11266" name="Picture 2" descr="Відкрити світлин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204864"/>
            <a:ext cx="2160240" cy="2667000"/>
          </a:xfrm>
          <a:prstGeom prst="rect">
            <a:avLst/>
          </a:prstGeom>
          <a:noFill/>
        </p:spPr>
      </p:pic>
      <p:pic>
        <p:nvPicPr>
          <p:cNvPr id="11268" name="Picture 4" descr="Відкрити світлин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204864"/>
            <a:ext cx="1504950" cy="2667000"/>
          </a:xfrm>
          <a:prstGeom prst="rect">
            <a:avLst/>
          </a:prstGeom>
          <a:noFill/>
        </p:spPr>
      </p:pic>
      <p:pic>
        <p:nvPicPr>
          <p:cNvPr id="11270" name="Picture 6" descr="https://scontent.fifo4-1.fna.fbcdn.net/v/t1.15752-9/s280x280/271388855_446612510289856_3072889931741098847_n.jpg?_nc_cat=102&amp;ccb=1-5&amp;_nc_sid=aee45a&amp;_nc_ohc=a4QfSnppndgAX9Nea4C&amp;_nc_ht=scontent.fifo4-1.fna&amp;oh=03_AVLtE2ocyHiF1rdpuwXrM--Ki71YxEMCPKdDchTDR8ga2A&amp;oe=620228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204864"/>
            <a:ext cx="2513062" cy="2667000"/>
          </a:xfrm>
          <a:prstGeom prst="rect">
            <a:avLst/>
          </a:prstGeom>
          <a:noFill/>
        </p:spPr>
      </p:pic>
      <p:pic>
        <p:nvPicPr>
          <p:cNvPr id="4" name="Picture 2" descr="https://scontent.xx.fbcdn.net/v/t1.15752-9/s280x280/271750783_417924930023740_5973625487237427653_n.jpg?_nc_cat=109&amp;ccb=1-5&amp;_nc_sid=aee45a&amp;_nc_ohc=kSoxo-30bD0AX-lBBiA&amp;_nc_ad=z-m&amp;_nc_cid=0&amp;_nc_ht=scontent.xx&amp;oh=03_AVLH9-Xq6HQYnNWkRn97pAn23nXkIomobgWAQa3yw5X_BA&amp;oe=620F53A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2204864"/>
            <a:ext cx="2160240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8" y="1773238"/>
            <a:ext cx="9144000" cy="792162"/>
          </a:xfrm>
        </p:spPr>
        <p:txBody>
          <a:bodyPr rtlCol="0">
            <a:noAutofit/>
          </a:bodyPr>
          <a:lstStyle/>
          <a:p>
            <a:pPr algn="ctr" defTabSz="457207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 штатний одиниць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974736"/>
              </p:ext>
            </p:extLst>
          </p:nvPr>
        </p:nvGraphicFramePr>
        <p:xfrm>
          <a:off x="575556" y="2852936"/>
          <a:ext cx="7992888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Структурний підрозділ</a:t>
                      </a:r>
                      <a:r>
                        <a:rPr lang="uk-UA" b="0" baseline="0" dirty="0" smtClean="0"/>
                        <a:t> </a:t>
                      </a:r>
                      <a:endParaRPr lang="ru-RU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Кількість штатних одиниць</a:t>
                      </a:r>
                      <a:endParaRPr lang="ru-RU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200" dirty="0" smtClean="0"/>
                        <a:t>Апарат</a:t>
                      </a:r>
                      <a:r>
                        <a:rPr lang="uk-UA" sz="2200" baseline="0" dirty="0" smtClean="0"/>
                        <a:t> 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5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200" dirty="0" smtClean="0"/>
                        <a:t>Централізована бухгалтерія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200" b="1" i="1" dirty="0" smtClean="0"/>
                        <a:t>6</a:t>
                      </a:r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2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uk-UA" sz="2400" b="1" dirty="0" smtClean="0">
                          <a:solidFill>
                            <a:srgbClr val="FF0000"/>
                          </a:solidFill>
                        </a:rPr>
                        <a:t>Усього:</a:t>
                      </a:r>
                      <a:endParaRPr lang="ru-RU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/>
                        <a:t>11</a:t>
                      </a:r>
                      <a:endParaRPr lang="ru-RU" sz="2400" b="1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5087" name="Заголовок 1"/>
          <p:cNvSpPr txBox="1">
            <a:spLocks/>
          </p:cNvSpPr>
          <p:nvPr/>
        </p:nvSpPr>
        <p:spPr bwMode="auto">
          <a:xfrm>
            <a:off x="1" y="44450"/>
            <a:ext cx="87484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/>
            <a:r>
              <a:rPr lang="uk-UA" sz="42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Відділ освіти </a:t>
            </a:r>
          </a:p>
          <a:p>
            <a:pPr algn="ctr" defTabSz="457200"/>
            <a:r>
              <a:rPr lang="uk-UA" sz="4200" dirty="0" err="1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Озернянської</a:t>
            </a:r>
            <a:r>
              <a:rPr lang="uk-UA" sz="42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 сільської </a:t>
            </a:r>
            <a:r>
              <a:rPr lang="uk-UA" sz="42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ради</a:t>
            </a:r>
            <a:endParaRPr lang="ru-RU" sz="42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951" name="Group 1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46913"/>
              </p:ext>
            </p:extLst>
          </p:nvPr>
        </p:nvGraphicFramePr>
        <p:xfrm>
          <a:off x="17463" y="723621"/>
          <a:ext cx="9126537" cy="6533517"/>
        </p:xfrm>
        <a:graphic>
          <a:graphicData uri="http://schemas.openxmlformats.org/drawingml/2006/table">
            <a:tbl>
              <a:tblPr/>
              <a:tblGrid>
                <a:gridCol w="835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75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7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75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9250">
                <a:tc rowSpan="2"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Код 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FFFFFF"/>
                          </a:solidFill>
                          <a:latin typeface="Arial Narrow"/>
                        </a:rPr>
                        <a:t>Найменування згідно з програмною класифікацією видатків та кредитування бюджету</a:t>
                      </a:r>
                      <a:endParaRPr lang="ru-RU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Загальний фонд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Разом 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5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 2021р.</a:t>
                      </a:r>
                      <a:endParaRPr lang="uk-UA"/>
                    </a:p>
                  </a:txBody>
                  <a:tcPr marL="39332" marR="39332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 2021р.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"/>
                        </a:rPr>
                        <a:t>0610160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solidFill>
                            <a:srgbClr val="000000"/>
                          </a:solidFill>
                          <a:latin typeface="Arial Narrow"/>
                        </a:rPr>
                        <a:t>Керівництво і управління у відповідній сфері у містах, селищах, селах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910484,00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908457,24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910484,00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908457,24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2111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Заробітна плата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737550,00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735525,77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737550,00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735525,77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863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2120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Нарахування на оплату праці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162330,00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162328,27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162330,00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162328,27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2210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</a:rPr>
                        <a:t>Предмети, матеріали, обладнання та інвентар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7500,00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7500,00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7500,00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7500,00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2240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послуг (крім комунальних)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4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2250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Видатки на відрядження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2270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комунальних послуг та енергоносіїв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2271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теплопостачання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383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2272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водопостачання та водовідведення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55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2273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електроенергії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2125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2282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</a:rPr>
                        <a:t> Окремі заходи по реалізації державних (регіональних) програм, не віднесені до заходів розвитку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1604,00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1603,02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1604,00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1603,02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7654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2800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Інші поточні видатки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"/>
                        </a:rPr>
                        <a:t>0614030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 Narrow"/>
                        </a:rPr>
                        <a:t>Забезпечення діяльності бібліотек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"/>
                        </a:rPr>
                        <a:t>483000,00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"/>
                        </a:rPr>
                        <a:t>372776,65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"/>
                        </a:rPr>
                        <a:t>483000,00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"/>
                        </a:rPr>
                        <a:t>372776,65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904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2111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Заробітна плата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330000,00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265421,46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330000,00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265421,46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2120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Нарахування на оплату праці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140000,00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102714,75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140000,00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102714,75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2210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</a:rPr>
                        <a:t>Предмети, матеріали, обладнання та інвентар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10000,00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2585,28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10000,00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2585,28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2240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послуг (крім комунальних)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1800,00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1800,00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2250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Видатки на відрядження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2270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комунальних послуг та енергоносіїв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2271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теплопостачання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2272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водопостачання та водовідведення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FFFFFF"/>
                          </a:solidFill>
                          <a:latin typeface="Arial Narrow"/>
                        </a:rPr>
                        <a:t>2273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0000"/>
                          </a:solidFill>
                          <a:latin typeface="Arial Narrow"/>
                        </a:rPr>
                        <a:t>Оплата електроенергії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255,16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500,00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 dirty="0">
                          <a:solidFill>
                            <a:srgbClr val="000000"/>
                          </a:solidFill>
                          <a:latin typeface="Arial"/>
                        </a:rPr>
                        <a:t>255,16</a:t>
                      </a:r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2800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Інші поточні </a:t>
                      </a:r>
                      <a:r>
                        <a:rPr kumimoji="0" lang="uk-UA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вилатки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50,00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0,73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50,00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0,73</a:t>
                      </a:r>
                      <a:endParaRPr kumimoji="0" lang="ru-RU" sz="12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75946" name="Заголовок 1"/>
          <p:cNvSpPr txBox="1">
            <a:spLocks/>
          </p:cNvSpPr>
          <p:nvPr/>
        </p:nvSpPr>
        <p:spPr bwMode="auto">
          <a:xfrm>
            <a:off x="34925" y="44450"/>
            <a:ext cx="91090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28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Відділ освіти </a:t>
            </a:r>
            <a:r>
              <a:rPr lang="uk-UA" sz="2800" dirty="0" err="1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Озернянської</a:t>
            </a:r>
            <a:r>
              <a:rPr lang="uk-UA" sz="28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 сільської ради</a:t>
            </a:r>
            <a:endParaRPr lang="ru-RU" sz="28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8526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990" name="Group 1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9529"/>
              </p:ext>
            </p:extLst>
          </p:nvPr>
        </p:nvGraphicFramePr>
        <p:xfrm>
          <a:off x="17463" y="1772816"/>
          <a:ext cx="9126537" cy="4168776"/>
        </p:xfrm>
        <a:graphic>
          <a:graphicData uri="http://schemas.openxmlformats.org/drawingml/2006/table">
            <a:tbl>
              <a:tblPr/>
              <a:tblGrid>
                <a:gridCol w="835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75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7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1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75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9250">
                <a:tc row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Код 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400" b="1">
                          <a:solidFill>
                            <a:srgbClr val="FFFFFF"/>
                          </a:solidFill>
                          <a:latin typeface="Arial Narrow"/>
                        </a:rPr>
                        <a:t>Найменування згідно з програмною класифікацією видатків та кредитування бюджету</a:t>
                      </a:r>
                      <a:endParaRPr lang="ru-RU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Загальний фонд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Разом 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25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 2021 р.</a:t>
                      </a:r>
                      <a:endParaRPr lang="uk-UA"/>
                    </a:p>
                  </a:txBody>
                  <a:tcPr marL="39332" marR="39332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  2021 р.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250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"/>
                        </a:rPr>
                        <a:t>0611141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"/>
                        </a:rPr>
                        <a:t>Забезпечення діяльності інших закладів у сфері освіти (централізована бухгалтерія)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"/>
                        </a:rPr>
                        <a:t>1170200,00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"/>
                        </a:rPr>
                        <a:t>1168725,54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"/>
                        </a:rPr>
                        <a:t>1170200,00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>
                          <a:solidFill>
                            <a:srgbClr val="000000"/>
                          </a:solidFill>
                          <a:latin typeface="Arial"/>
                        </a:rPr>
                        <a:t>1168725,54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750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2111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Заробітна плата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931000,00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929535,65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931000,00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929535,65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8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2120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Нарахування на оплату праці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186200,00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186190,22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186200,00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186190,22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2210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Предмети, матеріали, обладнання та інвентар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28000,00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27999,67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28000,00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27999,67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2240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послуг (крім комунальних)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 b="1" i="1">
                          <a:solidFill>
                            <a:srgbClr val="000000"/>
                          </a:solidFill>
                          <a:latin typeface="Arial"/>
                        </a:rPr>
                        <a:t>25000,00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488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2250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Видатки на відрядження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комунальних послуг та енергоносіїв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5888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теплопостачання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3838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водопостачання та водовідведення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2273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електроенергії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2282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Окремі заходи по реалізації державних (регіональних) програм, не віднесені до заходів розвитку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336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2800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Інші поточні видатки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D6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D6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D6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D6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dirty="0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76970" name="Заголовок 1"/>
          <p:cNvSpPr txBox="1">
            <a:spLocks/>
          </p:cNvSpPr>
          <p:nvPr/>
        </p:nvSpPr>
        <p:spPr bwMode="auto">
          <a:xfrm>
            <a:off x="0" y="332656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40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  </a:t>
            </a:r>
            <a:r>
              <a:rPr lang="uk-UA" sz="32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Відділ освіти </a:t>
            </a:r>
            <a:r>
              <a:rPr lang="uk-UA" sz="3200" dirty="0" err="1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Озернянської</a:t>
            </a:r>
            <a:r>
              <a:rPr lang="uk-UA" sz="32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 сільської ради</a:t>
            </a:r>
            <a:endParaRPr lang="ru-RU" sz="3200" dirty="0" smtClean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  <a:p>
            <a:pPr defTabSz="457200"/>
            <a:endParaRPr lang="ru-RU" sz="38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2630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Заголовок 1"/>
          <p:cNvSpPr txBox="1">
            <a:spLocks/>
          </p:cNvSpPr>
          <p:nvPr/>
        </p:nvSpPr>
        <p:spPr bwMode="auto">
          <a:xfrm>
            <a:off x="429308" y="404664"/>
            <a:ext cx="8424936" cy="1368152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uk-UA" altLang="ru-RU" sz="40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Середня заробітна плата </a:t>
            </a:r>
          </a:p>
          <a:p>
            <a:pPr>
              <a:defRPr/>
            </a:pPr>
            <a:r>
              <a:rPr lang="uk-UA" altLang="ru-RU" sz="40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по відділу освіти за 2021 рік</a:t>
            </a:r>
            <a:endParaRPr lang="ru-RU" sz="40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+mn-lt"/>
            </a:endParaRPr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131414"/>
              </p:ext>
            </p:extLst>
          </p:nvPr>
        </p:nvGraphicFramePr>
        <p:xfrm>
          <a:off x="431540" y="2564904"/>
          <a:ext cx="8280919" cy="302433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6675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5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5730">
                <a:tc gridSpan="2">
                  <a:txBody>
                    <a:bodyPr/>
                    <a:lstStyle/>
                    <a:p>
                      <a:pPr algn="ctr"/>
                      <a:r>
                        <a:rPr lang="uk-UA" sz="1200" b="1" dirty="0" smtClean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Відділ освіти, культури, молоді та спорту 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b="1" dirty="0">
                        <a:solidFill>
                          <a:srgbClr val="00206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5192">
                <a:tc>
                  <a:txBody>
                    <a:bodyPr/>
                    <a:lstStyle/>
                    <a:p>
                      <a:r>
                        <a:rPr lang="uk-UA" sz="1600" b="1" i="1" dirty="0" smtClean="0"/>
                        <a:t>Апарат</a:t>
                      </a:r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>
                          <a:solidFill>
                            <a:srgbClr val="FFFFFF"/>
                          </a:solidFill>
                          <a:latin typeface="Arial"/>
                        </a:rPr>
                        <a:t>15,3</a:t>
                      </a:r>
                      <a:endParaRPr lang="uk-UA" dirty="0"/>
                    </a:p>
                  </a:txBody>
                  <a:tcPr marL="68390" marR="6839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519">
                <a:tc>
                  <a:txBody>
                    <a:bodyPr/>
                    <a:lstStyle/>
                    <a:p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4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613"/>
                        </a:lnSpc>
                        <a:spcBef>
                          <a:spcPts val="117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Забезпечення діяльності інших закладів у сфері освіти </a:t>
                      </a:r>
                      <a:r>
                        <a:rPr kumimoji="0" lang="uk-UA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j-lt"/>
                          <a:cs typeface="Arial" charset="0"/>
                        </a:rPr>
                        <a:t>(централізована бухгалтерія)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</a:rPr>
                        <a:t>12,9</a:t>
                      </a:r>
                      <a:endParaRPr lang="uk-UA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9519"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rgbClr val="FF0000"/>
                          </a:solidFill>
                        </a:rPr>
                        <a:t>Всього по відділу</a:t>
                      </a:r>
                      <a:r>
                        <a:rPr lang="uk-UA" sz="1600" b="1" baseline="0" dirty="0" smtClean="0">
                          <a:solidFill>
                            <a:srgbClr val="FF0000"/>
                          </a:solidFill>
                        </a:rPr>
                        <a:t> освіти</a:t>
                      </a:r>
                      <a:endParaRPr lang="ru-RU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400" b="1" dirty="0">
                          <a:solidFill>
                            <a:srgbClr val="FF0000"/>
                          </a:solidFill>
                          <a:latin typeface="Arial"/>
                        </a:rPr>
                        <a:t>14,1</a:t>
                      </a:r>
                      <a:endParaRPr lang="uk-UA" dirty="0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Заголовок 1"/>
          <p:cNvSpPr txBox="1">
            <a:spLocks/>
          </p:cNvSpPr>
          <p:nvPr/>
        </p:nvSpPr>
        <p:spPr bwMode="auto">
          <a:xfrm>
            <a:off x="755650" y="0"/>
            <a:ext cx="8316913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38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УСЬОГО ВИДАТКІВ У ГАЛУЗІ </a:t>
            </a:r>
          </a:p>
          <a:p>
            <a:pPr defTabSz="457200"/>
            <a:r>
              <a:rPr lang="uk-UA" sz="38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«ОСВІТА» </a:t>
            </a:r>
            <a:r>
              <a:rPr lang="uk-UA" sz="380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ЗА </a:t>
            </a:r>
            <a:r>
              <a:rPr lang="uk-UA" sz="380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2021 </a:t>
            </a:r>
            <a:r>
              <a:rPr lang="uk-UA" sz="38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рік</a:t>
            </a:r>
            <a:endParaRPr lang="ru-RU" sz="38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793333"/>
              </p:ext>
            </p:extLst>
          </p:nvPr>
        </p:nvGraphicFramePr>
        <p:xfrm>
          <a:off x="899592" y="1124744"/>
          <a:ext cx="7488832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2224">
                <a:tc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ДЕРЖАВНИЙ</a:t>
                      </a:r>
                      <a:r>
                        <a:rPr lang="uk-UA" sz="2000" b="1" baseline="0" dirty="0" smtClean="0"/>
                        <a:t> БЮДЖЕТ</a:t>
                      </a:r>
                      <a:endParaRPr lang="ru-RU" sz="200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17">
                <a:tc>
                  <a:txBody>
                    <a:bodyPr/>
                    <a:lstStyle/>
                    <a:p>
                      <a:pPr algn="ctr"/>
                      <a:endParaRPr lang="uk-UA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36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24591,3 </a:t>
                      </a:r>
                      <a:r>
                        <a:rPr lang="uk-UA" sz="2800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тис.грн</a:t>
                      </a:r>
                      <a:r>
                        <a:rPr lang="uk-UA" sz="2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uk-UA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574331"/>
              </p:ext>
            </p:extLst>
          </p:nvPr>
        </p:nvGraphicFramePr>
        <p:xfrm>
          <a:off x="827584" y="2780928"/>
          <a:ext cx="7488831" cy="41448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26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14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81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015">
                <a:tc gridSpan="3">
                  <a:txBody>
                    <a:bodyPr/>
                    <a:lstStyle/>
                    <a:p>
                      <a:pPr algn="ctr"/>
                      <a:r>
                        <a:rPr lang="uk-UA" sz="2000" b="1" dirty="0" smtClean="0"/>
                        <a:t>МІСЦЕВИЙ </a:t>
                      </a:r>
                      <a:r>
                        <a:rPr lang="uk-UA" sz="2000" b="1" baseline="0" dirty="0" smtClean="0"/>
                        <a:t>БЮДЖЕТ</a:t>
                      </a:r>
                      <a:endParaRPr lang="ru-RU" sz="2000" b="1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848">
                <a:tc gridSpan="3">
                  <a:txBody>
                    <a:bodyPr/>
                    <a:lstStyle/>
                    <a:p>
                      <a:pPr algn="ctr"/>
                      <a:endParaRPr lang="uk-UA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800">
                <a:tc gridSpan="3"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3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21994,2</a:t>
                      </a:r>
                      <a:r>
                        <a:rPr lang="uk-UA" sz="40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uk-UA" sz="2400" dirty="0" err="1" smtClean="0">
                          <a:solidFill>
                            <a:schemeClr val="bg1"/>
                          </a:solidFill>
                        </a:rPr>
                        <a:t>тис.грн</a:t>
                      </a:r>
                      <a:r>
                        <a:rPr lang="uk-UA" sz="240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uk-UA" sz="2800" b="1" i="1" dirty="0" smtClean="0">
                          <a:solidFill>
                            <a:srgbClr val="FFFFFF"/>
                          </a:solidFill>
                        </a:rPr>
                        <a:t>Із них:</a:t>
                      </a:r>
                      <a:endParaRPr lang="ru-RU" sz="2800" b="1" i="1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solidFill>
                            <a:srgbClr val="002060"/>
                          </a:solidFill>
                        </a:rPr>
                        <a:t>Загальний фонд</a:t>
                      </a:r>
                      <a:r>
                        <a:rPr lang="uk-UA" sz="2400" b="1" i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400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000" b="1" i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Спеціальний фонд (інші)</a:t>
                      </a:r>
                      <a:endParaRPr lang="uk-UA" sz="2000" dirty="0" smtClean="0">
                        <a:solidFill>
                          <a:srgbClr val="0000CC"/>
                        </a:solidFill>
                      </a:endParaRPr>
                    </a:p>
                    <a:p>
                      <a:pPr algn="ctr"/>
                      <a:endParaRPr lang="ru-RU" sz="2400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b="1" i="1" dirty="0" smtClean="0">
                          <a:solidFill>
                            <a:srgbClr val="002060"/>
                          </a:solidFill>
                        </a:rPr>
                        <a:t>Бюджет</a:t>
                      </a:r>
                      <a:r>
                        <a:rPr lang="uk-UA" sz="2400" b="1" i="1" baseline="0" dirty="0" smtClean="0">
                          <a:solidFill>
                            <a:srgbClr val="002060"/>
                          </a:solidFill>
                        </a:rPr>
                        <a:t> розвитку</a:t>
                      </a:r>
                      <a:endParaRPr lang="ru-RU" sz="2400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0000"/>
                          </a:solidFill>
                        </a:rPr>
                        <a:t>41237,4 </a:t>
                      </a:r>
                      <a:r>
                        <a:rPr lang="uk-UA" sz="2400" baseline="0" dirty="0" err="1" smtClean="0">
                          <a:solidFill>
                            <a:schemeClr val="bg1"/>
                          </a:solidFill>
                        </a:rPr>
                        <a:t>тис.грн</a:t>
                      </a:r>
                      <a:r>
                        <a:rPr lang="uk-UA" sz="240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2467,5</a:t>
                      </a:r>
                      <a:endParaRPr lang="uk-UA" sz="320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uk-UA" sz="32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тис.грн</a:t>
                      </a:r>
                      <a:r>
                        <a:rPr lang="uk-UA" sz="3200" kern="120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uk-UA" sz="32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3200" b="1" dirty="0" smtClean="0">
                          <a:solidFill>
                            <a:srgbClr val="FF0000"/>
                          </a:solidFill>
                        </a:rPr>
                        <a:t>2880,6 </a:t>
                      </a:r>
                      <a:r>
                        <a:rPr lang="uk-UA" sz="2400" baseline="0" dirty="0" err="1" smtClean="0">
                          <a:solidFill>
                            <a:schemeClr val="bg1"/>
                          </a:solidFill>
                        </a:rPr>
                        <a:t>тис.грн</a:t>
                      </a:r>
                      <a:r>
                        <a:rPr lang="uk-UA" sz="240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Стрелка вниз 5"/>
          <p:cNvSpPr/>
          <p:nvPr/>
        </p:nvSpPr>
        <p:spPr>
          <a:xfrm>
            <a:off x="4139952" y="1340768"/>
            <a:ext cx="755650" cy="504825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139952" y="3140968"/>
            <a:ext cx="755650" cy="503237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52" name="Заголовок 1"/>
          <p:cNvSpPr txBox="1">
            <a:spLocks/>
          </p:cNvSpPr>
          <p:nvPr/>
        </p:nvSpPr>
        <p:spPr bwMode="auto">
          <a:xfrm>
            <a:off x="251520" y="35471"/>
            <a:ext cx="91090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44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Заклади загальної </a:t>
            </a:r>
          </a:p>
          <a:p>
            <a:pPr defTabSz="457200"/>
            <a:r>
              <a:rPr lang="uk-UA" sz="44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середньої освіти</a:t>
            </a:r>
            <a:endParaRPr lang="ru-RU" sz="44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324544" y="836712"/>
          <a:ext cx="9468545" cy="7028037"/>
        </p:xfrm>
        <a:graphic>
          <a:graphicData uri="http://schemas.openxmlformats.org/drawingml/2006/table">
            <a:tbl>
              <a:tblPr/>
              <a:tblGrid>
                <a:gridCol w="862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71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6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24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49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195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37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21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97642">
                <a:tc row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Код 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400" b="1">
                          <a:solidFill>
                            <a:srgbClr val="FFFFFF"/>
                          </a:solidFill>
                          <a:latin typeface="Arial Narrow"/>
                        </a:rPr>
                        <a:t>Найменування згідно з програмною класифікацією видатків та кредитування бюджету</a:t>
                      </a:r>
                      <a:endParaRPr lang="ru-RU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Загальний фонд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Спеціальний фонд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Разом 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64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 2021</a:t>
                      </a:r>
                      <a:r>
                        <a:rPr lang="uk-UA" sz="1400" b="1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р.</a:t>
                      </a:r>
                      <a:endParaRPr lang="uk-UA"/>
                    </a:p>
                  </a:txBody>
                  <a:tcPr marL="39332" marR="39332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 2021 р.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План на 2021 р.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000000"/>
                          </a:solidFill>
                          <a:latin typeface="Arial Narrow"/>
                        </a:rPr>
                        <a:t>Касове викон.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642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"/>
                        </a:rPr>
                        <a:t>0611021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>
                          <a:solidFill>
                            <a:srgbClr val="000000"/>
                          </a:solidFill>
                          <a:latin typeface="Arial Narrow"/>
                        </a:rPr>
                        <a:t>Надання загальної середньої освіти закладами загальної середньої освіти</a:t>
                      </a:r>
                      <a:endParaRPr lang="ru-RU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>
                          <a:solidFill>
                            <a:srgbClr val="000000"/>
                          </a:solidFill>
                          <a:latin typeface="Arial"/>
                        </a:rPr>
                        <a:t>8799675,00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>
                          <a:solidFill>
                            <a:srgbClr val="000000"/>
                          </a:solidFill>
                          <a:latin typeface="Arial"/>
                        </a:rPr>
                        <a:t>7885689,37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>
                          <a:solidFill>
                            <a:srgbClr val="000000"/>
                          </a:solidFill>
                          <a:latin typeface="Arial"/>
                        </a:rPr>
                        <a:t>2326981,00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>
                          <a:solidFill>
                            <a:srgbClr val="000000"/>
                          </a:solidFill>
                          <a:latin typeface="Arial"/>
                        </a:rPr>
                        <a:t>23136645,80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>
                          <a:solidFill>
                            <a:srgbClr val="000000"/>
                          </a:solidFill>
                          <a:latin typeface="Arial"/>
                        </a:rPr>
                        <a:t>11126656,00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>
                          <a:solidFill>
                            <a:srgbClr val="000000"/>
                          </a:solidFill>
                          <a:latin typeface="Arial"/>
                        </a:rPr>
                        <a:t>10199335,17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2111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Заробітна плата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4889270,00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4512915,85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4889270,00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4512915,85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2120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Нарахування на оплату праці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1122860,00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1032197,29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1122860,00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1032197,29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2210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Предмети, матеріали, обладнання та інвентар</a:t>
                      </a:r>
                      <a:endParaRPr lang="ru-RU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296970,00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293139,22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22754,00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11076,00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319724,00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304215,22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2220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Медикаменти та перев’язувальні матеріали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5000,00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2230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Продукти харчування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213400,00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147300,57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178083,00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176427,10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391473,00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323727,67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2240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послуг (крім комунальних)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179143,00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176494,50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179143,00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176494,50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2250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Видатки на відрядження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2305,5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2305,5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2271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теплопостачання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604211,00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604202,23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604211,00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604202,23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2273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електроенергії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612995,00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490582,47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612995,00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490582,47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2274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природнього газу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644400,00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517785,70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644400,00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517785,70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97642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2275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Оплата інших енергоносіїв та інших комунальних послуг </a:t>
                      </a:r>
                      <a:endParaRPr lang="ru-RU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198000,00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80000,00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198000,00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80000,00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46464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2282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Окремі заходи по реалізації державних (регіональних) програм, не віднесені до заходів розвитку</a:t>
                      </a:r>
                      <a:endParaRPr lang="ru-RU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24426,00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23512,30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24426,00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23512,30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9913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2800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Інші поточні видатки 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3000,00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253,74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3000,00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253,74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97642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3110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0000"/>
                          </a:solidFill>
                          <a:latin typeface="Arial Narrow"/>
                        </a:rPr>
                        <a:t>Придбання обладнання і предметів довготривалого користування</a:t>
                      </a:r>
                      <a:endParaRPr lang="ru-RU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2126144,00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2126142,70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2126144,00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2126142,70</a:t>
                      </a:r>
                      <a:endParaRPr lang="uk-UA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uk-UA" sz="1400" b="1">
                          <a:solidFill>
                            <a:srgbClr val="FFFFFF"/>
                          </a:solidFill>
                          <a:latin typeface="Arial Narrow"/>
                        </a:rPr>
                        <a:t>3132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Arial Narrow"/>
                        </a:rPr>
                        <a:t>Капітальний ремонт інших об’єктів</a:t>
                      </a:r>
                      <a:endParaRPr lang="uk-UA"/>
                    </a:p>
                  </a:txBody>
                  <a:tcPr marL="39332" marR="3933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>
                          <a:solidFill>
                            <a:srgbClr val="000000"/>
                          </a:solidFill>
                          <a:latin typeface="Arial"/>
                        </a:rPr>
                        <a:t>0,00</a:t>
                      </a:r>
                      <a:endParaRPr lang="uk-UA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900" b="1" i="1" dirty="0">
                          <a:solidFill>
                            <a:srgbClr val="000000"/>
                          </a:solidFill>
                          <a:latin typeface="Arial"/>
                        </a:rPr>
                        <a:t>0,00</a:t>
                      </a:r>
                      <a:endParaRPr lang="uk-UA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7992813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976244" cy="1320378"/>
          </a:xfrm>
        </p:spPr>
        <p:txBody>
          <a:bodyPr/>
          <a:lstStyle/>
          <a:p>
            <a:pPr>
              <a:defRPr/>
            </a:pPr>
            <a:r>
              <a:rPr lang="uk-UA" altLang="ru-RU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Заробітна </a:t>
            </a:r>
            <a:r>
              <a:rPr lang="uk-UA" altLang="ru-RU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плата по закладам </a:t>
            </a:r>
            <a:r>
              <a:rPr lang="uk-UA" altLang="ru-RU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ЗСО </a:t>
            </a:r>
            <a:r>
              <a:rPr lang="uk-UA" altLang="ru-RU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за </a:t>
            </a:r>
            <a:r>
              <a:rPr lang="uk-UA" altLang="ru-RU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2021 рік</a:t>
            </a:r>
            <a:endParaRPr lang="ru-RU" sz="36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+mn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34208"/>
              </p:ext>
            </p:extLst>
          </p:nvPr>
        </p:nvGraphicFramePr>
        <p:xfrm>
          <a:off x="323528" y="2717093"/>
          <a:ext cx="8399189" cy="4140907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278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25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37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8336">
                <a:tc rowSpan="2">
                  <a:txBody>
                    <a:bodyPr/>
                    <a:lstStyle/>
                    <a:p>
                      <a:r>
                        <a:rPr lang="uk-UA" sz="1200" b="1" dirty="0">
                          <a:solidFill>
                            <a:srgbClr val="FFFFFF"/>
                          </a:solidFill>
                          <a:latin typeface="Arial Narrow"/>
                        </a:rPr>
                        <a:t>Заклади загальної середньої освіти</a:t>
                      </a:r>
                      <a:endParaRPr lang="uk-UA" dirty="0"/>
                    </a:p>
                  </a:txBody>
                  <a:tcPr marL="68390" marR="68390" marT="0" marB="0" anchor="ctr"/>
                </a:tc>
                <a:tc gridSpan="4">
                  <a:txBody>
                    <a:bodyPr/>
                    <a:lstStyle/>
                    <a:p>
                      <a:r>
                        <a:rPr lang="uk-UA" sz="1200" b="1" dirty="0">
                          <a:solidFill>
                            <a:srgbClr val="FFFFFF"/>
                          </a:solidFill>
                          <a:latin typeface="Arial Narrow"/>
                        </a:rPr>
                        <a:t>Середня заробітна плата (</a:t>
                      </a:r>
                      <a:r>
                        <a:rPr lang="uk-UA" sz="1200" b="1" dirty="0" err="1">
                          <a:solidFill>
                            <a:srgbClr val="FFFFFF"/>
                          </a:solidFill>
                          <a:latin typeface="Arial Narrow"/>
                        </a:rPr>
                        <a:t>тис.грн</a:t>
                      </a:r>
                      <a:r>
                        <a:rPr lang="uk-UA" sz="1200" b="1" dirty="0">
                          <a:solidFill>
                            <a:srgbClr val="FFFFFF"/>
                          </a:solidFill>
                          <a:latin typeface="Arial Narrow"/>
                        </a:rPr>
                        <a:t>.)</a:t>
                      </a:r>
                      <a:endParaRPr lang="uk-UA" dirty="0"/>
                    </a:p>
                  </a:txBody>
                  <a:tcPr marL="68390" marR="68390" marT="0" marB="0" anchor="ctr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46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2060"/>
                          </a:solidFill>
                          <a:latin typeface="Arial Narrow"/>
                        </a:rPr>
                        <a:t>вихователів</a:t>
                      </a:r>
                      <a:endParaRPr lang="uk-UA"/>
                    </a:p>
                  </a:txBody>
                  <a:tcPr marL="68390" marR="68390" marT="0" marB="0" anchor="ctr">
                    <a:solidFill>
                      <a:schemeClr val="accent5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2060"/>
                          </a:solidFill>
                          <a:latin typeface="Arial Narrow"/>
                        </a:rPr>
                        <a:t>Педагогічних працівників</a:t>
                      </a:r>
                      <a:endParaRPr lang="uk-UA"/>
                    </a:p>
                  </a:txBody>
                  <a:tcPr marL="68390" marR="68390" marT="0" marB="0" anchor="ctr">
                    <a:solidFill>
                      <a:schemeClr val="accent5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2060"/>
                          </a:solidFill>
                          <a:latin typeface="Arial Narrow"/>
                        </a:rPr>
                        <a:t>обслуговуючого персоналу</a:t>
                      </a:r>
                      <a:endParaRPr lang="uk-UA"/>
                    </a:p>
                  </a:txBody>
                  <a:tcPr marL="68390" marR="68390" marT="0" marB="0" anchor="ctr">
                    <a:solidFill>
                      <a:schemeClr val="accent5">
                        <a:lumMod val="75000"/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solidFill>
                            <a:srgbClr val="002060"/>
                          </a:solidFill>
                          <a:latin typeface="Arial Narrow"/>
                        </a:rPr>
                        <a:t>по закладу</a:t>
                      </a:r>
                      <a:endParaRPr lang="uk-UA"/>
                    </a:p>
                  </a:txBody>
                  <a:tcPr marL="68390" marR="68390" marT="0" marB="0" anchor="ctr">
                    <a:solidFill>
                      <a:schemeClr val="accent5">
                        <a:lumMod val="75000"/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541"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</a:rPr>
                        <a:t>ЗОШ І-ІІІ ступенів с.Озерної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7,2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11,2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6,1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9,7</a:t>
                      </a:r>
                      <a:endParaRPr lang="uk-UA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512"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</a:rPr>
                        <a:t>Висиповецький НВК: ДНЗ-ЗОШ І-ІІІ ступенів 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7,5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11,1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6,1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9,2</a:t>
                      </a:r>
                      <a:endParaRPr lang="uk-UA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1541"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</a:rPr>
                        <a:t>ЗОШ І-ІІ ступенів с.Цеброва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11,1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6,1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9,4</a:t>
                      </a:r>
                      <a:endParaRPr lang="uk-UA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5632"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</a:rPr>
                        <a:t>ЗОШ І-ІІ ступенів с.Осташівців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10,2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6,1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8,9</a:t>
                      </a:r>
                      <a:endParaRPr lang="uk-UA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1541"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</a:rPr>
                        <a:t>ЗОШ І-ІІ ступенів с.Богданівки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000000"/>
                          </a:solidFill>
                          <a:latin typeface="Arial"/>
                        </a:rPr>
                        <a:t>10,0</a:t>
                      </a:r>
                      <a:endParaRPr lang="uk-UA" dirty="0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6,1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8,9</a:t>
                      </a:r>
                      <a:endParaRPr lang="uk-UA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1541"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</a:rPr>
                        <a:t>ЗОШ І ступенів с.Сировари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9,9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6,1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7,8</a:t>
                      </a:r>
                      <a:endParaRPr lang="uk-UA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1541">
                <a:tc>
                  <a:txBody>
                    <a:bodyPr/>
                    <a:lstStyle/>
                    <a:p>
                      <a:r>
                        <a:rPr lang="uk-UA" sz="1400">
                          <a:solidFill>
                            <a:srgbClr val="000000"/>
                          </a:solidFill>
                          <a:latin typeface="Times New Roman"/>
                        </a:rPr>
                        <a:t>Початкова школа с.Нестерівців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/>
                        <a:t> </a:t>
                      </a:r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10,2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6,1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000000"/>
                          </a:solidFill>
                          <a:latin typeface="Arial"/>
                        </a:rPr>
                        <a:t>9,1</a:t>
                      </a:r>
                      <a:endParaRPr lang="uk-UA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1541"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FF0000"/>
                          </a:solidFill>
                          <a:latin typeface="Arial"/>
                        </a:rPr>
                        <a:t>Всього по ЗЗСО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FF0000"/>
                          </a:solidFill>
                          <a:latin typeface="Arial"/>
                        </a:rPr>
                        <a:t>7,3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FF0000"/>
                          </a:solidFill>
                          <a:latin typeface="Arial"/>
                        </a:rPr>
                        <a:t>10,5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FF0000"/>
                          </a:solidFill>
                          <a:latin typeface="Arial"/>
                        </a:rPr>
                        <a:t>6,1</a:t>
                      </a:r>
                      <a:endParaRPr lang="uk-UA"/>
                    </a:p>
                  </a:txBody>
                  <a:tcPr marL="68390" marR="68390" marT="0" marB="0" anchor="ctr"/>
                </a:tc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FF0000"/>
                          </a:solidFill>
                          <a:latin typeface="Arial"/>
                        </a:rPr>
                        <a:t>9,0</a:t>
                      </a:r>
                      <a:endParaRPr lang="uk-UA" dirty="0"/>
                    </a:p>
                  </a:txBody>
                  <a:tcPr marL="68390" marR="6839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983267"/>
              </p:ext>
            </p:extLst>
          </p:nvPr>
        </p:nvGraphicFramePr>
        <p:xfrm>
          <a:off x="179512" y="1412775"/>
          <a:ext cx="8592082" cy="120387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32247">
                  <a:extLst>
                    <a:ext uri="{9D8B030D-6E8A-4147-A177-3AD203B41FA5}">
                      <a16:colId xmlns:a16="http://schemas.microsoft.com/office/drawing/2014/main" val="1493125078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43905119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888250666"/>
                    </a:ext>
                  </a:extLst>
                </a:gridCol>
                <a:gridCol w="2111363">
                  <a:extLst>
                    <a:ext uri="{9D8B030D-6E8A-4147-A177-3AD203B41FA5}">
                      <a16:colId xmlns:a16="http://schemas.microsoft.com/office/drawing/2014/main" val="1739232547"/>
                    </a:ext>
                  </a:extLst>
                </a:gridCol>
              </a:tblGrid>
              <a:tr h="617378">
                <a:tc>
                  <a:txBody>
                    <a:bodyPr/>
                    <a:lstStyle/>
                    <a:p>
                      <a:r>
                        <a:rPr lang="uk-UA" sz="1600" b="1" dirty="0">
                          <a:solidFill>
                            <a:srgbClr val="FFFFFF"/>
                          </a:solidFill>
                          <a:latin typeface="Arial"/>
                        </a:rPr>
                        <a:t>Виплачено</a:t>
                      </a:r>
                      <a:endParaRPr lang="uk-UA" dirty="0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600" b="1">
                          <a:solidFill>
                            <a:srgbClr val="FFFFFF"/>
                          </a:solidFill>
                          <a:latin typeface="Arial"/>
                        </a:rPr>
                        <a:t>Державний бюджет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600" b="1" dirty="0" smtClean="0">
                          <a:solidFill>
                            <a:srgbClr val="FFFFFF"/>
                          </a:solidFill>
                          <a:latin typeface="Arial"/>
                        </a:rPr>
                        <a:t>Місцевий </a:t>
                      </a:r>
                      <a:r>
                        <a:rPr lang="uk-UA" sz="1600" b="1" dirty="0">
                          <a:solidFill>
                            <a:srgbClr val="FFFFFF"/>
                          </a:solidFill>
                          <a:latin typeface="Arial"/>
                        </a:rPr>
                        <a:t>бюджет</a:t>
                      </a:r>
                      <a:endParaRPr lang="uk-UA" dirty="0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>
                          <a:solidFill>
                            <a:srgbClr val="FFFFFF"/>
                          </a:solidFill>
                          <a:latin typeface="Arial"/>
                        </a:rPr>
                        <a:t>Державна субвенція на інклюзивну освіту</a:t>
                      </a:r>
                      <a:endParaRPr lang="ru-RU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996357"/>
                  </a:ext>
                </a:extLst>
              </a:tr>
              <a:tr h="472357"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22292,4 тис. </a:t>
                      </a:r>
                      <a:r>
                        <a:rPr lang="uk-UA" sz="14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17727,6 </a:t>
                      </a:r>
                      <a:r>
                        <a:rPr lang="uk-UA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тис. </a:t>
                      </a:r>
                      <a:r>
                        <a:rPr lang="uk-UA" sz="14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4512,9тис. </a:t>
                      </a:r>
                      <a:r>
                        <a:rPr lang="uk-UA" sz="14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14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51,9 </a:t>
                      </a:r>
                      <a:r>
                        <a:rPr lang="uk-UA" sz="1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тис. </a:t>
                      </a:r>
                      <a:r>
                        <a:rPr lang="uk-UA" sz="14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грн</a:t>
                      </a:r>
                      <a:endParaRPr lang="uk-UA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67024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7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74" name="Заголовок 1"/>
          <p:cNvSpPr txBox="1">
            <a:spLocks/>
          </p:cNvSpPr>
          <p:nvPr/>
        </p:nvSpPr>
        <p:spPr bwMode="auto">
          <a:xfrm>
            <a:off x="34925" y="44450"/>
            <a:ext cx="9109075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endParaRPr lang="ru-RU" sz="40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sp>
        <p:nvSpPr>
          <p:cNvPr id="44034" name="AutoShape 2" descr="data:image/png;base64,iVBORw0KGgoAAAANSUhEUgAAA70AAACTCAYAAABCk353AAAAAXNSR0IArs4c6QAAIABJREFUeF7tnQmUHFW9/z+3ZyYBwiqbKNA1SQQBcWUVEER8PhVckKgPSKYnYFQEBQF96sMXFPcVAZcI6ZqAKIv6dwG3p4KIIhJQnvIQQro67MoOCWQy0/d/7nSGTFdVd1X39DaT7z0n5+R03e33ucvUt+69v2tQEAEREAEREAEREAEREAEREAEREIFpSsBMU7tklgiIgAiIgAiIgAiIgAiIgAiIgAgg0atOIAIiIAIiIAIiIAIiIAIiIAIiMG0JSPRO26aVYSIgAiIgAiIgAiIgAiIgAiIgAhK96gMiIAIiIAIiIAIiIAIiIAIiIALTloBE77RtWhkmAiIgAiIgAiIgAiIgAiIgAiIg0as+IAIiIAIiIAIiIAIiIAIiIAIiMG0JSPRO26aVYSIgAiIgAiIgAiIgAiIgAiIgAhK96gMiIAIiIAIiIAIiIAIiIAIiIALTloBE77RtWhkmAiIgAiIgAiIgAiIgAiIgAiIg0as+IAIiIAIiIAIiIAIiIAIiIAIiMG0JSPRO26aVYSIgAiIgAiIgAiIgAiIgAiIgAhK96gMiIAIiIAIiIAIiIAIiIAIiIALTloBE77RtWhkmAiIgAiIgAiIgAiIgAiIgAiIg0as+IAIiIAIiIAIiIAIiIAIiIAIiMG0JSPRO26aVYSIgAiIgAiIgAiIgAiIgAiIgAhK96gMiIAIiIAIiIAIiIAIiIAIiIALTloBE77RtWhkmAiIgAiIgAiIgAiIgAiIgAiIg0as+IAIiIAIiIAIiIAIiIAIiIAIiMG0JNEn0Ls6QLR6AYX+sfRnGvAjstsDWWLsZxjwJPA7cB+YmbOlGemb+lJVL3G8KIiACIiACIiACIiACIiACIiACItASApMTvbsOvAJjBjAcA+xUZw3XAJdjRz9B8eJCnWkVXQREQAREQASmMwFDf+5kLKdg7U4Y98HYnE4xf3Os0V7OA74CHDb2kdnab9Pf/zmuWTwynSHJNhEQAREQARFIQ6Ax0evlDgDzcbCvT1NIQpzVYD9KMPS1JuSlLERABERABERg6hPwBk8D++WQIY9jel5C4aJixe97nrQ5a9b8BZhT8bvhyxT806c+DFkgAiIgAiIgApMj0KDoHfwD2AMnV3Qk9WcJ/I80OU9lJwIiIAIiIAJTj4CX+wewW6Tihg9R8L9Q8Xt2wVsxmR/EGPkkgbc1LC5NPQCqsQiIgAiIgAg0j0BjojebOwnDBc2rxrM5vZfA/2YL8lWWIiACIiACIjB1CHi5O4AXpBO9uaMxfD8S19qnKPZvJdE7dZpdNRUBERABEWgNgcZE7/MXbEtf5n6gr7Ja5hawv8SWrqVk7mCznn/S8+Ra1m6yNaO9e0DpUDADwOwq5jzKjBm7cceSh1pjrnIVAREQAREQgSlAoH/wDKytXNF1Z3Wrb2/+X8Cd650YziXwT50C1qqKIiACIiACItBSAo2JXlclL/dj4ChgGIyPHf0mxWW3JNb2FYv6eHj4g8CngUzMl+n/ojj0qcR8FEEEREAEREAEpi0BdytC4TSMOQlrd8CY5VjzwaqOrHYZmEOvORfLweXbEozPtn3nsHzJummLSIaJgAiIgAiIQEoCjYve/sFjsPatwMcI/CBleRuiZXMLMVwUk+5PBP4BdeenBCIgAiIgAiIgAiIgAiIgAiIgAiIQItC46G0Gyv7c77EcFMrKsu2Mmfo63QzAykMEREAEREAEREAEREAEREAENm4CnRa9Z2L5fKQJRko7c8+yezfuppH1IiACIiACIiACIiACIiACIiACkyXQWdGbHTgOYy6JGJHhxaz0nVMOBREQAREQAREQAREQAREQAREQARFomEBnRa838H4w50Zq32N25a783Q1bpYQiIAIiIAIiIAIiIAIiIAIiIAIiAHRW9GYHrsCYY0It8S8Cf0fAJrbQnvNm8PRmB2DNqzEcgmUXYAdgFvDEmAdLa+/DZG7G2JtY13MV91z0SGK+4QhzT9yZkZGoCDfmXRTyF9aVnzd4KNa+D+yBGOPsdNc+/YjAf0td+bjIXi4H5OtOF5/gbAJ/caq82sW9VmW83CbA06nqmxzpQAL/hqrRmtn+cYXsvnAL1pZ+C2xO4L8wubpNitF/QhZKh2DtKzC8AMtc4Dlj9YBe4FHgQWA5cC2bbXYlt339qYZKb2efqdZeDVV8bJa8noLvPOJWD+20r1ot2jUfVB8P8yjkr2wUc2K6Zo9DL/ce4Bsx5e5E4D+QWJ+JEbzc1sBbwLwa7IuBLNZugTElrH0CY1YBt46No5GeH9f9d6g/dz6W96Wo0x4E/u0p4imKCIiACIiACGxUBDonemcv2I1Sxr0EzKwkbpYQ5N9dsxX6F+4Opfdj+Q9gmzpa7Bkwl9OT+SR3XbQidbpmvWz15z6F5aMx5U4N0dtu7rUaaLqI3jGxNOtqLK8B/tFi0WvwcvtjmIfl6Jg7PWsPCWufAvMNZm32idTitxN9pp2itxP2SfSG/mQ08PHR5dAM0Ttn/g6MZM7CmBMB9yEuTRjGcDE9vYtZceE9aRIg0ZsKkyKJgAiIgAiIQDUCnRG9uy3ajuHhXwEvDVVsmJ6evaoK0rnHbcm63i9hzMLYO37Tt/NqrP0AxaG4K5OiuTRD9PYPvB1rLqtSxe4WvZ3iPu1F79g9nJdN2O3QWtE795SZjDx5F/D89EMlNqbb9fAmAv8vVfPpZJ9ph+jtpH0Svd0herO5ozF8e/3uiPqHlPuIZDInE+SHEhNL9CYiUgQREAEREAERqEWg/aK3f+DfsObrwJyYin2EwP9s1QrPOWEuo6N/B2Y0p1nNQoJ88vbgZoheL+fqvWdzRe/AIjDfag4Lqm9v7hT36S56vZzbWum2WI6H1opeV0o2dxKGC5rQZx7HmsMp5m+OzauTfaYdoreT9lUVvW2aD7S9GbyBD4Fxf6ua8Tc0+WiJRG8TpixlIQIiIAIisDETaMYf7Or8dp63Kb2ztgJeCHY/MO8AXh6bwNpLKA4tSDzLm819HsOZE/IogfkF2F9gzXWMjj7IJls9RGntJpjRXRgdPQI4deyMVTQMYzL7UVj615qdYLKi122BtKVa56waXel1dn2lSR249otXJ7jXMsyttI30Pd4k29t/pjc78EmM+a9Q/Vsvet126jWz3NZ+d/7dhUcxXD02dszoLdjMKnq3eJQ1a3uYMbwr8DqsPQNjdo5h7fr0ywj8Z2LboVN9ph2it/wBof1zUa0O7+XaMx9s7KLXq/lx4QYMSzFcwzMz7mXGsPtA+9z1Z33d37cDqvz9O7HmziOJ3iZN9cpGBERABERgYyXQPNHbP3gM1l7RIMiv4nlncs3ikcT0Zac/dwI7YriKUfthVg25VdTqYWxb51PLwL49GslcTpB3YrxG+kk6svIG3w32m6EC1mJLr6e47JpEoV+tZt7gR8B+uvKx+S1B/vCa9ng5J1JCZ6lrrPS6zDrBvfYL/nOB+yuiWHsOxaGzqiYrO5txzpnCob2itz93CpavxdSj9aLXFVruj2/D2PPJ9l+dOO5mL9qK0thxhH1jxk+u6vbMTvWZyX6kSpyE1kfolH2dng82ZtE7O7c3JW6MOb87jOU0ir7bvVHNCaOhP3cidmynhXNguCG4rc69vS9L7WvCy70T+G5MV5Ajq7TjV/FEQAREQAQ2KgKdFr23YjiDgu9eqNMHb3AQbDa1t+GxnOf14M36E/CKUEGjZEZns/Ji510zPkz2Jbo/dyWWt1VmnkJsJxHpHzwHaz8WivYTAv9NNZM2InrLYqm93GsZsevC2WRK7nzqhGA+SpD/TNVk3SB6yy+rl1bZFtke0ZvUr+Kelx3P/V/kLL21P6U4dFR15h3oM5Mdr/Xw6aYx0a75YGMVvYct7iUI3K6g8DEVi+V4ir4b18nBG3wHWCdYw39/ryXwD0vOYMwJl0RvKlCKJAIiIAIiIAJlAp0SvSWM+QzP6Tub5UvWta0xdh14DRnzP9HyTPXVKhd5Mi/R2eN3wvQG0XPICWWmgeLlnCMu59RrYvgege+8WlcPjYreNHWKi9Mo95o2DO4PNnzN0KkEfvTe5/F8Oi16vcHXgf1JZJVng53dK3pdHb2cu7oofDyhNXWeTJ+ZzHhttI/Xm24y9lUrq13zwcYqerMDx2HMJVH89hsEQyfV1QW8gUvBROfpTGZfVi69KTEvid5ERIogAiIgAiIgAhMJdEr0jtfhYeA84FwC/7E2NI27ssV5ng15r024JmkyL9H9uQuxnBCy7WlGenau+67GMCAv9/OxM5eV4ZsE/nu7SvS6jyuNcK9lRKw3bHMsQT5uy185p06KXm9MpP96/R3S1SxrjYBs1sDyBn8A9q2h7P65/l7tZpUynk/jfWYy47XZVlTPr3H7qove9swHG6vo9XK3xNw48DgzZszljiUP1dV1yjtV3Nn6yr/BZd8W8xPzkuhNRKQIIiACIiACItBNordcF2sfwmROJMj/qOXN4+V+CLwlVM4fCPyDqpbd6Et0NYcn1p5PceiUSdvq5f4G7BXKJ9kTaLtXesuCs37uNUVv7kwsn6+Ikskcwsqlv6+arFOiNzt/D0zPdcC2CW3e5aI39zvgkAobrP0bxaG9J92X4zJotM80Ol5bYkSNTBu1r7robc98sDGK3tkL96FU+nMM+m8R+BM9sKfvRV7ujzGOrdbgeVslnrOX6E3PWTFFQAREQAREoKnbm8M43fmnO1duxczMcxhlbwz7Ac5hlFedvP0wwVClkGl2M0U9rjoM/0eQr3adUP3bm8uOf84GPhBT/fsoDb+IVZfGOVSqz1ov9wSwRWUicxJB3jlTqR46IXob4V7ThoGlYAYrRe9otubZ7E6I3jmDuzBqr5/gLbmWVd0rest2uDPUIQc8nEfRf399HTdl7Eb7zFQRvY3aV130tmc+2BhFb//gGVj7hSh6cxhB/tqUPboyWnbgYxhzTiRtye7DqiF3lKDWHK4zvQ1BVyIREAEREIGNlUDztjenI2joHzgKa9y5y3jx67YCF/2l6bKbEMu9iI2OvBrYHzvmrGoHwHnr3Xy9l9+/g7kc7B7Ah0P5P0Dg71S1zFov0dmsz8o7toCZO5GxLwZeC2NOq9xVTeHwJBlew0o/bsWgPpP7T8hiR91Z4cpgeBMF350brfXCVL/35mq5tZJ7bRtuBSauMD5B4Lv2ruY5tf3bm5+/YFv6Mm7l+YUhU27H2hUYc2To9+4UvWU7rhobW5XhGXp69k7tcXY8bav7TKdFb6vtixsX7ZwPGrsSajXgrhh7GMOtWLOcjP0pK33niT9daHa7ejm3Qhv3gXAnAv+BikplB34SGa/WjmDMFlWv7Eqyqn/gTVgT3d1keD8F3x37qTWHS/Qm8dVzERABERABEZhAoN2it1z08xZtxox1V4J9faQ13NUNlF5M8eJCqpbKDryRjHkvFpdXJlWacCRXZnEotGI6IVJjL3mVpTiRk+k5JvFO4LQGzB48ktKYU6RQOaN7UrzYedmt9cI0edHbDu7VLCjf//wk0DMhyu8I/EMT7G7flUU7zp/Fpj2/gbEdDhPD3fSYgxi1nwQGQs+6RPQuzuAFW2JKu2Ezb8Da92HMdqG6Omd0AxTyMY59qrRCu/pMs8VR2jHZLvvi6tPO+aAZ8+EGG67F2I9TGHJb52uH5pZbq6yo6PVyRcDdWz0x/J3Af1FStas+n3PCXEZHo6LfcAEF/+SEuUyit2HwSigCIiACIrAxEuiM6HWk95w3gzWbXwP2wAh4y7cp+osS/ui7lWJ3923YkVMj7biawHcrwvFhci9bbmXjXNat/iL3XPF0I5WLTRN7R+/YKudmiSsPk9ne7OXax70arNkLj6BUCl9z9VUC/7SEPtMe0fuKRX08POw+SIT7pnPcdjCBfztezu8a0evlDgDc+cK04U5K9r2sGnKOuZJDu/tMu0Vvu+2LI97O+WBy82Fc7d2VP+dT9E6FxaUWzcPJ/XRDjDjR+1TUCZ35GUH+DfVkXBG36nEL+12CoWMT5jKJ3obBK6EIiIAIiMDGSKBzotfRnp3bmxJ/iVmhfYbhGdty35I1sY2SHXgbxgwleMKtpz1bI3oNX2fd6jOaKnbHrcoOXIExx4SMvJPA3y3R8EZFb7u5VzOkP/clLB+seGzsmykM/bgLRK/zyuvu63QvpRPDakzpcArLbhz7ceqKXmfbCYkfVjb00/aOVVduO0Vvt4yJds4HzRe95d5iuIiCf2LVMdyqcqMFVoreuafMZORJtzsmHC4j8MPjPHH6fTZC+d7fuCv7fk7gR3dBTcxZjqzSc1ZMERABERABEWipI6u0eL0Yj7AubckeEbuSVL4rcVmNrczLMeZ7lPgDrCvQt80jrHv0OZi+w8C+GWvfiDHhVd3WiN4yg9vJmDNZmf9pWiSp4nk5d+Zsx1DcdC9hjYjeTnCvBsIbvG392exyDHe2rm9kW1Z8xznyqR7a4cgqO3AexoS3Jg5jOJKCv2F1euqKXsd7BZgPUPSvrsm7U32mXaK3U/bFQW/nfFC/IyvD7EVbYkZ3YbR0ELZ0IsbsE993atxf3inRWz7THnclkU/gVzrTSzV5T4iUHViHMb0Vyaz9PcWhSi/p4XwleuslrfgiIAIiIAIbOYHOrvQ6+NncRzF8KqYdTiXwncOrDaF/wX7YjLv6ZUYk/tiLuF1Ecdlva7ZpvBfOVore8eo451zvS71CVsuI2bkXUOKOaJSU3q/rFb2d4h7HYNeBvcgYdzXLxJB8ntfFbrXo9QY+DsZ57Z4YSjB2f/BlFb9OZdE7bojlkxT9j8d21U72mXaI3k7aFwbe7vmgftEbrrEhO/BBjPlizDx+D8a8IHae7JToHTuKM2tttJ+bywny7kaCxoKX2wSIHnkxXEXBDzu5qyxDorcx5kolAiIgAiKw0RLovOjtH1iAHduqXBkiL9SLM2QLf8WYOMchv2R4xlurboeemHMzRa8x72Jt36X0jGxNH7Mp2X3Bui3Hr6zSo35B7xZvZsV5MS9QdfTBbG7h2FbACLPSKykuSz6bWZfo7SD3OCTZgS9gzBmVj1Jc0+QStFL0VvMEa+3JFIcuiJjSTaI3XDm37XLF3VvSt24utsetzC2sMu7cltQYT7Md7jMtF70dti/cXm2dD2puH59HIX9l6pksflcE2NIbKC77WSSfZrdrPd6bvVzMmV6uJvDfmNrecMS5g9szYv8ZncftJRSH5tfMV6K3YexKKAIiIAIisHES6LzoLZ+Ji74oGT5Nwf/Ys83i5d4C/DDmBeEm+rY8OLWQbLboLeQvjNRp9sJ9KJXcyu7EK3XK0ay9kOLQuybV3bzcd2PPjHre1lyzeCQx73pEbye5x4mxILgbeO6zj9zW5pkzd+KOJXHbDytzaJXo7c/Nw/K9mC33iwn88MpvuU7dLHojHWheD95mH4tZxXYxV9MzOpu7Lt7w8t7pPtNscRTm0Wn7ovVp33zgyp78Sm/Zgv4Td8SO3Bczbs4l8E+NdMNmt2t9ondVzF3bywn8Ktu0E2dhNwdUcSBnvkaQj7vjfUOmEr0pACuKCIiACIiACGwg0AWiN3cS7oqGcDB8iIL/hWd/9gYuBfMfkXjle0LD212rt3E7RO/Yi+GY8xPnWOnfIpWptpKRpmeWt9r9C9iyIrq1P6U4dFSaLKhL9HaQe9iYuF0Bhu9T8MMOveIxtEL0jpYKZIw721q55T7p2pEpJXrX48zmlmGIrkBZewbFoS91xVitLcreRdxHqlSDZkKkTs5F4bq2ez6ozbe+lV6Xlzd4M9iXhcyKd+TUWdHrVp7/PVRPdyzGXXVX/W7wWn3LG1gE5lvRKPbdBENLanZLid56R63ii4AIiIAIbOQEukD0DlyMMcdHhaE9huLQ9ze8SOdWAHNCQi/Z4UdEOA2egbUbxHT5eWNnet325lov0e6u1k0yf8GYuaFq3Ergv7Shl6WqLztmIUE+n6o/1yV6O8i9wpixu2P/Dryw0kZzAEH+Tyntbu6VReUrs44Dwnc8X0bgHVvz+pWpKHrL3tZvjWH9IwLf7cQoB6/DfabZ4ihscKftm1ifds8HruxmrfSW+8r/A94cQhy/gtrsdq1npbc/dxaWT0T6fqa0OyuXxfhXSDEj9ecuwY7NH5WhZPZiVf62mjlI9KYArCgiIAIiIAIisIFAZ0Xv7EVbURoOACdGKkNv7y6suPCeCS/Sq8fuoK0M8dvgarVwu1Z6x+uQzb0B55gk8mJTxTt1Uu/0cu7MrtsWNzEMM9KzE/dc9EhS8rHn9YneznGfaEw2dyyG74TsS+fAajxRs1d642H/ks1WH8VtVwwnvLR2zz29qTrN+khxZxutvYni0L5dMVZdJZotjsJ8vFx3jInyWG7vfFCbb/0rvf25K7G8rQKxtX+jOBQ9GtLsdq1H9GYHD8fY6L3UxpxJIR91yJU0pspOrNyRgPAHs0cI/O0SP4hK9CYR1nMREAEREAERqCDQWdHr5b4KxJ1dciuhL6moqZd7DNgq9HJ0DsWhs+pq03aL3vKL6T+A8P259V93Ue38M/a7BEPHpuZQn+jtHPdxg+YetyUjfbcDO02w0ZJhf1b6f67D7mav9IaLvpGnRw/nwYudKKodpuJKb7kvuzOYE9vB3Xz2R4L8BudtnRyr7RG9nR8Tzs5OzAfNFr1e7gZg/9Bg+RWBHz0W0knR65y7FQoFjNm5sq7mFoL8y5OGe+R5NcGddCxiPCOJ3rqRK4EIiIAIiMDGTaAx0duf+xQYy6abfpbbvu68WtYfqn9ld86eoh5vvZwTPbuHXjiWEeQHUhfu5ZwDpGui+WAJVvfBFaOxeU32ZSv+Kpv7CPznp677LgufR0/p5pi7ed2dxgezauj61HnVJ3o7x33coFgvrzZPMLQwtc1lwdZK0Xs760oHc++yh1PVaSqK3j1P2pzVqx+N3CsaPlfdybHaHtHb+THRqfmgmaLX3X/bax6I9ifzJQr5kIf2Fqzg17PSOzZ/DH4E7Kej49u8M3IlWa1JYPeFW7C2dGfMXF6ip2d37rrIHeWpHSR6kwjpuQiIgAiIgAhUEKhf9Lpzqpv2uG3HTkA8gOU8RktD3LPs3lRsnfCwfB5DNQ/GBXq32CPijdnLuSt6KkWOtQ/xTMlLubLmBO//AHvF1jO8nXpipMmK3uyCV2Myv4mUm+bslks0Z3AXRu3PgT0jeRh+TcE/IhX78Uj1id7OcXf17c8dheVHbjlxgo2rKA2/lFWXPlqn3a0SvXfTYw7irrzzLJ0udEr0zl6wG6XMhZTMexLPDYYt8XLOo+5XIgZaTqfof/nZ3zs5Vl0lJjtek1qw0/Z1cj6ozbe+7c3Z3NcwnBKdF6t8xGt2u9Yrep1I78s4QRo+jvMgpcwrWbV0ZVLXgTHfBO4cc9TpoOUKiv7bk/MY+4D3TsB57Q6HPQh891FGQQREQAREQAREYAKB+kVv/IuCWyG9FszvsaM30MNd9G7yCM973mPcc+dmrO3dnl7zcqw5Aqxz3DGrSiu4fI4g8N1qbGXILng9JuO85FYGy8UUVw9WXaV1sctXjDhvmNtXbX3LCRR9d81QNEz2Zav8Zd9ticyEMv8BMzM5/rH0yUih7sxXycwmUzoGzOkRb83lBCUyHFDXFt8yj2eAmaEyzybwF3cV9+z8fkyPW93e8JLprigicyjF/B/qHsmtWel1K7sH1/2i2QnR67ZoBoHbEbAf8AyYr9Hbc17F2flqUPsH3oQ1lwHuLOKG4Npj1HoVH706OVZdzSY7XpM6Vifs65b5oDbftKLX4OU+DHwmOp/b6s4Jm92u9Yre8txZTWwWMKV3Ulh2Y9Xu43xYjA5/G8O8mDj302tewoq888yfHCR6kxkphgiIgAiIgAhMINCI6HXXA8Wvlk4OrQXzXoJ8zBUO6zP2Bv8A9sBoMeYW4Dx6Mtex9ol7KW1j6F3nYUoH4jwsR8+MRbNwzlNmrXlFrAOiZrxsebna3DKZfVm59KZnK+bl/gJUnmuO1vqrBP5pdWOvR/SOvei1mXs62+s2O1UC53Ss4B9ZEbda+zuv36Z0eM0X3WqFdkL0xm+zXwf8HMs1GHM9PdzH030Ps/WjIwxvtQPrhvfFZNwRgrCH3fWW2c8QDH00Yma7+8zECjRjvCZ1lnbbl25MtGc+aMR7s9shNMs8n1FzCPAejIm733YYaw6kmHcfuqKh2e3aiOh1tap2dZf7CAmXY0uXYzLub9IDlIY3JTMju378uL9FcUdaRrGl11Jc9tukbjfh74NWelPDUkQREAEREAERqNwymsyjmgfL5JRJMVZjeC8F/+KaEfsX7o4tOccnUW/PSSVseP6f6+9bPCwmSfzKazNetryBT4P5SNVq1i96/8zI6kO554qn05u+Pma9orfd3NO94NdtdqoE6UXvMIYjKfi/SpVvOFK7Re/shfswOvrHyPnJhiq/PpG1/0PflkdGjiK4x+3uMxPtaMZ4TeLSbvuSx0T75oPqH4GSqNV+bu3xFIfCHto3pGl2uzYqesfuYH/qh2BfPzmDnY9mO4Ix8wn879WVl1Z668KlyCIgAiIgAiJQ30qv255l152Fte4c1oym4LP295TIcffQXany8wYPBevORNUrfJ/BmFPG7tXddeAgzNjKVm9MmYMEvrtOprkvW/0n7ogdcV6cKz1Qj5dSn+j9X+DfCPwHUjGLCq7025vH07aTe/ILfkNmp0qUTvSWwBxbl/OaTovenU94Dj0jp2HM+6tslU+FZ0KkITZbvajm1Uzt7DPNHq9paLTTvtpjor3zQbNFr7VPYTKLCPJxZ1SbOw9PbNdGRa/Lwx0VKBY/i7Vup0342Eqa3uPi3I3hOAr+dWkTPBtPorduZEogAiIgAiKwcROoT/SOsyqftXw38A63+bUBhG4r88+x9nyK/s8S7yQMFzDmjKfHj9/qHKmNEyiXkBk5i5UXr5rw0uDBu/BaAAAgAElEQVTO+bqv6+Gzra0Rva7g8kr5D2NFRzrRW8JyEX3rzmDFd55ogHs5Sb0rveMFtYt7t4veOO/i9TZGu1d6x+tXPtecA9z2yPBVMclWGK7H8l+x5+7jUrerz3RC9Loy22Vf/JjozHzQPNHrttZfQaZ0NiuX3ZHY+bplpXdiRfsX7IfNfHLsI2T68NjY375Zsz43idsPtL05PW/FFAEREAEREIEKj7iN4Zid25dRux8m82Jgb7A7AFusF3Y9gHPg9CiGf2HNcuAGenuuS+U8J6lG2YE3YjJvB3sw4Lwzu/DQ2D9rbyNjfgm9v6Rw4YOxWXk5D2NOpFQ6FGPmAtuAeTdBfqgifjNftpzn1ZI9Fcvr3CZQYLOxsqKi153vdXf73gfmNuA6enuuaAq3RkXvOJRWc+9u0buYwD87qWsmPu+U6K14YT8hiy25bf4vB/vS9ecNnSjeEhgBHsd5SDfmVizLKdkfpd6REQbQ6j7TKdHbvjHRPfNB/aLXAu5qu8fAPISxN4O5gdK6qyhecn/iWBmP0Mx52OU5mZXeSP+e3w+ZozGZg8DuATxvvcPGEtY+jjEFMLdg+BXrnrqqoWMpE8vUSm/qbqOIIiACIiACIuAINLbSK3Yi0EoCcaLX8/q4ZrETYs0Lc06Yy+iouy9zQ6i1vdlwAQX/5OZVQDmJgAiIgAiIgAiIgAiIgAi0moBEb6sJK//6CXSb6K3fAqUQAREQAREQAREQAREQARHoEgISvV3SEKrGBAISveoOIiACIiACIiACIiACIiACTSIg0dskkMqmiQQkepsIU1mJgAiIgAiIgAiIgAiIwMZNQKJ3427/7rReorc720W1EgEREAEREAEREAEREIEpSECidwo22rSvskTvtG9iGSgCIiACIiACIiACIiAC7SIg0dsu0ionPQGJ3vSsFFMEREAEREAEREAEREAERKAmAYledZDuIyDR231tohqJgAiIgAiIgAiIgAiIwBQlINE7RRtuWldbondaN6+MEwEREAEREAEREAEREIF2EpDobSdtlZWOgERvOk6KJQIiIAIiIAIiIAIiIAIikEhAojcRkSKIgAiIgAiIgAiIgAiIgAiIgAhMVQISvVO15VRvERABERABERABERABERABERCBRAISvYmIFEEEREAEREAEREAEREAEREAERGCqEpDonaotp3qLgAiIgAiIgAiIgAiIgAiIgAgkEpDoTUSkCCIgAiIgAiIgAiIgAiIgAiIgAlOVgETvVG051VsEREAEREAEREAEREAEREAERCCRgERvIiJFEAEREAEREAEREAEREAEREAERmKoEJHqnasup3iIgAiIgAiIgAiIgAiIgAiIgAokEJHoTESmCCIiACIiACIiACIiACIiACIjAVCUg0TtVW071FgEREAEREAEREAEREAEREAERSCQg0ZuISBFEQAREQAREQAREQAREQAREQASmKgGJ3qnacqq3CIiACIiACIiACIiACIiACIhAIgGJ3kREiiACIiACIiACIiACIiACIiACIjBVCUj0TtWWU71FQAREQAREQAREQAREQAREQAQSCUj0JiJSBBEQAREQAREQAREQAREQAREQgalKQKJ3qrac6i0CIiACIiACIiACIiACIiACIpBIQKI3EZEiiIAIiMBGTmDOCS9idPRLwCFYuxpjrqR33YdZ8Z0nNnIyMl8EREAEREAERGAKEJDonQKNpCqKgAiIQMcI9C/cHVu6EdgyVIcb2Wz1Idx2xXDH6qaCRUAEREAEREAERCAFAYneFJAURQQ2QgKG/tzJWE7B2p0w5iasOZ1i/uZYFl7OA74CHAY8jrXfpr//c1yzeGQjZDe9TPZy3weOjjfKLCTI56eXwbJGBERABERABERguhGQ6J1uLSp7RKAZBLzB08B+OZTV45iel1C4qFjx+54nbc6aNX8B5lT8bvgyBf/0ZlRHeXSQgJd7FNi6Sg18An+wg7VT0SIgAiIgAiIgAiKQSECiNxGRIojARkjAy/0D2C1iueFDFPwvVPyeXfBWTOYHMZSeJPC2hsWljZDg9DHZyz0es7V5vX1mGUF+YPoYK0tEQAREQAREQASmIwGJ3unYqrJJBCZLwMvdAbwgnejNHY3BbYGtDNY+RbF/K4neyTZGh9N7g1eDfX1sLaw9meLQBR2uoYoXAREQAREQAREQgZoEJHrVQURABKIE+gfPwNrKFV13Vrf69ub/Bdy53onhXAL/VOGd4gR2HXgFGXM9MDNkyd8ZnrEf9y1ZM8UtVPVFQAREQAREQASmOQGJ3mnewDJPBBojsDhDtnAaxpyEtTtgzHKs+WBVR1a7DMyh15yL5eAxR1YYn237zmH5knWNla9UXUUgO/hKjP0ssC+wGsz3Ka39T1Zd6s77KoiACIiACIiACIhAVxOQ6O3q5lHlREAEREAEREAEREAEREAEREAEJkNAoncy9JRWBERABERABERABERABERABESgqwlI9HZ186hyIiACIiACIiACIiACIiACIiACkyEg0TsZekorAiIgAiIgAiIgAiIgAiIgAiLQ1QQkeru6eVQ5ERABERABERABERABERABERCByRBojeide8pM1j1+OCbzKuDlQD+wI9ZuhjHueov7gVVgfovlFxTztwB2MoYwe8FulHreBtaV+UJgB6APeAx4GMO9WHM9GXMdmVnXseK8tXWVN/fEnRkZuTuSxph3UchfOPa7lzsAeDPg6pAFtgWc99p/AQ9h+SsZ80tG1/666V5PW21/LVhebhPg6bp4Vo98IIF/Q9XHadqhnop4ufcA34hJshOB/0BsVtXrMI9C/sp6im9aXC+3NfAWMK8G++Kx/mftFhhTwtonMGYVcCtwLSM9P+aeix5JXXZ/7nws70sRfw8C//YU8VoTpZUM0ta4FXNftf5Wu05ufnsCzENY+zcMy+np+T53XbQilSmTbXMvdxjw21Rl1R9pNYG/eUWyZs8L4TrtvnAL1pacPZsT+O7vi4IIiIAIiIAIiMAUItBc0Tt7/q6Uek8HOwBsVQcH90K+lJ7Rb3DXxf+sIx2Ur9L4JHB4HekewHIedvgbqcVnrZcq91IJXwGc6E0ThrF2CZm+cyhc+GCaBFXjtMv+WpWU6C3TMab9onfO/B0YyZyFMScC7uNDmjCM4WJ6ehez4sJ7EhNMVgAlFjDJCO1gkFTFVs59jYneajW+BmtOr3r11Hiqybb5dBK9e86bwdOzrsbyGuAfEr1Jg0HPRUAEREAERKD7CDRH9B62uJcg+C/gw3W8eMfRWIO1n6a45rNwxWhNXGWh5YTmu53caBDtP8EsIMj/IjF99RfPP69fze5JzCMawd13+T6C/FDdadttv0TvBgLdstKbzR2N4dvAc+ruPy6BtU9hMicn9r/JCqCGKpcyUbsYVKtOO+a+5opeZ0kJOJ3A/2pVypNt82kjesfuq74MY45Zz0qiN+XQVDQREAEREAER6CYCjYrFCQJgcHtG+BHYA5tkmNse+TIC/5mq+bmVndGeq4FXNKFMC3YxwdAnaubV/BfPicWdTeAvTm1LJ+yX6O0u0esNfAjMZyfxwSd9/5usAErdseuM2E4GcVWb26a5r1Vzj2ERBd99NImGybb5dBG9Xs4dfXBHIMaDRG+dw1TRRUAEREAERKAbCExO9JbF13XAblWMuQHLFWQyvyaz7n7M1o8z8uROGF6A5WisPQZjtpuQ1q1AHFTzTOdui7ZjePj3wO4xZT4MfBtjf4Y1d7DtjId54Jkt6cvsArgzZguBvWPrang/Bf+8qo2S/OK5DuyV2MyF9PQtZ5PeUZ558jmMZHYhYw4G/n19HaoVcSqBf25ip+iU/bUqNve4LRnpezyx7uki6ExvEidvYBGYb1Udc4alGK7hmRn3MmN4BvDc9Wd9F1Tdgm/tiRSHLmqJAEqyp5Hn7WYQrmM7575qc8+MGdtzx5KH4vHN66F/q+1gZL/157FfFxPvibF5NO7sukQvZAc+iTFuB9PEINHbyHhVGhEQAREQARHoMIHGRa8757R6s+sxZp8YG+7F8n6K/g9q2ue26FpOwuBWObfA2i9SHDqzappXLOrj4eFrgFdG4lh7Ppv0fJR/LH2yRpmG7MBCjDk/Zht2CVs6guKyeOcrtUXvb4D3JTrx6V+wHzbjyt43po5rMaX9KCxzzobiQyftr9WQXu65652TbYhl7TkUh86qmqzsdOjRmOcSvbVYz87tTYkbY/rvMJbTKPpuZaqaUzhDf+5ELBesd/I2sb2eorf3ZakcHXm5dwLfjalmexxZdZpBu+e+hkRvqHW83H/D2DwbCuaDBHl3TKR2aEWbe7kckI8U3Nu7S6qz5hMTNtuRVX/uFCxfi4Ei0ZvUV/RcBERABERABLqQQOOit3/wi1h7eoxNKzE9h1O4qJja3l0G5pDhq2OOgGpta+4fPAdrPxbz4vYegny1la9o9P6BV2HNrwC3CjYx/IXAd96mo6Kh2kuVtZdQ7B+AxW6VOjk4oW+4BMvbYiL/icCv7gyrk/bXsmzXhbPJlO6qjGI+SpD/TNVkEr3JfSUco3x+9K/AnqFHFsvxFP1LU2XqDb4DrBOt4fF/LYHvdkTUDq0QQElljj/vBgbtnvuaIXpdW2cHbsWYF4VQ/4LAd7tQ2t/m3Sp6y/3bjaW4v48SvUl9Rc9FQAREQAREoAsJNCZ6s/P3gIx7geqtsMk5xqH0YooXF5pu65wT5jI6elvMClXtFcVqFfEG3g8mup3Y8HYK/hWRZM1cSXjeos2YMeyuaYrbFh6/0tlp+2s1qDe4P9jwNUO1t2tL9NY/RLIDx2HMJdGE9hsEQyfVlaE3cCmY/4ikyWT2ZeXSm2rm1UnR22kGnZj7miN6IZv7PIbwTpq/E/hhIRxt/la0eTeKXm/wdWB/Evk7s4GIRG9dE40ii4AIiIAIiEB3EGhQ9OaWYZgfNcGcRJCPu/N08tZ6A0vBDFZmZP6PbftewvIl7i7c+kJ5q/Ad7nbdUMLLCHz3pb8yNFP0upy9nFtd+VlMpS8l8I+L/N5p+2vR7R94O9ZcFmqbYwnycVtgy9Ekeuvrr2Vm7kPJS0MJH2fGjLnVz3ZWKaa8Ou/ubK2cA8Z2LgzFjO0J+bRCAKWl0WkG2Q7Mfc0TvR/F8KkQ6lUEvrtTvHZoRZt3m+gtf7z7NTCrBgyJ3qS+ouciIAIiIAIi0IUE6he9sxdtRWnY3aUb3hp8N8Hq/sSrhhqBUBZI90fOMdZyvpOmnPiVj8cIVm8XsaPZopfFGbzAbQkOi+7HCfxtKrZYd4P9NUVv7kwsn6+IkskcwsqlzuFYfJDoTdNDN8SZvXAfSiV3PVY4fIvAn+hdNn2+Xu6PMY6t1uB5W3HN4pEabdeZM72dZtCJuc81QrNEb9QTscv9OgL/VYmdZrqLXreCb8acMm6bwEKiN7GzKIIIiIAIiIAIdB+B+kVvNncshu9ETbH/nXjtT6P2x29ptGRmbMPKJY17De4feBPW/ChSrVJmDquWrqz4vemi18ndgS+DOS1avn0Rq4b+/uzv3WB/rbaLW4XOjGZZefEqid5GO30oXf/gGVj7hWhu5jCC/LUNlZId+BjGnBPT//Zh1dDyrhO9nWbQibmvWaJ37ikzWffECozZuaJdDR+i4Mf0q1DrT2fRO2dwF0bt9YDz8p8UJHqTCOm5CIiACIiACHQhgfpFrzf4LbCLIrbY0sspLnPbL5sfYrf2spLAnzOpwuLPoroso+dqWyF6+wePx9qLoyxD18d0g/01RW/OeZyeeBXUEwS+W52v5kV4em5vrt0ZVwPuA83DGG7FmuVk7E9Z6d+Zqg9nB36CMUdWxLV2BGO2qOn8rVbm1T76JF3f1QoBlAZCpxl0Yu5riuh1u0qK34iZt+8nM2OPVB8OW9Hm3bC9+fkLtqUv43akvDDUBW/HWveRoHLMgURvmrGqOCIgAiIgAiLQZQQaEL25PwH7hex4Gs/bsuaWyMkY7uWcx9oXTyaLutJmzFGszP+0Ik0rRG/56pW4K4o+R+D/57Pld4P91QDuPG9Teme5a6J6JkT5HYF/aE3mzd7eXFcDp4q8U+z9pbVESKpsI5GuxdiPUxj6XQIv5w1911CcdE6IqmVcdo4WFd2GCyj4J1etTysEUBp2Xq6zDLwOzH2Nil7nLG+TZ3ZmNHMwhvcBziv9xPA4GV7LSj9uy3y0NVrR5p0WvTvOn8WmPe66ufDfs7vpMQcxaj8JDIRgSPSmGauKIwIiIAIiIAJdRqAR0evO825faYe5hSAffqlqnqnZgScxZvPmZZiQU8kewaoh59BkQ2iF6N15wfPpzdwTU5vKc5rdYH81ZLMXHkGp5K5/mhi+SuBHt21PjCHRO5GGu3LofIreqVWvvvJyT0Ud7JifEeTf0PC4qNoG9rsEQ8dWzbcVAiiNEZ1m4OXaP/c5LrXvCE9DrjKOtX+jp2cw0Ut35Xht/jnuToresiND56X5dSGADwMHj9257uV8id76u5dSiIAIiIAIiEA3EqhX9Bq83GjM/YW/IfBf0xIDy9f7uK2h7QvtOtO750mbs2aNWyUNBXM5Qf4dYz92i/3V6PfnvoTlgxWPjX0zhaEf12wwid6YZuciCv6JkQfuPObIk8/E8Iz3NJ52pJTvvI3zfP5zAv/1VbPphOjtPIP2z33jDdBM0Wu4nuHSm7l3mRN36UMr2rxzote1pbuHN+ylfzWmdDiFZTeOgZHoTd8/FFMEREAEREAEupxAfaK3vJV1TYxNPyDw39YSW3dbtB3Dw/9qSd7xmUa9J7t4rVjpTSM6usX+ag3gDd4Gdo9nH7tzpn0j27LiO09sdKLXmHkU8lfG2G2YvWhLzOgujJYOwpZOxJh94vmYHEF+qOJZ+dzhQzHxfQI/dI1XnSMlO7Au5r7t31McOqSrRG+nGXRi7muF6C3nuQbLl+jb4lOsOG9tqh4znURvduA8jAlv3x/GcCQFf8OuFYneVF1DkURABERABERgKhCoT/TuOW8Ga2bFvST9hMB/U0sMrr4auowgHz5v1ZIqjGXaCtG767HbkJnxSKTS1l5JcWje2O/dYn8c2V0H9iJj/hZ6lHye1yWYjiu91UVvmJ4hO/BBjPliTNvfgzEvqHBOVXXcTdgR0EjP93KbAE9HkhquouCHHfhsiNYKAZRU/04z6MTc1zrRW87Z2psYsf+eatW3FW3eiZVeb+DjYM4OdbcSGHeveOVd4xK9SaNSz0VABERABERgyhCoT/SWxYoTvZV39Fpbe2Vosji8nNvaOTOUTetWl+Pq2wrR6+XcHb2FaHFmCUH+3c/+3g32xzHJDnwBY86ofGROIsh/I7HJmy16jXkXhfyFieWGI3g5d8dtXH3rd2SVXvSWaxG/4gS29AaKy35WUdXY86xcTeC/sW6bnxVTg9szYt051cpg7SUUh+ZXzbcVAiiNEZ1m0Im5z3Fp5J5edyxi5uj2mJJzlncUWNeem0Ywu+3OBe9VVc+SjydoRZu3W/RWG+vWnkxx6IIIG4neNKNScURABERABERgShBoRPS6+2v7Q9ZN/vqgWri83L3udGsoynICv8oW0Rawb4noHTwU7DXR2trPEAx99Nnfu8H+cCXLW7PvBp777CO3tXnmzJ24Y0ncVtzKHCR6of/EHbEj9wGZEN5zCfxTQ6LX3Xkcvkd0cmPAyx0A/DHa/8zXCPIf6ELR21kGXq79c1+jojfceLPn70qp54cxXpzdxWInUPSX1pw1p7ro7c/Nw/K9mLG2mMAPr/yWUUj0tuAPqbIUAREQAREQgc4QaED0Dl4NNurkptfswIp8a87eeoO/AfvqEKLVbDtjG5YviXPE03yarRC92YHT47e4chxF3zlaWf/y1QX2h4n2DyzAmsqzp4bvU/CPSQVfone8bW8G+7IQs6gjKS/nVn7/PTIGAn+Lmvch12oMb2ARmG9Fo9h3Ewwt6ULR21kGXgfmvmaJ3rF8BrdnXek2jNku1LY3Evj7T1vRO1oqkDFXR3YoJV/NJe/NqSZzRRIBERABERCB7ifQgOjN/TewOGKatcdQHPp+S0zODnwMY86J5G14FQX/upaUGc60FaLXyzleR0fqnxnNsvJit6pVDt1gf0UlF2fwgr8DL6ysuzmAIO/ucU4OEr1lRl7u/wFvDgGLruD2587C8oloXyntzspldyQDj4nRn7sEy3GRJyWzF6vyt1XNsxWrfmkM6DQDrwNzn+PSyPbmajyzuc9jODP0eJSnR7fiwYure8lvRZu3Y3szfBPG+rj7ODQxXEbgHVtzW7dWetOMSsURAREQAREQgSlBoH7RO3vhPpRKf46x7lcE/r+1xOqq2zBZSuCf0JIyw5k2W/S6VZcR6+7orTwfDasI/GxF8d1g/8QKZXPHYvhOCFE6B1bjiSR6yyT6c1diqfR87u5RLQ7tXcE3O3g4xlbeHe0iGHMmhXzUIVbSoCg7sXLnecNi4BEC360E2q4TvZ1m0Im5r9mi1xv8D7AbdpGMN3Im4ePJ1BW9cd34l2y2+ihuu2K45jCR6E2aRfRcBERABERABKYMgfpFrzPNy7lVvj1DVloymf1YufSm5ltfbWWRYXp69uKui1Y0v8xQjs0WvdVWjTCfIMi71fQJoQvsH6/N3OO2ZKTvdmCnCRW0ZNiflX7cx5D4ppHoLXPxcjcA4a2l0Q9I7gx1oVDAmJ0rgZpbCPIvr7v/V3Pqk7Tls1xnd7/pd2PK3IPAd32jNaEbGLR97mvySq83+A6w7mxrZSjZF7FqyM3r1cZr89u8PSu9YXtu5OnRw2uuao+nkOhtzThWriIgAiIgAiLQAQKNid5sbiGGi2Lqezsjq1/OPVdEr0GZrHH9g8dj7cWRbJz30ax3GNcsHplsETXTN1P0zs45j6ru40B4lXctpjdL4cIHI3XptP3jFYr1OGzzBEML6+Iv0Qvu7tle80DknlxjvkQhH/KK7cTm4EfAfjrK2bwzct1KrcbYfeEWrC3dCewYlj709Oye+BGpU6LXVbbTDDox9zV3e/MnMJwV6R7rStvVvLqoFW3eftF7O+tKB6e6ommsr+V0preuSV2RRUAEREAERKB7CTQmehlbeVwOvDTGtF8yM3MM/1j6ZHqzXX6FMyAzK7rKOZ7LvB68WX8F9op56b+cbfuOr9OplSGb+wiGNQT+VxPrWu3Fk5RX9IwXMDv3Akr8HJgdI+AvoOCfHF+XDtvvKtWfOwrLj9ym2gl1XEVp+KWsuvTRRIYTI0j0Qjb3NQynRLiV7MGsGro+8rsTyX0Zt6th69CzByllXsmqpc67cEIYG7vuHPFRkYiWKyj6b0/KoWMrva5iHWfQgbmvWaJ3x/mz2LTHndXeNdTGBQI/Oh9VjtepvtJ7Nz3mIO7KO4/z6YJEbzpOiiUCIiACIiACU4BAg6LXvTYN7EXGuO2s0bsf4X/BnEKQvzaRQf/Aq7DmM8ArgTXAHAL/gdh02fl7YHqco6TwOUQX/QZK5oSaDnjGM80ueBkm8zngtcBjzJjxgsRrdqqKXh7FcjxF33kHrREWZ+gPjqNkvxzjPdWlu5OnR19Wc9tdJ+3Pzu/H9NxcIbjcFUVkDqWY/0NiO4cjbNyi1+DlPgy4fl8Zku68rr7iVsCU3klh2Y1V22L2oq0YHf42hnkxce6n17wklQf2Vqz61dOBOs2g3XNfM0Sva/vSsDvL+4Yo6tAVaXFt0Yo2b99K78PAwXVvvZforWdUKq4IiIAIiIAIdDWBxkWvM6t/4E1Y8wOgp4qVv8OYn2DMNazjPrZ48iGe2HJz+tbtjO15Dca+DctBFWkNX6fgv68qtWzuaAxXhlYbx6OXgB9j7ZVkem5i003uZdORtTw8vC3WPA/DodjSGzDmiFCZNVZY18esLnrHs7oO7CVkzG8ZXn0PW27fw5o121Gyc+gxh693VrR7FbuGMaVDagqW8YTttt/L/QV4SUd6seEqCv6RFWU3c5u5y7ja2VZ3Zrnax5fqdZhHIe/6ZjS4VbZZ5vmMmkOA92BM3B3Tw1hzIMW8+7hQPWRzyzDMj4ng+v/l2NLlmMwtwAOUhjclM8M5RnMeot/l1kpj0o1iS6+luOy3qdq5FQIoVcETInWaQTvnvupzj7vG7QHs6Fqwz2BLz1Ba9wz37LWWuQ/3MfLkNtjSHpiMczDoHP5tH4PZOTPbncB/rGYTtKLN2yN6V2NKh6eaW8MAJHrrHZWKLwIiIAIiIAJdS2ByoteZVX75c45R4lZ8GzF8HaXMC2tu1ezPzceOnSnua6SASBq3YmnM3jVXApJFb6NVWTu28lbwf5I6g3baL9EbbZZW9QVrj6c4FPaKHVP+KTMZeeqHsfdlp+5E6yOW+/58Aj/q3KhaXq0QQPXWe26HGbRz7mtVf4O1GPsmCkO/TMTfijZvvegdxnAkBf9XifbFRZDobQibEomACIiACIhANxKYvOh1Vs054UWMjrqX9RdP0ki3vfkLDM/4PPctcf+vHrILDsRkLok9G1t3JczlYN9dc7Wj+ounc9rVqOC/C1M6tqFViHbZL9HbetFr7VOYzCKCfJxH5Pje7DwZF4ufxdrTgEzdXb6c4G4Mx9V913UrBFAjBnSSwXh92zH3tUb0PoJlfvKxjPWGtqLNWyt6S2COrcvBW7gPSvQ2MiqVRgREQAREQAS6kkBzRK8zzb2ABsV3gXVeZ2s7RYmiWAX2O/T2fZ0VF7q7a9OF8l2jHwBOBZ6bLlFFrGso2XNYNRS9/zScWXVHVh/E2DlYTgRmpqzDg2DOZeSpr07K03U77JfobaXoXQdcQaZ0NiuX3ZGy71RG61+wHzbzSaCeO7Ifw9rzmTXrc9z29afqLrcVAqjuSkxI0AkGE+vb6rmvuaL3GTCXY3o+FOslvlo7tKLNWyl6rT2Z4tAFk+lW8t48KXpKLAIiIAIiIAJdRaB5oneDWYb+gQCTRZYAAALjSURBVEOw5vVg9gc7F9hu/fU87gX7ceARDH+nxM1gbqCY/yNgGyYzdn/nytdiMq/DsA+WOcA268t0Vxm5ch8B7sHaOzGZm8D+gsAPUpeZdJZ05xOeQ9/IkVhzKNbuhzHPA7bCbSGEh4CVGLMcy6/wsr9u6hVLrbRforcZotf1bdcHHwPzEMaW+31p3VUUL7k/dR+sFdE5GiNzNCZzENg9ANf/ZgElrH0cYwpgbsHwK9Y9ddUkP7Y035NvMyC0k0F8fVsz9zUmest9rtz29wG3gPkT2B8mnt+Ns21qid7FBP7Zk+5SWumdNEJlIAIiIAIiIALdQqAVordbbGtuPZJEb3NL657c4kSv5/U1VbQ7a+ecMJfRUXd37MTPJ1FHVt1DRjURARHoFgLj87Mh2Slht9RZ9RABERABERABEWgbAYnetKglejeQkuhN22sUTwREQAREQAREQAREQAREoMMEJHrTNoBEr0Rv2r6ieCIgAiIgAiIgAiIgAiIgAl1DQKI3bVNI9Er0pu0riicCIiACIiACIiACIiACItA1BCR60zaFRK9Eb9q+ongiIAIiIAIiIAIiIAIiIAJdQ0CiN21TSPRK9KbtK4onAiIgAiIgAiIgAiIgAiLQNQQketM2hUSvRG/avqJ4IiACIiACIiACIiACIiACXUNAojdtU0j0SvSm7SuKJwIiIAIiIAIiIAIiIAIi0DUEJHrTNoVEr0Rv2r6ieCIgAiIgAiIgAiIgAiIgAl1DQKI3bVNI9Er0pu0riicCIiACIiACIiACIiACItA1BCR60zbFxip60/JRPBEQAREQAREQAREQAREQARHoQgISvWkbRaI3LSnFEwEREAEREAEREAEREAEREIGuISDR2zVNoYqIgAiIgAiIgAiIgAiIgAiIgAg0m4BEb7OJKj8REAEREAEREAEREAEREAEREIGuISDR2zVNoYqIgAiIgAiIgAiIgAiIgAiIgAg0m8D/B5/y86GshoIlAAAAAElFTkSuQmCC"/>
          <p:cNvSpPr>
            <a:spLocks noChangeAspect="1" noChangeArrowheads="1"/>
          </p:cNvSpPr>
          <p:nvPr/>
        </p:nvSpPr>
        <p:spPr bwMode="auto">
          <a:xfrm>
            <a:off x="155575" y="-274638"/>
            <a:ext cx="9105900" cy="581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76672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>
                <a:solidFill>
                  <a:schemeClr val="bg1"/>
                </a:solidFill>
              </a:rPr>
              <a:t>Заклади загальної середньої освіти</a:t>
            </a:r>
            <a:endParaRPr lang="uk-UA" sz="3200" dirty="0">
              <a:solidFill>
                <a:schemeClr val="bg1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55576" y="1556796"/>
          <a:ext cx="7680179" cy="3797433"/>
        </p:xfrm>
        <a:graphic>
          <a:graphicData uri="http://schemas.openxmlformats.org/drawingml/2006/table">
            <a:tbl>
              <a:tblPr/>
              <a:tblGrid>
                <a:gridCol w="699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98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06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06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92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06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006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92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6942">
                <a:tc rowSpan="2"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Код 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згідно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програмною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класифікацією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видатків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05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кредитування</a:t>
                      </a:r>
                      <a:r>
                        <a:rPr lang="ru-RU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бюджету</a:t>
                      </a:r>
                      <a:endParaRPr lang="ru-RU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Загальний фонд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Спеціальний фонд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Разом 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1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 р.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</a:t>
                      </a:r>
                      <a:r>
                        <a:rPr lang="uk-UA" sz="105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</a:t>
                      </a:r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 р.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 р.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11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0611031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Надання загальної середньої освіти закладами загальної середньої освіти</a:t>
                      </a:r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22588500,00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21006105,54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22588500,00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21006105,54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11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2111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Заробітна плата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18515150,00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17227611,47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18515150,00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17227611,47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11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Нарахування на оплату праці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4073350,00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3778494,07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dirty="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4073350,00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3778494,07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057">
                <a:tc rowSpan="2"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Код 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Найменування згідно з програмною класифікацією видатків та кредитування бюджету</a:t>
                      </a:r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Загальний фонд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Спеціальний фонд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Разом 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11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 р.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 р.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</a:t>
                      </a:r>
                      <a:r>
                        <a:rPr lang="uk-UA" sz="105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</a:t>
                      </a:r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 р.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113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0611061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Надання загальної середньої освіти закладами загальної середньої освіти</a:t>
                      </a:r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1807532,24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1807531,73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1807532,24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1807531,73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6115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2111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Заробітна плата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500000,00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6115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2120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Нарахування на оплату праці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110000,00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110000,00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110000,00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6115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Предмети, матеріали, обладнання та інвентар</a:t>
                      </a:r>
                      <a:endParaRPr lang="ru-RU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509790,04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509789,53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509790,04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509789,53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7411">
                <a:tc>
                  <a:txBody>
                    <a:bodyPr/>
                    <a:lstStyle/>
                    <a:p>
                      <a:r>
                        <a:rPr lang="uk-UA" sz="105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2240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Оплата послуг (крім комунальних)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6194" marR="26194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78362,20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78362,20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78362,20</a:t>
                      </a:r>
                      <a:endParaRPr lang="uk-UA" sz="105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05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78362,20</a:t>
                      </a:r>
                      <a:endParaRPr lang="uk-UA" sz="105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547664" y="5661248"/>
          <a:ext cx="6168006" cy="1005840"/>
        </p:xfrm>
        <a:graphic>
          <a:graphicData uri="http://schemas.openxmlformats.org/drawingml/2006/table">
            <a:tbl>
              <a:tblPr/>
              <a:tblGrid>
                <a:gridCol w="738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70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70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70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7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Код 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743" marR="2574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Найменування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згідно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програмною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класифікацією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видатків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та 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кредитування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бюджету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743" marR="2574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uk-UA" sz="900" b="1">
                          <a:solidFill>
                            <a:srgbClr val="FFFFFF"/>
                          </a:solidFill>
                          <a:latin typeface="Arial Narrow"/>
                        </a:rPr>
                        <a:t>Загальний фонд</a:t>
                      </a:r>
                      <a:endParaRPr lang="uk-UA" sz="1200"/>
                    </a:p>
                  </a:txBody>
                  <a:tcPr marL="25743" marR="2574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uk-UA" sz="900" b="1">
                          <a:solidFill>
                            <a:srgbClr val="FFFFFF"/>
                          </a:solidFill>
                          <a:latin typeface="Arial Narrow"/>
                        </a:rPr>
                        <a:t>Разом </a:t>
                      </a:r>
                      <a:endParaRPr lang="uk-UA" sz="1200"/>
                    </a:p>
                  </a:txBody>
                  <a:tcPr marL="25743" marR="2574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 р.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743" marR="25743" marT="0" marB="0" anchor="ctr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</a:t>
                      </a:r>
                      <a:r>
                        <a:rPr lang="uk-UA" sz="1100" b="1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викон</a:t>
                      </a:r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743" marR="2574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2021 р.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743" marR="2574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Касове викон.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743" marR="2574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0611142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Інші заходи у сфері соціального захисту і соціального забезпечення</a:t>
                      </a:r>
                      <a:endParaRPr lang="ru-RU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3620,00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3620,00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3620,00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3620,00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2730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151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Інші виплати населенню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3620,00</a:t>
                      </a:r>
                      <a:endParaRPr lang="uk-UA" sz="11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3620,00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3620,00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3620,00</a:t>
                      </a:r>
                      <a:endParaRPr lang="uk-UA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4886" marR="44886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75294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 txBox="1">
            <a:spLocks/>
          </p:cNvSpPr>
          <p:nvPr/>
        </p:nvSpPr>
        <p:spPr bwMode="auto">
          <a:xfrm>
            <a:off x="34925" y="404813"/>
            <a:ext cx="91090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/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Вартість утримання 1-го учня </a:t>
            </a:r>
          </a:p>
          <a:p>
            <a:pPr defTabSz="457200"/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у закладах загальної середньої освіти за </a:t>
            </a:r>
            <a:r>
              <a:rPr lang="uk-UA" sz="3600" dirty="0" smtClean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2021 </a:t>
            </a:r>
            <a:r>
              <a:rPr lang="uk-UA" sz="3600" dirty="0"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Century Gothic" pitchFamily="34" charset="0"/>
              </a:rPr>
              <a:t>рік</a:t>
            </a:r>
            <a:endParaRPr lang="ru-RU" sz="3600" dirty="0"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Century Gothic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251374"/>
              </p:ext>
            </p:extLst>
          </p:nvPr>
        </p:nvGraphicFramePr>
        <p:xfrm>
          <a:off x="215516" y="2276872"/>
          <a:ext cx="8712967" cy="6466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33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0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59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759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59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11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uk-UA" sz="1100" b="1" dirty="0">
                          <a:solidFill>
                            <a:srgbClr val="FFFFFF"/>
                          </a:solidFill>
                          <a:latin typeface="Arial"/>
                        </a:rPr>
                        <a:t>Заклад освіти</a:t>
                      </a:r>
                      <a:endParaRPr lang="uk-UA" dirty="0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>
                          <a:solidFill>
                            <a:srgbClr val="FFFFFF"/>
                          </a:solidFill>
                          <a:latin typeface="Arial"/>
                        </a:rPr>
                        <a:t>Контингент учнів станом на 05.09.2021, (од.)</a:t>
                      </a:r>
                      <a:endParaRPr lang="ru-RU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err="1">
                          <a:solidFill>
                            <a:srgbClr val="FFFFFF"/>
                          </a:solidFill>
                          <a:latin typeface="Arial"/>
                        </a:rPr>
                        <a:t>Фактичні</a:t>
                      </a:r>
                      <a:r>
                        <a:rPr lang="ru-RU" sz="1200" dirty="0">
                          <a:solidFill>
                            <a:srgbClr val="FFFFFF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FFFFFF"/>
                          </a:solidFill>
                          <a:latin typeface="Arial"/>
                        </a:rPr>
                        <a:t>видатки</a:t>
                      </a:r>
                      <a:r>
                        <a:rPr lang="ru-RU" sz="1200" dirty="0">
                          <a:solidFill>
                            <a:srgbClr val="FFFFFF"/>
                          </a:solidFill>
                          <a:latin typeface="Arial"/>
                        </a:rPr>
                        <a:t> (</a:t>
                      </a:r>
                      <a:r>
                        <a:rPr lang="ru-RU" sz="1200" dirty="0" err="1">
                          <a:solidFill>
                            <a:srgbClr val="FFFFFF"/>
                          </a:solidFill>
                          <a:latin typeface="Arial"/>
                        </a:rPr>
                        <a:t>освітня</a:t>
                      </a:r>
                      <a:r>
                        <a:rPr lang="ru-RU" sz="1200" dirty="0">
                          <a:solidFill>
                            <a:srgbClr val="FFFFFF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FFFFFF"/>
                          </a:solidFill>
                          <a:latin typeface="Arial"/>
                        </a:rPr>
                        <a:t>субвенція</a:t>
                      </a:r>
                      <a:r>
                        <a:rPr lang="ru-RU" sz="1200" dirty="0">
                          <a:solidFill>
                            <a:srgbClr val="FFFFFF"/>
                          </a:solidFill>
                          <a:latin typeface="Arial"/>
                        </a:rPr>
                        <a:t>)</a:t>
                      </a:r>
                      <a:endParaRPr lang="ru-RU" sz="1200" dirty="0"/>
                    </a:p>
                    <a:p>
                      <a:r>
                        <a:rPr lang="ru-RU" sz="1200" dirty="0">
                          <a:solidFill>
                            <a:srgbClr val="FFFFFF"/>
                          </a:solidFill>
                          <a:latin typeface="Arial"/>
                        </a:rPr>
                        <a:t>за 2021, (</a:t>
                      </a:r>
                      <a:r>
                        <a:rPr lang="ru-RU" sz="1200" dirty="0" err="1">
                          <a:solidFill>
                            <a:srgbClr val="FFFFFF"/>
                          </a:solidFill>
                          <a:latin typeface="Arial"/>
                        </a:rPr>
                        <a:t>грн</a:t>
                      </a:r>
                      <a:endParaRPr lang="ru-RU" sz="1200" dirty="0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</a:rPr>
                        <a:t>Фактичні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</a:rPr>
                        <a:t> </a:t>
                      </a:r>
                      <a:r>
                        <a:rPr lang="ru-RU" sz="1100" b="1" dirty="0" err="1" smtClean="0">
                          <a:solidFill>
                            <a:srgbClr val="FFFFFF"/>
                          </a:solidFill>
                          <a:latin typeface="Arial"/>
                        </a:rPr>
                        <a:t>видатки</a:t>
                      </a:r>
                      <a:r>
                        <a:rPr lang="ru-RU" sz="1100" b="1" dirty="0" smtClean="0">
                          <a:solidFill>
                            <a:srgbClr val="FFFFFF"/>
                          </a:solidFill>
                          <a:latin typeface="Arial"/>
                        </a:rPr>
                        <a:t> (</a:t>
                      </a:r>
                      <a:r>
                        <a:rPr lang="ru-RU" sz="1100" b="1" dirty="0" err="1" smtClean="0">
                          <a:solidFill>
                            <a:srgbClr val="FFFFFF"/>
                          </a:solidFill>
                          <a:latin typeface="Arial"/>
                        </a:rPr>
                        <a:t>місцевий</a:t>
                      </a:r>
                      <a:r>
                        <a:rPr lang="ru-RU" sz="1100" b="1" dirty="0" smtClean="0">
                          <a:solidFill>
                            <a:srgbClr val="FFFFFF"/>
                          </a:solidFill>
                          <a:latin typeface="Arial"/>
                        </a:rPr>
                        <a:t> бюджет) 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</a:rPr>
                        <a:t>за 2021, (</a:t>
                      </a:r>
                      <a:r>
                        <a:rPr lang="ru-RU" sz="1100" b="1" dirty="0" err="1">
                          <a:solidFill>
                            <a:srgbClr val="FFFFFF"/>
                          </a:solidFill>
                          <a:latin typeface="Arial"/>
                        </a:rPr>
                        <a:t>грн</a:t>
                      </a:r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Arial"/>
                        </a:rPr>
                        <a:t>.)</a:t>
                      </a:r>
                      <a:endParaRPr lang="ru-RU" dirty="0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>
                          <a:solidFill>
                            <a:srgbClr val="FFFFFF"/>
                          </a:solidFill>
                          <a:latin typeface="Arial"/>
                        </a:rPr>
                        <a:t>Фактичні видатки за 2021, (грн.)</a:t>
                      </a:r>
                      <a:endParaRPr lang="ru-RU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1">
                          <a:solidFill>
                            <a:srgbClr val="FFFFFF"/>
                          </a:solidFill>
                          <a:latin typeface="Arial"/>
                        </a:rPr>
                        <a:t>Фактична вартість утримання 1-го учня, (грн.)</a:t>
                      </a:r>
                      <a:endParaRPr lang="ru-RU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>
                          <a:solidFill>
                            <a:srgbClr val="000000"/>
                          </a:solidFill>
                          <a:latin typeface="Times New Roman"/>
                        </a:rPr>
                        <a:t>ЗОШ І-ІІІ ступенів с.Озерної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417</a:t>
                      </a:r>
                      <a:endParaRPr lang="uk-U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7528920,16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3299914,57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10828834,73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25968,43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>
                          <a:solidFill>
                            <a:srgbClr val="000000"/>
                          </a:solidFill>
                          <a:latin typeface="Times New Roman"/>
                        </a:rPr>
                        <a:t>Висиповецький НВК: ДНЗ-ЗОШ І-ІІ Іступенів 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uk-U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2693205,42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1416969,58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4110175,00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57085,76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>
                          <a:solidFill>
                            <a:srgbClr val="000000"/>
                          </a:solidFill>
                          <a:latin typeface="Times New Roman"/>
                        </a:rPr>
                        <a:t>ЗОШ І-ІІ ступенів с.Цеброва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uk-UA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2439863,61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716754,01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3156617,62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38970,59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>
                          <a:solidFill>
                            <a:srgbClr val="000000"/>
                          </a:solidFill>
                          <a:latin typeface="Times New Roman"/>
                        </a:rPr>
                        <a:t>ЗОШ І-ІІ ступенів с.Осташівців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uk-UA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2174905,65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996849,12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3171754,77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57668,27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>
                          <a:solidFill>
                            <a:srgbClr val="000000"/>
                          </a:solidFill>
                          <a:latin typeface="Times New Roman"/>
                        </a:rPr>
                        <a:t>ЗОШ І-ІІ ступенів с.Богданівки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uk-UA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1754481,55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725291,05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2479772,60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50607,60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>
                          <a:solidFill>
                            <a:srgbClr val="000000"/>
                          </a:solidFill>
                          <a:latin typeface="Times New Roman"/>
                        </a:rPr>
                        <a:t>ЗОШ І ступенів с.Сировари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uk-UA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340344,6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77227,68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417572,28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29826,59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1600">
                          <a:solidFill>
                            <a:srgbClr val="000000"/>
                          </a:solidFill>
                          <a:latin typeface="Times New Roman"/>
                        </a:rPr>
                        <a:t>Початкова школа с.Нестерівців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uk-UA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795900,48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248826,363</a:t>
                      </a:r>
                      <a:endParaRPr lang="uk-UA" sz="200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1044726,84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i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104472,68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uk-UA" sz="2400" b="1">
                          <a:solidFill>
                            <a:srgbClr val="C00000"/>
                          </a:solidFill>
                          <a:latin typeface="Arial"/>
                        </a:rPr>
                        <a:t>Разом </a:t>
                      </a:r>
                      <a:endParaRPr lang="uk-UA"/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698</a:t>
                      </a:r>
                      <a:endParaRPr lang="uk-UA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17727521,47</a:t>
                      </a:r>
                      <a:endParaRPr lang="uk-UA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7481832,40</a:t>
                      </a:r>
                      <a:endParaRPr lang="uk-UA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25209353,87</a:t>
                      </a:r>
                      <a:endParaRPr lang="uk-UA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uk-UA" sz="2000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36116,55</a:t>
                      </a:r>
                      <a:endParaRPr lang="uk-UA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390" marR="68390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823998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20717" y="5716892"/>
            <a:ext cx="3280513" cy="923330"/>
          </a:xfrm>
          <a:prstGeom prst="rect">
            <a:avLst/>
          </a:prstGeom>
          <a:noFill/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uk-UA" sz="54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17,056 </a:t>
            </a:r>
            <a:r>
              <a:rPr lang="uk-UA" sz="2800" b="1" spc="50" dirty="0" err="1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тис.грн</a:t>
            </a:r>
            <a:r>
              <a:rPr lang="uk-UA" sz="28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.</a:t>
            </a:r>
            <a:endParaRPr lang="ru-RU" sz="3600" b="1" spc="50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44624"/>
            <a:ext cx="8964488" cy="120032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lvl="0"/>
            <a:r>
              <a:rPr lang="uk-UA" sz="3600" dirty="0" smtClean="0">
                <a:ln w="0"/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j-lt"/>
              </a:rPr>
              <a:t>Придбання меблів та дидактики </a:t>
            </a:r>
          </a:p>
          <a:p>
            <a:pPr lvl="0"/>
            <a:r>
              <a:rPr lang="uk-UA" sz="3600" dirty="0" smtClean="0">
                <a:ln w="0"/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j-lt"/>
              </a:rPr>
              <a:t>для НУШ</a:t>
            </a:r>
            <a:endParaRPr lang="uk-UA" sz="3600" dirty="0">
              <a:ln w="0"/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5013176"/>
            <a:ext cx="3707904" cy="120032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uk-UA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Narrow" panose="020B0606020202030204" pitchFamily="34" charset="0"/>
              </a:rPr>
              <a:t>  З місцевого бюджету</a:t>
            </a:r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80112" y="4243759"/>
            <a:ext cx="3321117" cy="923330"/>
          </a:xfrm>
          <a:prstGeom prst="rect">
            <a:avLst/>
          </a:prstGeom>
          <a:noFill/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uk-UA" sz="54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153,5 </a:t>
            </a:r>
            <a:r>
              <a:rPr lang="uk-UA" sz="2800" b="1" spc="50" dirty="0" err="1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тис.грн</a:t>
            </a:r>
            <a:r>
              <a:rPr lang="uk-UA" sz="28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.</a:t>
            </a:r>
            <a:endParaRPr lang="ru-RU" sz="3600" b="1" spc="50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Arial Narrow" panose="020B0606020202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64907" y="3584219"/>
            <a:ext cx="5001991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uk-UA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Narrow" panose="020B0606020202030204" pitchFamily="34" charset="0"/>
              </a:rPr>
              <a:t>З державного бюджету</a:t>
            </a:r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124744"/>
            <a:ext cx="2664794" cy="2016224"/>
          </a:xfrm>
          <a:prstGeom prst="rect">
            <a:avLst/>
          </a:prstGeom>
        </p:spPr>
      </p:pic>
      <p:pic>
        <p:nvPicPr>
          <p:cNvPr id="43010" name="Picture 2" descr="Відкрити світлин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4744"/>
            <a:ext cx="2619375" cy="2160240"/>
          </a:xfrm>
          <a:prstGeom prst="rect">
            <a:avLst/>
          </a:prstGeom>
          <a:noFill/>
        </p:spPr>
      </p:pic>
      <p:pic>
        <p:nvPicPr>
          <p:cNvPr id="43012" name="Picture 4" descr="https://scontent.xx.fbcdn.net/v/t1.15752-9/s206x206/263476826_1130948514105647_8946758637824688404_n.jpg?_nc_cat=108&amp;ccb=1-5&amp;_nc_sid=aee45a&amp;_nc_ohc=-pjonIJyZTwAX_kBCtX&amp;_nc_ad=z-m&amp;_nc_cid=0&amp;_nc_ht=scontent.xx&amp;oh=03_AVK1Dm86Dhy0eUL43henK3D4gcjJ9GsvG2vNxf4EfKYxew&amp;oe=61FA59F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212976"/>
            <a:ext cx="1728192" cy="1656184"/>
          </a:xfrm>
          <a:prstGeom prst="rect">
            <a:avLst/>
          </a:prstGeom>
          <a:noFill/>
        </p:spPr>
      </p:pic>
      <p:pic>
        <p:nvPicPr>
          <p:cNvPr id="43014" name="Picture 6" descr="https://scontent.xx.fbcdn.net/v/t1.15752-9/p206x206/263682138_4677272568985340_1945275273878371838_n.jpg?_nc_cat=103&amp;ccb=1-5&amp;_nc_sid=aee45a&amp;_nc_ohc=YOMIfRG5ml8AX9z3vVf&amp;_nc_ad=z-m&amp;_nc_cid=0&amp;_nc_ht=scontent.xx&amp;oh=03_AVJaQHuXL4VtD6WHnN6QseIJl-tfjBLqOon8QaoZqH_wNw&amp;oe=61FB56D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196752"/>
            <a:ext cx="2619375" cy="1962150"/>
          </a:xfrm>
          <a:prstGeom prst="rect">
            <a:avLst/>
          </a:prstGeom>
          <a:noFill/>
        </p:spPr>
      </p:pic>
      <p:pic>
        <p:nvPicPr>
          <p:cNvPr id="43016" name="Picture 8" descr="https://scontent.xx.fbcdn.net/v/t1.15752-9/s206x206/263651041_1561171144246615_434850247254854538_n.jpg?_nc_cat=103&amp;ccb=1-5&amp;_nc_sid=aee45a&amp;_nc_ohc=Diff51RruS0AX9l16W7&amp;_nc_ad=z-m&amp;_nc_cid=0&amp;_nc_ht=scontent.xx&amp;oh=03_AVLMIvQH6aL_oD_rjX3BRSsbe6SZBWWMQJamI0T1t-iZLA&amp;oe=61FA83E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895850"/>
            <a:ext cx="1476375" cy="1962150"/>
          </a:xfrm>
          <a:prstGeom prst="rect">
            <a:avLst/>
          </a:prstGeom>
          <a:noFill/>
        </p:spPr>
      </p:pic>
      <p:pic>
        <p:nvPicPr>
          <p:cNvPr id="43018" name="Picture 10" descr="https://scontent.xx.fbcdn.net/v/t1.15752-9/p206x206/263768856_335331578000568_6863551035086166416_n.jpg?_nc_cat=108&amp;ccb=1-5&amp;_nc_sid=aee45a&amp;_nc_aid=0&amp;_nc_ohc=rX-5Mx8dNswAX95IseR&amp;_nc_ad=z-m&amp;_nc_cid=0&amp;_nc_ht=scontent.xx&amp;oh=03_AVJPJcBSBqI6fizSCiEH_oXvOQxSCXS7ExgZdQDN5aMYyw&amp;oe=61FB3B9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4895850"/>
            <a:ext cx="2619375" cy="1962150"/>
          </a:xfrm>
          <a:prstGeom prst="rect">
            <a:avLst/>
          </a:prstGeom>
          <a:noFill/>
        </p:spPr>
      </p:pic>
      <p:pic>
        <p:nvPicPr>
          <p:cNvPr id="43020" name="Picture 12" descr="Відкрити світлину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4895850"/>
            <a:ext cx="1476375" cy="1962150"/>
          </a:xfrm>
          <a:prstGeom prst="rect">
            <a:avLst/>
          </a:prstGeom>
          <a:noFill/>
        </p:spPr>
      </p:pic>
      <p:pic>
        <p:nvPicPr>
          <p:cNvPr id="41986" name="Picture 2" descr="Відкрити світлину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212976"/>
            <a:ext cx="3014911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991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680312" y="5674022"/>
            <a:ext cx="3390579" cy="923330"/>
          </a:xfrm>
          <a:prstGeom prst="rect">
            <a:avLst/>
          </a:prstGeom>
          <a:noFill/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uk-UA" sz="54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15,633 </a:t>
            </a:r>
            <a:r>
              <a:rPr lang="uk-UA" sz="2800" b="1" spc="50" dirty="0" err="1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тис.грн</a:t>
            </a:r>
            <a:r>
              <a:rPr lang="uk-UA" sz="28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.</a:t>
            </a:r>
            <a:endParaRPr lang="ru-RU" sz="2800" b="1" spc="50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Arial Narrow" panose="020B0606020202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4624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3600" dirty="0" smtClean="0">
                <a:ln w="0"/>
                <a:solidFill>
                  <a:srgbClr val="002060"/>
                </a:solidFill>
                <a:effectLst>
                  <a:glow rad="101600">
                    <a:schemeClr val="tx1">
                      <a:lumMod val="95000"/>
                      <a:alpha val="29000"/>
                    </a:schemeClr>
                  </a:glow>
                </a:effectLst>
                <a:latin typeface="+mn-lt"/>
              </a:rPr>
              <a:t>Придбання мультимедійних комплексів та оргтехніки для НУШ</a:t>
            </a:r>
            <a:endParaRPr lang="uk-UA" sz="3600" dirty="0">
              <a:ln w="0"/>
              <a:solidFill>
                <a:srgbClr val="002060"/>
              </a:solidFill>
              <a:effectLst>
                <a:glow rad="101600">
                  <a:schemeClr val="tx1">
                    <a:lumMod val="95000"/>
                    <a:alpha val="29000"/>
                  </a:schemeClr>
                </a:glow>
              </a:effectLst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40534" y="4894575"/>
            <a:ext cx="4230357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uk-UA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Narrow" panose="020B0606020202030204" pitchFamily="34" charset="0"/>
              </a:rPr>
              <a:t>З міського бюджету</a:t>
            </a:r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7925" y="3926129"/>
            <a:ext cx="3321117" cy="923330"/>
          </a:xfrm>
          <a:prstGeom prst="rect">
            <a:avLst/>
          </a:prstGeom>
          <a:noFill/>
          <a:ln w="28575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uk-UA" sz="54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140,7</a:t>
            </a:r>
            <a:r>
              <a:rPr lang="uk-UA" sz="28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 </a:t>
            </a:r>
            <a:r>
              <a:rPr lang="uk-UA" sz="2800" b="1" spc="50" dirty="0" err="1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тис.грн</a:t>
            </a:r>
            <a:r>
              <a:rPr lang="uk-UA" sz="2800" b="1" spc="50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Arial Narrow" panose="020B0606020202030204" pitchFamily="34" charset="0"/>
              </a:rPr>
              <a:t>.</a:t>
            </a:r>
            <a:endParaRPr lang="ru-RU" sz="3600" b="1" spc="50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00310" y="3247734"/>
            <a:ext cx="5001991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r"/>
            <a:r>
              <a:rPr lang="uk-UA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Narrow" panose="020B0606020202030204" pitchFamily="34" charset="0"/>
              </a:rPr>
              <a:t>З державного бюджету</a:t>
            </a:r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196752"/>
            <a:ext cx="2699791" cy="2024843"/>
          </a:xfrm>
          <a:prstGeom prst="rect">
            <a:avLst/>
          </a:prstGeom>
        </p:spPr>
      </p:pic>
      <p:pic>
        <p:nvPicPr>
          <p:cNvPr id="41986" name="Picture 2" descr="Відкрити світлин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2619375" cy="2304256"/>
          </a:xfrm>
          <a:prstGeom prst="rect">
            <a:avLst/>
          </a:prstGeom>
          <a:noFill/>
        </p:spPr>
      </p:pic>
      <p:pic>
        <p:nvPicPr>
          <p:cNvPr id="41988" name="Picture 4" descr="Відкрити світлин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196752"/>
            <a:ext cx="2880320" cy="1962150"/>
          </a:xfrm>
          <a:prstGeom prst="rect">
            <a:avLst/>
          </a:prstGeom>
          <a:noFill/>
        </p:spPr>
      </p:pic>
      <p:pic>
        <p:nvPicPr>
          <p:cNvPr id="41990" name="Picture 6" descr="Відкрити світлину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2619375" cy="1962150"/>
          </a:xfrm>
          <a:prstGeom prst="rect">
            <a:avLst/>
          </a:prstGeom>
          <a:noFill/>
        </p:spPr>
      </p:pic>
      <p:pic>
        <p:nvPicPr>
          <p:cNvPr id="41992" name="Picture 8" descr="Відкрити світлину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212976"/>
            <a:ext cx="1800200" cy="22501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460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2" grpId="0" animBg="1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1_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16383</TotalTime>
  <Words>2945</Words>
  <Application>Microsoft Office PowerPoint</Application>
  <PresentationFormat>Экран (4:3)</PresentationFormat>
  <Paragraphs>1421</Paragraphs>
  <Slides>35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35</vt:i4>
      </vt:variant>
    </vt:vector>
  </HeadingPairs>
  <TitlesOfParts>
    <vt:vector size="45" baseType="lpstr">
      <vt:lpstr>Arial</vt:lpstr>
      <vt:lpstr>Arial Cyr</vt:lpstr>
      <vt:lpstr>Arial Narrow</vt:lpstr>
      <vt:lpstr>Calibri</vt:lpstr>
      <vt:lpstr>Century Gothic</vt:lpstr>
      <vt:lpstr>Century Schoolbook</vt:lpstr>
      <vt:lpstr>Times New Roman</vt:lpstr>
      <vt:lpstr>Wingdings 3</vt:lpstr>
      <vt:lpstr>Ион</vt:lpstr>
      <vt:lpstr>1_Ион</vt:lpstr>
      <vt:lpstr>Презентация PowerPoint</vt:lpstr>
      <vt:lpstr>Презентация PowerPoint</vt:lpstr>
      <vt:lpstr>Кількість працюючих працівників</vt:lpstr>
      <vt:lpstr>Презентация PowerPoint</vt:lpstr>
      <vt:lpstr>Заробітна плата по закладам ЗСО за 2021 рік</vt:lpstr>
      <vt:lpstr>Презентация PowerPoint</vt:lpstr>
      <vt:lpstr>Презентация PowerPoint</vt:lpstr>
      <vt:lpstr>Презентация PowerPoint</vt:lpstr>
      <vt:lpstr>Презентация PowerPoint</vt:lpstr>
      <vt:lpstr>Поточні ремонти ЗЗСО</vt:lpstr>
      <vt:lpstr>Презентация PowerPoint</vt:lpstr>
      <vt:lpstr>Кількість працюючих працівників</vt:lpstr>
      <vt:lpstr>Презентация PowerPoint</vt:lpstr>
      <vt:lpstr>Заробітна плата по закладам дошкільної освіти за 2021 рік</vt:lpstr>
      <vt:lpstr>Презентация PowerPoint</vt:lpstr>
      <vt:lpstr>Презентация PowerPoint</vt:lpstr>
      <vt:lpstr>Придбання у ЗДО </vt:lpstr>
      <vt:lpstr>Поточні ремонти ЗДО</vt:lpstr>
      <vt:lpstr>Презентация PowerPoint</vt:lpstr>
      <vt:lpstr>Кількість працюючих працівників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Придбання у закладах освіти</vt:lpstr>
      <vt:lpstr>Презентация PowerPoint</vt:lpstr>
      <vt:lpstr>Презентация PowerPoint</vt:lpstr>
      <vt:lpstr>Презентация PowerPoint</vt:lpstr>
      <vt:lpstr>Презентация PowerPoint</vt:lpstr>
      <vt:lpstr>Кількість штатний одиниць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Natali</dc:creator>
  <cp:lastModifiedBy>oz6</cp:lastModifiedBy>
  <cp:revision>1349</cp:revision>
  <cp:lastPrinted>2021-03-02T07:41:31Z</cp:lastPrinted>
  <dcterms:created xsi:type="dcterms:W3CDTF">2010-08-20T05:11:06Z</dcterms:created>
  <dcterms:modified xsi:type="dcterms:W3CDTF">2022-01-28T07:55:05Z</dcterms:modified>
</cp:coreProperties>
</file>