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2"/>
  </p:notesMasterIdLst>
  <p:sldIdLst>
    <p:sldId id="279" r:id="rId2"/>
    <p:sldId id="280" r:id="rId3"/>
    <p:sldId id="281" r:id="rId4"/>
    <p:sldId id="305" r:id="rId5"/>
    <p:sldId id="282" r:id="rId6"/>
    <p:sldId id="284" r:id="rId7"/>
    <p:sldId id="285" r:id="rId8"/>
    <p:sldId id="286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317" r:id="rId19"/>
    <p:sldId id="321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22" r:id="rId29"/>
    <p:sldId id="323" r:id="rId30"/>
    <p:sldId id="316" r:id="rId31"/>
    <p:sldId id="306" r:id="rId32"/>
    <p:sldId id="307" r:id="rId33"/>
    <p:sldId id="308" r:id="rId34"/>
    <p:sldId id="309" r:id="rId35"/>
    <p:sldId id="310" r:id="rId36"/>
    <p:sldId id="311" r:id="rId37"/>
    <p:sldId id="312" r:id="rId38"/>
    <p:sldId id="313" r:id="rId39"/>
    <p:sldId id="324" r:id="rId40"/>
    <p:sldId id="314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CC0066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B4AB427-63C0-4DE8-BA19-E8D6C09EF75C}" type="datetimeFigureOut">
              <a:rPr lang="ru-RU"/>
              <a:pPr>
                <a:defRPr/>
              </a:pPr>
              <a:t>17.04.2019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A06AC8B-F4D2-46EE-A20E-B5F04CF5CE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9988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9DAAF8-D6A6-440F-800F-83F1CDE85B1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FE9A26-729B-46ED-B07F-68CC1D65C67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251BC5-7E12-4DB8-AEC7-4BEC85AC5CD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775EF2-71CF-4996-95F8-A8C339EC1CC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C26CC2-A628-415F-AF2C-F7730C7F869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69563C-CF3A-44B8-94F6-156B5858667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F7C4BE-6AB4-4035-94AB-D69F9DE588E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30DA2C-0A35-44B7-AE3A-0EA6B0F8BCC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9264A5-9945-40CE-84C4-F15A5833359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8885D9-A1CE-43BF-9085-1C8D848840B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01B1EF-52EF-4B95-897E-0F425493CE9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E90D11E-8A33-42B5-AADE-63987C1A50A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05272"/>
            <a:ext cx="7772400" cy="6552728"/>
          </a:xfrm>
        </p:spPr>
        <p:txBody>
          <a:bodyPr/>
          <a:lstStyle/>
          <a:p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1027" name="Picture 3" descr="G:\шаблоны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630"/>
            <a:ext cx="8856984" cy="654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764704"/>
            <a:ext cx="6984776" cy="4104456"/>
          </a:xfrm>
        </p:spPr>
        <p:txBody>
          <a:bodyPr>
            <a:normAutofit fontScale="92500" lnSpcReduction="10000"/>
          </a:bodyPr>
          <a:lstStyle/>
          <a:p>
            <a:endParaRPr lang="uk-UA" sz="6600" b="1" dirty="0" smtClean="0">
              <a:solidFill>
                <a:srgbClr val="FF0000"/>
              </a:solidFill>
              <a:ea typeface="+mj-ea"/>
              <a:cs typeface="+mj-cs"/>
            </a:endParaRPr>
          </a:p>
          <a:p>
            <a:r>
              <a:rPr lang="uk-UA" sz="6600" b="1" dirty="0" smtClean="0">
                <a:solidFill>
                  <a:srgbClr val="FF0000"/>
                </a:solidFill>
                <a:ea typeface="+mj-ea"/>
                <a:cs typeface="+mj-cs"/>
              </a:rPr>
              <a:t>ЯМПІЛЬСЬКА </a:t>
            </a:r>
            <a:r>
              <a:rPr lang="uk-UA" sz="6600" b="1" dirty="0">
                <a:solidFill>
                  <a:srgbClr val="FF0000"/>
                </a:solidFill>
                <a:ea typeface="+mj-ea"/>
                <a:cs typeface="+mj-cs"/>
              </a:rPr>
              <a:t>СЕЛИЩНА </a:t>
            </a:r>
            <a:endParaRPr lang="uk-UA" sz="6600" b="1" dirty="0" smtClean="0">
              <a:solidFill>
                <a:srgbClr val="FF0000"/>
              </a:solidFill>
              <a:ea typeface="+mj-ea"/>
              <a:cs typeface="+mj-cs"/>
            </a:endParaRPr>
          </a:p>
          <a:p>
            <a:r>
              <a:rPr lang="uk-UA" sz="6600" b="1" dirty="0" smtClean="0">
                <a:solidFill>
                  <a:srgbClr val="FF0000"/>
                </a:solidFill>
                <a:ea typeface="+mj-ea"/>
                <a:cs typeface="+mj-cs"/>
              </a:rPr>
              <a:t>РАДА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374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Капітальний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ремонт центрального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водогону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по</a:t>
            </a: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вул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. Калинова – 28 200грн</a:t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31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6696744" cy="4968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014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Капітальний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ремонт центрального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водогону</a:t>
            </a: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через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річку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Студенок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– 48 642грн</a:t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31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57338"/>
            <a:ext cx="6696744" cy="482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121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err="1">
                <a:solidFill>
                  <a:srgbClr val="0070C0"/>
                </a:solidFill>
                <a:ea typeface="+mn-ea"/>
                <a:cs typeface="+mn-cs"/>
              </a:rPr>
              <a:t>В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ведення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в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експлуатацію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зовнішнього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освітлення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вул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. К. Кут,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Вербова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,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Садова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– 183 000грн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3200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136" y="1628800"/>
            <a:ext cx="6921280" cy="470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0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Придбання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електрообладнанння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 і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виконання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будівельно-монтажних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робіт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по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зовнішньому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освітленню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по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вул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. Суворова,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Гагаріна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в с.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Імшана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  – 71 536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3200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005857"/>
            <a:ext cx="3240360" cy="437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988840"/>
            <a:ext cx="3510390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904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Заміна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підвідних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силових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кабелів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 до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будинків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1,3,5,7,9 по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вул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.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Соборна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– 46 897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2700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456122"/>
            <a:ext cx="3960440" cy="5152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203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Придбані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32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прилади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обліку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холодної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води з клапанами та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фільтрами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– </a:t>
            </a: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>7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8 </a:t>
            </a: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>9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00грн</a:t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3100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5" y="1772816"/>
            <a:ext cx="4638198" cy="4426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235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Капітальний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ремонт  тротуару по</a:t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вул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.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Спасо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-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Преображенська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– 284 </a:t>
            </a: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>0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00грн</a:t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3100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335266"/>
            <a:ext cx="4320480" cy="5118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635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Придбали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трактор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Беларус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МТЗ – 892.2 – 503 990грн,</a:t>
            </a:r>
            <a:b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відвал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– 25 000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і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дорожню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700" b="1" dirty="0" err="1" smtClean="0">
                <a:solidFill>
                  <a:srgbClr val="0070C0"/>
                </a:solidFill>
                <a:ea typeface="+mn-ea"/>
                <a:cs typeface="+mn-cs"/>
              </a:rPr>
              <a:t>щітку</a:t>
            </a:r>
            <a: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  <a:t> – 41 000 грн.</a:t>
            </a:r>
            <a:br>
              <a:rPr lang="ru-RU" sz="27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2700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56792"/>
            <a:ext cx="6554227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445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Придбані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4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пожежні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гідранти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– 48 </a:t>
            </a: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>9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00 грн.</a:t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196752"/>
            <a:ext cx="3744416" cy="5249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994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3834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404664"/>
            <a:ext cx="6948760" cy="6048672"/>
          </a:xfrm>
        </p:spPr>
        <p:txBody>
          <a:bodyPr/>
          <a:lstStyle/>
          <a:p>
            <a:r>
              <a:rPr lang="ru-RU" b="1" dirty="0" err="1" smtClean="0">
                <a:solidFill>
                  <a:srgbClr val="0070C0"/>
                </a:solidFill>
              </a:rPr>
              <a:t>Придбали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</a:rPr>
              <a:t>вуличний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</a:rPr>
              <a:t>годинник</a:t>
            </a:r>
            <a:r>
              <a:rPr lang="ru-RU" b="1" dirty="0" smtClean="0">
                <a:solidFill>
                  <a:srgbClr val="0070C0"/>
                </a:solidFill>
              </a:rPr>
              <a:t> з круговою парковою  лавою - 73 300 </a:t>
            </a:r>
            <a:r>
              <a:rPr lang="ru-RU" b="1" dirty="0" err="1" smtClean="0">
                <a:solidFill>
                  <a:srgbClr val="0070C0"/>
                </a:solidFill>
              </a:rPr>
              <a:t>грн</a:t>
            </a:r>
            <a:endParaRPr lang="ru-RU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67745" y="1196752"/>
            <a:ext cx="5256584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543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742" y="80628"/>
            <a:ext cx="8928992" cy="6696744"/>
          </a:xfrm>
        </p:spPr>
        <p:txBody>
          <a:bodyPr/>
          <a:lstStyle/>
          <a:p>
            <a:pPr marL="0" indent="0">
              <a:buNone/>
            </a:pPr>
            <a:r>
              <a:rPr lang="uk-UA" sz="4800" b="1" dirty="0" smtClean="0">
                <a:solidFill>
                  <a:srgbClr val="00B050"/>
                </a:solidFill>
              </a:rPr>
              <a:t> </a:t>
            </a:r>
          </a:p>
          <a:p>
            <a:pPr marL="0" indent="0">
              <a:buNone/>
            </a:pPr>
            <a:r>
              <a:rPr lang="uk-UA" sz="4800" b="1" dirty="0" smtClean="0">
                <a:solidFill>
                  <a:srgbClr val="00B050"/>
                </a:solidFill>
              </a:rPr>
              <a:t>        </a:t>
            </a:r>
            <a:r>
              <a:rPr lang="uk-UA" sz="48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ВИКОНАННЯ</a:t>
            </a:r>
          </a:p>
          <a:p>
            <a:pPr marL="0" indent="0">
              <a:buNone/>
            </a:pPr>
            <a:r>
              <a:rPr lang="uk-UA" sz="4800" b="1" dirty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uk-UA" sz="48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         ДЕЛЕГОВАНИХ</a:t>
            </a:r>
          </a:p>
          <a:p>
            <a:pPr marL="0" indent="0">
              <a:buNone/>
            </a:pPr>
            <a:r>
              <a:rPr lang="uk-UA" sz="48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             ПОВНОВАЖЕНЬ</a:t>
            </a:r>
          </a:p>
          <a:p>
            <a:pPr marL="0" indent="0">
              <a:buNone/>
            </a:pPr>
            <a:r>
              <a:rPr lang="uk-UA" sz="48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 ВИКОНКОМОМ</a:t>
            </a:r>
          </a:p>
          <a:p>
            <a:pPr marL="0" indent="0">
              <a:buNone/>
            </a:pPr>
            <a:r>
              <a:rPr lang="uk-UA" sz="4800" b="1" dirty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uk-UA" sz="48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               У 2018 РОЦІ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880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836712"/>
            <a:ext cx="7427168" cy="14401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53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692696"/>
            <a:ext cx="7876397" cy="54334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6600" b="1" dirty="0" smtClean="0">
                <a:solidFill>
                  <a:srgbClr val="C00000"/>
                </a:solidFill>
                <a:latin typeface="Arial Black" pitchFamily="34" charset="0"/>
              </a:rPr>
              <a:t>Повноваження у сфері соціального захисту населення</a:t>
            </a:r>
            <a:endParaRPr lang="ru-RU" sz="66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4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«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Надання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допомоги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сім</a:t>
            </a:r>
            <a:r>
              <a:rPr lang="en-US" sz="3100" b="1" dirty="0" smtClean="0">
                <a:solidFill>
                  <a:srgbClr val="0070C0"/>
                </a:solidFill>
                <a:ea typeface="+mn-ea"/>
                <a:cs typeface="+mn-cs"/>
              </a:rPr>
              <a:t>`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ям </a:t>
            </a:r>
            <a:r>
              <a:rPr lang="uk-UA" sz="3100" b="1" dirty="0" smtClean="0">
                <a:solidFill>
                  <a:srgbClr val="0070C0"/>
                </a:solidFill>
                <a:ea typeface="+mn-ea"/>
                <a:cs typeface="+mn-cs"/>
              </a:rPr>
              <a:t>військовослужбовців, учасникам АТО» – видана одноразова грошова допомога </a:t>
            </a:r>
            <a:br>
              <a:rPr lang="uk-UA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uk-UA" sz="3100" b="1" dirty="0" smtClean="0">
                <a:solidFill>
                  <a:srgbClr val="0070C0"/>
                </a:solidFill>
                <a:ea typeface="+mn-ea"/>
                <a:cs typeface="+mn-cs"/>
              </a:rPr>
              <a:t>9 військовослужбовцям  по 1000 грн 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060848"/>
            <a:ext cx="6768752" cy="442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552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На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виконання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програми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«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Надання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допомоги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мешканцям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,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постраждалим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від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стихійного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лиха»  -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виплатили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 2000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жительці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селища, квартиру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якої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затопили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зливні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дощі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. 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848"/>
            <a:ext cx="7476753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35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«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Соціальний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захист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окремих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категорій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населення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»,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якою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  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щомісячно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видається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допомога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, </a:t>
            </a: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>по 200 </a:t>
            </a:r>
            <a:r>
              <a:rPr lang="ru-RU" sz="3100" b="1" dirty="0" err="1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> до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пенсії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,</a:t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двом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ветеранам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Другої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світової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війни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.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64670"/>
            <a:ext cx="7572375" cy="366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03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Згідно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програми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«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Надання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допомоги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хворим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нефрологічного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профілю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» 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щомісячно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, по 200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,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сплачувалися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кошти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за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проїзд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до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лікарні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3-м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мешканцям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040686"/>
            <a:ext cx="7056784" cy="426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459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Створена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програма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«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Надання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допомоги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дітям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–сиротам в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облаштуванні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житла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»,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згідно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якої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виконані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роботи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з установки газового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опалення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 на 37 342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5739403"/>
            <a:ext cx="7408333" cy="3867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200" b="1" dirty="0" smtClean="0">
                <a:solidFill>
                  <a:srgbClr val="0070C0"/>
                </a:solidFill>
              </a:rPr>
              <a:t>      </a:t>
            </a:r>
            <a:r>
              <a:rPr lang="uk-UA" sz="2800" b="1" dirty="0" smtClean="0">
                <a:solidFill>
                  <a:srgbClr val="0070C0"/>
                </a:solidFill>
              </a:rPr>
              <a:t>На 1 700 грн придбали матеріали для ремонту квартири. 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060848"/>
            <a:ext cx="6189730" cy="3758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695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8328"/>
            <a:ext cx="8280920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З 2019 року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працює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програма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«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Надання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допомоги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мешканцям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з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онкологічним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захворюванням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»,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згідно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якої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в </a:t>
            </a: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>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кварталі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надана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допомога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13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мешканцям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громади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, по 2000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кожному. 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302" y="2348880"/>
            <a:ext cx="6552728" cy="4222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097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Програмою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«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Регулювання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земельних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відносин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», за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виготовлення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5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проектів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на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земельні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ділянки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,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надані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учасникам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АТО,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сплачені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кошти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в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сумі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10 389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060848"/>
            <a:ext cx="6696744" cy="4457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67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0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259632" y="292609"/>
            <a:ext cx="7427168" cy="45719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332656"/>
            <a:ext cx="6876752" cy="5793507"/>
          </a:xfrm>
        </p:spPr>
        <p:txBody>
          <a:bodyPr>
            <a:normAutofit fontScale="92500"/>
          </a:bodyPr>
          <a:lstStyle/>
          <a:p>
            <a:r>
              <a:rPr lang="ru-RU" sz="2800" b="1" dirty="0" err="1" smtClean="0">
                <a:solidFill>
                  <a:srgbClr val="0070C0"/>
                </a:solidFill>
              </a:rPr>
              <a:t>Також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в</a:t>
            </a:r>
            <a:r>
              <a:rPr lang="ru-RU" sz="2800" b="1" dirty="0" err="1" smtClean="0">
                <a:solidFill>
                  <a:srgbClr val="0070C0"/>
                </a:solidFill>
              </a:rPr>
              <a:t>иготовлені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проекти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землеустрою</a:t>
            </a:r>
            <a:r>
              <a:rPr lang="ru-RU" sz="2800" b="1" dirty="0">
                <a:solidFill>
                  <a:srgbClr val="0070C0"/>
                </a:solidFill>
              </a:rPr>
              <a:t> на 4 </a:t>
            </a:r>
            <a:r>
              <a:rPr lang="ru-RU" sz="2800" b="1" dirty="0" err="1" smtClean="0">
                <a:solidFill>
                  <a:srgbClr val="0070C0"/>
                </a:solidFill>
              </a:rPr>
              <a:t>земельні</a:t>
            </a:r>
            <a:r>
              <a:rPr lang="ru-RU" sz="2800" b="1" dirty="0" smtClean="0">
                <a:solidFill>
                  <a:srgbClr val="0070C0"/>
                </a:solidFill>
              </a:rPr>
              <a:t>  </a:t>
            </a:r>
            <a:r>
              <a:rPr lang="ru-RU" sz="2800" b="1" dirty="0" err="1">
                <a:solidFill>
                  <a:srgbClr val="0070C0"/>
                </a:solidFill>
              </a:rPr>
              <a:t>ділянки</a:t>
            </a:r>
            <a:r>
              <a:rPr lang="ru-RU" sz="2800" b="1" dirty="0">
                <a:solidFill>
                  <a:srgbClr val="0070C0"/>
                </a:solidFill>
              </a:rPr>
              <a:t> для </a:t>
            </a:r>
            <a:r>
              <a:rPr lang="ru-RU" sz="2800" b="1" dirty="0" err="1">
                <a:solidFill>
                  <a:srgbClr val="0070C0"/>
                </a:solidFill>
              </a:rPr>
              <a:t>випасання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худоби</a:t>
            </a:r>
            <a:r>
              <a:rPr lang="ru-RU" sz="2800" b="1" dirty="0">
                <a:solidFill>
                  <a:srgbClr val="0070C0"/>
                </a:solidFill>
              </a:rPr>
              <a:t> - 8 311,44 </a:t>
            </a:r>
            <a:r>
              <a:rPr lang="ru-RU" sz="2800" b="1" dirty="0" err="1" smtClean="0">
                <a:solidFill>
                  <a:srgbClr val="0070C0"/>
                </a:solidFill>
              </a:rPr>
              <a:t>грн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endParaRPr lang="uk-UA" b="1" dirty="0">
              <a:solidFill>
                <a:srgbClr val="0070C0"/>
              </a:solidFill>
            </a:endParaRPr>
          </a:p>
          <a:p>
            <a:endParaRPr lang="uk-UA" b="1" dirty="0" smtClean="0">
              <a:solidFill>
                <a:srgbClr val="0070C0"/>
              </a:solidFill>
            </a:endParaRPr>
          </a:p>
          <a:p>
            <a:endParaRPr lang="uk-UA" b="1" dirty="0">
              <a:solidFill>
                <a:srgbClr val="0070C0"/>
              </a:solidFill>
            </a:endParaRPr>
          </a:p>
          <a:p>
            <a:endParaRPr lang="uk-UA" b="1" dirty="0" smtClean="0">
              <a:solidFill>
                <a:srgbClr val="0070C0"/>
              </a:solidFill>
            </a:endParaRPr>
          </a:p>
          <a:p>
            <a:endParaRPr lang="uk-UA" b="1" dirty="0">
              <a:solidFill>
                <a:srgbClr val="0070C0"/>
              </a:solidFill>
            </a:endParaRPr>
          </a:p>
          <a:p>
            <a:endParaRPr lang="uk-UA" b="1" dirty="0" smtClean="0">
              <a:solidFill>
                <a:srgbClr val="0070C0"/>
              </a:solidFill>
            </a:endParaRPr>
          </a:p>
          <a:p>
            <a:endParaRPr lang="uk-UA" b="1" dirty="0">
              <a:solidFill>
                <a:srgbClr val="0070C0"/>
              </a:solidFill>
            </a:endParaRPr>
          </a:p>
          <a:p>
            <a:endParaRPr lang="ru-RU" b="1" dirty="0">
              <a:solidFill>
                <a:srgbClr val="0070C0"/>
              </a:solidFill>
            </a:endParaRP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sz="2800" b="1" dirty="0">
                <a:solidFill>
                  <a:srgbClr val="0070C0"/>
                </a:solidFill>
              </a:rPr>
              <a:t>і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детальний</a:t>
            </a:r>
            <a:r>
              <a:rPr lang="ru-RU" sz="2800" b="1" dirty="0">
                <a:solidFill>
                  <a:srgbClr val="0070C0"/>
                </a:solidFill>
              </a:rPr>
              <a:t> план на </a:t>
            </a:r>
            <a:r>
              <a:rPr lang="ru-RU" sz="2800" b="1" dirty="0" err="1" smtClean="0">
                <a:solidFill>
                  <a:srgbClr val="0070C0"/>
                </a:solidFill>
              </a:rPr>
              <a:t>земельну</a:t>
            </a:r>
            <a:r>
              <a:rPr lang="ru-RU" sz="2800" b="1" dirty="0" smtClean="0">
                <a:solidFill>
                  <a:srgbClr val="0070C0"/>
                </a:solidFill>
              </a:rPr>
              <a:t>  </a:t>
            </a:r>
            <a:r>
              <a:rPr lang="ru-RU" sz="2800" b="1" dirty="0" err="1">
                <a:solidFill>
                  <a:srgbClr val="0070C0"/>
                </a:solidFill>
              </a:rPr>
              <a:t>ділянку</a:t>
            </a:r>
            <a:r>
              <a:rPr lang="ru-RU" sz="2800" b="1" dirty="0">
                <a:solidFill>
                  <a:srgbClr val="0070C0"/>
                </a:solidFill>
              </a:rPr>
              <a:t>  по </a:t>
            </a:r>
            <a:r>
              <a:rPr lang="ru-RU" sz="2800" b="1" dirty="0" err="1">
                <a:solidFill>
                  <a:srgbClr val="0070C0"/>
                </a:solidFill>
              </a:rPr>
              <a:t>вул</a:t>
            </a:r>
            <a:r>
              <a:rPr lang="ru-RU" sz="2800" b="1" dirty="0">
                <a:solidFill>
                  <a:srgbClr val="0070C0"/>
                </a:solidFill>
              </a:rPr>
              <a:t>. </a:t>
            </a:r>
            <a:r>
              <a:rPr lang="ru-RU" sz="2800" b="1" dirty="0" err="1">
                <a:solidFill>
                  <a:srgbClr val="0070C0"/>
                </a:solidFill>
              </a:rPr>
              <a:t>Спасо-Преображенська</a:t>
            </a:r>
            <a:r>
              <a:rPr lang="ru-RU" sz="2800" b="1" dirty="0">
                <a:solidFill>
                  <a:srgbClr val="0070C0"/>
                </a:solidFill>
              </a:rPr>
              <a:t> - 5 000 </a:t>
            </a:r>
            <a:r>
              <a:rPr lang="ru-RU" sz="2800" b="1" dirty="0" err="1">
                <a:solidFill>
                  <a:srgbClr val="0070C0"/>
                </a:solidFill>
              </a:rPr>
              <a:t>грн</a:t>
            </a:r>
            <a:endParaRPr lang="ru-RU" sz="2800" b="1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28800"/>
            <a:ext cx="6264696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010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0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259632" y="292609"/>
            <a:ext cx="7427168" cy="45719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332656"/>
            <a:ext cx="6876752" cy="5793507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По 300 </a:t>
            </a:r>
            <a:r>
              <a:rPr lang="ru-RU" sz="2800" b="1" dirty="0" err="1">
                <a:solidFill>
                  <a:srgbClr val="0070C0"/>
                </a:solidFill>
              </a:rPr>
              <a:t>грн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виплачено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сім`ям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</a:rPr>
              <a:t>  </a:t>
            </a:r>
            <a:r>
              <a:rPr lang="ru-RU" sz="2800" b="1" dirty="0" err="1" smtClean="0">
                <a:solidFill>
                  <a:srgbClr val="0070C0"/>
                </a:solidFill>
              </a:rPr>
              <a:t>померлих</a:t>
            </a:r>
            <a:r>
              <a:rPr lang="ru-RU" sz="2800" b="1" dirty="0" smtClean="0">
                <a:solidFill>
                  <a:srgbClr val="0070C0"/>
                </a:solidFill>
              </a:rPr>
              <a:t> 3-х </a:t>
            </a:r>
            <a:r>
              <a:rPr lang="ru-RU" sz="2800" b="1" dirty="0" err="1" smtClean="0">
                <a:solidFill>
                  <a:srgbClr val="0070C0"/>
                </a:solidFill>
              </a:rPr>
              <a:t>громадян</a:t>
            </a:r>
            <a:r>
              <a:rPr lang="ru-RU" sz="2800" b="1" dirty="0">
                <a:solidFill>
                  <a:srgbClr val="0070C0"/>
                </a:solidFill>
              </a:rPr>
              <a:t>, </a:t>
            </a:r>
            <a:r>
              <a:rPr lang="ru-RU" sz="2800" b="1" dirty="0" err="1">
                <a:solidFill>
                  <a:srgbClr val="0070C0"/>
                </a:solidFill>
              </a:rPr>
              <a:t>які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ніде</a:t>
            </a:r>
            <a:r>
              <a:rPr lang="ru-RU" sz="2800" b="1" dirty="0">
                <a:solidFill>
                  <a:srgbClr val="0070C0"/>
                </a:solidFill>
              </a:rPr>
              <a:t> не </a:t>
            </a:r>
            <a:r>
              <a:rPr lang="ru-RU" sz="2800" b="1" dirty="0" err="1">
                <a:solidFill>
                  <a:srgbClr val="0070C0"/>
                </a:solidFill>
              </a:rPr>
              <a:t>працювали</a:t>
            </a:r>
            <a:r>
              <a:rPr lang="ru-RU" sz="2800" b="1" dirty="0">
                <a:solidFill>
                  <a:srgbClr val="0070C0"/>
                </a:solidFill>
              </a:rPr>
              <a:t> і не </a:t>
            </a:r>
            <a:r>
              <a:rPr lang="ru-RU" sz="2800" b="1" dirty="0" err="1">
                <a:solidFill>
                  <a:srgbClr val="0070C0"/>
                </a:solidFill>
              </a:rPr>
              <a:t>перебували</a:t>
            </a:r>
            <a:r>
              <a:rPr lang="ru-RU" sz="2800" b="1" dirty="0">
                <a:solidFill>
                  <a:srgbClr val="0070C0"/>
                </a:solidFill>
              </a:rPr>
              <a:t> у </a:t>
            </a:r>
            <a:r>
              <a:rPr lang="ru-RU" sz="2800" b="1" dirty="0" err="1">
                <a:solidFill>
                  <a:srgbClr val="0070C0"/>
                </a:solidFill>
              </a:rPr>
              <a:t>центрі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зайнятості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endParaRPr lang="uk-UA" b="1" dirty="0">
              <a:solidFill>
                <a:srgbClr val="0070C0"/>
              </a:solidFill>
            </a:endParaRPr>
          </a:p>
          <a:p>
            <a:endParaRPr lang="uk-UA" b="1" dirty="0" smtClean="0">
              <a:solidFill>
                <a:srgbClr val="0070C0"/>
              </a:solidFill>
            </a:endParaRPr>
          </a:p>
          <a:p>
            <a:endParaRPr lang="uk-UA" b="1" dirty="0">
              <a:solidFill>
                <a:srgbClr val="0070C0"/>
              </a:solidFill>
            </a:endParaRPr>
          </a:p>
          <a:p>
            <a:endParaRPr lang="uk-UA" b="1" dirty="0" smtClean="0">
              <a:solidFill>
                <a:srgbClr val="0070C0"/>
              </a:solidFill>
            </a:endParaRPr>
          </a:p>
          <a:p>
            <a:endParaRPr lang="uk-UA" b="1" dirty="0">
              <a:solidFill>
                <a:srgbClr val="0070C0"/>
              </a:solidFill>
            </a:endParaRPr>
          </a:p>
          <a:p>
            <a:endParaRPr lang="uk-UA" b="1" dirty="0" smtClean="0">
              <a:solidFill>
                <a:srgbClr val="0070C0"/>
              </a:solidFill>
            </a:endParaRPr>
          </a:p>
          <a:p>
            <a:endParaRPr lang="uk-UA" b="1" dirty="0">
              <a:solidFill>
                <a:srgbClr val="0070C0"/>
              </a:solidFill>
            </a:endParaRPr>
          </a:p>
          <a:p>
            <a:endParaRPr lang="ru-RU" b="1" dirty="0">
              <a:solidFill>
                <a:srgbClr val="0070C0"/>
              </a:solidFill>
            </a:endParaRP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3" y="1988840"/>
            <a:ext cx="6038431" cy="3811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984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" y="1602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7" y="1916832"/>
            <a:ext cx="8136904" cy="42093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6000" b="1" dirty="0" smtClean="0">
                <a:solidFill>
                  <a:srgbClr val="C00000"/>
                </a:solidFill>
                <a:latin typeface="Arial Black" pitchFamily="34" charset="0"/>
              </a:rPr>
              <a:t>ПОВНОВАЖЕННЯ У СФЕРІ </a:t>
            </a:r>
            <a:br>
              <a:rPr lang="uk-UA" sz="6000" b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uk-UA" sz="6000" b="1" dirty="0" smtClean="0">
                <a:solidFill>
                  <a:srgbClr val="C00000"/>
                </a:solidFill>
                <a:latin typeface="Arial Black" pitchFamily="34" charset="0"/>
              </a:rPr>
              <a:t>БУДІВНИЦТВА</a:t>
            </a:r>
            <a:endParaRPr lang="ru-RU" sz="60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6336"/>
          </a:xfrm>
        </p:spPr>
        <p:txBody>
          <a:bodyPr>
            <a:normAutofit fontScale="90000"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75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568296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ea typeface="+mn-ea"/>
                <a:cs typeface="+mn-cs"/>
              </a:rPr>
              <a:t>Для </a:t>
            </a:r>
            <a:r>
              <a:rPr lang="ru-RU" sz="2800" b="1" dirty="0" err="1" smtClean="0">
                <a:solidFill>
                  <a:srgbClr val="7030A0"/>
                </a:solidFill>
                <a:ea typeface="+mn-ea"/>
                <a:cs typeface="+mn-cs"/>
              </a:rPr>
              <a:t>підтримки</a:t>
            </a:r>
            <a:r>
              <a:rPr lang="ru-RU" sz="2800" b="1" dirty="0" smtClean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ru-RU" sz="2800" b="1" dirty="0" err="1" smtClean="0">
                <a:solidFill>
                  <a:srgbClr val="7030A0"/>
                </a:solidFill>
                <a:ea typeface="+mn-ea"/>
                <a:cs typeface="+mn-cs"/>
              </a:rPr>
              <a:t>пільгової</a:t>
            </a:r>
            <a:r>
              <a:rPr lang="ru-RU" sz="2800" b="1" dirty="0" smtClean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ru-RU" sz="2800" b="1" dirty="0" err="1" smtClean="0">
                <a:solidFill>
                  <a:srgbClr val="7030A0"/>
                </a:solidFill>
                <a:ea typeface="+mn-ea"/>
                <a:cs typeface="+mn-cs"/>
              </a:rPr>
              <a:t>категорії</a:t>
            </a:r>
            <a:r>
              <a:rPr lang="ru-RU" sz="2800" b="1" dirty="0" smtClean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ru-RU" sz="2800" b="1" dirty="0" err="1" smtClean="0">
                <a:solidFill>
                  <a:srgbClr val="7030A0"/>
                </a:solidFill>
                <a:ea typeface="+mn-ea"/>
                <a:cs typeface="+mn-cs"/>
              </a:rPr>
              <a:t>мешканців</a:t>
            </a:r>
            <a:r>
              <a:rPr lang="ru-RU" sz="2800" b="1" dirty="0" smtClean="0">
                <a:solidFill>
                  <a:srgbClr val="7030A0"/>
                </a:solidFill>
                <a:ea typeface="+mn-ea"/>
                <a:cs typeface="+mn-cs"/>
              </a:rPr>
              <a:t>, </a:t>
            </a:r>
            <a:r>
              <a:rPr lang="ru-RU" sz="2800" b="1" dirty="0" err="1" smtClean="0">
                <a:solidFill>
                  <a:srgbClr val="7030A0"/>
                </a:solidFill>
                <a:ea typeface="+mn-ea"/>
                <a:cs typeface="+mn-cs"/>
              </a:rPr>
              <a:t>допомоги</a:t>
            </a:r>
            <a:r>
              <a:rPr lang="ru-RU" sz="2800" b="1" dirty="0" smtClean="0">
                <a:solidFill>
                  <a:srgbClr val="7030A0"/>
                </a:solidFill>
                <a:ea typeface="+mn-ea"/>
                <a:cs typeface="+mn-cs"/>
              </a:rPr>
              <a:t> на  </a:t>
            </a:r>
            <a:r>
              <a:rPr lang="ru-RU" sz="2800" b="1" dirty="0" err="1" smtClean="0">
                <a:solidFill>
                  <a:srgbClr val="7030A0"/>
                </a:solidFill>
                <a:ea typeface="+mn-ea"/>
                <a:cs typeface="+mn-cs"/>
              </a:rPr>
              <a:t>їх</a:t>
            </a:r>
            <a:r>
              <a:rPr lang="ru-RU" sz="2800" b="1" dirty="0" smtClean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ru-RU" sz="2800" b="1" dirty="0" err="1" smtClean="0">
                <a:solidFill>
                  <a:srgbClr val="7030A0"/>
                </a:solidFill>
                <a:ea typeface="+mn-ea"/>
                <a:cs typeface="+mn-cs"/>
              </a:rPr>
              <a:t>лікування</a:t>
            </a:r>
            <a:r>
              <a:rPr lang="ru-RU" sz="2800" b="1" dirty="0" smtClean="0">
                <a:solidFill>
                  <a:srgbClr val="7030A0"/>
                </a:solidFill>
                <a:ea typeface="+mn-ea"/>
                <a:cs typeface="+mn-cs"/>
              </a:rPr>
              <a:t>, </a:t>
            </a:r>
            <a:br>
              <a:rPr lang="ru-RU" sz="2800" b="1" dirty="0" smtClean="0">
                <a:solidFill>
                  <a:srgbClr val="7030A0"/>
                </a:solidFill>
                <a:ea typeface="+mn-ea"/>
                <a:cs typeface="+mn-cs"/>
              </a:rPr>
            </a:br>
            <a:r>
              <a:rPr lang="ru-RU" sz="2800" b="1" dirty="0" err="1">
                <a:solidFill>
                  <a:srgbClr val="7030A0"/>
                </a:solidFill>
                <a:ea typeface="+mn-ea"/>
                <a:cs typeface="+mn-cs"/>
              </a:rPr>
              <a:t>н</a:t>
            </a:r>
            <a:r>
              <a:rPr lang="ru-RU" sz="2800" b="1" dirty="0" err="1" smtClean="0">
                <a:solidFill>
                  <a:srgbClr val="7030A0"/>
                </a:solidFill>
                <a:ea typeface="+mn-ea"/>
                <a:cs typeface="+mn-cs"/>
              </a:rPr>
              <a:t>адані</a:t>
            </a:r>
            <a:r>
              <a:rPr lang="ru-RU" sz="2800" b="1" dirty="0" smtClean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ru-RU" sz="2800" b="1" dirty="0" err="1" smtClean="0">
                <a:solidFill>
                  <a:srgbClr val="7030A0"/>
                </a:solidFill>
                <a:ea typeface="+mn-ea"/>
                <a:cs typeface="+mn-cs"/>
              </a:rPr>
              <a:t>субвенціі</a:t>
            </a:r>
            <a:r>
              <a:rPr lang="ru-RU" sz="2800" b="1" dirty="0" smtClean="0">
                <a:solidFill>
                  <a:srgbClr val="7030A0"/>
                </a:solidFill>
                <a:ea typeface="+mn-ea"/>
                <a:cs typeface="+mn-cs"/>
              </a:rPr>
              <a:t> на:</a:t>
            </a:r>
            <a:br>
              <a:rPr lang="ru-RU" sz="2800" b="1" dirty="0" smtClean="0">
                <a:solidFill>
                  <a:srgbClr val="7030A0"/>
                </a:solidFill>
                <a:ea typeface="+mn-ea"/>
                <a:cs typeface="+mn-cs"/>
              </a:rPr>
            </a:br>
            <a:r>
              <a:rPr lang="ru-RU" sz="2800" b="1" dirty="0" smtClean="0">
                <a:solidFill>
                  <a:srgbClr val="7030A0"/>
                </a:solidFill>
                <a:ea typeface="+mn-ea"/>
                <a:cs typeface="+mn-cs"/>
              </a:rPr>
              <a:t/>
            </a:r>
            <a:br>
              <a:rPr lang="ru-RU" sz="2800" b="1" dirty="0" smtClean="0">
                <a:solidFill>
                  <a:srgbClr val="7030A0"/>
                </a:solidFill>
                <a:ea typeface="+mn-ea"/>
                <a:cs typeface="+mn-cs"/>
              </a:rPr>
            </a:b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лікування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хворих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на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цукровий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діабет</a:t>
            </a:r>
            <a:r>
              <a:rPr lang="ru-RU" sz="2400" b="1" dirty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-79 920 </a:t>
            </a:r>
            <a:r>
              <a:rPr lang="ru-RU" sz="2400" b="1" dirty="0" err="1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2400" b="1" dirty="0">
                <a:solidFill>
                  <a:srgbClr val="0070C0"/>
                </a:solidFill>
                <a:ea typeface="+mn-ea"/>
                <a:cs typeface="+mn-cs"/>
              </a:rPr>
              <a:t> ; 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оплату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послуг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зв</a:t>
            </a:r>
            <a:r>
              <a:rPr lang="en-US" sz="2400" b="1" dirty="0" smtClean="0">
                <a:solidFill>
                  <a:srgbClr val="0070C0"/>
                </a:solidFill>
                <a:ea typeface="+mn-ea"/>
                <a:cs typeface="+mn-cs"/>
              </a:rPr>
              <a:t>`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язку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– 23 852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;</a:t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2400" b="1" dirty="0" err="1">
                <a:solidFill>
                  <a:srgbClr val="0070C0"/>
                </a:solidFill>
                <a:ea typeface="+mn-ea"/>
                <a:cs typeface="+mn-cs"/>
              </a:rPr>
              <a:t>п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роїзд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автомобільним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транспортом -17 488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;</a:t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проїзд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залізничним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транспортом -43 850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;</a:t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проїзд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учасників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бойових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дій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(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обласному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бюджету) – 19 299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;</a:t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надання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соціальних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послуг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пенсіонерам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– 19 400 грн</a:t>
            </a:r>
            <a:r>
              <a:rPr lang="ru-RU" sz="2400" b="1" dirty="0">
                <a:solidFill>
                  <a:srgbClr val="0070C0"/>
                </a:solidFill>
                <a:ea typeface="+mn-ea"/>
                <a:cs typeface="+mn-cs"/>
              </a:rPr>
              <a:t>.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872067" y="6126162"/>
            <a:ext cx="7408333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3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259632" y="292609"/>
            <a:ext cx="7427168" cy="45719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548680"/>
            <a:ext cx="7416824" cy="5832648"/>
          </a:xfrm>
        </p:spPr>
        <p:txBody>
          <a:bodyPr>
            <a:normAutofit/>
          </a:bodyPr>
          <a:lstStyle/>
          <a:p>
            <a:pPr marL="0" lvl="0" indent="0" algn="ctr">
              <a:buClr>
                <a:srgbClr val="31B6FD"/>
              </a:buClr>
              <a:buNone/>
            </a:pPr>
            <a:endParaRPr lang="uk-UA" sz="6600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marL="0" lvl="0" indent="0" algn="ctr">
              <a:buClr>
                <a:srgbClr val="31B6FD"/>
              </a:buClr>
              <a:buNone/>
            </a:pPr>
            <a:r>
              <a:rPr lang="uk-UA" sz="6600" b="1" dirty="0" smtClean="0">
                <a:solidFill>
                  <a:srgbClr val="C00000"/>
                </a:solidFill>
                <a:latin typeface="Arial Black" pitchFamily="34" charset="0"/>
              </a:rPr>
              <a:t>Повноваження </a:t>
            </a:r>
            <a:r>
              <a:rPr lang="uk-UA" sz="6600" b="1" dirty="0">
                <a:solidFill>
                  <a:srgbClr val="C00000"/>
                </a:solidFill>
                <a:latin typeface="Arial Black" pitchFamily="34" charset="0"/>
              </a:rPr>
              <a:t>у сфері </a:t>
            </a:r>
            <a:r>
              <a:rPr lang="uk-UA" sz="6600" b="1" dirty="0" smtClean="0">
                <a:solidFill>
                  <a:srgbClr val="C00000"/>
                </a:solidFill>
                <a:latin typeface="Arial Black" pitchFamily="34" charset="0"/>
              </a:rPr>
              <a:t>освіти</a:t>
            </a:r>
            <a:r>
              <a:rPr lang="uk-UA" sz="6600" b="1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uk-UA" sz="6600" b="1" dirty="0" smtClean="0">
                <a:solidFill>
                  <a:srgbClr val="C00000"/>
                </a:solidFill>
                <a:latin typeface="Arial Black" pitchFamily="34" charset="0"/>
              </a:rPr>
              <a:t>та культури</a:t>
            </a:r>
            <a:endParaRPr lang="ru-RU" sz="6600" b="1" dirty="0">
              <a:solidFill>
                <a:srgbClr val="C00000"/>
              </a:solidFill>
              <a:latin typeface="Arial Black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297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332656"/>
            <a:ext cx="7560840" cy="6120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b="1" dirty="0" smtClean="0">
                <a:solidFill>
                  <a:srgbClr val="0070C0"/>
                </a:solidFill>
              </a:rPr>
              <a:t>Для успішного </a:t>
            </a:r>
            <a:r>
              <a:rPr lang="uk-UA" sz="2800" b="1" dirty="0">
                <a:solidFill>
                  <a:srgbClr val="0070C0"/>
                </a:solidFill>
              </a:rPr>
              <a:t>функціонування  ДНЗ ясла-садок «</a:t>
            </a:r>
            <a:r>
              <a:rPr lang="uk-UA" sz="2800" b="1" dirty="0" smtClean="0">
                <a:solidFill>
                  <a:srgbClr val="0070C0"/>
                </a:solidFill>
              </a:rPr>
              <a:t>Малятко» використані кошти в сумі </a:t>
            </a:r>
            <a:endParaRPr lang="uk-UA" sz="28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uk-UA" sz="2800" b="1" dirty="0" smtClean="0">
                <a:solidFill>
                  <a:srgbClr val="FF0000"/>
                </a:solidFill>
              </a:rPr>
              <a:t>                            3 </a:t>
            </a:r>
            <a:r>
              <a:rPr lang="uk-UA" sz="2800" b="1" dirty="0" smtClean="0">
                <a:solidFill>
                  <a:srgbClr val="FF0000"/>
                </a:solidFill>
              </a:rPr>
              <a:t>281 579 </a:t>
            </a:r>
            <a:r>
              <a:rPr lang="uk-UA" sz="2800" b="1" dirty="0" smtClean="0">
                <a:solidFill>
                  <a:srgbClr val="FF0000"/>
                </a:solidFill>
              </a:rPr>
              <a:t>грн.</a:t>
            </a:r>
          </a:p>
          <a:p>
            <a:pPr marL="0" indent="0">
              <a:buNone/>
            </a:pPr>
            <a:r>
              <a:rPr lang="uk-UA" sz="2800" b="1" dirty="0" smtClean="0">
                <a:solidFill>
                  <a:srgbClr val="0070C0"/>
                </a:solidFill>
              </a:rPr>
              <a:t>Додатково </a:t>
            </a:r>
            <a:r>
              <a:rPr lang="uk-UA" sz="2800" b="1" dirty="0" smtClean="0">
                <a:solidFill>
                  <a:srgbClr val="0070C0"/>
                </a:solidFill>
              </a:rPr>
              <a:t>надали кошти на придбання комп´ютера – 10 000 грн і принтера 3 100 грн;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2708920"/>
            <a:ext cx="6480720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149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>н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а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фарбування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фасаду   і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заміну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вхідних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дверей –</a:t>
            </a: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52 333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;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40755"/>
            <a:ext cx="7380312" cy="4485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327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на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>
                <a:solidFill>
                  <a:srgbClr val="0070C0"/>
                </a:solidFill>
                <a:ea typeface="+mn-ea"/>
                <a:cs typeface="+mn-cs"/>
              </a:rPr>
              <a:t>п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ридбання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офісних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меблів</a:t>
            </a: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– 7 300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;</a:t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31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16832"/>
            <a:ext cx="6864762" cy="411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154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8328"/>
            <a:ext cx="799288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на </a:t>
            </a:r>
            <a:r>
              <a:rPr lang="ru-RU" sz="2400" b="1" dirty="0" err="1">
                <a:solidFill>
                  <a:srgbClr val="0070C0"/>
                </a:solidFill>
                <a:ea typeface="+mn-ea"/>
                <a:cs typeface="+mn-cs"/>
              </a:rPr>
              <a:t>п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ридбання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і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встановлення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електролічильника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 – 2 000 </a:t>
            </a:r>
            <a:r>
              <a:rPr lang="ru-RU" sz="24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,</a:t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896" y="1124744"/>
            <a:ext cx="5040560" cy="2592288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     </a:t>
            </a:r>
          </a:p>
          <a:p>
            <a:endParaRPr lang="uk-UA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uk-UA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uk-UA" b="1" dirty="0" smtClean="0">
                <a:solidFill>
                  <a:srgbClr val="0070C0"/>
                </a:solidFill>
              </a:rPr>
              <a:t>    насосу для відкачування 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0070C0"/>
                </a:solidFill>
              </a:rPr>
              <a:t>    нечистот – 1 500 грн, та </a:t>
            </a:r>
          </a:p>
          <a:p>
            <a:r>
              <a:rPr lang="uk-UA" b="1" dirty="0" err="1" smtClean="0">
                <a:solidFill>
                  <a:srgbClr val="0070C0"/>
                </a:solidFill>
              </a:rPr>
              <a:t>електродуховки</a:t>
            </a:r>
            <a:r>
              <a:rPr lang="uk-UA" b="1" dirty="0" smtClean="0">
                <a:solidFill>
                  <a:srgbClr val="0070C0"/>
                </a:solidFill>
              </a:rPr>
              <a:t> - 1350 грн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96752"/>
            <a:ext cx="2314575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716" y="3645024"/>
            <a:ext cx="2304256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685225"/>
            <a:ext cx="2808313" cy="280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133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63284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ДНЗ «ЗОЛОТИЙ КЛЮЧИК» с-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ще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Привокзальне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.</a:t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На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його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утримання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використали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кошти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в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сумі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smtClean="0">
                <a:solidFill>
                  <a:srgbClr val="FF0000"/>
                </a:solidFill>
                <a:ea typeface="+mn-ea"/>
                <a:cs typeface="+mn-cs"/>
              </a:rPr>
              <a:t>398 486 </a:t>
            </a:r>
            <a:r>
              <a:rPr lang="ru-RU" sz="3100" b="1" dirty="0" err="1" smtClean="0">
                <a:solidFill>
                  <a:srgbClr val="FF0000"/>
                </a:solidFill>
                <a:ea typeface="+mn-ea"/>
                <a:cs typeface="+mn-cs"/>
              </a:rPr>
              <a:t>грн</a:t>
            </a:r>
            <a:r>
              <a:rPr lang="ru-RU" sz="3100" b="1" dirty="0" smtClean="0">
                <a:solidFill>
                  <a:srgbClr val="FF0000"/>
                </a:solidFill>
                <a:ea typeface="+mn-ea"/>
                <a:cs typeface="+mn-cs"/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ea typeface="+mn-ea"/>
                <a:cs typeface="+mn-cs"/>
              </a:rPr>
            </a:br>
            <a:endParaRPr lang="ru-RU" sz="31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556792"/>
            <a:ext cx="7020768" cy="4569371"/>
          </a:xfrm>
        </p:spPr>
        <p:txBody>
          <a:bodyPr/>
          <a:lstStyle/>
          <a:p>
            <a:pPr marL="0" indent="0">
              <a:buNone/>
            </a:pPr>
            <a:r>
              <a:rPr lang="uk-UA" b="1" dirty="0" smtClean="0">
                <a:solidFill>
                  <a:srgbClr val="0070C0"/>
                </a:solidFill>
              </a:rPr>
              <a:t>Додатково придбали і встановили електролічильник – 2 000 грн 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0070C0"/>
                </a:solidFill>
              </a:rPr>
              <a:t>та бойлер – 2 </a:t>
            </a:r>
            <a:r>
              <a:rPr lang="uk-UA" b="1" dirty="0">
                <a:solidFill>
                  <a:srgbClr val="0070C0"/>
                </a:solidFill>
              </a:rPr>
              <a:t>4</a:t>
            </a:r>
            <a:r>
              <a:rPr lang="uk-UA" b="1" dirty="0" smtClean="0">
                <a:solidFill>
                  <a:srgbClr val="0070C0"/>
                </a:solidFill>
              </a:rPr>
              <a:t>00грн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429000"/>
            <a:ext cx="2316163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123112"/>
            <a:ext cx="3073454" cy="4402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528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На 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утримання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2-х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закладів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культури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використали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кошти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в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сумі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-</a:t>
            </a:r>
            <a:r>
              <a:rPr lang="ru-RU" sz="3100" b="1" dirty="0" smtClean="0">
                <a:solidFill>
                  <a:srgbClr val="FF0000"/>
                </a:solidFill>
                <a:ea typeface="+mn-ea"/>
                <a:cs typeface="+mn-cs"/>
              </a:rPr>
              <a:t>156 547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endParaRPr lang="ru-RU" sz="3100" b="1" dirty="0" smtClean="0">
              <a:solidFill>
                <a:srgbClr val="0070C0"/>
              </a:solidFill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700808"/>
            <a:ext cx="7876397" cy="4425355"/>
          </a:xfrm>
        </p:spPr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</a:rPr>
              <a:t>У </a:t>
            </a:r>
            <a:r>
              <a:rPr lang="uk-UA" b="1" dirty="0" err="1" smtClean="0">
                <a:solidFill>
                  <a:srgbClr val="0070C0"/>
                </a:solidFill>
              </a:rPr>
              <a:t>Імшанському</a:t>
            </a:r>
            <a:r>
              <a:rPr lang="uk-UA" b="1" dirty="0" smtClean="0">
                <a:solidFill>
                  <a:srgbClr val="0070C0"/>
                </a:solidFill>
              </a:rPr>
              <a:t> сільському клубі виконали поточний ремонт фронтону – 2 200 грн та придбали тканину для оформлення сцени - 2 000 грн</a:t>
            </a:r>
          </a:p>
          <a:p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996952"/>
            <a:ext cx="6408712" cy="362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562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539492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2400" b="1" dirty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600" b="1" dirty="0" err="1" smtClean="0">
                <a:solidFill>
                  <a:srgbClr val="002060"/>
                </a:solidFill>
                <a:ea typeface="+mn-ea"/>
                <a:cs typeface="+mn-cs"/>
              </a:rPr>
              <a:t>Надані</a:t>
            </a:r>
            <a:r>
              <a:rPr lang="ru-RU" sz="3600" b="1" dirty="0" smtClean="0">
                <a:solidFill>
                  <a:srgbClr val="002060"/>
                </a:solidFill>
                <a:ea typeface="+mn-ea"/>
                <a:cs typeface="+mn-cs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ea typeface="+mn-ea"/>
                <a:cs typeface="+mn-cs"/>
              </a:rPr>
              <a:t>субвенції</a:t>
            </a:r>
            <a:r>
              <a:rPr lang="ru-RU" sz="3600" b="1" dirty="0" smtClean="0">
                <a:solidFill>
                  <a:srgbClr val="002060"/>
                </a:solidFill>
                <a:ea typeface="+mn-ea"/>
                <a:cs typeface="+mn-cs"/>
              </a:rPr>
              <a:t>:</a:t>
            </a:r>
            <a:br>
              <a:rPr lang="ru-RU" sz="3600" b="1" dirty="0" smtClean="0">
                <a:solidFill>
                  <a:srgbClr val="002060"/>
                </a:solidFill>
                <a:ea typeface="+mn-ea"/>
                <a:cs typeface="+mn-cs"/>
              </a:rPr>
            </a:br>
            <a:r>
              <a:rPr lang="ru-RU" sz="3600" b="1" dirty="0" smtClean="0">
                <a:solidFill>
                  <a:srgbClr val="002060"/>
                </a:solidFill>
                <a:ea typeface="+mn-ea"/>
                <a:cs typeface="+mn-cs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ea typeface="+mn-ea"/>
                <a:cs typeface="+mn-cs"/>
              </a:rPr>
            </a:b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Ямпільській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ЗОШ І –ІІІ ст. №1 – 20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ооо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для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заміни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старих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віконних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блоків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у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спальні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шестиліток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;</a:t>
            </a: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err="1">
                <a:solidFill>
                  <a:srgbClr val="0070C0"/>
                </a:solidFill>
                <a:ea typeface="+mn-ea"/>
                <a:cs typeface="+mn-cs"/>
              </a:rPr>
              <a:t>Ямпільській</a:t>
            </a: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> ЗОШ І –ІІІ ст. 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№2 </a:t>
            </a: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>– 20 </a:t>
            </a:r>
            <a:r>
              <a:rPr lang="ru-RU" sz="3100" b="1" dirty="0" err="1">
                <a:solidFill>
                  <a:srgbClr val="0070C0"/>
                </a:solidFill>
                <a:ea typeface="+mn-ea"/>
                <a:cs typeface="+mn-cs"/>
              </a:rPr>
              <a:t>ооо</a:t>
            </a: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> для </a:t>
            </a:r>
            <a:r>
              <a:rPr lang="ru-RU" sz="3100" b="1" dirty="0" err="1">
                <a:solidFill>
                  <a:srgbClr val="0070C0"/>
                </a:solidFill>
                <a:ea typeface="+mn-ea"/>
                <a:cs typeface="+mn-cs"/>
              </a:rPr>
              <a:t>заміни</a:t>
            </a:r>
            <a:r>
              <a:rPr lang="ru-RU" sz="3100" b="1" dirty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вітражів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;</a:t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Імшанській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ЗОШ І-ІІІ ст. – 3 000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на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поточний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ремонт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приміщень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;</a:t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РЦДЮТ – 3 000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на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поліпшення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матеріально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–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технічної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бази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;</a:t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СЮН – 9 500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грн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для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придбання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посадкового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 </a:t>
            </a:r>
            <a:r>
              <a:rPr lang="ru-RU" sz="3100" b="1" dirty="0" err="1" smtClean="0">
                <a:solidFill>
                  <a:srgbClr val="0070C0"/>
                </a:solidFill>
                <a:ea typeface="+mn-ea"/>
                <a:cs typeface="+mn-cs"/>
              </a:rPr>
              <a:t>матеріалу</a:t>
            </a: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>.</a:t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31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5949279"/>
            <a:ext cx="7408333" cy="176883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729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шаблоны\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8328"/>
            <a:ext cx="7704856" cy="5394928"/>
          </a:xfrm>
        </p:spPr>
        <p:txBody>
          <a:bodyPr>
            <a:noAutofit/>
          </a:bodyPr>
          <a:lstStyle/>
          <a:p>
            <a:pPr algn="l"/>
            <a:r>
              <a:rPr lang="ru-RU" sz="5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5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5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5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r>
              <a:rPr lang="ru-RU" sz="5400" b="1" dirty="0" err="1" smtClean="0">
                <a:solidFill>
                  <a:srgbClr val="7030A0"/>
                </a:solidFill>
                <a:ea typeface="+mn-ea"/>
                <a:cs typeface="+mn-cs"/>
              </a:rPr>
              <a:t>Виконком</a:t>
            </a:r>
            <a:r>
              <a:rPr lang="ru-RU" sz="5400" b="1" dirty="0" smtClean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ru-RU" sz="5400" b="1" dirty="0" err="1" smtClean="0">
                <a:solidFill>
                  <a:srgbClr val="7030A0"/>
                </a:solidFill>
                <a:ea typeface="+mn-ea"/>
                <a:cs typeface="+mn-cs"/>
              </a:rPr>
              <a:t>селищної</a:t>
            </a:r>
            <a:r>
              <a:rPr lang="ru-RU" sz="5400" b="1" dirty="0" smtClean="0">
                <a:solidFill>
                  <a:srgbClr val="7030A0"/>
                </a:solidFill>
                <a:ea typeface="+mn-ea"/>
                <a:cs typeface="+mn-cs"/>
              </a:rPr>
              <a:t> ради </a:t>
            </a:r>
            <a:r>
              <a:rPr lang="ru-RU" sz="5400" b="1" dirty="0" err="1" smtClean="0">
                <a:solidFill>
                  <a:srgbClr val="7030A0"/>
                </a:solidFill>
                <a:ea typeface="+mn-ea"/>
                <a:cs typeface="+mn-cs"/>
              </a:rPr>
              <a:t>постійно</a:t>
            </a:r>
            <a:r>
              <a:rPr lang="ru-RU" sz="5400" b="1" dirty="0" smtClean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ru-RU" sz="5400" b="1" dirty="0" err="1" smtClean="0">
                <a:solidFill>
                  <a:srgbClr val="7030A0"/>
                </a:solidFill>
                <a:ea typeface="+mn-ea"/>
                <a:cs typeface="+mn-cs"/>
              </a:rPr>
              <a:t>працює</a:t>
            </a:r>
            <a:r>
              <a:rPr lang="ru-RU" sz="5400" b="1" dirty="0" smtClean="0">
                <a:solidFill>
                  <a:srgbClr val="7030A0"/>
                </a:solidFill>
                <a:ea typeface="+mn-ea"/>
                <a:cs typeface="+mn-cs"/>
              </a:rPr>
              <a:t> над </a:t>
            </a:r>
            <a:r>
              <a:rPr lang="ru-RU" sz="5400" b="1" dirty="0" err="1" smtClean="0">
                <a:solidFill>
                  <a:srgbClr val="7030A0"/>
                </a:solidFill>
                <a:ea typeface="+mn-ea"/>
                <a:cs typeface="+mn-cs"/>
              </a:rPr>
              <a:t>поліпшенням</a:t>
            </a:r>
            <a:r>
              <a:rPr lang="ru-RU" sz="5400" b="1" dirty="0" smtClean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ru-RU" sz="5400" b="1" dirty="0" err="1" smtClean="0">
                <a:solidFill>
                  <a:srgbClr val="7030A0"/>
                </a:solidFill>
                <a:ea typeface="+mn-ea"/>
                <a:cs typeface="+mn-cs"/>
              </a:rPr>
              <a:t>добробуту</a:t>
            </a:r>
            <a:r>
              <a:rPr lang="ru-RU" sz="5400" b="1" dirty="0" smtClean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ru-RU" sz="5400" b="1" dirty="0" err="1" smtClean="0">
                <a:solidFill>
                  <a:srgbClr val="7030A0"/>
                </a:solidFill>
                <a:ea typeface="+mn-ea"/>
                <a:cs typeface="+mn-cs"/>
              </a:rPr>
              <a:t>громадян</a:t>
            </a:r>
            <a:r>
              <a:rPr lang="ru-RU" sz="5400" b="1" dirty="0" smtClean="0">
                <a:solidFill>
                  <a:srgbClr val="7030A0"/>
                </a:solidFill>
                <a:ea typeface="+mn-ea"/>
                <a:cs typeface="+mn-cs"/>
              </a:rPr>
              <a:t> і благоустрою  </a:t>
            </a:r>
            <a:r>
              <a:rPr lang="ru-RU" sz="5400" b="1" dirty="0" err="1" smtClean="0">
                <a:solidFill>
                  <a:srgbClr val="7030A0"/>
                </a:solidFill>
                <a:ea typeface="+mn-ea"/>
                <a:cs typeface="+mn-cs"/>
              </a:rPr>
              <a:t>населених</a:t>
            </a:r>
            <a:r>
              <a:rPr lang="ru-RU" sz="5400" b="1" dirty="0" smtClean="0">
                <a:solidFill>
                  <a:srgbClr val="7030A0"/>
                </a:solidFill>
                <a:ea typeface="+mn-ea"/>
                <a:cs typeface="+mn-cs"/>
              </a:rPr>
              <a:t> </a:t>
            </a:r>
            <a:r>
              <a:rPr lang="ru-RU" sz="5400" b="1" dirty="0" err="1" smtClean="0">
                <a:solidFill>
                  <a:srgbClr val="7030A0"/>
                </a:solidFill>
                <a:ea typeface="+mn-ea"/>
                <a:cs typeface="+mn-cs"/>
              </a:rPr>
              <a:t>пунктів</a:t>
            </a:r>
            <a:r>
              <a:rPr lang="ru-RU" sz="5400" b="1" dirty="0" smtClean="0">
                <a:solidFill>
                  <a:srgbClr val="7030A0"/>
                </a:solidFill>
                <a:ea typeface="+mn-ea"/>
                <a:cs typeface="+mn-cs"/>
              </a:rPr>
              <a:t/>
            </a:r>
            <a:br>
              <a:rPr lang="ru-RU" sz="5400" b="1" dirty="0" smtClean="0">
                <a:solidFill>
                  <a:srgbClr val="7030A0"/>
                </a:solidFill>
                <a:ea typeface="+mn-ea"/>
                <a:cs typeface="+mn-cs"/>
              </a:rPr>
            </a:br>
            <a:endParaRPr lang="ru-RU" sz="54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5949279"/>
            <a:ext cx="7408333" cy="176883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39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/>
          </a:bodyPr>
          <a:lstStyle/>
          <a:p>
            <a:endParaRPr lang="ru-RU" sz="40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125272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    </a:t>
            </a:r>
            <a:r>
              <a:rPr lang="ru-RU" sz="3600" b="1" dirty="0" err="1" smtClean="0">
                <a:solidFill>
                  <a:srgbClr val="0070C0"/>
                </a:solidFill>
              </a:rPr>
              <a:t>Облаштування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err="1">
                <a:solidFill>
                  <a:srgbClr val="0070C0"/>
                </a:solidFill>
              </a:rPr>
              <a:t>зони</a:t>
            </a:r>
            <a:r>
              <a:rPr lang="ru-RU" sz="3600" b="1" dirty="0">
                <a:solidFill>
                  <a:srgbClr val="0070C0"/>
                </a:solidFill>
              </a:rPr>
              <a:t> </a:t>
            </a:r>
            <a:r>
              <a:rPr lang="ru-RU" sz="3600" b="1" dirty="0" err="1">
                <a:solidFill>
                  <a:srgbClr val="0070C0"/>
                </a:solidFill>
              </a:rPr>
              <a:t>відпочинку</a:t>
            </a:r>
            <a:r>
              <a:rPr lang="ru-RU" sz="3600" b="1" dirty="0">
                <a:solidFill>
                  <a:srgbClr val="0070C0"/>
                </a:solidFill>
              </a:rPr>
              <a:t> – </a:t>
            </a:r>
            <a:r>
              <a:rPr lang="ru-RU" sz="3600" b="1" dirty="0" smtClean="0">
                <a:solidFill>
                  <a:srgbClr val="0070C0"/>
                </a:solidFill>
              </a:rPr>
              <a:t/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18 </a:t>
            </a:r>
            <a:r>
              <a:rPr lang="ru-RU" sz="3600" b="1" dirty="0">
                <a:solidFill>
                  <a:srgbClr val="0070C0"/>
                </a:solidFill>
              </a:rPr>
              <a:t>552грн</a:t>
            </a:r>
            <a:br>
              <a:rPr lang="ru-RU" sz="3600" b="1" dirty="0">
                <a:solidFill>
                  <a:srgbClr val="0070C0"/>
                </a:solidFill>
              </a:rPr>
            </a:b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44824"/>
            <a:ext cx="7312812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07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шаблоны\002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8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20978411">
            <a:off x="305207" y="663101"/>
            <a:ext cx="8640959" cy="3967483"/>
          </a:xfrm>
        </p:spPr>
        <p:txBody>
          <a:bodyPr/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pPr marL="0" indent="0">
              <a:buNone/>
            </a:pPr>
            <a:r>
              <a:rPr lang="uk-UA" sz="6600" b="1" dirty="0" smtClean="0"/>
              <a:t>   ДЯКУЄМО  ЗА УВАГУ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220365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tx1"/>
                </a:solidFill>
              </a:rPr>
              <a:t>      </a:t>
            </a:r>
            <a:r>
              <a:rPr lang="uk-UA" sz="3200" b="1" dirty="0" smtClean="0">
                <a:solidFill>
                  <a:srgbClr val="0070C0"/>
                </a:solidFill>
              </a:rPr>
              <a:t>Капітальний ремонт покрівлі буд. 6 по    вул. Заводська – 765 000 грн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7545306" cy="4582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89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</a:t>
            </a:r>
            <a:r>
              <a:rPr lang="uk-UA" sz="2800" b="1" dirty="0" smtClean="0">
                <a:solidFill>
                  <a:srgbClr val="0070C0"/>
                </a:solidFill>
              </a:rPr>
              <a:t>Капітальний ремонт покрівлі буд. 6 по </a:t>
            </a:r>
            <a:br>
              <a:rPr lang="uk-UA" sz="2800" b="1" dirty="0" smtClean="0">
                <a:solidFill>
                  <a:srgbClr val="0070C0"/>
                </a:solidFill>
              </a:rPr>
            </a:br>
            <a:r>
              <a:rPr lang="uk-UA" sz="2800" b="1" dirty="0" smtClean="0">
                <a:solidFill>
                  <a:srgbClr val="0070C0"/>
                </a:solidFill>
              </a:rPr>
              <a:t>вул.   Ботанічна – 194 154 грн.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84784"/>
            <a:ext cx="7362899" cy="507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974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108504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200" b="1" dirty="0" smtClean="0">
                <a:solidFill>
                  <a:srgbClr val="0070C0"/>
                </a:solidFill>
              </a:rPr>
              <a:t/>
            </a:r>
            <a:br>
              <a:rPr lang="uk-UA" sz="3200" b="1" dirty="0" smtClean="0">
                <a:solidFill>
                  <a:srgbClr val="0070C0"/>
                </a:solidFill>
              </a:rPr>
            </a:br>
            <a:r>
              <a:rPr lang="uk-UA" sz="3200" b="1" dirty="0">
                <a:solidFill>
                  <a:srgbClr val="0070C0"/>
                </a:solidFill>
              </a:rPr>
              <a:t/>
            </a:r>
            <a:br>
              <a:rPr lang="uk-UA" sz="3200" b="1" dirty="0">
                <a:solidFill>
                  <a:srgbClr val="0070C0"/>
                </a:solidFill>
              </a:rPr>
            </a:br>
            <a:r>
              <a:rPr lang="uk-UA" sz="3200" b="1" dirty="0" smtClean="0">
                <a:solidFill>
                  <a:srgbClr val="0070C0"/>
                </a:solidFill>
              </a:rPr>
              <a:t>Капітальний ремонт  фундаменту з    відмостками у буд. 5 по вул. Ботанічна – </a:t>
            </a:r>
            <a:br>
              <a:rPr lang="uk-UA" sz="3200" b="1" dirty="0" smtClean="0">
                <a:solidFill>
                  <a:srgbClr val="0070C0"/>
                </a:solidFill>
              </a:rPr>
            </a:br>
            <a:r>
              <a:rPr lang="uk-UA" sz="3200" b="1" dirty="0" smtClean="0">
                <a:solidFill>
                  <a:srgbClr val="0070C0"/>
                </a:solidFill>
              </a:rPr>
              <a:t>36 458 грн</a:t>
            </a:r>
            <a:br>
              <a:rPr lang="uk-UA" sz="3200" b="1" dirty="0" smtClean="0">
                <a:solidFill>
                  <a:srgbClr val="0070C0"/>
                </a:solidFill>
              </a:rPr>
            </a:b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32856"/>
            <a:ext cx="7680854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463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476672"/>
            <a:ext cx="7416824" cy="59046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1252728"/>
          </a:xfrm>
        </p:spPr>
        <p:txBody>
          <a:bodyPr>
            <a:normAutofit fontScale="90000"/>
          </a:bodyPr>
          <a:lstStyle/>
          <a:p>
            <a:r>
              <a:rPr lang="uk-UA" sz="3200" b="1" dirty="0" smtClean="0">
                <a:solidFill>
                  <a:srgbClr val="0070C0"/>
                </a:solidFill>
              </a:rPr>
              <a:t/>
            </a:r>
            <a:br>
              <a:rPr lang="uk-UA" sz="3200" b="1" dirty="0" smtClean="0">
                <a:solidFill>
                  <a:srgbClr val="0070C0"/>
                </a:solidFill>
              </a:rPr>
            </a:br>
            <a:r>
              <a:rPr lang="uk-UA" sz="3200" b="1" dirty="0" smtClean="0">
                <a:solidFill>
                  <a:srgbClr val="0070C0"/>
                </a:solidFill>
              </a:rPr>
              <a:t/>
            </a:r>
            <a:br>
              <a:rPr lang="uk-UA" sz="3200" b="1" dirty="0" smtClean="0">
                <a:solidFill>
                  <a:srgbClr val="0070C0"/>
                </a:solidFill>
              </a:rPr>
            </a:br>
            <a:r>
              <a:rPr lang="uk-UA" sz="3200" b="1" dirty="0" smtClean="0">
                <a:solidFill>
                  <a:srgbClr val="0070C0"/>
                </a:solidFill>
              </a:rPr>
              <a:t/>
            </a:r>
            <a:br>
              <a:rPr lang="uk-UA" sz="3200" b="1" dirty="0" smtClean="0">
                <a:solidFill>
                  <a:srgbClr val="0070C0"/>
                </a:solidFill>
              </a:rPr>
            </a:br>
            <a:r>
              <a:rPr lang="uk-UA" sz="3200" b="1" dirty="0" smtClean="0">
                <a:solidFill>
                  <a:srgbClr val="0070C0"/>
                </a:solidFill>
              </a:rPr>
              <a:t>Капітальний ремонт </a:t>
            </a:r>
            <a:r>
              <a:rPr lang="uk-UA" sz="3200" b="1" dirty="0" err="1" smtClean="0">
                <a:solidFill>
                  <a:srgbClr val="0070C0"/>
                </a:solidFill>
              </a:rPr>
              <a:t>внутрішньобудинкової</a:t>
            </a:r>
            <a:r>
              <a:rPr lang="uk-UA" sz="3200" b="1" dirty="0" smtClean="0">
                <a:solidFill>
                  <a:srgbClr val="0070C0"/>
                </a:solidFill>
              </a:rPr>
              <a:t> водопровідно-каналізаційної мережі </a:t>
            </a:r>
            <a:br>
              <a:rPr lang="uk-UA" sz="3200" b="1" dirty="0" smtClean="0">
                <a:solidFill>
                  <a:srgbClr val="0070C0"/>
                </a:solidFill>
              </a:rPr>
            </a:br>
            <a:r>
              <a:rPr lang="uk-UA" sz="3200" b="1" dirty="0" smtClean="0">
                <a:solidFill>
                  <a:srgbClr val="0070C0"/>
                </a:solidFill>
              </a:rPr>
              <a:t>буд. 31А по вул. </a:t>
            </a:r>
            <a:r>
              <a:rPr lang="uk-UA" sz="3200" b="1" dirty="0" err="1" smtClean="0">
                <a:solidFill>
                  <a:srgbClr val="0070C0"/>
                </a:solidFill>
              </a:rPr>
              <a:t>Спасо</a:t>
            </a:r>
            <a:r>
              <a:rPr lang="uk-UA" sz="3200" b="1" dirty="0" smtClean="0">
                <a:solidFill>
                  <a:srgbClr val="0070C0"/>
                </a:solidFill>
              </a:rPr>
              <a:t>-Преображенська – </a:t>
            </a:r>
            <a:br>
              <a:rPr lang="uk-UA" sz="3200" b="1" dirty="0" smtClean="0">
                <a:solidFill>
                  <a:srgbClr val="0070C0"/>
                </a:solidFill>
              </a:rPr>
            </a:br>
            <a:r>
              <a:rPr lang="uk-UA" sz="3200" b="1" dirty="0" smtClean="0">
                <a:solidFill>
                  <a:srgbClr val="0070C0"/>
                </a:solidFill>
              </a:rPr>
              <a:t>26 863 грн</a:t>
            </a:r>
            <a:br>
              <a:rPr lang="uk-UA" sz="3200" b="1" dirty="0" smtClean="0">
                <a:solidFill>
                  <a:srgbClr val="0070C0"/>
                </a:solidFill>
              </a:rPr>
            </a:br>
            <a:r>
              <a:rPr lang="uk-UA" sz="3200" b="1" dirty="0" smtClean="0">
                <a:solidFill>
                  <a:srgbClr val="0070C0"/>
                </a:solidFill>
              </a:rPr>
              <a:t/>
            </a:r>
            <a:br>
              <a:rPr lang="uk-UA" sz="3200" b="1" dirty="0" smtClean="0">
                <a:solidFill>
                  <a:srgbClr val="0070C0"/>
                </a:solidFill>
              </a:rPr>
            </a:b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04864"/>
            <a:ext cx="7272808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286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шаблон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73008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332656"/>
            <a:ext cx="7560840" cy="6048672"/>
          </a:xfrm>
        </p:spPr>
        <p:txBody>
          <a:bodyPr/>
          <a:lstStyle/>
          <a:p>
            <a:pPr algn="ctr"/>
            <a:r>
              <a:rPr lang="ru-RU" sz="2800" b="1" dirty="0" err="1">
                <a:solidFill>
                  <a:srgbClr val="0070C0"/>
                </a:solidFill>
              </a:rPr>
              <a:t>Капітальний</a:t>
            </a:r>
            <a:r>
              <a:rPr lang="ru-RU" sz="2800" b="1" dirty="0">
                <a:solidFill>
                  <a:srgbClr val="0070C0"/>
                </a:solidFill>
              </a:rPr>
              <a:t> ремонт </a:t>
            </a:r>
            <a:r>
              <a:rPr lang="ru-RU" sz="2800" b="1" dirty="0" err="1" smtClean="0">
                <a:solidFill>
                  <a:srgbClr val="0070C0"/>
                </a:solidFill>
              </a:rPr>
              <a:t>внутрішньобудинкової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solidFill>
                  <a:srgbClr val="0070C0"/>
                </a:solidFill>
              </a:rPr>
              <a:t>водопровідно-каналізаційної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мережі</a:t>
            </a:r>
            <a:endParaRPr lang="ru-RU" sz="28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</a:rPr>
              <a:t>  буд</a:t>
            </a:r>
            <a:r>
              <a:rPr lang="ru-RU" sz="2800" b="1" dirty="0">
                <a:solidFill>
                  <a:srgbClr val="0070C0"/>
                </a:solidFill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</a:rPr>
              <a:t>25 </a:t>
            </a:r>
            <a:r>
              <a:rPr lang="ru-RU" sz="2800" b="1" dirty="0">
                <a:solidFill>
                  <a:srgbClr val="0070C0"/>
                </a:solidFill>
              </a:rPr>
              <a:t>по </a:t>
            </a:r>
            <a:r>
              <a:rPr lang="ru-RU" sz="2800" b="1" dirty="0" err="1">
                <a:solidFill>
                  <a:srgbClr val="0070C0"/>
                </a:solidFill>
              </a:rPr>
              <a:t>вул</a:t>
            </a:r>
            <a:r>
              <a:rPr lang="ru-RU" sz="2800" b="1" dirty="0">
                <a:solidFill>
                  <a:srgbClr val="0070C0"/>
                </a:solidFill>
              </a:rPr>
              <a:t>. </a:t>
            </a:r>
            <a:r>
              <a:rPr lang="ru-RU" sz="2800" b="1" dirty="0" err="1">
                <a:solidFill>
                  <a:srgbClr val="0070C0"/>
                </a:solidFill>
              </a:rPr>
              <a:t>Спасо-Преображенська</a:t>
            </a:r>
            <a:r>
              <a:rPr lang="ru-RU" sz="2800" b="1" dirty="0">
                <a:solidFill>
                  <a:srgbClr val="0070C0"/>
                </a:solidFill>
              </a:rPr>
              <a:t> – </a:t>
            </a:r>
            <a:br>
              <a:rPr lang="ru-RU" sz="2800" b="1" dirty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47 926 </a:t>
            </a:r>
            <a:r>
              <a:rPr lang="ru-RU" sz="2800" b="1" dirty="0" err="1" smtClean="0">
                <a:solidFill>
                  <a:srgbClr val="0070C0"/>
                </a:solidFill>
              </a:rPr>
              <a:t>грн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8328"/>
            <a:ext cx="7427168" cy="66336"/>
          </a:xfrm>
        </p:spPr>
        <p:txBody>
          <a:bodyPr>
            <a:normAutofit fontScale="90000"/>
          </a:bodyPr>
          <a:lstStyle/>
          <a:p>
            <a:endParaRPr lang="ru-RU" sz="32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564904"/>
            <a:ext cx="3456383" cy="3365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2564904"/>
            <a:ext cx="4206927" cy="3365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247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803</TotalTime>
  <Words>245</Words>
  <Application>Microsoft Office PowerPoint</Application>
  <PresentationFormat>Экран (4:3)</PresentationFormat>
  <Paragraphs>89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Волна</vt:lpstr>
      <vt:lpstr>Презентация PowerPoint</vt:lpstr>
      <vt:lpstr>Презентация PowerPoint</vt:lpstr>
      <vt:lpstr>Презентация PowerPoint</vt:lpstr>
      <vt:lpstr>    Облаштування зони відпочинку –  18 552грн </vt:lpstr>
      <vt:lpstr>      Капітальний ремонт покрівлі буд. 6 по    вул. Заводська – 765 000 грн</vt:lpstr>
      <vt:lpstr>      Капітальний ремонт покрівлі буд. 6 по  вул.   Ботанічна – 194 154 грн.</vt:lpstr>
      <vt:lpstr>  Капітальний ремонт  фундаменту з    відмостками у буд. 5 по вул. Ботанічна –  36 458 грн </vt:lpstr>
      <vt:lpstr>   Капітальний ремонт внутрішньобудинкової водопровідно-каналізаційної мережі  буд. 31А по вул. Спасо-Преображенська –  26 863 грн  </vt:lpstr>
      <vt:lpstr>Презентация PowerPoint</vt:lpstr>
      <vt:lpstr> Капітальний ремонт центрального водогону по вул. Калинова – 28 200грн </vt:lpstr>
      <vt:lpstr> Капітальний ремонт центрального водогону через річку Студенок – 48 642грн </vt:lpstr>
      <vt:lpstr> Введення в експлуатацію зовнішнього освітлення  вул. К. Кут, Вербова, Садова – 183 000грн </vt:lpstr>
      <vt:lpstr>  Придбання електрообладнанння  і виконання будівельно-монтажних робіт по зовнішньому освітленню по вул. Суворова, Гагаріна в с. Імшана   – 71 536 грн </vt:lpstr>
      <vt:lpstr> Заміна підвідних силових кабелів  до будинків 1,3,5,7,9 по вул. Соборна – 46 897 грн </vt:lpstr>
      <vt:lpstr> Придбані 32 прилади обліку холодної води з клапанами та фільтрами– 78 900грн </vt:lpstr>
      <vt:lpstr> Капітальний ремонт  тротуару по  вул. Спасо - Преображенська – 284 000грн </vt:lpstr>
      <vt:lpstr> Придбали трактор Беларус МТЗ – 892.2 – 503 990грн, відвал – 25 000 грн і дорожню щітку – 41 000 грн. </vt:lpstr>
      <vt:lpstr> Придбані 4 пожежні гідранти – 48 900 грн. </vt:lpstr>
      <vt:lpstr> </vt:lpstr>
      <vt:lpstr> </vt:lpstr>
      <vt:lpstr> «Надання допомоги сім`ям військовослужбовців, учасникам АТО» – видана одноразова грошова допомога  9 військовослужбовцям  по 1000 грн </vt:lpstr>
      <vt:lpstr> На виконання програми «Надання допомоги мешканцям, постраждалим від стихійного лиха»  - виплатили  2000 грн жительці селища, квартиру якої затопили зливні  дощі. </vt:lpstr>
      <vt:lpstr> «Соціальний захист окремих категорій населення», якою    щомісячно видається допомога, по 200 грн до пенсії, двом ветеранам Другої світової  війни.</vt:lpstr>
      <vt:lpstr> Згідно програми «Надання допомоги хворим нефрологічного профілю»  щомісячно, по 200 грн, сплачувалися кошти за проїзд до лікарні  3-м мешканцям</vt:lpstr>
      <vt:lpstr> Створена програма «Надання допомоги дітям –сиротам в облаштуванні житла», згідно якої виконані роботи з установки газового опалення  на 37 342 грн</vt:lpstr>
      <vt:lpstr>   З 2019 року працює програма «Надання допомоги мешканцям з онкологічним захворюванням», згідно якої в І кварталі надана допомога  13 мешканцям громади, по 2000 грн кожному. </vt:lpstr>
      <vt:lpstr> Програмою «Регулювання земельних відносин», за виготовлення 5 проектів на земельні ділянки, надані учасникам АТО, сплачені кошти в сумі 10 389 грн </vt:lpstr>
      <vt:lpstr> </vt:lpstr>
      <vt:lpstr> </vt:lpstr>
      <vt:lpstr>Для підтримки пільгової категорії мешканців, допомоги на  їх лікування,  надані субвенціі на:  лікування хворих на цукровий діабет -79 920 грн ;  оплату послуг зв`язку – 23 852 грн; проїзд автомобільним транспортом -17 488 грн ; проїзд залізничним транспортом -43 850 грн ; проїзд учасників бойових дій (обласному бюджету) – 19 299 грн; надання соціальних послуг  пенсіонерам – 19 400 грн.  </vt:lpstr>
      <vt:lpstr> </vt:lpstr>
      <vt:lpstr> </vt:lpstr>
      <vt:lpstr> на фарбування фасаду   і заміну вхідних дверей – 52 333 грн;</vt:lpstr>
      <vt:lpstr> на придбання офісних меблів – 7 300 грн; </vt:lpstr>
      <vt:lpstr>  на придбання і встановлення електролічильника – 2 000 грн, </vt:lpstr>
      <vt:lpstr> ДНЗ «ЗОЛОТИЙ КЛЮЧИК» с-ще Привокзальне. На його утримання використали кошти в сумі 398 486 грн </vt:lpstr>
      <vt:lpstr> На  утримання 2-х закладів культури використали кошти в сумі -156 547 грн</vt:lpstr>
      <vt:lpstr>   Надані субвенції:  Ямпільській ЗОШ І –ІІІ ст. №1 – 20 ооо грн для заміни старих віконних блоків у спальні шестиліток; Ямпільській ЗОШ І –ІІІ ст. №2 – 20 ооо грн для заміни вітражів; Імшанській ЗОШ І-ІІІ ст. – 3 000 грн на поточний ремонт приміщень; РЦДЮТ – 3 000 грн на поліпшення матеріально –технічної бази; СЮН – 9 500 грн для придбання посадкового матеріалу.  </vt:lpstr>
      <vt:lpstr>  Виконком селищної ради постійно працює над поліпшенням добробуту громадян і благоустрою  населених пунктів </vt:lpstr>
      <vt:lpstr>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Kostya</dc:creator>
  <cp:lastModifiedBy>SPA</cp:lastModifiedBy>
  <cp:revision>89</cp:revision>
  <dcterms:created xsi:type="dcterms:W3CDTF">2018-05-21T17:57:21Z</dcterms:created>
  <dcterms:modified xsi:type="dcterms:W3CDTF">2019-04-17T09:31:39Z</dcterms:modified>
</cp:coreProperties>
</file>