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742113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FF66"/>
    <a:srgbClr val="FF7C8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582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8971" y="0"/>
            <a:ext cx="2921582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08A94C-BC9B-48E3-A916-878A1A57CCF8}" type="datetimeFigureOut">
              <a:rPr lang="ru-RU" smtClean="0"/>
              <a:pPr/>
              <a:t>04.02.2022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1233488"/>
            <a:ext cx="4440237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4212" y="4751219"/>
            <a:ext cx="539369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21582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8971" y="9377317"/>
            <a:ext cx="2921582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567D35-9E5D-4A67-9574-C1D13B2388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629027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D86FA-C679-49D3-AEBE-C61C6DF1CB14}" type="datetimeFigureOut">
              <a:rPr lang="ru-RU" smtClean="0"/>
              <a:pPr/>
              <a:t>04.02.2022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280-2E76-4088-83F9-EAAED33E78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238492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D86FA-C679-49D3-AEBE-C61C6DF1CB14}" type="datetimeFigureOut">
              <a:rPr lang="ru-RU" smtClean="0"/>
              <a:pPr/>
              <a:t>04.02.2022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280-2E76-4088-83F9-EAAED33E78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27918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D86FA-C679-49D3-AEBE-C61C6DF1CB14}" type="datetimeFigureOut">
              <a:rPr lang="ru-RU" smtClean="0"/>
              <a:pPr/>
              <a:t>04.02.2022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280-2E76-4088-83F9-EAAED33E78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1996534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D86FA-C679-49D3-AEBE-C61C6DF1CB14}" type="datetimeFigureOut">
              <a:rPr lang="ru-RU" smtClean="0"/>
              <a:pPr/>
              <a:t>04.02.2022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280-2E76-4088-83F9-EAAED33E78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623330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D86FA-C679-49D3-AEBE-C61C6DF1CB14}" type="datetimeFigureOut">
              <a:rPr lang="ru-RU" smtClean="0"/>
              <a:pPr/>
              <a:t>04.02.2022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280-2E76-4088-83F9-EAAED33E78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15452405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D86FA-C679-49D3-AEBE-C61C6DF1CB14}" type="datetimeFigureOut">
              <a:rPr lang="ru-RU" smtClean="0"/>
              <a:pPr/>
              <a:t>04.02.2022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280-2E76-4088-83F9-EAAED33E78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751074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D86FA-C679-49D3-AEBE-C61C6DF1CB14}" type="datetimeFigureOut">
              <a:rPr lang="ru-RU" smtClean="0"/>
              <a:pPr/>
              <a:t>04.02.2022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280-2E76-4088-83F9-EAAED33E78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723859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D86FA-C679-49D3-AEBE-C61C6DF1CB14}" type="datetimeFigureOut">
              <a:rPr lang="ru-RU" smtClean="0"/>
              <a:pPr/>
              <a:t>04.02.2022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280-2E76-4088-83F9-EAAED33E78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284549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D86FA-C679-49D3-AEBE-C61C6DF1CB14}" type="datetimeFigureOut">
              <a:rPr lang="ru-RU" smtClean="0"/>
              <a:pPr/>
              <a:t>04.02.2022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280-2E76-4088-83F9-EAAED33E78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915586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D86FA-C679-49D3-AEBE-C61C6DF1CB14}" type="datetimeFigureOut">
              <a:rPr lang="ru-RU" smtClean="0"/>
              <a:pPr/>
              <a:t>04.02.2022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280-2E76-4088-83F9-EAAED33E78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83985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D86FA-C679-49D3-AEBE-C61C6DF1CB14}" type="datetimeFigureOut">
              <a:rPr lang="ru-RU" smtClean="0"/>
              <a:pPr/>
              <a:t>04.02.2022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280-2E76-4088-83F9-EAAED33E78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03972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D86FA-C679-49D3-AEBE-C61C6DF1CB14}" type="datetimeFigureOut">
              <a:rPr lang="ru-RU" smtClean="0"/>
              <a:pPr/>
              <a:t>04.02.2022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280-2E76-4088-83F9-EAAED33E78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37576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D86FA-C679-49D3-AEBE-C61C6DF1CB14}" type="datetimeFigureOut">
              <a:rPr lang="ru-RU" smtClean="0"/>
              <a:pPr/>
              <a:t>04.02.2022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280-2E76-4088-83F9-EAAED33E78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85932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D86FA-C679-49D3-AEBE-C61C6DF1CB14}" type="datetimeFigureOut">
              <a:rPr lang="ru-RU" smtClean="0"/>
              <a:pPr/>
              <a:t>04.02.2022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280-2E76-4088-83F9-EAAED33E78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892912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D86FA-C679-49D3-AEBE-C61C6DF1CB14}" type="datetimeFigureOut">
              <a:rPr lang="ru-RU" smtClean="0"/>
              <a:pPr/>
              <a:t>04.02.2022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280-2E76-4088-83F9-EAAED33E78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427859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D86FA-C679-49D3-AEBE-C61C6DF1CB14}" type="datetimeFigureOut">
              <a:rPr lang="ru-RU" smtClean="0"/>
              <a:pPr/>
              <a:t>04.02.2022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280-2E76-4088-83F9-EAAED33E78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905321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8D86FA-C679-49D3-AEBE-C61C6DF1CB14}" type="datetimeFigureOut">
              <a:rPr lang="ru-RU" smtClean="0"/>
              <a:pPr/>
              <a:t>04.02.2022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2F7A280-2E76-4088-83F9-EAAED33E78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42104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9000">
              <a:schemeClr val="accent3">
                <a:lumMod val="60000"/>
                <a:lumOff val="40000"/>
              </a:schemeClr>
            </a:gs>
            <a:gs pos="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338045"/>
            <a:ext cx="8784976" cy="1044560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uk-UA" sz="7200" b="1" dirty="0" smtClean="0">
                <a:solidFill>
                  <a:srgbClr val="FFFF00"/>
                </a:solidFill>
                <a:latin typeface="Arial Narrow" panose="020B0606020202030204" pitchFamily="34" charset="0"/>
              </a:rPr>
              <a:t>Державні соціальні стандарти 2022 року</a:t>
            </a:r>
            <a:endParaRPr lang="ru-RU" sz="5200" dirty="0">
              <a:solidFill>
                <a:srgbClr val="FFFF00"/>
              </a:solidFill>
              <a:latin typeface="Arial Narrow" panose="020B0606020202030204" pitchFamily="34" charset="0"/>
            </a:endParaRPr>
          </a:p>
        </p:txBody>
      </p:sp>
      <p:sp>
        <p:nvSpPr>
          <p:cNvPr id="17" name="Пятиугольник 16"/>
          <p:cNvSpPr/>
          <p:nvPr/>
        </p:nvSpPr>
        <p:spPr>
          <a:xfrm>
            <a:off x="647564" y="3236823"/>
            <a:ext cx="3528392" cy="504055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Прожитковий мінімум для різних демографічних груп населення:</a:t>
            </a:r>
            <a:endParaRPr lang="ru-RU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19" name="Пятиугольник 18"/>
          <p:cNvSpPr/>
          <p:nvPr/>
        </p:nvSpPr>
        <p:spPr>
          <a:xfrm>
            <a:off x="647564" y="2433801"/>
            <a:ext cx="3528392" cy="504055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Прожитковий мінімум на одну особу в розрахунку на місяць</a:t>
            </a:r>
            <a:endParaRPr lang="ru-RU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20" name="Пятиугольник 19"/>
          <p:cNvSpPr/>
          <p:nvPr/>
        </p:nvSpPr>
        <p:spPr>
          <a:xfrm>
            <a:off x="661377" y="3954458"/>
            <a:ext cx="3528392" cy="504055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>
                <a:solidFill>
                  <a:srgbClr val="002060"/>
                </a:solidFill>
                <a:latin typeface="Arial Narrow" panose="020B0606020202030204" pitchFamily="34" charset="0"/>
              </a:rPr>
              <a:t>дітей віком до 6 років</a:t>
            </a:r>
            <a:endParaRPr lang="ru-RU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21" name="Пятиугольник 20"/>
          <p:cNvSpPr/>
          <p:nvPr/>
        </p:nvSpPr>
        <p:spPr>
          <a:xfrm>
            <a:off x="652867" y="4631358"/>
            <a:ext cx="3528392" cy="504055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>
                <a:solidFill>
                  <a:srgbClr val="002060"/>
                </a:solidFill>
                <a:latin typeface="Arial Narrow" panose="020B0606020202030204" pitchFamily="34" charset="0"/>
              </a:rPr>
              <a:t>для дітей </a:t>
            </a:r>
            <a:r>
              <a:rPr lang="uk-UA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віком від </a:t>
            </a:r>
            <a:r>
              <a:rPr lang="uk-UA" b="1" dirty="0">
                <a:solidFill>
                  <a:srgbClr val="002060"/>
                </a:solidFill>
                <a:latin typeface="Arial Narrow" panose="020B0606020202030204" pitchFamily="34" charset="0"/>
              </a:rPr>
              <a:t>6 до 18 років</a:t>
            </a:r>
            <a:endParaRPr lang="ru-RU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22" name="Пятиугольник 21"/>
          <p:cNvSpPr/>
          <p:nvPr/>
        </p:nvSpPr>
        <p:spPr>
          <a:xfrm>
            <a:off x="647564" y="5314354"/>
            <a:ext cx="3528392" cy="504055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>
                <a:solidFill>
                  <a:srgbClr val="002060"/>
                </a:solidFill>
                <a:latin typeface="Arial Narrow" panose="020B0606020202030204" pitchFamily="34" charset="0"/>
              </a:rPr>
              <a:t>працездатних осіб</a:t>
            </a:r>
            <a:endParaRPr lang="ru-RU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23" name="Пятиугольник 22"/>
          <p:cNvSpPr/>
          <p:nvPr/>
        </p:nvSpPr>
        <p:spPr>
          <a:xfrm>
            <a:off x="647564" y="6006569"/>
            <a:ext cx="3528392" cy="504055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>
                <a:solidFill>
                  <a:srgbClr val="002060"/>
                </a:solidFill>
                <a:latin typeface="Arial Narrow" panose="020B0606020202030204" pitchFamily="34" charset="0"/>
              </a:rPr>
              <a:t>осіб, які втратили працездатність</a:t>
            </a:r>
            <a:endParaRPr lang="ru-RU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55976" y="1940382"/>
            <a:ext cx="4536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січень                        липень                 грудень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4368586" y="2433800"/>
            <a:ext cx="1067510" cy="50405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2393</a:t>
            </a:r>
            <a:endParaRPr lang="ru-RU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6210985" y="2410576"/>
            <a:ext cx="1067510" cy="50405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2508</a:t>
            </a:r>
            <a:endParaRPr lang="ru-RU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27" name="Овал 26"/>
          <p:cNvSpPr/>
          <p:nvPr/>
        </p:nvSpPr>
        <p:spPr>
          <a:xfrm>
            <a:off x="6195930" y="3938904"/>
            <a:ext cx="1067510" cy="50405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2201</a:t>
            </a:r>
            <a:endParaRPr lang="ru-RU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28" name="Овал 27"/>
          <p:cNvSpPr/>
          <p:nvPr/>
        </p:nvSpPr>
        <p:spPr>
          <a:xfrm>
            <a:off x="7824970" y="3927167"/>
            <a:ext cx="1067510" cy="50405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2272</a:t>
            </a:r>
            <a:endParaRPr lang="ru-RU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29" name="Овал 28"/>
          <p:cNvSpPr/>
          <p:nvPr/>
        </p:nvSpPr>
        <p:spPr>
          <a:xfrm>
            <a:off x="7740352" y="2410576"/>
            <a:ext cx="1067510" cy="50405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2589</a:t>
            </a:r>
            <a:endParaRPr lang="ru-RU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30" name="Овал 29"/>
          <p:cNvSpPr/>
          <p:nvPr/>
        </p:nvSpPr>
        <p:spPr>
          <a:xfrm>
            <a:off x="4368586" y="4018288"/>
            <a:ext cx="1067510" cy="50405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2100</a:t>
            </a:r>
            <a:endParaRPr lang="ru-RU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31" name="Овал 30"/>
          <p:cNvSpPr/>
          <p:nvPr/>
        </p:nvSpPr>
        <p:spPr>
          <a:xfrm>
            <a:off x="7769512" y="4665729"/>
            <a:ext cx="1067510" cy="50405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2833</a:t>
            </a:r>
            <a:endParaRPr lang="ru-RU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32" name="Овал 31"/>
          <p:cNvSpPr/>
          <p:nvPr/>
        </p:nvSpPr>
        <p:spPr>
          <a:xfrm>
            <a:off x="6197135" y="4665729"/>
            <a:ext cx="1067510" cy="50405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2744</a:t>
            </a:r>
            <a:endParaRPr lang="ru-RU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33" name="Овал 32"/>
          <p:cNvSpPr/>
          <p:nvPr/>
        </p:nvSpPr>
        <p:spPr>
          <a:xfrm>
            <a:off x="4384799" y="4646429"/>
            <a:ext cx="1067510" cy="50405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2618</a:t>
            </a:r>
            <a:endParaRPr lang="ru-RU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34" name="Овал 33"/>
          <p:cNvSpPr/>
          <p:nvPr/>
        </p:nvSpPr>
        <p:spPr>
          <a:xfrm>
            <a:off x="7875636" y="5320250"/>
            <a:ext cx="1067510" cy="50405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2684</a:t>
            </a:r>
            <a:endParaRPr lang="ru-RU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35" name="Овал 34"/>
          <p:cNvSpPr/>
          <p:nvPr/>
        </p:nvSpPr>
        <p:spPr>
          <a:xfrm>
            <a:off x="6195930" y="5370735"/>
            <a:ext cx="1067510" cy="50405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2600</a:t>
            </a:r>
            <a:endParaRPr lang="ru-RU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36" name="Овал 35"/>
          <p:cNvSpPr/>
          <p:nvPr/>
        </p:nvSpPr>
        <p:spPr>
          <a:xfrm>
            <a:off x="4422232" y="5314353"/>
            <a:ext cx="1067510" cy="50405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2481</a:t>
            </a:r>
            <a:endParaRPr lang="ru-RU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37" name="Овал 36"/>
          <p:cNvSpPr/>
          <p:nvPr/>
        </p:nvSpPr>
        <p:spPr>
          <a:xfrm>
            <a:off x="7881644" y="6003805"/>
            <a:ext cx="1067510" cy="50405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2093</a:t>
            </a:r>
            <a:endParaRPr lang="ru-RU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38" name="Овал 37"/>
          <p:cNvSpPr/>
          <p:nvPr/>
        </p:nvSpPr>
        <p:spPr>
          <a:xfrm>
            <a:off x="6195930" y="6003805"/>
            <a:ext cx="1067510" cy="50405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2027</a:t>
            </a:r>
            <a:endParaRPr lang="ru-RU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39" name="Овал 38"/>
          <p:cNvSpPr/>
          <p:nvPr/>
        </p:nvSpPr>
        <p:spPr>
          <a:xfrm>
            <a:off x="4463337" y="6003805"/>
            <a:ext cx="1067510" cy="50405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1934</a:t>
            </a:r>
            <a:endParaRPr lang="ru-RU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91869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0000">
              <a:schemeClr val="accent3">
                <a:lumMod val="60000"/>
                <a:lumOff val="40000"/>
              </a:schemeClr>
            </a:gs>
            <a:gs pos="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338045"/>
            <a:ext cx="8784976" cy="1044560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uk-UA" sz="7200" b="1" dirty="0" smtClean="0">
                <a:solidFill>
                  <a:srgbClr val="FFFF00"/>
                </a:solidFill>
                <a:latin typeface="Arial Narrow" panose="020B0606020202030204" pitchFamily="34" charset="0"/>
              </a:rPr>
              <a:t>Державні соціальні стандарти 2022 року</a:t>
            </a:r>
            <a:endParaRPr lang="ru-RU" sz="5200" dirty="0">
              <a:solidFill>
                <a:srgbClr val="FFFF00"/>
              </a:solidFill>
              <a:latin typeface="Arial Narrow" panose="020B0606020202030204" pitchFamily="34" charset="0"/>
            </a:endParaRPr>
          </a:p>
        </p:txBody>
      </p:sp>
      <p:sp>
        <p:nvSpPr>
          <p:cNvPr id="20" name="Пятиугольник 19"/>
          <p:cNvSpPr/>
          <p:nvPr/>
        </p:nvSpPr>
        <p:spPr>
          <a:xfrm>
            <a:off x="661377" y="3954458"/>
            <a:ext cx="3528392" cy="504055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>
                <a:solidFill>
                  <a:srgbClr val="002060"/>
                </a:solidFill>
                <a:latin typeface="Arial Narrow" panose="020B0606020202030204" pitchFamily="34" charset="0"/>
              </a:rPr>
              <a:t>н</a:t>
            </a:r>
            <a:r>
              <a:rPr lang="uk-UA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а дітей </a:t>
            </a:r>
            <a:r>
              <a:rPr lang="uk-UA" b="1" dirty="0">
                <a:solidFill>
                  <a:srgbClr val="002060"/>
                </a:solidFill>
                <a:latin typeface="Arial Narrow" panose="020B0606020202030204" pitchFamily="34" charset="0"/>
              </a:rPr>
              <a:t>віком до 6 </a:t>
            </a:r>
            <a:r>
              <a:rPr lang="uk-UA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років (130%)</a:t>
            </a:r>
            <a:endParaRPr lang="ru-RU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21" name="Пятиугольник 20"/>
          <p:cNvSpPr/>
          <p:nvPr/>
        </p:nvSpPr>
        <p:spPr>
          <a:xfrm>
            <a:off x="652867" y="4631358"/>
            <a:ext cx="3528392" cy="504055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на </a:t>
            </a:r>
            <a:r>
              <a:rPr lang="uk-UA" b="1" dirty="0">
                <a:solidFill>
                  <a:srgbClr val="002060"/>
                </a:solidFill>
                <a:latin typeface="Arial Narrow" panose="020B0606020202030204" pitchFamily="34" charset="0"/>
              </a:rPr>
              <a:t>дітей </a:t>
            </a:r>
            <a:r>
              <a:rPr lang="uk-UA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віком від </a:t>
            </a:r>
            <a:r>
              <a:rPr lang="uk-UA" b="1" dirty="0">
                <a:solidFill>
                  <a:srgbClr val="002060"/>
                </a:solidFill>
                <a:latin typeface="Arial Narrow" panose="020B0606020202030204" pitchFamily="34" charset="0"/>
              </a:rPr>
              <a:t>6 до 18 </a:t>
            </a:r>
            <a:r>
              <a:rPr lang="uk-UA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років (130%)</a:t>
            </a:r>
            <a:endParaRPr lang="ru-RU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22" name="Пятиугольник 21"/>
          <p:cNvSpPr/>
          <p:nvPr/>
        </p:nvSpPr>
        <p:spPr>
          <a:xfrm>
            <a:off x="647564" y="5314354"/>
            <a:ext cx="3528392" cy="504055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>
                <a:solidFill>
                  <a:srgbClr val="002060"/>
                </a:solidFill>
                <a:latin typeface="Arial Narrow" panose="020B0606020202030204" pitchFamily="34" charset="0"/>
              </a:rPr>
              <a:t>д</a:t>
            </a:r>
            <a:r>
              <a:rPr lang="uk-UA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ля працездатних осіб (45%)</a:t>
            </a:r>
            <a:endParaRPr lang="ru-RU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23" name="Пятиугольник 22"/>
          <p:cNvSpPr/>
          <p:nvPr/>
        </p:nvSpPr>
        <p:spPr>
          <a:xfrm>
            <a:off x="647564" y="6006569"/>
            <a:ext cx="3528392" cy="504055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>
                <a:solidFill>
                  <a:srgbClr val="002060"/>
                </a:solidFill>
                <a:latin typeface="Arial Narrow" panose="020B0606020202030204" pitchFamily="34" charset="0"/>
              </a:rPr>
              <a:t>д</a:t>
            </a:r>
            <a:r>
              <a:rPr lang="uk-UA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ля осіб</a:t>
            </a:r>
            <a:r>
              <a:rPr lang="uk-UA" b="1" dirty="0">
                <a:solidFill>
                  <a:srgbClr val="002060"/>
                </a:solidFill>
                <a:latin typeface="Arial Narrow" panose="020B0606020202030204" pitchFamily="34" charset="0"/>
              </a:rPr>
              <a:t>, які втратили </a:t>
            </a:r>
            <a:r>
              <a:rPr lang="uk-UA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працездатність (100%)</a:t>
            </a:r>
            <a:endParaRPr lang="ru-RU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37717" y="3538794"/>
            <a:ext cx="4536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січень                   липень                грудень</a:t>
            </a:r>
            <a:endParaRPr lang="ru-RU" sz="2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27" name="Овал 26"/>
          <p:cNvSpPr/>
          <p:nvPr/>
        </p:nvSpPr>
        <p:spPr>
          <a:xfrm>
            <a:off x="6195930" y="3938904"/>
            <a:ext cx="1067510" cy="50405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5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2861,30</a:t>
            </a:r>
            <a:endParaRPr lang="ru-RU" sz="1500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28" name="Овал 27"/>
          <p:cNvSpPr/>
          <p:nvPr/>
        </p:nvSpPr>
        <p:spPr>
          <a:xfrm>
            <a:off x="7782661" y="3921831"/>
            <a:ext cx="1067510" cy="50405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5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2953,60</a:t>
            </a:r>
            <a:endParaRPr lang="ru-RU" sz="1500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30" name="Овал 29"/>
          <p:cNvSpPr/>
          <p:nvPr/>
        </p:nvSpPr>
        <p:spPr>
          <a:xfrm>
            <a:off x="4384799" y="4004655"/>
            <a:ext cx="1067510" cy="50405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5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2730,00</a:t>
            </a:r>
            <a:endParaRPr lang="ru-RU" sz="1500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31" name="Овал 30"/>
          <p:cNvSpPr/>
          <p:nvPr/>
        </p:nvSpPr>
        <p:spPr>
          <a:xfrm>
            <a:off x="7816948" y="4665729"/>
            <a:ext cx="1067510" cy="50405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5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3682,90</a:t>
            </a:r>
            <a:endParaRPr lang="ru-RU" sz="1500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32" name="Овал 31"/>
          <p:cNvSpPr/>
          <p:nvPr/>
        </p:nvSpPr>
        <p:spPr>
          <a:xfrm>
            <a:off x="6195930" y="4665729"/>
            <a:ext cx="1067510" cy="50405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5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3567,20</a:t>
            </a:r>
            <a:endParaRPr lang="ru-RU" sz="1500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33" name="Овал 32"/>
          <p:cNvSpPr/>
          <p:nvPr/>
        </p:nvSpPr>
        <p:spPr>
          <a:xfrm>
            <a:off x="4384799" y="4646429"/>
            <a:ext cx="1067510" cy="50405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5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3403,40</a:t>
            </a:r>
            <a:endParaRPr lang="ru-RU" sz="1500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34" name="Овал 33"/>
          <p:cNvSpPr/>
          <p:nvPr/>
        </p:nvSpPr>
        <p:spPr>
          <a:xfrm>
            <a:off x="7875636" y="5320250"/>
            <a:ext cx="1067510" cy="50405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5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1207,80</a:t>
            </a:r>
            <a:endParaRPr lang="ru-RU" sz="1500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35" name="Овал 34"/>
          <p:cNvSpPr/>
          <p:nvPr/>
        </p:nvSpPr>
        <p:spPr>
          <a:xfrm>
            <a:off x="6195930" y="5370735"/>
            <a:ext cx="1067510" cy="50405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5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1170,00</a:t>
            </a:r>
            <a:endParaRPr lang="ru-RU" sz="1500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36" name="Овал 35"/>
          <p:cNvSpPr/>
          <p:nvPr/>
        </p:nvSpPr>
        <p:spPr>
          <a:xfrm>
            <a:off x="4422232" y="5314353"/>
            <a:ext cx="1067510" cy="50405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5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1116,45</a:t>
            </a:r>
            <a:endParaRPr lang="ru-RU" sz="1500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37" name="Овал 36"/>
          <p:cNvSpPr/>
          <p:nvPr/>
        </p:nvSpPr>
        <p:spPr>
          <a:xfrm>
            <a:off x="7881644" y="6003805"/>
            <a:ext cx="1067510" cy="50405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500" b="1" smtClean="0">
                <a:solidFill>
                  <a:srgbClr val="002060"/>
                </a:solidFill>
                <a:latin typeface="Arial Narrow" panose="020B0606020202030204" pitchFamily="34" charset="0"/>
              </a:rPr>
              <a:t>2093,00</a:t>
            </a:r>
            <a:endParaRPr lang="ru-RU" sz="1500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38" name="Овал 37"/>
          <p:cNvSpPr/>
          <p:nvPr/>
        </p:nvSpPr>
        <p:spPr>
          <a:xfrm>
            <a:off x="6195930" y="6003805"/>
            <a:ext cx="1067510" cy="50405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5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2027,00</a:t>
            </a:r>
            <a:endParaRPr lang="ru-RU" sz="1500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39" name="Овал 38"/>
          <p:cNvSpPr/>
          <p:nvPr/>
        </p:nvSpPr>
        <p:spPr>
          <a:xfrm>
            <a:off x="4433249" y="5991545"/>
            <a:ext cx="1067510" cy="50405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5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1934,00</a:t>
            </a:r>
            <a:endParaRPr lang="ru-RU" sz="1500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47664" y="2909674"/>
            <a:ext cx="6768752" cy="6545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Рівень забезпечення прожиткового мінімуму (гарантований мінімум) </a:t>
            </a:r>
          </a:p>
          <a:p>
            <a:pPr algn="ctr"/>
            <a:r>
              <a:rPr lang="uk-UA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у відсотках до прожиткового мінімуму</a:t>
            </a:r>
            <a:endParaRPr lang="ru-RU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478215" y="1770025"/>
            <a:ext cx="3867090" cy="9051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Мінімальна заробітна плата</a:t>
            </a:r>
            <a:endParaRPr lang="ru-RU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42" name="Овал 41"/>
          <p:cNvSpPr/>
          <p:nvPr/>
        </p:nvSpPr>
        <p:spPr>
          <a:xfrm>
            <a:off x="5292080" y="1844824"/>
            <a:ext cx="3456384" cy="83034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6500,00</a:t>
            </a:r>
            <a:endParaRPr lang="ru-RU" sz="3200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56515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Теплый синий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742</TotalTime>
  <Words>132</Words>
  <Application>Microsoft Office PowerPoint</Application>
  <PresentationFormat>Экран (4:3)</PresentationFormat>
  <Paragraphs>45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Грань</vt:lpstr>
      <vt:lpstr>Державні соціальні стандарти 2022 року</vt:lpstr>
      <vt:lpstr>Державні соціальні стандарти 2022 року</vt:lpstr>
    </vt:vector>
  </TitlesOfParts>
  <Company>WareZ Provider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Державні соціальні допомоги:  їх види та розміри</dc:title>
  <dc:creator>www.PHILka.RU</dc:creator>
  <cp:lastModifiedBy>92</cp:lastModifiedBy>
  <cp:revision>81</cp:revision>
  <dcterms:created xsi:type="dcterms:W3CDTF">2015-05-25T06:37:29Z</dcterms:created>
  <dcterms:modified xsi:type="dcterms:W3CDTF">2022-02-04T13:19:43Z</dcterms:modified>
</cp:coreProperties>
</file>