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4"/>
  </p:notesMasterIdLst>
  <p:sldIdLst>
    <p:sldId id="257" r:id="rId2"/>
    <p:sldId id="258" r:id="rId3"/>
  </p:sldIdLst>
  <p:sldSz cx="9144000" cy="6858000" type="screen4x3"/>
  <p:notesSz cx="6742113" cy="987266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clrMru>
    <a:srgbClr val="FFFF66"/>
    <a:srgbClr val="FF7C80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1582" cy="49534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18971" y="0"/>
            <a:ext cx="2921582" cy="49534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A08A94C-BC9B-48E3-A916-878A1A57CCF8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50938" y="1233488"/>
            <a:ext cx="4440237" cy="33321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4212" y="4751219"/>
            <a:ext cx="5393690" cy="38873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7317"/>
            <a:ext cx="2921582" cy="49534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18971" y="9377317"/>
            <a:ext cx="2921582" cy="49534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5567D35-9E5D-4A67-9574-C1D13B238820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7629027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5238492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9279181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="" xmlns:p14="http://schemas.microsoft.com/office/powerpoint/2010/main" val="1996534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86233301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="" xmlns:p14="http://schemas.microsoft.com/office/powerpoint/2010/main" val="154524056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57510745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17238597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9284549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1915586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7839858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5039729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937576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4285932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9892912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6427859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7905321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8D86FA-C679-49D3-AEBE-C61C6DF1CB14}" type="datetimeFigureOut">
              <a:rPr lang="ru-RU" smtClean="0"/>
              <a:pPr/>
              <a:t>04.02.2022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02F7A280-2E76-4088-83F9-EAAED33E787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8421043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  <p:sldLayoutId id="2147483697" r:id="rId13"/>
    <p:sldLayoutId id="2147483698" r:id="rId14"/>
    <p:sldLayoutId id="2147483699" r:id="rId15"/>
    <p:sldLayoutId id="214748370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59000">
              <a:schemeClr val="accent3">
                <a:lumMod val="60000"/>
                <a:lumOff val="40000"/>
              </a:schemeClr>
            </a:gs>
            <a:gs pos="0">
              <a:schemeClr val="bg2">
                <a:tint val="85000"/>
                <a:satMod val="40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51520" y="338045"/>
            <a:ext cx="8784976" cy="1044560"/>
          </a:xfrm>
        </p:spPr>
        <p:txBody>
          <a:bodyPr anchor="ctr">
            <a:normAutofit fontScale="90000"/>
          </a:bodyPr>
          <a:lstStyle/>
          <a:p>
            <a:pPr algn="ctr"/>
            <a:r>
              <a:rPr lang="uk-UA" sz="7200" b="1" dirty="0" smtClean="0">
                <a:solidFill>
                  <a:srgbClr val="FFFF00"/>
                </a:solidFill>
                <a:latin typeface="Arial Narrow" panose="020B0606020202030204" pitchFamily="34" charset="0"/>
              </a:rPr>
              <a:t>Державні соціальні стандарти 2022 року</a:t>
            </a:r>
            <a:endParaRPr lang="ru-RU" sz="5200" dirty="0">
              <a:solidFill>
                <a:srgbClr val="FFFF00"/>
              </a:solidFill>
              <a:latin typeface="Arial Narrow" panose="020B0606020202030204" pitchFamily="34" charset="0"/>
            </a:endParaRPr>
          </a:p>
        </p:txBody>
      </p:sp>
      <p:sp>
        <p:nvSpPr>
          <p:cNvPr id="17" name="Пятиугольник 16"/>
          <p:cNvSpPr/>
          <p:nvPr/>
        </p:nvSpPr>
        <p:spPr>
          <a:xfrm>
            <a:off x="647564" y="3236823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Прожитковий мінімум для різних демографічних груп населення: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19" name="Пятиугольник 18"/>
          <p:cNvSpPr/>
          <p:nvPr/>
        </p:nvSpPr>
        <p:spPr>
          <a:xfrm>
            <a:off x="647564" y="2433801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Прожитковий мінімум на одну особу в розрахунку на місяць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0" name="Пятиугольник 19"/>
          <p:cNvSpPr/>
          <p:nvPr/>
        </p:nvSpPr>
        <p:spPr>
          <a:xfrm>
            <a:off x="661377" y="3954458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дітей віком до 6 років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1" name="Пятиугольник 20"/>
          <p:cNvSpPr/>
          <p:nvPr/>
        </p:nvSpPr>
        <p:spPr>
          <a:xfrm>
            <a:off x="652867" y="4631358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для дітей </a:t>
            </a:r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віком від </a:t>
            </a:r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6 до 18 років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2" name="Пятиугольник 21"/>
          <p:cNvSpPr/>
          <p:nvPr/>
        </p:nvSpPr>
        <p:spPr>
          <a:xfrm>
            <a:off x="647564" y="5314354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працездатних осіб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3" name="Пятиугольник 22"/>
          <p:cNvSpPr/>
          <p:nvPr/>
        </p:nvSpPr>
        <p:spPr>
          <a:xfrm>
            <a:off x="647564" y="6006569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осіб, які втратили працездатність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355976" y="1940382"/>
            <a:ext cx="45365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Narrow" panose="020B0606020202030204" pitchFamily="34" charset="0"/>
              </a:rPr>
              <a:t>січень                        липень                 грудень</a:t>
            </a:r>
            <a:endParaRPr lang="ru-RU" b="1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anose="020B0606020202030204" pitchFamily="34" charset="0"/>
            </a:endParaRPr>
          </a:p>
        </p:txBody>
      </p:sp>
      <p:sp>
        <p:nvSpPr>
          <p:cNvPr id="4" name="Овал 3"/>
          <p:cNvSpPr/>
          <p:nvPr/>
        </p:nvSpPr>
        <p:spPr>
          <a:xfrm>
            <a:off x="4368586" y="2433800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2393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6" name="Овал 25"/>
          <p:cNvSpPr/>
          <p:nvPr/>
        </p:nvSpPr>
        <p:spPr>
          <a:xfrm>
            <a:off x="6210985" y="2410576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2508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7" name="Овал 26"/>
          <p:cNvSpPr/>
          <p:nvPr/>
        </p:nvSpPr>
        <p:spPr>
          <a:xfrm>
            <a:off x="6195930" y="3938904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2201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8" name="Овал 27"/>
          <p:cNvSpPr/>
          <p:nvPr/>
        </p:nvSpPr>
        <p:spPr>
          <a:xfrm>
            <a:off x="7824970" y="3927167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2272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9" name="Овал 28"/>
          <p:cNvSpPr/>
          <p:nvPr/>
        </p:nvSpPr>
        <p:spPr>
          <a:xfrm>
            <a:off x="7740352" y="2410576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2589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0" name="Овал 29"/>
          <p:cNvSpPr/>
          <p:nvPr/>
        </p:nvSpPr>
        <p:spPr>
          <a:xfrm>
            <a:off x="4368586" y="4018288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2100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1" name="Овал 30"/>
          <p:cNvSpPr/>
          <p:nvPr/>
        </p:nvSpPr>
        <p:spPr>
          <a:xfrm>
            <a:off x="7769512" y="4665729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2833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2" name="Овал 31"/>
          <p:cNvSpPr/>
          <p:nvPr/>
        </p:nvSpPr>
        <p:spPr>
          <a:xfrm>
            <a:off x="6197135" y="4665729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2744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3" name="Овал 32"/>
          <p:cNvSpPr/>
          <p:nvPr/>
        </p:nvSpPr>
        <p:spPr>
          <a:xfrm>
            <a:off x="4384799" y="4646429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2618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4" name="Овал 33"/>
          <p:cNvSpPr/>
          <p:nvPr/>
        </p:nvSpPr>
        <p:spPr>
          <a:xfrm>
            <a:off x="7875636" y="5320250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2684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5" name="Овал 34"/>
          <p:cNvSpPr/>
          <p:nvPr/>
        </p:nvSpPr>
        <p:spPr>
          <a:xfrm>
            <a:off x="6195930" y="5370735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2600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6" name="Овал 35"/>
          <p:cNvSpPr/>
          <p:nvPr/>
        </p:nvSpPr>
        <p:spPr>
          <a:xfrm>
            <a:off x="4422232" y="5314353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2481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7" name="Овал 36"/>
          <p:cNvSpPr/>
          <p:nvPr/>
        </p:nvSpPr>
        <p:spPr>
          <a:xfrm>
            <a:off x="7881644" y="6003805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2093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8" name="Овал 37"/>
          <p:cNvSpPr/>
          <p:nvPr/>
        </p:nvSpPr>
        <p:spPr>
          <a:xfrm>
            <a:off x="6195930" y="6003805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2027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9" name="Овал 38"/>
          <p:cNvSpPr/>
          <p:nvPr/>
        </p:nvSpPr>
        <p:spPr>
          <a:xfrm>
            <a:off x="4463337" y="6003805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1934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6918693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60000">
              <a:schemeClr val="accent3">
                <a:lumMod val="60000"/>
                <a:lumOff val="40000"/>
              </a:schemeClr>
            </a:gs>
            <a:gs pos="0">
              <a:schemeClr val="bg2">
                <a:tint val="85000"/>
                <a:satMod val="40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51520" y="338045"/>
            <a:ext cx="8784976" cy="1044560"/>
          </a:xfrm>
        </p:spPr>
        <p:txBody>
          <a:bodyPr anchor="ctr">
            <a:normAutofit fontScale="90000"/>
          </a:bodyPr>
          <a:lstStyle/>
          <a:p>
            <a:pPr algn="ctr"/>
            <a:r>
              <a:rPr lang="uk-UA" sz="7200" b="1" dirty="0" smtClean="0">
                <a:solidFill>
                  <a:srgbClr val="FFFF00"/>
                </a:solidFill>
                <a:latin typeface="Arial Narrow" panose="020B0606020202030204" pitchFamily="34" charset="0"/>
              </a:rPr>
              <a:t>Державні соціальні стандарти 2022 року</a:t>
            </a:r>
            <a:endParaRPr lang="ru-RU" sz="5200" dirty="0">
              <a:solidFill>
                <a:srgbClr val="FFFF00"/>
              </a:solidFill>
              <a:latin typeface="Arial Narrow" panose="020B0606020202030204" pitchFamily="34" charset="0"/>
            </a:endParaRPr>
          </a:p>
        </p:txBody>
      </p:sp>
      <p:sp>
        <p:nvSpPr>
          <p:cNvPr id="20" name="Пятиугольник 19"/>
          <p:cNvSpPr/>
          <p:nvPr/>
        </p:nvSpPr>
        <p:spPr>
          <a:xfrm>
            <a:off x="661377" y="3954458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н</a:t>
            </a:r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а дітей </a:t>
            </a:r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віком до 6 </a:t>
            </a:r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років (130%)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1" name="Пятиугольник 20"/>
          <p:cNvSpPr/>
          <p:nvPr/>
        </p:nvSpPr>
        <p:spPr>
          <a:xfrm>
            <a:off x="652867" y="4631358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на </a:t>
            </a:r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дітей </a:t>
            </a:r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віком від </a:t>
            </a:r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6 до 18 </a:t>
            </a:r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років (130%)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2" name="Пятиугольник 21"/>
          <p:cNvSpPr/>
          <p:nvPr/>
        </p:nvSpPr>
        <p:spPr>
          <a:xfrm>
            <a:off x="647564" y="5314354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д</a:t>
            </a:r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ля працездатних осіб (45%)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3" name="Пятиугольник 22"/>
          <p:cNvSpPr/>
          <p:nvPr/>
        </p:nvSpPr>
        <p:spPr>
          <a:xfrm>
            <a:off x="647564" y="6006569"/>
            <a:ext cx="3528392" cy="50405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д</a:t>
            </a:r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ля осіб</a:t>
            </a:r>
            <a:r>
              <a:rPr lang="uk-UA" b="1" dirty="0">
                <a:solidFill>
                  <a:srgbClr val="002060"/>
                </a:solidFill>
                <a:latin typeface="Arial Narrow" panose="020B0606020202030204" pitchFamily="34" charset="0"/>
              </a:rPr>
              <a:t>, які втратили </a:t>
            </a:r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працездатність (100%)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437717" y="3538794"/>
            <a:ext cx="453650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uk-UA" sz="2000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Narrow" panose="020B0606020202030204" pitchFamily="34" charset="0"/>
              </a:rPr>
              <a:t>січень                   липень                грудень</a:t>
            </a:r>
            <a:endParaRPr lang="ru-RU" sz="2000" b="1" dirty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anose="020B0606020202030204" pitchFamily="34" charset="0"/>
            </a:endParaRPr>
          </a:p>
        </p:txBody>
      </p:sp>
      <p:sp>
        <p:nvSpPr>
          <p:cNvPr id="27" name="Овал 26"/>
          <p:cNvSpPr/>
          <p:nvPr/>
        </p:nvSpPr>
        <p:spPr>
          <a:xfrm>
            <a:off x="6195930" y="3938904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2861,30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28" name="Овал 27"/>
          <p:cNvSpPr/>
          <p:nvPr/>
        </p:nvSpPr>
        <p:spPr>
          <a:xfrm>
            <a:off x="7782661" y="3921831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2953,60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0" name="Овал 29"/>
          <p:cNvSpPr/>
          <p:nvPr/>
        </p:nvSpPr>
        <p:spPr>
          <a:xfrm>
            <a:off x="4384799" y="4004655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2730,00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1" name="Овал 30"/>
          <p:cNvSpPr/>
          <p:nvPr/>
        </p:nvSpPr>
        <p:spPr>
          <a:xfrm>
            <a:off x="7816948" y="4665729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3682,90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2" name="Овал 31"/>
          <p:cNvSpPr/>
          <p:nvPr/>
        </p:nvSpPr>
        <p:spPr>
          <a:xfrm>
            <a:off x="6195930" y="4665729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3567,20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3" name="Овал 32"/>
          <p:cNvSpPr/>
          <p:nvPr/>
        </p:nvSpPr>
        <p:spPr>
          <a:xfrm>
            <a:off x="4384799" y="4646429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3403,40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4" name="Овал 33"/>
          <p:cNvSpPr/>
          <p:nvPr/>
        </p:nvSpPr>
        <p:spPr>
          <a:xfrm>
            <a:off x="7875636" y="5320250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1207,80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5" name="Овал 34"/>
          <p:cNvSpPr/>
          <p:nvPr/>
        </p:nvSpPr>
        <p:spPr>
          <a:xfrm>
            <a:off x="6195930" y="5370735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1170,00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6" name="Овал 35"/>
          <p:cNvSpPr/>
          <p:nvPr/>
        </p:nvSpPr>
        <p:spPr>
          <a:xfrm>
            <a:off x="4422232" y="5314353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1116,45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7" name="Овал 36"/>
          <p:cNvSpPr/>
          <p:nvPr/>
        </p:nvSpPr>
        <p:spPr>
          <a:xfrm>
            <a:off x="7881644" y="6003805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smtClean="0">
                <a:solidFill>
                  <a:srgbClr val="002060"/>
                </a:solidFill>
                <a:latin typeface="Arial Narrow" panose="020B0606020202030204" pitchFamily="34" charset="0"/>
              </a:rPr>
              <a:t>2093,00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8" name="Овал 37"/>
          <p:cNvSpPr/>
          <p:nvPr/>
        </p:nvSpPr>
        <p:spPr>
          <a:xfrm>
            <a:off x="6195930" y="6003805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2027,00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39" name="Овал 38"/>
          <p:cNvSpPr/>
          <p:nvPr/>
        </p:nvSpPr>
        <p:spPr>
          <a:xfrm>
            <a:off x="4433249" y="5991545"/>
            <a:ext cx="1067510" cy="50405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15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1934,00</a:t>
            </a:r>
            <a:endParaRPr lang="ru-RU" sz="15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547664" y="2909674"/>
            <a:ext cx="6768752" cy="65452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Рівень забезпечення прожиткового мінімуму (гарантований мінімум) </a:t>
            </a:r>
          </a:p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у відсотках до прожиткового мінімуму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40" name="Прямоугольник 39"/>
          <p:cNvSpPr/>
          <p:nvPr/>
        </p:nvSpPr>
        <p:spPr>
          <a:xfrm>
            <a:off x="478215" y="1770025"/>
            <a:ext cx="3867090" cy="90514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Мінімальна заробітна плата</a:t>
            </a:r>
            <a:endParaRPr lang="ru-RU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  <p:sp>
        <p:nvSpPr>
          <p:cNvPr id="42" name="Овал 41"/>
          <p:cNvSpPr/>
          <p:nvPr/>
        </p:nvSpPr>
        <p:spPr>
          <a:xfrm>
            <a:off x="5292080" y="1844824"/>
            <a:ext cx="3456384" cy="83034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3200" b="1" dirty="0" smtClean="0">
                <a:solidFill>
                  <a:srgbClr val="002060"/>
                </a:solidFill>
                <a:latin typeface="Arial Narrow" panose="020B0606020202030204" pitchFamily="34" charset="0"/>
              </a:rPr>
              <a:t>6500,00</a:t>
            </a:r>
            <a:endParaRPr lang="ru-RU" sz="3200" b="1" dirty="0">
              <a:solidFill>
                <a:srgbClr val="002060"/>
              </a:solidFill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056515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Грань">
  <a:themeElements>
    <a:clrScheme name="Теплый синий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4A66AC"/>
      </a:accent1>
      <a:accent2>
        <a:srgbClr val="629DD1"/>
      </a:accent2>
      <a:accent3>
        <a:srgbClr val="297FD5"/>
      </a:accent3>
      <a:accent4>
        <a:srgbClr val="7F8FA9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Грань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рань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742</TotalTime>
  <Words>132</Words>
  <Application>Microsoft Office PowerPoint</Application>
  <PresentationFormat>Экран (4:3)</PresentationFormat>
  <Paragraphs>45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Грань</vt:lpstr>
      <vt:lpstr>Державні соціальні стандарти 2022 року</vt:lpstr>
      <vt:lpstr>Державні соціальні стандарти 2022 року</vt:lpstr>
    </vt:vector>
  </TitlesOfParts>
  <Company>WareZ Provider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Державні соціальні допомоги:  їх види та розміри</dc:title>
  <dc:creator>www.PHILka.RU</dc:creator>
  <cp:lastModifiedBy>92</cp:lastModifiedBy>
  <cp:revision>81</cp:revision>
  <dcterms:created xsi:type="dcterms:W3CDTF">2015-05-25T06:37:29Z</dcterms:created>
  <dcterms:modified xsi:type="dcterms:W3CDTF">2022-02-04T13:19:43Z</dcterms:modified>
</cp:coreProperties>
</file>

<file path=docProps/thumbnail.jpeg>
</file>