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0" r:id="rId4"/>
    <p:sldId id="271" r:id="rId5"/>
    <p:sldId id="258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66"/>
    <a:srgbClr val="FF7C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48D86FA-C679-49D3-AEBE-C61C6DF1CB14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2F7A280-2E76-4088-83F9-EAAED33E78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058-15" TargetMode="External"/><Relationship Id="rId2" Type="http://schemas.openxmlformats.org/officeDocument/2006/relationships/hyperlink" Target="http://zakon5.rada.gov.ua/laws/show/2262-12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akon.rada.gov.ua/laws/show/2262-1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33400"/>
            <a:ext cx="7615044" cy="368141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uk-UA" sz="7200" b="1" dirty="0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uk-UA" sz="72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uk-UA" sz="7200" b="1" dirty="0" smtClean="0">
                <a:solidFill>
                  <a:srgbClr val="FFFF00"/>
                </a:solidFill>
                <a:latin typeface="Monotype Corsiva" pitchFamily="66" charset="0"/>
              </a:rPr>
              <a:t>Допомога чи компенсація по догляду за особами з інвалідністю, престарілими, хворими</a:t>
            </a:r>
            <a:r>
              <a:rPr lang="uk-UA" sz="52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endParaRPr lang="ru-RU" sz="52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3582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uk-UA" sz="2200" b="1" dirty="0" smtClean="0">
                <a:latin typeface="Cambria Math" pitchFamily="18" charset="0"/>
                <a:ea typeface="Cambria Math" pitchFamily="18" charset="0"/>
              </a:rPr>
              <a:t>Державна соціальна допомога особам, які не мають права на пенсію, та особами з інвалідністю</a:t>
            </a:r>
            <a:endParaRPr lang="ru-RU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55169"/>
            <a:ext cx="86781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особам,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особам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одночасно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таким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умовам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порядку;</a:t>
            </a:r>
          </a:p>
          <a:p>
            <a:pPr marL="342900" indent="-342900" algn="just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виплати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малозабезпеченими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особами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померлого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годувальника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є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одинокими особами, які не мають працездатних родичів, зобов'язаних за законом їх утримувати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пред'явленні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паспорта,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книжки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довідки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присвоєння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ідентифікаційного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номера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Єдиного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державного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реєстру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доходи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заповнюється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довідок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доходи кожного члена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сім'ї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місяців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квартали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передують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місяцю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звернення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опіки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недієздатною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посвідчення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біженця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тимчасової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посвідки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склад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сім’ї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зазначається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 доходи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особи, яка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звернулася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3582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uk-UA" sz="2200" b="1" dirty="0" smtClean="0">
                <a:latin typeface="Cambria Math" pitchFamily="18" charset="0"/>
                <a:ea typeface="Cambria Math" pitchFamily="18" charset="0"/>
              </a:rPr>
              <a:t>Державна соціальна допомога особам, які не мають права на пенсію, та особам з інвалідністю</a:t>
            </a:r>
            <a:endParaRPr lang="ru-RU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47373"/>
            <a:ext cx="853418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догляд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призначаються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дня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звернення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собам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числа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військовослужбовців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інвалідності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"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одинокими і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лікарсько-консультативної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догляду;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особам,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належать до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вислугу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підпункті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пункту):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одинокими і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лікарсько-консультативної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догляду;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особам,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вислугу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Закону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пенсійне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військовослужбовців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начальницького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рядового складу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внутрішніх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справ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і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особами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внаслідок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пункті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"б"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16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Закону,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одинокими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пенсіонерами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лікарсько-консультативної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комісії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ЛКК)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догляду;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одиноким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малозабезпеченим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особам,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ЛКК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догляду і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вислугу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малозабезпеченим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особам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вислугу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інвалідністю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підпунктах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1-3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пункту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одиноким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особам,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досягли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80-річного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за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ЛКК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постійного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стороннього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догляду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одержують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Закону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України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“Про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загальнообов’язкове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пенсійне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Закону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України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“Про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пенсійне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звільнених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військової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служби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деяких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441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3582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uk-UA" sz="2200" b="1" dirty="0" smtClean="0">
                <a:latin typeface="Cambria Math" pitchFamily="18" charset="0"/>
                <a:ea typeface="Cambria Math" pitchFamily="18" charset="0"/>
              </a:rPr>
              <a:t>Державна соціальна допомога особам, які не мають права на пенсію, та інвалідам</a:t>
            </a:r>
            <a:endParaRPr lang="ru-RU" b="1" dirty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43522442"/>
              </p:ext>
            </p:extLst>
          </p:nvPr>
        </p:nvGraphicFramePr>
        <p:xfrm>
          <a:off x="571472" y="4941168"/>
          <a:ext cx="8104985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44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801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8018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801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Розмір державної соціальної допомоги особам, які не мають права на пенсію та особам з </a:t>
                      </a:r>
                      <a:r>
                        <a:rPr lang="uk-UA" dirty="0" err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інваліднісю</a:t>
                      </a:r>
                      <a:endParaRPr lang="ru-RU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uk-UA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особі, яка досягла</a:t>
                      </a:r>
                      <a:r>
                        <a:rPr lang="uk-UA" sz="1400" baseline="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63 років та не має права на пенсію відповідно до законодавства або визнана особою з інвалідністю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01.01.2022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01.07.2022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01.12.2022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1934,00</a:t>
                      </a:r>
                      <a:endParaRPr lang="ru-RU" b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2027,00</a:t>
                      </a:r>
                      <a:endParaRPr lang="ru-RU" b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209300</a:t>
                      </a:r>
                      <a:endParaRPr lang="ru-RU" b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75492" y="953356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Середньомісячний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права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призначення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соціальної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догляд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обчислюється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шляхом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ділення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середньомісячного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доходу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сім'ї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членів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сім'ї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складу.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складу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сім'ї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чоловік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дружина,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утриманні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18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I-IV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акредитації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професійно-технічних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денною формою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23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сімей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одержують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стипендію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того, де вони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(разом з батьками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перебувають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населеному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пункті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шлюб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зареєстровано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вони разом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ведуть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усиновлені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усиновителями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39606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uk-UA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Щомісячна грошова допомога особі, яка проживає разом з особою з інвалідністю </a:t>
            </a:r>
            <a:r>
              <a:rPr lang="ru-RU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I</a:t>
            </a:r>
            <a:r>
              <a:rPr lang="uk-UA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чи </a:t>
            </a:r>
            <a:r>
              <a:rPr lang="ru-RU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II</a:t>
            </a:r>
            <a:r>
              <a:rPr lang="uk-UA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групи внаслідок психічного розладу, який за висновком лікарської комісії медичного закладу потребує постійного стороннього догляду, на догляд за ним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82341"/>
            <a:ext cx="882221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Щомісячна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грошова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особі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яка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проживає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разом з 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особою з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інвалідністю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II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групи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внаслідок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психічного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розладу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який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висновком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лікарської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комісії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медичного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закладу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потребує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постійного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стороннього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догляду, на догляд за ним (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далі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догляд)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надається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відповідно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до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статті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 Закону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України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«Про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психіатричну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допомогу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 у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грошовій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формі</a:t>
            </a:r>
            <a:endParaRPr lang="ru-RU" sz="1400" dirty="0" smtClean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Для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призначення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грошової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догляд особою, яка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звертається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її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призначенням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подаються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такі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документи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відповідним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органам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соціального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захисту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населення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  <a:p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заява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;</a:t>
            </a:r>
          </a:p>
          <a:p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 документ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посвідчує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особу;</a:t>
            </a:r>
          </a:p>
          <a:p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декларація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 доходи та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майновий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стан (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заповнюється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підставі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довідок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про доходи кожного члена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сім’ї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довідки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наявність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і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розміри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земельних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ділянок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виділених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для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ведення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особистого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підсобного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господарства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городництва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сінокосіння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випасання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худоби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та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земельної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частки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виділеної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унаслідок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розпаювання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землі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;</a:t>
            </a:r>
          </a:p>
          <a:p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копія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довідки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до акта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огляду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медико-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соціальною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експертною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комісією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яка видана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особі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інвалідністю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II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групи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внаслідок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психічного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розладу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за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яким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здійснюється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догляд.</a:t>
            </a:r>
          </a:p>
          <a:p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Інформація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 склад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сім’ї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заявника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зазначається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в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декларації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про доходи та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майновий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стан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осіб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які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звернулися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призначенням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усіх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видів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соціальної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допомоги</a:t>
            </a:r>
            <a:endParaRPr lang="ru-RU" sz="1400" dirty="0" smtClean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just"/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Допомога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 догляд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призначається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шість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місяців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і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виплачується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щомісяця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</a:p>
          <a:p>
            <a:pPr algn="just"/>
            <a:endParaRPr lang="ru-RU" sz="1400" dirty="0" smtClean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just"/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разі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коли особа, яка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здійснює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догляд за 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особою з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інвалідністю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II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групи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внаслідок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психічного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розладу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є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непрацюючим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пенсіонером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(особою з </a:t>
            </a:r>
            <a:r>
              <a:rPr lang="ru-RU" sz="1400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інвалідністю</a:t>
            </a:r>
            <a:r>
              <a:rPr lang="ru-RU" sz="1400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),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їй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призначається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допомога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догляд на 12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місяців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підставі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заяви та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копії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1400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трудової</a:t>
            </a:r>
            <a:r>
              <a:rPr lang="ru-RU" sz="1400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книжки. </a:t>
            </a:r>
          </a:p>
          <a:p>
            <a:pPr algn="just"/>
            <a:endParaRPr lang="ru-RU" sz="1600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uk-UA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Щомісячна грошова допомога особі, яка проживає разом з особою з інвалідністю </a:t>
            </a:r>
            <a:r>
              <a:rPr lang="ru-RU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I</a:t>
            </a:r>
            <a:r>
              <a:rPr lang="uk-UA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чи </a:t>
            </a:r>
            <a:r>
              <a:rPr lang="ru-RU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II</a:t>
            </a:r>
            <a:r>
              <a:rPr lang="uk-UA" sz="20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 групи внаслідок психічного розладу, який за висновком лікарської комісії медичного закладу потребує постійного стороннього догляду, на догляд за ним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32278"/>
            <a:ext cx="8678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Виплата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допомоги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догляд </a:t>
            </a:r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припиняється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у </a:t>
            </a:r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разі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коли:</a:t>
            </a:r>
          </a:p>
          <a:p>
            <a:endParaRPr lang="ru-RU" dirty="0" smtClean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 </a:t>
            </a:r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сталися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зміни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у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складі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сім'ї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у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зв'язку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із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смертю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або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зміною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місця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проживання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особи з </a:t>
            </a:r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інвалідністю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II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групи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внаслідок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психічного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розладу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особи,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якій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надається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допомога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догляд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;</a:t>
            </a:r>
          </a:p>
          <a:p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 </a:t>
            </a:r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закінчився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строк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установлення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інвалідності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II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групи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і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протягом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місяця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не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підтверджено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встановлення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групи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інвалідності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яка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дає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право на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призначення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догляд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;</a:t>
            </a:r>
            <a:endParaRPr lang="ru-RU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 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соба з </a:t>
            </a:r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інвалідністю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чи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II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групи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внаслідок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психічного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розладу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перебуває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повному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державному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утриманні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або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стаціонарному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лікуванні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впродовж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повного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календарного </a:t>
            </a:r>
            <a:r>
              <a:rPr lang="ru-RU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місяця</a:t>
            </a:r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ru-RU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разі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виникнення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обставин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внаслідок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яких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припиняється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виплата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догляд, особи,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яким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надається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допомога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зобов'язані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в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десятиденний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строк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повідомити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органи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що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провадять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її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виплату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Виплата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припиняється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місяця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що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настає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за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тим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у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якому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сталися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зміни</a:t>
            </a:r>
            <a:r>
              <a:rPr lang="ru-RU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01539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7000"/>
              </a:schemeClr>
            </a:gs>
            <a:gs pos="48000">
              <a:schemeClr val="accent5">
                <a:lumMod val="97000"/>
                <a:lumOff val="3000"/>
              </a:schemeClr>
            </a:gs>
            <a:gs pos="100000">
              <a:schemeClr val="accent5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2" y="1124744"/>
            <a:ext cx="83892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Розмір</a:t>
            </a:r>
            <a:r>
              <a:rPr lang="ru-RU" b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допомоги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догляд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розраховується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як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різниця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між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трьома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прожитковими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мінімумами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кожного члена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сім'ї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та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середньомісячним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сукупним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доходом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сім'ї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за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попередні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шість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місяців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але не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може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бути </a:t>
            </a:r>
            <a:r>
              <a:rPr lang="ru-RU" b="1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більше</a:t>
            </a:r>
            <a:r>
              <a:rPr lang="ru-RU" b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ru-RU" b="1" dirty="0" err="1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ніж</a:t>
            </a:r>
            <a:r>
              <a:rPr lang="ru-RU" b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прожитковий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мінімум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на одну </a:t>
            </a:r>
            <a:r>
              <a:rPr lang="ru-RU" b="1" dirty="0" smtClean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особу  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 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розрахунку</a:t>
            </a:r>
            <a:r>
              <a:rPr lang="ru-RU" b="1" dirty="0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на  </a:t>
            </a:r>
            <a:r>
              <a:rPr lang="ru-RU" b="1" dirty="0" err="1"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місяць</a:t>
            </a:r>
            <a:endParaRPr lang="ru-RU" b="1" dirty="0">
              <a:solidFill>
                <a:srgbClr val="FFFF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8638022"/>
              </p:ext>
            </p:extLst>
          </p:nvPr>
        </p:nvGraphicFramePr>
        <p:xfrm>
          <a:off x="341668" y="3284984"/>
          <a:ext cx="8496943" cy="216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03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43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843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843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Розмір щомісячної грошової допомоги</a:t>
                      </a:r>
                      <a:endParaRPr lang="ru-RU" sz="1800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особі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, яка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проживає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разом з особою з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інвалідністю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I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чи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II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групи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внаслідок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психічного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розладу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,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який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за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висновком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лікарської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комісії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медичного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закладу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потребує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постійного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стороннього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догляду, на догляд за ним 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01.01.2022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01.07.2022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01.12.2022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2393,00</a:t>
                      </a:r>
                      <a:endParaRPr lang="ru-RU" b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2508,00</a:t>
                      </a:r>
                      <a:endParaRPr lang="ru-RU" b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2589,00</a:t>
                      </a:r>
                      <a:endParaRPr lang="ru-RU" b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086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989</TotalTime>
  <Words>1264</Words>
  <Application>Microsoft Office PowerPoint</Application>
  <PresentationFormat>Экран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 Допомога чи компенсація по догляду за особами з інвалідністю, престарілими, хворими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Державні соціальні допомоги:  їх види та розміри</dc:title>
  <dc:creator>www.PHILka.RU</dc:creator>
  <cp:lastModifiedBy>92</cp:lastModifiedBy>
  <cp:revision>98</cp:revision>
  <cp:lastPrinted>2016-12-15T09:15:40Z</cp:lastPrinted>
  <dcterms:created xsi:type="dcterms:W3CDTF">2015-05-25T06:37:29Z</dcterms:created>
  <dcterms:modified xsi:type="dcterms:W3CDTF">2022-02-04T13:21:27Z</dcterms:modified>
</cp:coreProperties>
</file>