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9.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4" r:id="rId1"/>
  </p:sldMasterIdLst>
  <p:notesMasterIdLst>
    <p:notesMasterId r:id="rId48"/>
  </p:notesMasterIdLst>
  <p:sldIdLst>
    <p:sldId id="318" r:id="rId2"/>
    <p:sldId id="319" r:id="rId3"/>
    <p:sldId id="281" r:id="rId4"/>
    <p:sldId id="279" r:id="rId5"/>
    <p:sldId id="320" r:id="rId6"/>
    <p:sldId id="282" r:id="rId7"/>
    <p:sldId id="283" r:id="rId8"/>
    <p:sldId id="284" r:id="rId9"/>
    <p:sldId id="285" r:id="rId10"/>
    <p:sldId id="286" r:id="rId11"/>
    <p:sldId id="292" r:id="rId12"/>
    <p:sldId id="290" r:id="rId13"/>
    <p:sldId id="288" r:id="rId14"/>
    <p:sldId id="289" r:id="rId15"/>
    <p:sldId id="287" r:id="rId16"/>
    <p:sldId id="291" r:id="rId17"/>
    <p:sldId id="274" r:id="rId18"/>
    <p:sldId id="294" r:id="rId19"/>
    <p:sldId id="295" r:id="rId20"/>
    <p:sldId id="296" r:id="rId21"/>
    <p:sldId id="297" r:id="rId22"/>
    <p:sldId id="298" r:id="rId23"/>
    <p:sldId id="311" r:id="rId24"/>
    <p:sldId id="260" r:id="rId25"/>
    <p:sldId id="267" r:id="rId26"/>
    <p:sldId id="309" r:id="rId27"/>
    <p:sldId id="310" r:id="rId28"/>
    <p:sldId id="321" r:id="rId29"/>
    <p:sldId id="268" r:id="rId30"/>
    <p:sldId id="259" r:id="rId31"/>
    <p:sldId id="315" r:id="rId32"/>
    <p:sldId id="322" r:id="rId33"/>
    <p:sldId id="302" r:id="rId34"/>
    <p:sldId id="325" r:id="rId35"/>
    <p:sldId id="326" r:id="rId36"/>
    <p:sldId id="305" r:id="rId37"/>
    <p:sldId id="306" r:id="rId38"/>
    <p:sldId id="327" r:id="rId39"/>
    <p:sldId id="312" r:id="rId40"/>
    <p:sldId id="307" r:id="rId41"/>
    <p:sldId id="264" r:id="rId42"/>
    <p:sldId id="316" r:id="rId43"/>
    <p:sldId id="317" r:id="rId44"/>
    <p:sldId id="308" r:id="rId45"/>
    <p:sldId id="313" r:id="rId46"/>
    <p:sldId id="277" r:id="rId47"/>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Calibri" pitchFamily="34" charset="0"/>
        <a:ea typeface="+mn-ea"/>
        <a:cs typeface="+mn-cs"/>
      </a:defRPr>
    </a:lvl1pPr>
    <a:lvl2pPr marL="457200" algn="l" rtl="0" fontAlgn="base">
      <a:spcBef>
        <a:spcPct val="0"/>
      </a:spcBef>
      <a:spcAft>
        <a:spcPct val="0"/>
      </a:spcAft>
      <a:defRPr kern="1200">
        <a:solidFill>
          <a:schemeClr val="tx1"/>
        </a:solidFill>
        <a:latin typeface="Calibri" pitchFamily="34" charset="0"/>
        <a:ea typeface="+mn-ea"/>
        <a:cs typeface="+mn-cs"/>
      </a:defRPr>
    </a:lvl2pPr>
    <a:lvl3pPr marL="914400" algn="l" rtl="0" fontAlgn="base">
      <a:spcBef>
        <a:spcPct val="0"/>
      </a:spcBef>
      <a:spcAft>
        <a:spcPct val="0"/>
      </a:spcAft>
      <a:defRPr kern="1200">
        <a:solidFill>
          <a:schemeClr val="tx1"/>
        </a:solidFill>
        <a:latin typeface="Calibri" pitchFamily="34" charset="0"/>
        <a:ea typeface="+mn-ea"/>
        <a:cs typeface="+mn-cs"/>
      </a:defRPr>
    </a:lvl3pPr>
    <a:lvl4pPr marL="1371600" algn="l" rtl="0" fontAlgn="base">
      <a:spcBef>
        <a:spcPct val="0"/>
      </a:spcBef>
      <a:spcAft>
        <a:spcPct val="0"/>
      </a:spcAft>
      <a:defRPr kern="1200">
        <a:solidFill>
          <a:schemeClr val="tx1"/>
        </a:solidFill>
        <a:latin typeface="Calibri" pitchFamily="34" charset="0"/>
        <a:ea typeface="+mn-ea"/>
        <a:cs typeface="+mn-cs"/>
      </a:defRPr>
    </a:lvl4pPr>
    <a:lvl5pPr marL="1828800" algn="l" rtl="0" fontAlgn="base">
      <a:spcBef>
        <a:spcPct val="0"/>
      </a:spcBef>
      <a:spcAft>
        <a:spcPct val="0"/>
      </a:spcAft>
      <a:defRPr kern="1200">
        <a:solidFill>
          <a:schemeClr val="tx1"/>
        </a:solidFill>
        <a:latin typeface="Calibri" pitchFamily="34" charset="0"/>
        <a:ea typeface="+mn-ea"/>
        <a:cs typeface="+mn-cs"/>
      </a:defRPr>
    </a:lvl5pPr>
    <a:lvl6pPr marL="2286000" algn="l" defTabSz="914400" rtl="0" eaLnBrk="1" latinLnBrk="0" hangingPunct="1">
      <a:defRPr kern="1200">
        <a:solidFill>
          <a:schemeClr val="tx1"/>
        </a:solidFill>
        <a:latin typeface="Calibri" pitchFamily="34" charset="0"/>
        <a:ea typeface="+mn-ea"/>
        <a:cs typeface="+mn-cs"/>
      </a:defRPr>
    </a:lvl6pPr>
    <a:lvl7pPr marL="2743200" algn="l" defTabSz="914400" rtl="0" eaLnBrk="1" latinLnBrk="0" hangingPunct="1">
      <a:defRPr kern="1200">
        <a:solidFill>
          <a:schemeClr val="tx1"/>
        </a:solidFill>
        <a:latin typeface="Calibri" pitchFamily="34" charset="0"/>
        <a:ea typeface="+mn-ea"/>
        <a:cs typeface="+mn-cs"/>
      </a:defRPr>
    </a:lvl7pPr>
    <a:lvl8pPr marL="3200400" algn="l" defTabSz="914400" rtl="0" eaLnBrk="1" latinLnBrk="0" hangingPunct="1">
      <a:defRPr kern="1200">
        <a:solidFill>
          <a:schemeClr val="tx1"/>
        </a:solidFill>
        <a:latin typeface="Calibri" pitchFamily="34" charset="0"/>
        <a:ea typeface="+mn-ea"/>
        <a:cs typeface="+mn-cs"/>
      </a:defRPr>
    </a:lvl8pPr>
    <a:lvl9pPr marL="3657600" algn="l" defTabSz="914400" rtl="0" eaLnBrk="1" latinLnBrk="0" hangingPunct="1">
      <a:defRPr kern="1200">
        <a:solidFill>
          <a:schemeClr val="tx1"/>
        </a:solidFill>
        <a:latin typeface="Calibri" pitchFamily="34" charset="0"/>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FF00"/>
    <a:srgbClr val="0033CC"/>
    <a:srgbClr val="3399FF"/>
    <a:srgbClr val="FF9966"/>
    <a:srgbClr val="333399"/>
    <a:srgbClr val="EED93E"/>
    <a:srgbClr val="C8EBF5"/>
    <a:srgbClr val="FF6600"/>
    <a:srgbClr val="FF9900"/>
    <a:srgbClr val="73630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0840" autoAdjust="0"/>
  </p:normalViewPr>
  <p:slideViewPr>
    <p:cSldViewPr>
      <p:cViewPr varScale="1">
        <p:scale>
          <a:sx n="66" d="100"/>
          <a:sy n="66" d="100"/>
        </p:scale>
        <p:origin x="-150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DC89990-5E06-418C-8970-12F063090105}" type="doc">
      <dgm:prSet loTypeId="urn:microsoft.com/office/officeart/2005/8/layout/pyramid3" loCatId="pyramid" qsTypeId="urn:microsoft.com/office/officeart/2005/8/quickstyle/3d2" qsCatId="3D" csTypeId="urn:microsoft.com/office/officeart/2005/8/colors/accent1_2" csCatId="accent1" phldr="1"/>
      <dgm:spPr/>
      <dgm:t>
        <a:bodyPr/>
        <a:lstStyle/>
        <a:p>
          <a:endParaRPr lang="ru-RU"/>
        </a:p>
      </dgm:t>
    </dgm:pt>
    <dgm:pt modelId="{A7A84407-854D-405B-88AA-466835BABF7D}">
      <dgm:prSet custT="1"/>
      <dgm:spPr>
        <a:solidFill>
          <a:srgbClr val="FFC000"/>
        </a:solidFill>
      </dgm:spPr>
      <dgm:t>
        <a:bodyPr/>
        <a:lstStyle/>
        <a:p>
          <a:r>
            <a:rPr lang="uk-UA" sz="2000" b="1" dirty="0" smtClean="0">
              <a:solidFill>
                <a:schemeClr val="tx2">
                  <a:lumMod val="50000"/>
                </a:schemeClr>
              </a:solidFill>
              <a:effectLst/>
              <a:latin typeface="Times New Roman" pitchFamily="18" charset="0"/>
              <a:cs typeface="Times New Roman" pitchFamily="18" charset="0"/>
            </a:rPr>
            <a:t>забезпечення житлом </a:t>
          </a:r>
          <a:r>
            <a:rPr lang="uk-UA" sz="2000" b="1" dirty="0" smtClean="0">
              <a:solidFill>
                <a:schemeClr val="tx1"/>
              </a:solidFill>
              <a:latin typeface="Times New Roman" panose="02020603050405020304" pitchFamily="18" charset="0"/>
              <a:cs typeface="Times New Roman" panose="02020603050405020304" pitchFamily="18" charset="0"/>
            </a:rPr>
            <a:t>осіб з інвалідністю I-II груп, інвалідність яких настала внаслідок поранення, контузії, каліцтва або захворювання, одержаних під час безпосередньої участі в АТО/ООС та </a:t>
          </a:r>
          <a:r>
            <a:rPr lang="uk-UA" sz="2000" b="1" noProof="1" smtClean="0">
              <a:solidFill>
                <a:schemeClr val="tx1"/>
              </a:solidFill>
              <a:latin typeface="Times New Roman" panose="02020603050405020304" pitchFamily="18" charset="0"/>
              <a:cs typeface="Times New Roman" panose="02020603050405020304" pitchFamily="18" charset="0"/>
            </a:rPr>
            <a:t>сімей загиблих (тих, що пропали безвісти) чи померлих учасників АТО/ООС</a:t>
          </a:r>
          <a:endParaRPr lang="ru-RU" sz="2000" b="1" dirty="0">
            <a:solidFill>
              <a:schemeClr val="tx2">
                <a:lumMod val="50000"/>
              </a:schemeClr>
            </a:solidFill>
            <a:effectLst/>
            <a:latin typeface="Times New Roman" pitchFamily="18" charset="0"/>
            <a:cs typeface="Times New Roman" pitchFamily="18" charset="0"/>
          </a:endParaRPr>
        </a:p>
      </dgm:t>
    </dgm:pt>
    <dgm:pt modelId="{7AD6185B-6833-4D5F-ACC0-B877822609D5}" type="parTrans" cxnId="{C49AC50C-DC9A-41F1-93A3-436E80C2485E}">
      <dgm:prSet/>
      <dgm:spPr/>
      <dgm:t>
        <a:bodyPr/>
        <a:lstStyle/>
        <a:p>
          <a:endParaRPr lang="ru-RU"/>
        </a:p>
      </dgm:t>
    </dgm:pt>
    <dgm:pt modelId="{CF7CB617-C80A-487C-979E-AC53995D1E83}" type="sibTrans" cxnId="{C49AC50C-DC9A-41F1-93A3-436E80C2485E}">
      <dgm:prSet/>
      <dgm:spPr/>
      <dgm:t>
        <a:bodyPr/>
        <a:lstStyle/>
        <a:p>
          <a:endParaRPr lang="ru-RU"/>
        </a:p>
      </dgm:t>
    </dgm:pt>
    <dgm:pt modelId="{2921BB18-1308-4813-B07B-5BAC98C96504}">
      <dgm:prSet phldrT="[Текст]" custT="1"/>
      <dgm:spPr>
        <a:solidFill>
          <a:srgbClr val="3399FF"/>
        </a:solidFill>
      </dgm:spPr>
      <dgm:t>
        <a:bodyPr/>
        <a:lstStyle/>
        <a:p>
          <a:pPr>
            <a:lnSpc>
              <a:spcPct val="100000"/>
            </a:lnSpc>
            <a:spcAft>
              <a:spcPts val="0"/>
            </a:spcAft>
          </a:pPr>
          <a:r>
            <a:rPr lang="uk-UA" sz="2000" b="1" dirty="0" smtClean="0">
              <a:solidFill>
                <a:schemeClr val="tx2">
                  <a:lumMod val="50000"/>
                </a:schemeClr>
              </a:solidFill>
              <a:effectLst/>
              <a:latin typeface="Times New Roman" pitchFamily="18" charset="0"/>
              <a:cs typeface="Times New Roman" pitchFamily="18" charset="0"/>
            </a:rPr>
            <a:t>забезпечення житлом </a:t>
          </a:r>
          <a:r>
            <a:rPr lang="uk-UA" sz="2000" b="1" noProof="0" dirty="0" smtClean="0">
              <a:solidFill>
                <a:schemeClr val="tx2">
                  <a:lumMod val="50000"/>
                </a:schemeClr>
              </a:solidFill>
              <a:effectLst/>
              <a:latin typeface="Times New Roman" pitchFamily="18" charset="0"/>
              <a:cs typeface="Times New Roman" pitchFamily="18" charset="0"/>
            </a:rPr>
            <a:t>учасників бойових дій з числа внутрішньо переміщених осіб, які захищали незалежність, суверенітет</a:t>
          </a:r>
        </a:p>
        <a:p>
          <a:pPr>
            <a:lnSpc>
              <a:spcPct val="100000"/>
            </a:lnSpc>
            <a:spcAft>
              <a:spcPts val="0"/>
            </a:spcAft>
          </a:pPr>
          <a:r>
            <a:rPr lang="uk-UA" sz="2000" b="1" noProof="0" dirty="0" smtClean="0">
              <a:solidFill>
                <a:schemeClr val="tx2">
                  <a:lumMod val="50000"/>
                </a:schemeClr>
              </a:solidFill>
              <a:effectLst/>
              <a:latin typeface="Times New Roman" pitchFamily="18" charset="0"/>
              <a:cs typeface="Times New Roman" pitchFamily="18" charset="0"/>
            </a:rPr>
            <a:t>та територіальну цілісність України і брали </a:t>
          </a:r>
        </a:p>
        <a:p>
          <a:pPr>
            <a:lnSpc>
              <a:spcPct val="100000"/>
            </a:lnSpc>
            <a:spcAft>
              <a:spcPts val="0"/>
            </a:spcAft>
          </a:pPr>
          <a:r>
            <a:rPr lang="uk-UA" sz="2000" b="1" noProof="0" dirty="0" smtClean="0">
              <a:solidFill>
                <a:schemeClr val="tx2">
                  <a:lumMod val="50000"/>
                </a:schemeClr>
              </a:solidFill>
              <a:effectLst/>
              <a:latin typeface="Times New Roman" pitchFamily="18" charset="0"/>
              <a:cs typeface="Times New Roman" pitchFamily="18" charset="0"/>
            </a:rPr>
            <a:t>безпосередню участь в АТО/ООС </a:t>
          </a:r>
        </a:p>
        <a:p>
          <a:pPr>
            <a:lnSpc>
              <a:spcPct val="100000"/>
            </a:lnSpc>
            <a:spcAft>
              <a:spcPts val="0"/>
            </a:spcAft>
          </a:pPr>
          <a:r>
            <a:rPr lang="uk-UA" sz="2000" b="1" noProof="0" dirty="0" smtClean="0">
              <a:solidFill>
                <a:schemeClr val="tx2">
                  <a:lumMod val="50000"/>
                </a:schemeClr>
              </a:solidFill>
              <a:effectLst/>
              <a:latin typeface="Times New Roman" pitchFamily="18" charset="0"/>
              <a:cs typeface="Times New Roman" pitchFamily="18" charset="0"/>
            </a:rPr>
            <a:t>та осіб з інвалідністю внаслідок війни</a:t>
          </a:r>
        </a:p>
        <a:p>
          <a:pPr>
            <a:lnSpc>
              <a:spcPct val="100000"/>
            </a:lnSpc>
            <a:spcAft>
              <a:spcPts val="0"/>
            </a:spcAft>
          </a:pPr>
          <a:r>
            <a:rPr lang="uk-UA" sz="2000" b="1" noProof="0" dirty="0" smtClean="0">
              <a:solidFill>
                <a:schemeClr val="tx2">
                  <a:lumMod val="50000"/>
                </a:schemeClr>
              </a:solidFill>
              <a:effectLst/>
              <a:latin typeface="Times New Roman" pitchFamily="18" charset="0"/>
              <a:cs typeface="Times New Roman" pitchFamily="18" charset="0"/>
            </a:rPr>
            <a:t>III групи</a:t>
          </a:r>
          <a:endParaRPr lang="uk-UA" sz="2000" b="1" noProof="0" dirty="0">
            <a:solidFill>
              <a:schemeClr val="tx2">
                <a:lumMod val="50000"/>
              </a:schemeClr>
            </a:solidFill>
            <a:effectLst/>
            <a:latin typeface="Times New Roman" pitchFamily="18" charset="0"/>
            <a:cs typeface="Times New Roman" pitchFamily="18" charset="0"/>
          </a:endParaRPr>
        </a:p>
      </dgm:t>
    </dgm:pt>
    <dgm:pt modelId="{0AB2E04E-FF8F-419F-A19C-04DEEB0DB730}" type="parTrans" cxnId="{5D654C3C-0CE0-49BE-9F1B-9D854CAD41CC}">
      <dgm:prSet/>
      <dgm:spPr/>
      <dgm:t>
        <a:bodyPr/>
        <a:lstStyle/>
        <a:p>
          <a:endParaRPr lang="ru-RU"/>
        </a:p>
      </dgm:t>
    </dgm:pt>
    <dgm:pt modelId="{C2912BC2-99CF-4206-9384-CB98E0F2FD35}" type="sibTrans" cxnId="{5D654C3C-0CE0-49BE-9F1B-9D854CAD41CC}">
      <dgm:prSet/>
      <dgm:spPr/>
      <dgm:t>
        <a:bodyPr/>
        <a:lstStyle/>
        <a:p>
          <a:endParaRPr lang="ru-RU"/>
        </a:p>
      </dgm:t>
    </dgm:pt>
    <dgm:pt modelId="{57D8580D-4707-4F76-9578-6497D371D521}" type="pres">
      <dgm:prSet presAssocID="{CDC89990-5E06-418C-8970-12F063090105}" presName="Name0" presStyleCnt="0">
        <dgm:presLayoutVars>
          <dgm:dir/>
          <dgm:animLvl val="lvl"/>
          <dgm:resizeHandles val="exact"/>
        </dgm:presLayoutVars>
      </dgm:prSet>
      <dgm:spPr/>
      <dgm:t>
        <a:bodyPr/>
        <a:lstStyle/>
        <a:p>
          <a:endParaRPr lang="ru-RU"/>
        </a:p>
      </dgm:t>
    </dgm:pt>
    <dgm:pt modelId="{4631EF4B-4054-4607-B6A0-93BF5084A965}" type="pres">
      <dgm:prSet presAssocID="{A7A84407-854D-405B-88AA-466835BABF7D}" presName="Name8" presStyleCnt="0"/>
      <dgm:spPr/>
    </dgm:pt>
    <dgm:pt modelId="{94A49460-B419-46BB-A46C-746F944FA157}" type="pres">
      <dgm:prSet presAssocID="{A7A84407-854D-405B-88AA-466835BABF7D}" presName="level" presStyleLbl="node1" presStyleIdx="0" presStyleCnt="2" custScaleY="56159" custLinFactNeighborX="-4286" custLinFactNeighborY="4120">
        <dgm:presLayoutVars>
          <dgm:chMax val="1"/>
          <dgm:bulletEnabled val="1"/>
        </dgm:presLayoutVars>
      </dgm:prSet>
      <dgm:spPr/>
      <dgm:t>
        <a:bodyPr/>
        <a:lstStyle/>
        <a:p>
          <a:endParaRPr lang="ru-RU"/>
        </a:p>
      </dgm:t>
    </dgm:pt>
    <dgm:pt modelId="{D118AF11-7E74-4BC6-A2F8-8423B7CE8000}" type="pres">
      <dgm:prSet presAssocID="{A7A84407-854D-405B-88AA-466835BABF7D}" presName="levelTx" presStyleLbl="revTx" presStyleIdx="0" presStyleCnt="0">
        <dgm:presLayoutVars>
          <dgm:chMax val="1"/>
          <dgm:bulletEnabled val="1"/>
        </dgm:presLayoutVars>
      </dgm:prSet>
      <dgm:spPr/>
      <dgm:t>
        <a:bodyPr/>
        <a:lstStyle/>
        <a:p>
          <a:endParaRPr lang="ru-RU"/>
        </a:p>
      </dgm:t>
    </dgm:pt>
    <dgm:pt modelId="{5FE8B87C-7880-4E5B-9A33-BB59B2A80BDC}" type="pres">
      <dgm:prSet presAssocID="{2921BB18-1308-4813-B07B-5BAC98C96504}" presName="Name8" presStyleCnt="0"/>
      <dgm:spPr/>
    </dgm:pt>
    <dgm:pt modelId="{01C5E39D-CDBD-4CF3-8934-FC04E6D321B0}" type="pres">
      <dgm:prSet presAssocID="{2921BB18-1308-4813-B07B-5BAC98C96504}" presName="level" presStyleLbl="node1" presStyleIdx="1" presStyleCnt="2" custScaleX="203591" custScaleY="54212" custLinFactNeighborX="0" custLinFactNeighborY="0">
        <dgm:presLayoutVars>
          <dgm:chMax val="1"/>
          <dgm:bulletEnabled val="1"/>
        </dgm:presLayoutVars>
      </dgm:prSet>
      <dgm:spPr/>
      <dgm:t>
        <a:bodyPr/>
        <a:lstStyle/>
        <a:p>
          <a:endParaRPr lang="ru-RU"/>
        </a:p>
      </dgm:t>
    </dgm:pt>
    <dgm:pt modelId="{7DC3601E-4A6D-4A62-99ED-E89547826F44}" type="pres">
      <dgm:prSet presAssocID="{2921BB18-1308-4813-B07B-5BAC98C96504}" presName="levelTx" presStyleLbl="revTx" presStyleIdx="0" presStyleCnt="0">
        <dgm:presLayoutVars>
          <dgm:chMax val="1"/>
          <dgm:bulletEnabled val="1"/>
        </dgm:presLayoutVars>
      </dgm:prSet>
      <dgm:spPr/>
      <dgm:t>
        <a:bodyPr/>
        <a:lstStyle/>
        <a:p>
          <a:endParaRPr lang="ru-RU"/>
        </a:p>
      </dgm:t>
    </dgm:pt>
  </dgm:ptLst>
  <dgm:cxnLst>
    <dgm:cxn modelId="{8F2F0D8E-1835-4F69-80F8-56A99452BE3F}" type="presOf" srcId="{A7A84407-854D-405B-88AA-466835BABF7D}" destId="{D118AF11-7E74-4BC6-A2F8-8423B7CE8000}" srcOrd="1" destOrd="0" presId="urn:microsoft.com/office/officeart/2005/8/layout/pyramid3"/>
    <dgm:cxn modelId="{5D654C3C-0CE0-49BE-9F1B-9D854CAD41CC}" srcId="{CDC89990-5E06-418C-8970-12F063090105}" destId="{2921BB18-1308-4813-B07B-5BAC98C96504}" srcOrd="1" destOrd="0" parTransId="{0AB2E04E-FF8F-419F-A19C-04DEEB0DB730}" sibTransId="{C2912BC2-99CF-4206-9384-CB98E0F2FD35}"/>
    <dgm:cxn modelId="{60307049-4269-4C16-8971-29C7B3729036}" type="presOf" srcId="{2921BB18-1308-4813-B07B-5BAC98C96504}" destId="{7DC3601E-4A6D-4A62-99ED-E89547826F44}" srcOrd="1" destOrd="0" presId="urn:microsoft.com/office/officeart/2005/8/layout/pyramid3"/>
    <dgm:cxn modelId="{7C0A3ABF-631F-42FA-B6AA-24B2EB1807AE}" type="presOf" srcId="{CDC89990-5E06-418C-8970-12F063090105}" destId="{57D8580D-4707-4F76-9578-6497D371D521}" srcOrd="0" destOrd="0" presId="urn:microsoft.com/office/officeart/2005/8/layout/pyramid3"/>
    <dgm:cxn modelId="{C95FE986-9917-4F74-96A6-D008DE630569}" type="presOf" srcId="{2921BB18-1308-4813-B07B-5BAC98C96504}" destId="{01C5E39D-CDBD-4CF3-8934-FC04E6D321B0}" srcOrd="0" destOrd="0" presId="urn:microsoft.com/office/officeart/2005/8/layout/pyramid3"/>
    <dgm:cxn modelId="{C49AC50C-DC9A-41F1-93A3-436E80C2485E}" srcId="{CDC89990-5E06-418C-8970-12F063090105}" destId="{A7A84407-854D-405B-88AA-466835BABF7D}" srcOrd="0" destOrd="0" parTransId="{7AD6185B-6833-4D5F-ACC0-B877822609D5}" sibTransId="{CF7CB617-C80A-487C-979E-AC53995D1E83}"/>
    <dgm:cxn modelId="{C47251EE-4CCF-42B8-912F-91420189830F}" type="presOf" srcId="{A7A84407-854D-405B-88AA-466835BABF7D}" destId="{94A49460-B419-46BB-A46C-746F944FA157}" srcOrd="0" destOrd="0" presId="urn:microsoft.com/office/officeart/2005/8/layout/pyramid3"/>
    <dgm:cxn modelId="{32C896CF-425D-46F0-94E7-F2C3A69D88DF}" type="presParOf" srcId="{57D8580D-4707-4F76-9578-6497D371D521}" destId="{4631EF4B-4054-4607-B6A0-93BF5084A965}" srcOrd="0" destOrd="0" presId="urn:microsoft.com/office/officeart/2005/8/layout/pyramid3"/>
    <dgm:cxn modelId="{16DAD32E-0C1E-463B-9F54-1AA5DBB80252}" type="presParOf" srcId="{4631EF4B-4054-4607-B6A0-93BF5084A965}" destId="{94A49460-B419-46BB-A46C-746F944FA157}" srcOrd="0" destOrd="0" presId="urn:microsoft.com/office/officeart/2005/8/layout/pyramid3"/>
    <dgm:cxn modelId="{CB2AF9A0-7E04-48EC-AC58-4AB71A35CC64}" type="presParOf" srcId="{4631EF4B-4054-4607-B6A0-93BF5084A965}" destId="{D118AF11-7E74-4BC6-A2F8-8423B7CE8000}" srcOrd="1" destOrd="0" presId="urn:microsoft.com/office/officeart/2005/8/layout/pyramid3"/>
    <dgm:cxn modelId="{ACB8E476-23A1-4AB2-8E90-79368FCD957F}" type="presParOf" srcId="{57D8580D-4707-4F76-9578-6497D371D521}" destId="{5FE8B87C-7880-4E5B-9A33-BB59B2A80BDC}" srcOrd="1" destOrd="0" presId="urn:microsoft.com/office/officeart/2005/8/layout/pyramid3"/>
    <dgm:cxn modelId="{07BDF915-B73E-40C8-9C55-D22487B62E22}" type="presParOf" srcId="{5FE8B87C-7880-4E5B-9A33-BB59B2A80BDC}" destId="{01C5E39D-CDBD-4CF3-8934-FC04E6D321B0}" srcOrd="0" destOrd="0" presId="urn:microsoft.com/office/officeart/2005/8/layout/pyramid3"/>
    <dgm:cxn modelId="{0BB87069-34E4-40E7-A899-AED7112E2F87}" type="presParOf" srcId="{5FE8B87C-7880-4E5B-9A33-BB59B2A80BDC}" destId="{7DC3601E-4A6D-4A62-99ED-E89547826F44}" srcOrd="1" destOrd="0" presId="urn:microsoft.com/office/officeart/2005/8/layout/pyramid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7D55124-5A56-4D66-8941-A639108D9EA7}" type="doc">
      <dgm:prSet loTypeId="urn:microsoft.com/office/officeart/2005/8/layout/hProcess7#1" loCatId="list" qsTypeId="urn:microsoft.com/office/officeart/2005/8/quickstyle/simple1" qsCatId="simple" csTypeId="urn:microsoft.com/office/officeart/2005/8/colors/accent1_2" csCatId="accent1" phldr="1"/>
      <dgm:spPr/>
      <dgm:t>
        <a:bodyPr/>
        <a:lstStyle/>
        <a:p>
          <a:endParaRPr lang="ru-RU"/>
        </a:p>
      </dgm:t>
    </dgm:pt>
    <dgm:pt modelId="{661002F6-2CE3-4E59-84C8-28696525D2F3}" type="pres">
      <dgm:prSet presAssocID="{97D55124-5A56-4D66-8941-A639108D9EA7}" presName="Name0" presStyleCnt="0">
        <dgm:presLayoutVars>
          <dgm:dir/>
          <dgm:animLvl val="lvl"/>
          <dgm:resizeHandles val="exact"/>
        </dgm:presLayoutVars>
      </dgm:prSet>
      <dgm:spPr/>
      <dgm:t>
        <a:bodyPr/>
        <a:lstStyle/>
        <a:p>
          <a:endParaRPr lang="ru-RU"/>
        </a:p>
      </dgm:t>
    </dgm:pt>
  </dgm:ptLst>
  <dgm:cxnLst>
    <dgm:cxn modelId="{C01D10A5-C90C-49BB-9E48-02644EB6C7D2}" type="presOf" srcId="{97D55124-5A56-4D66-8941-A639108D9EA7}" destId="{661002F6-2CE3-4E59-84C8-28696525D2F3}" srcOrd="0" destOrd="0" presId="urn:microsoft.com/office/officeart/2005/8/layout/hProcess7#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7#1">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7F701D-B299-4641-9963-0F0BE64DAAA8}" type="datetimeFigureOut">
              <a:rPr lang="ru-RU" smtClean="0"/>
              <a:pPr/>
              <a:t>12.04.2021</a:t>
            </a:fld>
            <a:endParaRPr lang="ru-RU"/>
          </a:p>
        </p:txBody>
      </p:sp>
      <p:sp>
        <p:nvSpPr>
          <p:cNvPr id="4" name="Образ слайда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8F194C-9488-47EC-A22E-3757354D95F2}" type="slidenum">
              <a:rPr lang="ru-RU" smtClean="0"/>
              <a:pPr/>
              <a:t>‹#›</a:t>
            </a:fld>
            <a:endParaRPr lang="ru-RU"/>
          </a:p>
        </p:txBody>
      </p:sp>
    </p:spTree>
    <p:extLst>
      <p:ext uri="{BB962C8B-B14F-4D97-AF65-F5344CB8AC3E}">
        <p14:creationId xmlns:p14="http://schemas.microsoft.com/office/powerpoint/2010/main" xmlns="" val="24192672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B8F194C-9488-47EC-A22E-3757354D95F2}" type="slidenum">
              <a:rPr lang="ru-RU" smtClean="0"/>
              <a:pPr/>
              <a:t>1</a:t>
            </a:fld>
            <a:endParaRPr lang="ru-RU"/>
          </a:p>
        </p:txBody>
      </p:sp>
    </p:spTree>
    <p:extLst>
      <p:ext uri="{BB962C8B-B14F-4D97-AF65-F5344CB8AC3E}">
        <p14:creationId xmlns:p14="http://schemas.microsoft.com/office/powerpoint/2010/main" xmlns="" val="42329605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B8F194C-9488-47EC-A22E-3757354D95F2}" type="slidenum">
              <a:rPr lang="ru-RU" smtClean="0"/>
              <a:pPr/>
              <a:t>45</a:t>
            </a:fld>
            <a:endParaRPr lang="ru-RU"/>
          </a:p>
        </p:txBody>
      </p:sp>
    </p:spTree>
    <p:extLst>
      <p:ext uri="{BB962C8B-B14F-4D97-AF65-F5344CB8AC3E}">
        <p14:creationId xmlns:p14="http://schemas.microsoft.com/office/powerpoint/2010/main" xmlns="" val="8980945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165225" y="1241425"/>
            <a:ext cx="4465638" cy="3349625"/>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B8F194C-9488-47EC-A22E-3757354D95F2}" type="slidenum">
              <a:rPr lang="ru-RU" smtClean="0"/>
              <a:pPr/>
              <a:t>2</a:t>
            </a:fld>
            <a:endParaRPr lang="ru-RU"/>
          </a:p>
        </p:txBody>
      </p:sp>
    </p:spTree>
    <p:extLst>
      <p:ext uri="{BB962C8B-B14F-4D97-AF65-F5344CB8AC3E}">
        <p14:creationId xmlns:p14="http://schemas.microsoft.com/office/powerpoint/2010/main" xmlns="" val="11080770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371600" y="1143000"/>
            <a:ext cx="4114800" cy="3086100"/>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B8F194C-9488-47EC-A22E-3757354D95F2}" type="slidenum">
              <a:rPr lang="ru-RU" smtClean="0"/>
              <a:pPr/>
              <a:t>3</a:t>
            </a:fld>
            <a:endParaRPr lang="ru-RU"/>
          </a:p>
        </p:txBody>
      </p:sp>
    </p:spTree>
    <p:extLst>
      <p:ext uri="{BB962C8B-B14F-4D97-AF65-F5344CB8AC3E}">
        <p14:creationId xmlns:p14="http://schemas.microsoft.com/office/powerpoint/2010/main" xmlns="" val="291923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371600" y="1143000"/>
            <a:ext cx="4114800" cy="3086100"/>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B8F194C-9488-47EC-A22E-3757354D95F2}" type="slidenum">
              <a:rPr lang="ru-RU" smtClean="0"/>
              <a:pPr/>
              <a:t>4</a:t>
            </a:fld>
            <a:endParaRPr lang="ru-RU"/>
          </a:p>
        </p:txBody>
      </p:sp>
    </p:spTree>
    <p:extLst>
      <p:ext uri="{BB962C8B-B14F-4D97-AF65-F5344CB8AC3E}">
        <p14:creationId xmlns:p14="http://schemas.microsoft.com/office/powerpoint/2010/main" xmlns="" val="20005428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B8F194C-9488-47EC-A22E-3757354D95F2}" type="slidenum">
              <a:rPr lang="ru-RU" smtClean="0"/>
              <a:pPr/>
              <a:t>6</a:t>
            </a:fld>
            <a:endParaRPr lang="ru-RU"/>
          </a:p>
        </p:txBody>
      </p:sp>
    </p:spTree>
    <p:extLst>
      <p:ext uri="{BB962C8B-B14F-4D97-AF65-F5344CB8AC3E}">
        <p14:creationId xmlns:p14="http://schemas.microsoft.com/office/powerpoint/2010/main" xmlns="" val="10868167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B8F194C-9488-47EC-A22E-3757354D95F2}" type="slidenum">
              <a:rPr lang="ru-RU" smtClean="0"/>
              <a:pPr/>
              <a:t>10</a:t>
            </a:fld>
            <a:endParaRPr lang="ru-RU"/>
          </a:p>
        </p:txBody>
      </p:sp>
    </p:spTree>
    <p:extLst>
      <p:ext uri="{BB962C8B-B14F-4D97-AF65-F5344CB8AC3E}">
        <p14:creationId xmlns:p14="http://schemas.microsoft.com/office/powerpoint/2010/main" xmlns="" val="24426058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371600" y="1143000"/>
            <a:ext cx="4114800" cy="3086100"/>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B8F194C-9488-47EC-A22E-3757354D95F2}" type="slidenum">
              <a:rPr lang="ru-RU" smtClean="0"/>
              <a:pPr/>
              <a:t>40</a:t>
            </a:fld>
            <a:endParaRPr lang="ru-RU"/>
          </a:p>
        </p:txBody>
      </p:sp>
    </p:spTree>
    <p:extLst>
      <p:ext uri="{BB962C8B-B14F-4D97-AF65-F5344CB8AC3E}">
        <p14:creationId xmlns:p14="http://schemas.microsoft.com/office/powerpoint/2010/main" xmlns="" val="13495461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371600" y="1143000"/>
            <a:ext cx="4114800" cy="3086100"/>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B8F194C-9488-47EC-A22E-3757354D95F2}" type="slidenum">
              <a:rPr lang="ru-RU" smtClean="0"/>
              <a:pPr/>
              <a:t>42</a:t>
            </a:fld>
            <a:endParaRPr lang="ru-RU"/>
          </a:p>
        </p:txBody>
      </p:sp>
    </p:spTree>
    <p:extLst>
      <p:ext uri="{BB962C8B-B14F-4D97-AF65-F5344CB8AC3E}">
        <p14:creationId xmlns:p14="http://schemas.microsoft.com/office/powerpoint/2010/main" xmlns="" val="19466108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B8F194C-9488-47EC-A22E-3757354D95F2}" type="slidenum">
              <a:rPr lang="ru-RU" smtClean="0"/>
              <a:pPr/>
              <a:t>43</a:t>
            </a:fld>
            <a:endParaRPr lang="ru-RU"/>
          </a:p>
        </p:txBody>
      </p:sp>
    </p:spTree>
    <p:extLst>
      <p:ext uri="{BB962C8B-B14F-4D97-AF65-F5344CB8AC3E}">
        <p14:creationId xmlns:p14="http://schemas.microsoft.com/office/powerpoint/2010/main" xmlns="" val="7261898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43000" y="1122363"/>
            <a:ext cx="6858000" cy="2387600"/>
          </a:xfrm>
        </p:spPr>
        <p:txBody>
          <a:bodyPr anchor="b"/>
          <a:lstStyle>
            <a:lvl1pPr algn="ctr">
              <a:defRPr sz="4500"/>
            </a:lvl1pPr>
          </a:lstStyle>
          <a:p>
            <a:r>
              <a:rPr lang="ru-RU" smtClean="0"/>
              <a:t>Образец заголовка</a:t>
            </a:r>
            <a:endParaRPr lang="ru-RU"/>
          </a:p>
        </p:txBody>
      </p:sp>
      <p:sp>
        <p:nvSpPr>
          <p:cNvPr id="3" name="Подзаголовок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pPr>
              <a:defRPr/>
            </a:pPr>
            <a:fld id="{B9372EDF-253E-4AC8-9FEC-A3A94E5033B6}" type="datetimeFigureOut">
              <a:rPr lang="ru-RU" smtClean="0"/>
              <a:pPr>
                <a:defRPr/>
              </a:pPr>
              <a:t>12.04.2021</a:t>
            </a:fld>
            <a:endParaRPr lang="ru-RU" dirty="0"/>
          </a:p>
        </p:txBody>
      </p:sp>
      <p:sp>
        <p:nvSpPr>
          <p:cNvPr id="5" name="Нижний колонтитул 4"/>
          <p:cNvSpPr>
            <a:spLocks noGrp="1"/>
          </p:cNvSpPr>
          <p:nvPr>
            <p:ph type="ftr" sz="quarter" idx="11"/>
          </p:nvPr>
        </p:nvSpPr>
        <p:spPr/>
        <p:txBody>
          <a:bodyPr/>
          <a:lstStyle/>
          <a:p>
            <a:pPr>
              <a:defRPr/>
            </a:pPr>
            <a:endParaRPr lang="ru-RU" dirty="0"/>
          </a:p>
        </p:txBody>
      </p:sp>
      <p:sp>
        <p:nvSpPr>
          <p:cNvPr id="6" name="Номер слайда 5"/>
          <p:cNvSpPr>
            <a:spLocks noGrp="1"/>
          </p:cNvSpPr>
          <p:nvPr>
            <p:ph type="sldNum" sz="quarter" idx="12"/>
          </p:nvPr>
        </p:nvSpPr>
        <p:spPr/>
        <p:txBody>
          <a:bodyPr/>
          <a:lstStyle/>
          <a:p>
            <a:pPr>
              <a:defRPr/>
            </a:pPr>
            <a:fld id="{B30F7CB5-F11C-4667-8666-71DBBFAD5434}" type="slidenum">
              <a:rPr lang="ru-RU" smtClean="0"/>
              <a:pPr>
                <a:defRPr/>
              </a:pPr>
              <a:t>‹#›</a:t>
            </a:fld>
            <a:endParaRPr lang="ru-RU" dirty="0"/>
          </a:p>
        </p:txBody>
      </p:sp>
    </p:spTree>
    <p:extLst>
      <p:ext uri="{BB962C8B-B14F-4D97-AF65-F5344CB8AC3E}">
        <p14:creationId xmlns:p14="http://schemas.microsoft.com/office/powerpoint/2010/main" xmlns="" val="2526818138"/>
      </p:ext>
    </p:extLst>
  </p:cSld>
  <p:clrMapOvr>
    <a:masterClrMapping/>
  </p:clrMapOvr>
  <p:transition>
    <p:split orient="vert"/>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a:defRPr/>
            </a:pPr>
            <a:fld id="{153C6DE9-489B-4CAB-A2A8-D0844E6FB0B1}" type="datetimeFigureOut">
              <a:rPr lang="ru-RU" smtClean="0"/>
              <a:pPr>
                <a:defRPr/>
              </a:pPr>
              <a:t>12.04.2021</a:t>
            </a:fld>
            <a:endParaRPr lang="ru-RU" dirty="0"/>
          </a:p>
        </p:txBody>
      </p:sp>
      <p:sp>
        <p:nvSpPr>
          <p:cNvPr id="5" name="Нижний колонтитул 4"/>
          <p:cNvSpPr>
            <a:spLocks noGrp="1"/>
          </p:cNvSpPr>
          <p:nvPr>
            <p:ph type="ftr" sz="quarter" idx="11"/>
          </p:nvPr>
        </p:nvSpPr>
        <p:spPr/>
        <p:txBody>
          <a:bodyPr/>
          <a:lstStyle/>
          <a:p>
            <a:pPr>
              <a:defRPr/>
            </a:pPr>
            <a:endParaRPr lang="ru-RU" dirty="0"/>
          </a:p>
        </p:txBody>
      </p:sp>
      <p:sp>
        <p:nvSpPr>
          <p:cNvPr id="6" name="Номер слайда 5"/>
          <p:cNvSpPr>
            <a:spLocks noGrp="1"/>
          </p:cNvSpPr>
          <p:nvPr>
            <p:ph type="sldNum" sz="quarter" idx="12"/>
          </p:nvPr>
        </p:nvSpPr>
        <p:spPr/>
        <p:txBody>
          <a:bodyPr/>
          <a:lstStyle/>
          <a:p>
            <a:pPr>
              <a:defRPr/>
            </a:pPr>
            <a:fld id="{9F86B4DB-8A2C-4856-993D-B7F2CA315B84}" type="slidenum">
              <a:rPr lang="ru-RU" smtClean="0"/>
              <a:pPr>
                <a:defRPr/>
              </a:pPr>
              <a:t>‹#›</a:t>
            </a:fld>
            <a:endParaRPr lang="ru-RU" dirty="0"/>
          </a:p>
        </p:txBody>
      </p:sp>
    </p:spTree>
    <p:extLst>
      <p:ext uri="{BB962C8B-B14F-4D97-AF65-F5344CB8AC3E}">
        <p14:creationId xmlns:p14="http://schemas.microsoft.com/office/powerpoint/2010/main" xmlns="" val="663786343"/>
      </p:ext>
    </p:extLst>
  </p:cSld>
  <p:clrMapOvr>
    <a:masterClrMapping/>
  </p:clrMapOvr>
  <p:transition>
    <p:split orient="vert"/>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43675" y="365125"/>
            <a:ext cx="1971675"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28650" y="365125"/>
            <a:ext cx="5800725"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a:defRPr/>
            </a:pPr>
            <a:fld id="{84535605-5A3C-4829-BBF5-C103A165B3D1}" type="datetimeFigureOut">
              <a:rPr lang="ru-RU" smtClean="0"/>
              <a:pPr>
                <a:defRPr/>
              </a:pPr>
              <a:t>12.04.2021</a:t>
            </a:fld>
            <a:endParaRPr lang="ru-RU" dirty="0"/>
          </a:p>
        </p:txBody>
      </p:sp>
      <p:sp>
        <p:nvSpPr>
          <p:cNvPr id="5" name="Нижний колонтитул 4"/>
          <p:cNvSpPr>
            <a:spLocks noGrp="1"/>
          </p:cNvSpPr>
          <p:nvPr>
            <p:ph type="ftr" sz="quarter" idx="11"/>
          </p:nvPr>
        </p:nvSpPr>
        <p:spPr/>
        <p:txBody>
          <a:bodyPr/>
          <a:lstStyle/>
          <a:p>
            <a:pPr>
              <a:defRPr/>
            </a:pPr>
            <a:endParaRPr lang="ru-RU" dirty="0"/>
          </a:p>
        </p:txBody>
      </p:sp>
      <p:sp>
        <p:nvSpPr>
          <p:cNvPr id="6" name="Номер слайда 5"/>
          <p:cNvSpPr>
            <a:spLocks noGrp="1"/>
          </p:cNvSpPr>
          <p:nvPr>
            <p:ph type="sldNum" sz="quarter" idx="12"/>
          </p:nvPr>
        </p:nvSpPr>
        <p:spPr/>
        <p:txBody>
          <a:bodyPr/>
          <a:lstStyle/>
          <a:p>
            <a:pPr>
              <a:defRPr/>
            </a:pPr>
            <a:fld id="{F08A46DB-932B-4D6B-97E1-E069B48E377A}" type="slidenum">
              <a:rPr lang="ru-RU" smtClean="0"/>
              <a:pPr>
                <a:defRPr/>
              </a:pPr>
              <a:t>‹#›</a:t>
            </a:fld>
            <a:endParaRPr lang="ru-RU" dirty="0"/>
          </a:p>
        </p:txBody>
      </p:sp>
    </p:spTree>
    <p:extLst>
      <p:ext uri="{BB962C8B-B14F-4D97-AF65-F5344CB8AC3E}">
        <p14:creationId xmlns:p14="http://schemas.microsoft.com/office/powerpoint/2010/main" xmlns="" val="1268913336"/>
      </p:ext>
    </p:extLst>
  </p:cSld>
  <p:clrMapOvr>
    <a:masterClrMapping/>
  </p:clrMapOvr>
  <p:transition>
    <p:split orient="vert"/>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a:defRPr/>
            </a:pPr>
            <a:fld id="{37C63E7C-B62D-4890-A5C0-1E0AAD305F90}" type="datetimeFigureOut">
              <a:rPr lang="ru-RU" smtClean="0"/>
              <a:pPr>
                <a:defRPr/>
              </a:pPr>
              <a:t>12.04.2021</a:t>
            </a:fld>
            <a:endParaRPr lang="ru-RU" dirty="0"/>
          </a:p>
        </p:txBody>
      </p:sp>
      <p:sp>
        <p:nvSpPr>
          <p:cNvPr id="5" name="Нижний колонтитул 4"/>
          <p:cNvSpPr>
            <a:spLocks noGrp="1"/>
          </p:cNvSpPr>
          <p:nvPr>
            <p:ph type="ftr" sz="quarter" idx="11"/>
          </p:nvPr>
        </p:nvSpPr>
        <p:spPr/>
        <p:txBody>
          <a:bodyPr/>
          <a:lstStyle/>
          <a:p>
            <a:pPr>
              <a:defRPr/>
            </a:pPr>
            <a:endParaRPr lang="ru-RU" dirty="0"/>
          </a:p>
        </p:txBody>
      </p:sp>
      <p:sp>
        <p:nvSpPr>
          <p:cNvPr id="6" name="Номер слайда 5"/>
          <p:cNvSpPr>
            <a:spLocks noGrp="1"/>
          </p:cNvSpPr>
          <p:nvPr>
            <p:ph type="sldNum" sz="quarter" idx="12"/>
          </p:nvPr>
        </p:nvSpPr>
        <p:spPr/>
        <p:txBody>
          <a:bodyPr/>
          <a:lstStyle/>
          <a:p>
            <a:pPr>
              <a:defRPr/>
            </a:pPr>
            <a:fld id="{C84ECF5B-2DE5-4073-93E7-7E520C2A2077}" type="slidenum">
              <a:rPr lang="ru-RU" smtClean="0"/>
              <a:pPr>
                <a:defRPr/>
              </a:pPr>
              <a:t>‹#›</a:t>
            </a:fld>
            <a:endParaRPr lang="ru-RU" dirty="0"/>
          </a:p>
        </p:txBody>
      </p:sp>
    </p:spTree>
    <p:extLst>
      <p:ext uri="{BB962C8B-B14F-4D97-AF65-F5344CB8AC3E}">
        <p14:creationId xmlns:p14="http://schemas.microsoft.com/office/powerpoint/2010/main" xmlns="" val="681061868"/>
      </p:ext>
    </p:extLst>
  </p:cSld>
  <p:clrMapOvr>
    <a:masterClrMapping/>
  </p:clrMapOvr>
  <p:transition>
    <p:split orient="vert"/>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3888" y="1709739"/>
            <a:ext cx="7886700" cy="2852737"/>
          </a:xfrm>
        </p:spPr>
        <p:txBody>
          <a:bodyPr anchor="b"/>
          <a:lstStyle>
            <a:lvl1pPr>
              <a:defRPr sz="4500"/>
            </a:lvl1pPr>
          </a:lstStyle>
          <a:p>
            <a:r>
              <a:rPr lang="ru-RU" smtClean="0"/>
              <a:t>Образец заголовка</a:t>
            </a:r>
            <a:endParaRPr lang="ru-RU"/>
          </a:p>
        </p:txBody>
      </p:sp>
      <p:sp>
        <p:nvSpPr>
          <p:cNvPr id="3" name="Текст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pPr>
              <a:defRPr/>
            </a:pPr>
            <a:fld id="{D74978F4-41CC-479A-BFD5-438ECB3027D2}" type="datetimeFigureOut">
              <a:rPr lang="ru-RU" smtClean="0"/>
              <a:pPr>
                <a:defRPr/>
              </a:pPr>
              <a:t>12.04.2021</a:t>
            </a:fld>
            <a:endParaRPr lang="ru-RU" dirty="0"/>
          </a:p>
        </p:txBody>
      </p:sp>
      <p:sp>
        <p:nvSpPr>
          <p:cNvPr id="5" name="Нижний колонтитул 4"/>
          <p:cNvSpPr>
            <a:spLocks noGrp="1"/>
          </p:cNvSpPr>
          <p:nvPr>
            <p:ph type="ftr" sz="quarter" idx="11"/>
          </p:nvPr>
        </p:nvSpPr>
        <p:spPr/>
        <p:txBody>
          <a:bodyPr/>
          <a:lstStyle/>
          <a:p>
            <a:pPr>
              <a:defRPr/>
            </a:pPr>
            <a:endParaRPr lang="ru-RU" dirty="0"/>
          </a:p>
        </p:txBody>
      </p:sp>
      <p:sp>
        <p:nvSpPr>
          <p:cNvPr id="6" name="Номер слайда 5"/>
          <p:cNvSpPr>
            <a:spLocks noGrp="1"/>
          </p:cNvSpPr>
          <p:nvPr>
            <p:ph type="sldNum" sz="quarter" idx="12"/>
          </p:nvPr>
        </p:nvSpPr>
        <p:spPr/>
        <p:txBody>
          <a:bodyPr/>
          <a:lstStyle/>
          <a:p>
            <a:pPr>
              <a:defRPr/>
            </a:pPr>
            <a:fld id="{C28AF54F-FD09-4C13-9498-DB98D03BEB9B}" type="slidenum">
              <a:rPr lang="ru-RU" smtClean="0"/>
              <a:pPr>
                <a:defRPr/>
              </a:pPr>
              <a:t>‹#›</a:t>
            </a:fld>
            <a:endParaRPr lang="ru-RU" dirty="0"/>
          </a:p>
        </p:txBody>
      </p:sp>
    </p:spTree>
    <p:extLst>
      <p:ext uri="{BB962C8B-B14F-4D97-AF65-F5344CB8AC3E}">
        <p14:creationId xmlns:p14="http://schemas.microsoft.com/office/powerpoint/2010/main" xmlns="" val="418694437"/>
      </p:ext>
    </p:extLst>
  </p:cSld>
  <p:clrMapOvr>
    <a:masterClrMapping/>
  </p:clrMapOvr>
  <p:transition>
    <p:split orient="vert"/>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6286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291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pPr>
              <a:defRPr/>
            </a:pPr>
            <a:fld id="{71EFC67C-1812-4940-AE9F-DB7EE7DE801C}" type="datetimeFigureOut">
              <a:rPr lang="ru-RU" smtClean="0"/>
              <a:pPr>
                <a:defRPr/>
              </a:pPr>
              <a:t>12.04.2021</a:t>
            </a:fld>
            <a:endParaRPr lang="ru-RU" dirty="0"/>
          </a:p>
        </p:txBody>
      </p:sp>
      <p:sp>
        <p:nvSpPr>
          <p:cNvPr id="6" name="Нижний колонтитул 5"/>
          <p:cNvSpPr>
            <a:spLocks noGrp="1"/>
          </p:cNvSpPr>
          <p:nvPr>
            <p:ph type="ftr" sz="quarter" idx="11"/>
          </p:nvPr>
        </p:nvSpPr>
        <p:spPr/>
        <p:txBody>
          <a:bodyPr/>
          <a:lstStyle/>
          <a:p>
            <a:pPr>
              <a:defRPr/>
            </a:pPr>
            <a:endParaRPr lang="ru-RU" dirty="0"/>
          </a:p>
        </p:txBody>
      </p:sp>
      <p:sp>
        <p:nvSpPr>
          <p:cNvPr id="7" name="Номер слайда 6"/>
          <p:cNvSpPr>
            <a:spLocks noGrp="1"/>
          </p:cNvSpPr>
          <p:nvPr>
            <p:ph type="sldNum" sz="quarter" idx="12"/>
          </p:nvPr>
        </p:nvSpPr>
        <p:spPr/>
        <p:txBody>
          <a:bodyPr/>
          <a:lstStyle/>
          <a:p>
            <a:pPr>
              <a:defRPr/>
            </a:pPr>
            <a:fld id="{13393741-D95A-4FCC-A510-501D0FD70ABB}" type="slidenum">
              <a:rPr lang="ru-RU" smtClean="0"/>
              <a:pPr>
                <a:defRPr/>
              </a:pPr>
              <a:t>‹#›</a:t>
            </a:fld>
            <a:endParaRPr lang="ru-RU" dirty="0"/>
          </a:p>
        </p:txBody>
      </p:sp>
    </p:spTree>
    <p:extLst>
      <p:ext uri="{BB962C8B-B14F-4D97-AF65-F5344CB8AC3E}">
        <p14:creationId xmlns:p14="http://schemas.microsoft.com/office/powerpoint/2010/main" xmlns="" val="1234031597"/>
      </p:ext>
    </p:extLst>
  </p:cSld>
  <p:clrMapOvr>
    <a:masterClrMapping/>
  </p:clrMapOvr>
  <p:transition>
    <p:split orient="vert"/>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365126"/>
            <a:ext cx="78867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smtClean="0"/>
              <a:t>Образец текста</a:t>
            </a:r>
          </a:p>
        </p:txBody>
      </p:sp>
      <p:sp>
        <p:nvSpPr>
          <p:cNvPr id="4" name="Объект 3"/>
          <p:cNvSpPr>
            <a:spLocks noGrp="1"/>
          </p:cNvSpPr>
          <p:nvPr>
            <p:ph sz="half" idx="2"/>
          </p:nvPr>
        </p:nvSpPr>
        <p:spPr>
          <a:xfrm>
            <a:off x="629842" y="2505075"/>
            <a:ext cx="3868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smtClean="0"/>
              <a:t>Образец текста</a:t>
            </a:r>
          </a:p>
        </p:txBody>
      </p:sp>
      <p:sp>
        <p:nvSpPr>
          <p:cNvPr id="6" name="Объект 5"/>
          <p:cNvSpPr>
            <a:spLocks noGrp="1"/>
          </p:cNvSpPr>
          <p:nvPr>
            <p:ph sz="quarter" idx="4"/>
          </p:nvPr>
        </p:nvSpPr>
        <p:spPr>
          <a:xfrm>
            <a:off x="4629150" y="2505075"/>
            <a:ext cx="3887391"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pPr>
              <a:defRPr/>
            </a:pPr>
            <a:fld id="{3EB74D85-5222-4374-8C73-F6F1C1A3A34A}" type="datetimeFigureOut">
              <a:rPr lang="ru-RU" smtClean="0"/>
              <a:pPr>
                <a:defRPr/>
              </a:pPr>
              <a:t>12.04.2021</a:t>
            </a:fld>
            <a:endParaRPr lang="ru-RU" dirty="0"/>
          </a:p>
        </p:txBody>
      </p:sp>
      <p:sp>
        <p:nvSpPr>
          <p:cNvPr id="8" name="Нижний колонтитул 7"/>
          <p:cNvSpPr>
            <a:spLocks noGrp="1"/>
          </p:cNvSpPr>
          <p:nvPr>
            <p:ph type="ftr" sz="quarter" idx="11"/>
          </p:nvPr>
        </p:nvSpPr>
        <p:spPr/>
        <p:txBody>
          <a:bodyPr/>
          <a:lstStyle/>
          <a:p>
            <a:pPr>
              <a:defRPr/>
            </a:pPr>
            <a:endParaRPr lang="ru-RU" dirty="0"/>
          </a:p>
        </p:txBody>
      </p:sp>
      <p:sp>
        <p:nvSpPr>
          <p:cNvPr id="9" name="Номер слайда 8"/>
          <p:cNvSpPr>
            <a:spLocks noGrp="1"/>
          </p:cNvSpPr>
          <p:nvPr>
            <p:ph type="sldNum" sz="quarter" idx="12"/>
          </p:nvPr>
        </p:nvSpPr>
        <p:spPr/>
        <p:txBody>
          <a:bodyPr/>
          <a:lstStyle/>
          <a:p>
            <a:pPr>
              <a:defRPr/>
            </a:pPr>
            <a:fld id="{4667C1C7-6B9C-4556-9093-95EE28632128}" type="slidenum">
              <a:rPr lang="ru-RU" smtClean="0"/>
              <a:pPr>
                <a:defRPr/>
              </a:pPr>
              <a:t>‹#›</a:t>
            </a:fld>
            <a:endParaRPr lang="ru-RU" dirty="0"/>
          </a:p>
        </p:txBody>
      </p:sp>
    </p:spTree>
    <p:extLst>
      <p:ext uri="{BB962C8B-B14F-4D97-AF65-F5344CB8AC3E}">
        <p14:creationId xmlns:p14="http://schemas.microsoft.com/office/powerpoint/2010/main" xmlns="" val="806946888"/>
      </p:ext>
    </p:extLst>
  </p:cSld>
  <p:clrMapOvr>
    <a:masterClrMapping/>
  </p:clrMapOvr>
  <p:transition>
    <p:split orient="vert"/>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pPr>
              <a:defRPr/>
            </a:pPr>
            <a:fld id="{05E55B8A-F85B-492B-92A0-BA5ECB2D93C4}" type="datetimeFigureOut">
              <a:rPr lang="ru-RU" smtClean="0"/>
              <a:pPr>
                <a:defRPr/>
              </a:pPr>
              <a:t>12.04.2021</a:t>
            </a:fld>
            <a:endParaRPr lang="ru-RU" dirty="0"/>
          </a:p>
        </p:txBody>
      </p:sp>
      <p:sp>
        <p:nvSpPr>
          <p:cNvPr id="4" name="Нижний колонтитул 3"/>
          <p:cNvSpPr>
            <a:spLocks noGrp="1"/>
          </p:cNvSpPr>
          <p:nvPr>
            <p:ph type="ftr" sz="quarter" idx="11"/>
          </p:nvPr>
        </p:nvSpPr>
        <p:spPr/>
        <p:txBody>
          <a:bodyPr/>
          <a:lstStyle/>
          <a:p>
            <a:pPr>
              <a:defRPr/>
            </a:pPr>
            <a:endParaRPr lang="ru-RU" dirty="0"/>
          </a:p>
        </p:txBody>
      </p:sp>
      <p:sp>
        <p:nvSpPr>
          <p:cNvPr id="5" name="Номер слайда 4"/>
          <p:cNvSpPr>
            <a:spLocks noGrp="1"/>
          </p:cNvSpPr>
          <p:nvPr>
            <p:ph type="sldNum" sz="quarter" idx="12"/>
          </p:nvPr>
        </p:nvSpPr>
        <p:spPr/>
        <p:txBody>
          <a:bodyPr/>
          <a:lstStyle/>
          <a:p>
            <a:pPr>
              <a:defRPr/>
            </a:pPr>
            <a:fld id="{9511B4C7-2BD6-43EC-888F-DA75AE110D1F}" type="slidenum">
              <a:rPr lang="ru-RU" smtClean="0"/>
              <a:pPr>
                <a:defRPr/>
              </a:pPr>
              <a:t>‹#›</a:t>
            </a:fld>
            <a:endParaRPr lang="ru-RU" dirty="0"/>
          </a:p>
        </p:txBody>
      </p:sp>
    </p:spTree>
    <p:extLst>
      <p:ext uri="{BB962C8B-B14F-4D97-AF65-F5344CB8AC3E}">
        <p14:creationId xmlns:p14="http://schemas.microsoft.com/office/powerpoint/2010/main" xmlns="" val="804634797"/>
      </p:ext>
    </p:extLst>
  </p:cSld>
  <p:clrMapOvr>
    <a:masterClrMapping/>
  </p:clrMapOvr>
  <p:transition>
    <p:split orient="vert"/>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a:defRPr/>
            </a:pPr>
            <a:fld id="{7C8781A7-6687-40F3-AA3D-D6E06FDD50C9}" type="datetimeFigureOut">
              <a:rPr lang="ru-RU" smtClean="0"/>
              <a:pPr>
                <a:defRPr/>
              </a:pPr>
              <a:t>12.04.2021</a:t>
            </a:fld>
            <a:endParaRPr lang="ru-RU" dirty="0"/>
          </a:p>
        </p:txBody>
      </p:sp>
      <p:sp>
        <p:nvSpPr>
          <p:cNvPr id="3" name="Нижний колонтитул 2"/>
          <p:cNvSpPr>
            <a:spLocks noGrp="1"/>
          </p:cNvSpPr>
          <p:nvPr>
            <p:ph type="ftr" sz="quarter" idx="11"/>
          </p:nvPr>
        </p:nvSpPr>
        <p:spPr/>
        <p:txBody>
          <a:bodyPr/>
          <a:lstStyle/>
          <a:p>
            <a:pPr>
              <a:defRPr/>
            </a:pPr>
            <a:endParaRPr lang="ru-RU" dirty="0"/>
          </a:p>
        </p:txBody>
      </p:sp>
      <p:sp>
        <p:nvSpPr>
          <p:cNvPr id="4" name="Номер слайда 3"/>
          <p:cNvSpPr>
            <a:spLocks noGrp="1"/>
          </p:cNvSpPr>
          <p:nvPr>
            <p:ph type="sldNum" sz="quarter" idx="12"/>
          </p:nvPr>
        </p:nvSpPr>
        <p:spPr/>
        <p:txBody>
          <a:bodyPr/>
          <a:lstStyle/>
          <a:p>
            <a:pPr>
              <a:defRPr/>
            </a:pPr>
            <a:fld id="{CEC4589A-3E7A-4202-9C52-0523D7BC2202}" type="slidenum">
              <a:rPr lang="ru-RU" smtClean="0"/>
              <a:pPr>
                <a:defRPr/>
              </a:pPr>
              <a:t>‹#›</a:t>
            </a:fld>
            <a:endParaRPr lang="ru-RU" dirty="0"/>
          </a:p>
        </p:txBody>
      </p:sp>
    </p:spTree>
    <p:extLst>
      <p:ext uri="{BB962C8B-B14F-4D97-AF65-F5344CB8AC3E}">
        <p14:creationId xmlns:p14="http://schemas.microsoft.com/office/powerpoint/2010/main" xmlns="" val="2187482632"/>
      </p:ext>
    </p:extLst>
  </p:cSld>
  <p:clrMapOvr>
    <a:masterClrMapping/>
  </p:clrMapOvr>
  <p:transition>
    <p:split orient="vert"/>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457200"/>
            <a:ext cx="2949178" cy="1600200"/>
          </a:xfrm>
        </p:spPr>
        <p:txBody>
          <a:bodyPr anchor="b"/>
          <a:lstStyle>
            <a:lvl1pPr>
              <a:defRPr sz="2400"/>
            </a:lvl1pPr>
          </a:lstStyle>
          <a:p>
            <a:r>
              <a:rPr lang="ru-RU" smtClean="0"/>
              <a:t>Образец заголовка</a:t>
            </a:r>
            <a:endParaRPr lang="ru-RU"/>
          </a:p>
        </p:txBody>
      </p:sp>
      <p:sp>
        <p:nvSpPr>
          <p:cNvPr id="3" name="Объект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smtClean="0"/>
              <a:t>Образец текста</a:t>
            </a:r>
          </a:p>
        </p:txBody>
      </p:sp>
      <p:sp>
        <p:nvSpPr>
          <p:cNvPr id="5" name="Дата 4"/>
          <p:cNvSpPr>
            <a:spLocks noGrp="1"/>
          </p:cNvSpPr>
          <p:nvPr>
            <p:ph type="dt" sz="half" idx="10"/>
          </p:nvPr>
        </p:nvSpPr>
        <p:spPr/>
        <p:txBody>
          <a:bodyPr/>
          <a:lstStyle/>
          <a:p>
            <a:pPr>
              <a:defRPr/>
            </a:pPr>
            <a:fld id="{C3B53928-FBDF-4488-8A21-1834ED0AB35D}" type="datetimeFigureOut">
              <a:rPr lang="ru-RU" smtClean="0"/>
              <a:pPr>
                <a:defRPr/>
              </a:pPr>
              <a:t>12.04.2021</a:t>
            </a:fld>
            <a:endParaRPr lang="ru-RU" dirty="0"/>
          </a:p>
        </p:txBody>
      </p:sp>
      <p:sp>
        <p:nvSpPr>
          <p:cNvPr id="6" name="Нижний колонтитул 5"/>
          <p:cNvSpPr>
            <a:spLocks noGrp="1"/>
          </p:cNvSpPr>
          <p:nvPr>
            <p:ph type="ftr" sz="quarter" idx="11"/>
          </p:nvPr>
        </p:nvSpPr>
        <p:spPr/>
        <p:txBody>
          <a:bodyPr/>
          <a:lstStyle/>
          <a:p>
            <a:pPr>
              <a:defRPr/>
            </a:pPr>
            <a:endParaRPr lang="ru-RU" dirty="0"/>
          </a:p>
        </p:txBody>
      </p:sp>
      <p:sp>
        <p:nvSpPr>
          <p:cNvPr id="7" name="Номер слайда 6"/>
          <p:cNvSpPr>
            <a:spLocks noGrp="1"/>
          </p:cNvSpPr>
          <p:nvPr>
            <p:ph type="sldNum" sz="quarter" idx="12"/>
          </p:nvPr>
        </p:nvSpPr>
        <p:spPr/>
        <p:txBody>
          <a:bodyPr/>
          <a:lstStyle/>
          <a:p>
            <a:pPr>
              <a:defRPr/>
            </a:pPr>
            <a:fld id="{747500B1-B6C3-403C-84B1-6F4AD8107F09}" type="slidenum">
              <a:rPr lang="ru-RU" smtClean="0"/>
              <a:pPr>
                <a:defRPr/>
              </a:pPr>
              <a:t>‹#›</a:t>
            </a:fld>
            <a:endParaRPr lang="ru-RU" dirty="0"/>
          </a:p>
        </p:txBody>
      </p:sp>
    </p:spTree>
    <p:extLst>
      <p:ext uri="{BB962C8B-B14F-4D97-AF65-F5344CB8AC3E}">
        <p14:creationId xmlns:p14="http://schemas.microsoft.com/office/powerpoint/2010/main" xmlns="" val="816233484"/>
      </p:ext>
    </p:extLst>
  </p:cSld>
  <p:clrMapOvr>
    <a:masterClrMapping/>
  </p:clrMapOvr>
  <p:transition>
    <p:split orient="vert"/>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457200"/>
            <a:ext cx="2949178" cy="1600200"/>
          </a:xfrm>
        </p:spPr>
        <p:txBody>
          <a:bodyPr anchor="b"/>
          <a:lstStyle>
            <a:lvl1pPr>
              <a:defRPr sz="2400"/>
            </a:lvl1pPr>
          </a:lstStyle>
          <a:p>
            <a:r>
              <a:rPr lang="ru-RU" smtClean="0"/>
              <a:t>Образец заголовка</a:t>
            </a:r>
            <a:endParaRPr lang="ru-RU"/>
          </a:p>
        </p:txBody>
      </p:sp>
      <p:sp>
        <p:nvSpPr>
          <p:cNvPr id="3" name="Рисунок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ru-RU"/>
          </a:p>
        </p:txBody>
      </p:sp>
      <p:sp>
        <p:nvSpPr>
          <p:cNvPr id="4" name="Текст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smtClean="0"/>
              <a:t>Образец текста</a:t>
            </a:r>
          </a:p>
        </p:txBody>
      </p:sp>
      <p:sp>
        <p:nvSpPr>
          <p:cNvPr id="5" name="Дата 4"/>
          <p:cNvSpPr>
            <a:spLocks noGrp="1"/>
          </p:cNvSpPr>
          <p:nvPr>
            <p:ph type="dt" sz="half" idx="10"/>
          </p:nvPr>
        </p:nvSpPr>
        <p:spPr/>
        <p:txBody>
          <a:bodyPr/>
          <a:lstStyle/>
          <a:p>
            <a:pPr>
              <a:defRPr/>
            </a:pPr>
            <a:fld id="{280C3E1E-1DED-4F89-8314-B336BEC1E804}" type="datetimeFigureOut">
              <a:rPr lang="ru-RU" smtClean="0"/>
              <a:pPr>
                <a:defRPr/>
              </a:pPr>
              <a:t>12.04.2021</a:t>
            </a:fld>
            <a:endParaRPr lang="ru-RU" dirty="0"/>
          </a:p>
        </p:txBody>
      </p:sp>
      <p:sp>
        <p:nvSpPr>
          <p:cNvPr id="6" name="Нижний колонтитул 5"/>
          <p:cNvSpPr>
            <a:spLocks noGrp="1"/>
          </p:cNvSpPr>
          <p:nvPr>
            <p:ph type="ftr" sz="quarter" idx="11"/>
          </p:nvPr>
        </p:nvSpPr>
        <p:spPr/>
        <p:txBody>
          <a:bodyPr/>
          <a:lstStyle/>
          <a:p>
            <a:pPr>
              <a:defRPr/>
            </a:pPr>
            <a:endParaRPr lang="ru-RU" dirty="0"/>
          </a:p>
        </p:txBody>
      </p:sp>
      <p:sp>
        <p:nvSpPr>
          <p:cNvPr id="7" name="Номер слайда 6"/>
          <p:cNvSpPr>
            <a:spLocks noGrp="1"/>
          </p:cNvSpPr>
          <p:nvPr>
            <p:ph type="sldNum" sz="quarter" idx="12"/>
          </p:nvPr>
        </p:nvSpPr>
        <p:spPr/>
        <p:txBody>
          <a:bodyPr/>
          <a:lstStyle/>
          <a:p>
            <a:pPr>
              <a:defRPr/>
            </a:pPr>
            <a:fld id="{99189FA2-1CA2-4B02-99D1-BA113031CA53}" type="slidenum">
              <a:rPr lang="ru-RU" smtClean="0"/>
              <a:pPr>
                <a:defRPr/>
              </a:pPr>
              <a:t>‹#›</a:t>
            </a:fld>
            <a:endParaRPr lang="ru-RU" dirty="0"/>
          </a:p>
        </p:txBody>
      </p:sp>
    </p:spTree>
    <p:extLst>
      <p:ext uri="{BB962C8B-B14F-4D97-AF65-F5344CB8AC3E}">
        <p14:creationId xmlns:p14="http://schemas.microsoft.com/office/powerpoint/2010/main" xmlns="" val="2750423779"/>
      </p:ext>
    </p:extLst>
  </p:cSld>
  <p:clrMapOvr>
    <a:masterClrMapping/>
  </p:clrMapOvr>
  <p:transition>
    <p:split orient="vert"/>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00000">
              <a:schemeClr val="bg1">
                <a:lumMod val="95000"/>
              </a:schemeClr>
            </a:gs>
            <a:gs pos="7000">
              <a:schemeClr val="accent1">
                <a:lumMod val="5000"/>
                <a:lumOff val="95000"/>
              </a:schemeClr>
            </a:gs>
            <a:gs pos="81000">
              <a:srgbClr val="FFFD10"/>
            </a:gs>
            <a:gs pos="66000">
              <a:schemeClr val="bg1">
                <a:lumMod val="95000"/>
              </a:schemeClr>
            </a:gs>
            <a:gs pos="51000">
              <a:srgbClr val="00B0F0"/>
            </a:gs>
            <a:gs pos="47000">
              <a:srgbClr val="3399FF"/>
            </a:gs>
            <a:gs pos="81000">
              <a:srgbClr val="FFFF00"/>
            </a:gs>
          </a:gsLst>
          <a:lin ang="63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fld id="{AC3BCE76-6931-438C-8039-0D53CFEAE2D0}" type="datetimeFigureOut">
              <a:rPr lang="ru-RU" smtClean="0"/>
              <a:pPr>
                <a:defRPr/>
              </a:pPr>
              <a:t>12.04.2021</a:t>
            </a:fld>
            <a:endParaRPr lang="ru-RU" dirty="0"/>
          </a:p>
        </p:txBody>
      </p:sp>
      <p:sp>
        <p:nvSpPr>
          <p:cNvPr id="5" name="Нижний колонтитул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a:defRPr/>
            </a:pPr>
            <a:endParaRPr lang="ru-RU" dirty="0"/>
          </a:p>
        </p:txBody>
      </p:sp>
      <p:sp>
        <p:nvSpPr>
          <p:cNvPr id="6" name="Номер слайда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8BD4C5A3-AD89-4A83-A802-AD58F74DC36F}" type="slidenum">
              <a:rPr lang="ru-RU" smtClean="0"/>
              <a:pPr>
                <a:defRPr/>
              </a:pPr>
              <a:t>‹#›</a:t>
            </a:fld>
            <a:endParaRPr lang="ru-RU" dirty="0"/>
          </a:p>
        </p:txBody>
      </p:sp>
    </p:spTree>
    <p:extLst>
      <p:ext uri="{BB962C8B-B14F-4D97-AF65-F5344CB8AC3E}">
        <p14:creationId xmlns:p14="http://schemas.microsoft.com/office/powerpoint/2010/main" xmlns="" val="2353193039"/>
      </p:ext>
    </p:extLst>
  </p:cSld>
  <p:clrMap bg1="lt1" tx1="dk1" bg2="lt2" tx2="dk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 id="2147483799" r:id="rId5"/>
    <p:sldLayoutId id="2147483800" r:id="rId6"/>
    <p:sldLayoutId id="2147483801" r:id="rId7"/>
    <p:sldLayoutId id="2147483802" r:id="rId8"/>
    <p:sldLayoutId id="2147483803" r:id="rId9"/>
    <p:sldLayoutId id="2147483804" r:id="rId10"/>
    <p:sldLayoutId id="2147483805" r:id="rId11"/>
  </p:sldLayoutIdLst>
  <p:transition>
    <p:split orient="vert"/>
  </p:transition>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ru-RU"/>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13.jpeg"/><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xml"/><Relationship Id="rId7" Type="http://schemas.microsoft.com/office/2007/relationships/diagramDrawing" Target="../diagrams/drawing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openxmlformats.org/officeDocument/2006/relationships/image" Target="../media/image16.jpeg"/><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hyperlink" Target="http://zakon.rada.gov.ua/laws/show/3551-12" TargetMode="External"/><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2.xml"/><Relationship Id="rId7" Type="http://schemas.microsoft.com/office/2007/relationships/diagramDrawing" Target="../diagrams/drawing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png"/><Relationship Id="rId1" Type="http://schemas.openxmlformats.org/officeDocument/2006/relationships/slideLayout" Target="../slideLayouts/slideLayout2.xml"/><Relationship Id="rId5" Type="http://schemas.openxmlformats.org/officeDocument/2006/relationships/image" Target="../media/image27.jpeg"/><Relationship Id="rId4" Type="http://schemas.openxmlformats.org/officeDocument/2006/relationships/image" Target="../media/image26.jpeg"/></Relationships>
</file>

<file path=ppt/slides/_rels/slide3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hyperlink" Target="https://zakon.rada.gov.ua/laws/show/3551-12" TargetMode="External"/></Relationships>
</file>

<file path=ppt/slides/_rels/slide4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8.jpe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0.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467544" y="2511991"/>
            <a:ext cx="8229600" cy="3477875"/>
          </a:xfrm>
          <a:prstGeom prst="rect">
            <a:avLst/>
          </a:prstGeom>
        </p:spPr>
        <p:txBody>
          <a:bodyPr wrap="square">
            <a:spAutoFit/>
          </a:bodyPr>
          <a:lstStyle/>
          <a:p>
            <a:pPr algn="ctr"/>
            <a:r>
              <a:rPr lang="uk-UA" sz="4400" b="1" dirty="0">
                <a:solidFill>
                  <a:srgbClr val="002060"/>
                </a:solidFill>
                <a:latin typeface="Times New Roman" panose="02020603050405020304" pitchFamily="18" charset="0"/>
                <a:cs typeface="Times New Roman" panose="02020603050405020304" pitchFamily="18" charset="0"/>
              </a:rPr>
              <a:t>Соціальний захист </a:t>
            </a:r>
          </a:p>
          <a:p>
            <a:pPr algn="ctr"/>
            <a:r>
              <a:rPr lang="uk-UA" sz="4400" b="1" dirty="0" smtClean="0">
                <a:solidFill>
                  <a:srgbClr val="002060"/>
                </a:solidFill>
                <a:latin typeface="Times New Roman" panose="02020603050405020304" pitchFamily="18" charset="0"/>
                <a:cs typeface="Times New Roman" panose="02020603050405020304" pitchFamily="18" charset="0"/>
              </a:rPr>
              <a:t>учасників </a:t>
            </a:r>
            <a:r>
              <a:rPr lang="uk-UA" sz="4400" b="1" dirty="0">
                <a:solidFill>
                  <a:srgbClr val="002060"/>
                </a:solidFill>
                <a:latin typeface="Times New Roman" panose="02020603050405020304" pitchFamily="18" charset="0"/>
                <a:cs typeface="Times New Roman" panose="02020603050405020304" pitchFamily="18" charset="0"/>
              </a:rPr>
              <a:t>антитерористичної операції </a:t>
            </a:r>
            <a:r>
              <a:rPr lang="uk-UA" sz="4400" b="1" dirty="0" smtClean="0">
                <a:solidFill>
                  <a:srgbClr val="002060"/>
                </a:solidFill>
                <a:latin typeface="Times New Roman" panose="02020603050405020304" pitchFamily="18" charset="0"/>
                <a:cs typeface="Times New Roman" panose="02020603050405020304" pitchFamily="18" charset="0"/>
              </a:rPr>
              <a:t>(операції Об'єднаних сил) та </a:t>
            </a:r>
            <a:r>
              <a:rPr lang="uk-UA" sz="4400" b="1" dirty="0">
                <a:solidFill>
                  <a:srgbClr val="002060"/>
                </a:solidFill>
                <a:latin typeface="Times New Roman" panose="02020603050405020304" pitchFamily="18" charset="0"/>
                <a:cs typeface="Times New Roman" panose="02020603050405020304" pitchFamily="18" charset="0"/>
              </a:rPr>
              <a:t>членів їх сімей </a:t>
            </a:r>
            <a:endParaRPr lang="uk-UA" sz="4400" b="1" dirty="0" smtClean="0">
              <a:solidFill>
                <a:srgbClr val="002060"/>
              </a:solidFill>
              <a:latin typeface="Times New Roman" panose="02020603050405020304" pitchFamily="18" charset="0"/>
              <a:cs typeface="Times New Roman" panose="02020603050405020304" pitchFamily="18" charset="0"/>
            </a:endParaRPr>
          </a:p>
          <a:p>
            <a:pPr algn="ctr"/>
            <a:r>
              <a:rPr lang="uk-UA" sz="4400" b="1" dirty="0" smtClean="0">
                <a:solidFill>
                  <a:srgbClr val="002060"/>
                </a:solidFill>
                <a:latin typeface="Times New Roman" panose="02020603050405020304" pitchFamily="18" charset="0"/>
                <a:cs typeface="Times New Roman" panose="02020603050405020304" pitchFamily="18" charset="0"/>
              </a:rPr>
              <a:t>у </a:t>
            </a:r>
            <a:r>
              <a:rPr lang="uk-UA" sz="4400" b="1" dirty="0">
                <a:solidFill>
                  <a:srgbClr val="002060"/>
                </a:solidFill>
                <a:latin typeface="Times New Roman" panose="02020603050405020304" pitchFamily="18" charset="0"/>
                <a:cs typeface="Times New Roman" panose="02020603050405020304" pitchFamily="18" charset="0"/>
              </a:rPr>
              <a:t>Сумській області</a:t>
            </a:r>
            <a:endParaRPr lang="ru-RU" sz="4400" dirty="0"/>
          </a:p>
        </p:txBody>
      </p:sp>
      <p:pic>
        <p:nvPicPr>
          <p:cNvPr id="2" name="Рисунок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4056" y="21744"/>
            <a:ext cx="2392621" cy="2471152"/>
          </a:xfrm>
          <a:prstGeom prst="rect">
            <a:avLst/>
          </a:prstGeom>
        </p:spPr>
      </p:pic>
    </p:spTree>
    <p:extLst>
      <p:ext uri="{BB962C8B-B14F-4D97-AF65-F5344CB8AC3E}">
        <p14:creationId xmlns:p14="http://schemas.microsoft.com/office/powerpoint/2010/main" xmlns="" val="1246712493"/>
      </p:ext>
    </p:extLst>
  </p:cSld>
  <p:clrMapOvr>
    <a:masterClrMapping/>
  </p:clrMapOvr>
  <p:transition spd="med">
    <p:split orient="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957793" y="1447369"/>
            <a:ext cx="7041833" cy="608206"/>
          </a:xfrm>
        </p:spPr>
        <p:txBody>
          <a:bodyPr>
            <a:normAutofit fontScale="90000"/>
          </a:bodyPr>
          <a:lstStyle/>
          <a:p>
            <a:r>
              <a:rPr lang="uk-UA" sz="2000" b="1" noProof="1">
                <a:solidFill>
                  <a:schemeClr val="tx2">
                    <a:lumMod val="75000"/>
                  </a:schemeClr>
                </a:solidFill>
                <a:latin typeface="Times New Roman" panose="02020603050405020304" pitchFamily="18" charset="0"/>
                <a:cs typeface="Times New Roman" panose="02020603050405020304" pitchFamily="18" charset="0"/>
              </a:rPr>
              <a:t>ПКМУ від 23 вересня 2015 р. № 739</a:t>
            </a:r>
            <a:br>
              <a:rPr lang="uk-UA" sz="2000" b="1" noProof="1">
                <a:solidFill>
                  <a:schemeClr val="tx2">
                    <a:lumMod val="75000"/>
                  </a:schemeClr>
                </a:solidFill>
                <a:latin typeface="Times New Roman" panose="02020603050405020304" pitchFamily="18" charset="0"/>
                <a:cs typeface="Times New Roman" panose="02020603050405020304" pitchFamily="18" charset="0"/>
              </a:rPr>
            </a:br>
            <a:r>
              <a:rPr lang="uk-UA" sz="2000" b="1" noProof="1">
                <a:solidFill>
                  <a:schemeClr val="tx2">
                    <a:lumMod val="75000"/>
                  </a:schemeClr>
                </a:solidFill>
                <a:latin typeface="Times New Roman" panose="02020603050405020304" pitchFamily="18" charset="0"/>
                <a:cs typeface="Times New Roman" panose="02020603050405020304" pitchFamily="18" charset="0"/>
              </a:rPr>
              <a:t>«Питання надання статусу учасника війни деяким особам»</a:t>
            </a:r>
          </a:p>
        </p:txBody>
      </p:sp>
      <p:sp>
        <p:nvSpPr>
          <p:cNvPr id="3" name="Подзаголовок 2"/>
          <p:cNvSpPr>
            <a:spLocks noGrp="1"/>
          </p:cNvSpPr>
          <p:nvPr>
            <p:ph type="subTitle" idx="1"/>
          </p:nvPr>
        </p:nvSpPr>
        <p:spPr>
          <a:xfrm>
            <a:off x="1" y="2299077"/>
            <a:ext cx="1925935" cy="4365104"/>
          </a:xfrm>
        </p:spPr>
        <p:txBody>
          <a:bodyPr>
            <a:normAutofit/>
          </a:bodyPr>
          <a:lstStyle/>
          <a:p>
            <a:r>
              <a:rPr lang="uk-UA" b="1" dirty="0">
                <a:solidFill>
                  <a:schemeClr val="tx2">
                    <a:lumMod val="75000"/>
                  </a:schemeClr>
                </a:solidFill>
                <a:latin typeface="Times New Roman" panose="02020603050405020304" pitchFamily="18" charset="0"/>
                <a:cs typeface="Times New Roman" panose="02020603050405020304" pitchFamily="18" charset="0"/>
              </a:rPr>
              <a:t>працівники підприємств, установ та організацій, які залучалися та брали безпосередню участь у забезпеченні проведення </a:t>
            </a:r>
            <a:r>
              <a:rPr lang="uk-UA" b="1" dirty="0" smtClean="0">
                <a:solidFill>
                  <a:schemeClr val="tx2">
                    <a:lumMod val="75000"/>
                  </a:schemeClr>
                </a:solidFill>
                <a:latin typeface="Times New Roman" panose="02020603050405020304" pitchFamily="18" charset="0"/>
                <a:cs typeface="Times New Roman" panose="02020603050405020304" pitchFamily="18" charset="0"/>
              </a:rPr>
              <a:t>АТО/ООС, </a:t>
            </a:r>
            <a:r>
              <a:rPr lang="uk-UA" b="1" dirty="0">
                <a:solidFill>
                  <a:schemeClr val="tx2">
                    <a:lumMod val="75000"/>
                  </a:schemeClr>
                </a:solidFill>
                <a:latin typeface="Times New Roman" panose="02020603050405020304" pitchFamily="18" charset="0"/>
                <a:cs typeface="Times New Roman" panose="02020603050405020304" pitchFamily="18" charset="0"/>
              </a:rPr>
              <a:t>перебуваючи безпосередньо в районах </a:t>
            </a:r>
            <a:r>
              <a:rPr lang="uk-UA" b="1" dirty="0" smtClean="0">
                <a:solidFill>
                  <a:schemeClr val="tx2">
                    <a:lumMod val="75000"/>
                  </a:schemeClr>
                </a:solidFill>
                <a:latin typeface="Times New Roman" panose="02020603050405020304" pitchFamily="18" charset="0"/>
                <a:cs typeface="Times New Roman" panose="02020603050405020304" pitchFamily="18" charset="0"/>
              </a:rPr>
              <a:t>АТО/ООС </a:t>
            </a:r>
            <a:r>
              <a:rPr lang="uk-UA" b="1" dirty="0">
                <a:solidFill>
                  <a:schemeClr val="tx2">
                    <a:lumMod val="75000"/>
                  </a:schemeClr>
                </a:solidFill>
                <a:latin typeface="Times New Roman" panose="02020603050405020304" pitchFamily="18" charset="0"/>
                <a:cs typeface="Times New Roman" panose="02020603050405020304" pitchFamily="18" charset="0"/>
              </a:rPr>
              <a:t>в період її проведення</a:t>
            </a:r>
            <a:endParaRPr lang="uk-UA" b="1" noProof="1">
              <a:solidFill>
                <a:schemeClr val="tx2">
                  <a:lumMod val="75000"/>
                </a:schemeClr>
              </a:solidFill>
              <a:latin typeface="Times New Roman" panose="02020603050405020304" pitchFamily="18" charset="0"/>
              <a:cs typeface="Times New Roman" panose="02020603050405020304" pitchFamily="18" charset="0"/>
            </a:endParaRPr>
          </a:p>
        </p:txBody>
      </p:sp>
      <p:sp useBgFill="1">
        <p:nvSpPr>
          <p:cNvPr id="5" name="Прямоугольник 4"/>
          <p:cNvSpPr/>
          <p:nvPr/>
        </p:nvSpPr>
        <p:spPr>
          <a:xfrm>
            <a:off x="2346362" y="692989"/>
            <a:ext cx="6264696" cy="5652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800" b="1" dirty="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СТАТУС УЧАСНИКА ВІЙНИ</a:t>
            </a:r>
            <a:endParaRPr lang="ru-RU" sz="2800" b="1" dirty="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7" name="Заголовок 1"/>
          <p:cNvSpPr txBox="1">
            <a:spLocks/>
          </p:cNvSpPr>
          <p:nvPr/>
        </p:nvSpPr>
        <p:spPr bwMode="auto">
          <a:xfrm>
            <a:off x="2339144" y="2349379"/>
            <a:ext cx="5434509" cy="185386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algn="just"/>
            <a:r>
              <a:rPr lang="uk-UA" sz="1800" b="1" dirty="0" smtClean="0">
                <a:solidFill>
                  <a:schemeClr val="accent5">
                    <a:lumMod val="50000"/>
                  </a:schemeClr>
                </a:solidFill>
                <a:latin typeface="Times New Roman" panose="02020603050405020304" pitchFamily="18" charset="0"/>
                <a:cs typeface="Times New Roman" panose="02020603050405020304" pitchFamily="18" charset="0"/>
              </a:rPr>
              <a:t>●</a:t>
            </a:r>
            <a:r>
              <a:rPr lang="uk-UA" sz="1400" noProof="1" smtClean="0">
                <a:solidFill>
                  <a:schemeClr val="accent5">
                    <a:lumMod val="50000"/>
                  </a:schemeClr>
                </a:solidFill>
                <a:latin typeface="Times New Roman" panose="02020603050405020304" pitchFamily="18" charset="0"/>
                <a:cs typeface="Times New Roman" panose="02020603050405020304" pitchFamily="18" charset="0"/>
              </a:rPr>
              <a:t>документи про безпосереднє залучення до виконання завдань АТО в районах її проведення, а також ін. документи, видані державними органами, підприємствами, установами, організаціями, що містять відомості про безпосередню участь працівника в забезпеченні виконання завдань АТО в районах її проведення - для працівників, які на строк не менше ніж 30 календарних днів, у т.ч. за сукупністю днів перебування, залучалися та брали безпосередню участь у забезпеченні проведення АТО, перебуваючи безпосередньо в районах її проведення</a:t>
            </a:r>
            <a:endParaRPr lang="uk-UA" sz="1400" b="1" noProof="1">
              <a:solidFill>
                <a:schemeClr val="accent5">
                  <a:lumMod val="50000"/>
                </a:schemeClr>
              </a:solidFill>
              <a:latin typeface="Times New Roman" panose="02020603050405020304" pitchFamily="18" charset="0"/>
              <a:cs typeface="Times New Roman" panose="02020603050405020304" pitchFamily="18" charset="0"/>
            </a:endParaRPr>
          </a:p>
        </p:txBody>
      </p:sp>
      <p:pic>
        <p:nvPicPr>
          <p:cNvPr id="9" name="Рисунок 8"/>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925936" y="4098910"/>
            <a:ext cx="300497" cy="414974"/>
          </a:xfrm>
          <a:prstGeom prst="rect">
            <a:avLst/>
          </a:prstGeom>
        </p:spPr>
      </p:pic>
      <p:pic>
        <p:nvPicPr>
          <p:cNvPr id="10" name="Рисунок 9"/>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323528" y="628092"/>
            <a:ext cx="1783863" cy="1102202"/>
          </a:xfrm>
          <a:prstGeom prst="rect">
            <a:avLst/>
          </a:prstGeom>
        </p:spPr>
      </p:pic>
      <p:sp useBgFill="1">
        <p:nvSpPr>
          <p:cNvPr id="12" name="Прямоугольник 11"/>
          <p:cNvSpPr/>
          <p:nvPr/>
        </p:nvSpPr>
        <p:spPr>
          <a:xfrm rot="16200000">
            <a:off x="6445786" y="3997131"/>
            <a:ext cx="4176465" cy="589285"/>
          </a:xfrm>
          <a:prstGeom prst="rect">
            <a:avLst/>
          </a:prstGeom>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800" b="1" dirty="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КОМІСІЯ</a:t>
            </a:r>
            <a:endParaRPr lang="ru-RU" sz="2800" b="1" dirty="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13" name="Рисунок 12"/>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827417" y="4098910"/>
            <a:ext cx="321720" cy="382718"/>
          </a:xfrm>
          <a:prstGeom prst="rect">
            <a:avLst/>
          </a:prstGeom>
        </p:spPr>
      </p:pic>
      <p:sp>
        <p:nvSpPr>
          <p:cNvPr id="11" name="Заголовок 1"/>
          <p:cNvSpPr txBox="1">
            <a:spLocks/>
          </p:cNvSpPr>
          <p:nvPr/>
        </p:nvSpPr>
        <p:spPr bwMode="auto">
          <a:xfrm>
            <a:off x="2339144" y="4452140"/>
            <a:ext cx="5396784" cy="194378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algn="just"/>
            <a:r>
              <a:rPr lang="uk-UA" sz="1200" b="1" dirty="0" smtClean="0">
                <a:solidFill>
                  <a:schemeClr val="accent5">
                    <a:lumMod val="50000"/>
                  </a:schemeClr>
                </a:solidFill>
                <a:latin typeface="Times New Roman" panose="02020603050405020304" pitchFamily="18" charset="0"/>
                <a:cs typeface="Times New Roman" panose="02020603050405020304" pitchFamily="18" charset="0"/>
              </a:rPr>
              <a:t>●</a:t>
            </a:r>
            <a:r>
              <a:rPr lang="uk-UA" sz="1400" noProof="1" smtClean="0">
                <a:solidFill>
                  <a:schemeClr val="accent5">
                    <a:lumMod val="50000"/>
                  </a:schemeClr>
                </a:solidFill>
                <a:latin typeface="Times New Roman" panose="02020603050405020304" pitchFamily="18" charset="0"/>
                <a:cs typeface="Times New Roman" panose="02020603050405020304" pitchFamily="18" charset="0"/>
              </a:rPr>
              <a:t>витяги з наказів Генштабу ЗСУ про залучення до ООС, витяги з наказів Командувача об’єднаних сил, командирів оперативно-тактичних угрупувань про прибуття (вибуття) до (з) районів здійснення таких заходів, документи про направлення у відрядження до районів здійснення таких заходів - для працівників, які на строк не менше ніж 30 календарних днів, у т.ч. за сукупністю днів перебування, залучалися та брали безпосередню участь у ООС, перебуваючи безпосередньо в районах та у період здійснення зазначених заходів.</a:t>
            </a:r>
            <a:endParaRPr lang="uk-UA" sz="1400" b="1" noProof="1">
              <a:solidFill>
                <a:schemeClr val="accent5">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091991962"/>
      </p:ext>
    </p:extLst>
  </p:cSld>
  <p:clrMapOvr>
    <a:masterClrMapping/>
  </p:clrMapOvr>
  <p:transition>
    <p:split orient="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2" name="Заголовок 11"/>
          <p:cNvSpPr>
            <a:spLocks noGrp="1"/>
          </p:cNvSpPr>
          <p:nvPr>
            <p:ph type="title"/>
          </p:nvPr>
        </p:nvSpPr>
        <p:spPr>
          <a:xfrm>
            <a:off x="728090" y="297796"/>
            <a:ext cx="7869758" cy="4602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400" b="1" dirty="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СТАТУС ЧЛЕНА СІМЇ ЗАГИБЛОГО (ПОМЕРЛОГО) </a:t>
            </a:r>
            <a:endParaRPr lang="ru-RU" sz="2400" b="1" dirty="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8" name="Текст 7"/>
          <p:cNvSpPr>
            <a:spLocks noGrp="1"/>
          </p:cNvSpPr>
          <p:nvPr>
            <p:ph type="body" idx="1"/>
          </p:nvPr>
        </p:nvSpPr>
        <p:spPr>
          <a:xfrm>
            <a:off x="313363" y="4543311"/>
            <a:ext cx="4040188" cy="1752869"/>
          </a:xfrm>
          <a:noFill/>
          <a:ln w="9525">
            <a:noFill/>
            <a:miter lim="800000"/>
            <a:headEnd/>
            <a:tailEnd/>
          </a:ln>
          <a:effectLst>
            <a:glow rad="127000">
              <a:srgbClr val="86B5FA"/>
            </a:glow>
            <a:outerShdw blurRad="225425" dist="50800" dir="5220000" algn="ctr">
              <a:srgbClr val="000000">
                <a:alpha val="33000"/>
              </a:srgbClr>
            </a:outerShdw>
          </a:effectLst>
          <a:scene3d>
            <a:camera prst="perspectiveRelaxedModerately">
              <a:rot lat="21594000" lon="0" rev="0"/>
            </a:camera>
            <a:lightRig rig="harsh" dir="t">
              <a:rot lat="0" lon="0" rev="3000000"/>
            </a:lightRig>
          </a:scene3d>
          <a:sp3d extrusionH="254000" contourW="19050">
            <a:bevelT w="82550" h="44450" prst="angle"/>
            <a:bevelB w="82550" h="44450" prst="angle"/>
            <a:contourClr>
              <a:srgbClr val="FFFFFF"/>
            </a:contourClr>
          </a:sp3d>
        </p:spPr>
        <p:txBody>
          <a:bodyPr vert="horz" wrap="square" lIns="91440" tIns="45720" rIns="91440" bIns="45720" numCol="1" rtlCol="0" anchor="t" anchorCtr="0" compatLnSpc="1">
            <a:prstTxWarp prst="textNoShape">
              <a:avLst/>
            </a:prstTxWarp>
            <a:normAutofit/>
          </a:bodyPr>
          <a:lstStyle/>
          <a:p>
            <a:pPr algn="ctr"/>
            <a:r>
              <a:rPr lang="uk-UA" sz="2400" dirty="0">
                <a:solidFill>
                  <a:schemeClr val="tx2">
                    <a:lumMod val="50000"/>
                  </a:schemeClr>
                </a:solidFill>
                <a:latin typeface="Times New Roman" panose="02020603050405020304" pitchFamily="18" charset="0"/>
                <a:cs typeface="Times New Roman" panose="02020603050405020304" pitchFamily="18" charset="0"/>
              </a:rPr>
              <a:t>утриманці загиблого або того, хто пропав безвісти, яким у зв’язку з цим виплачується пенсія</a:t>
            </a:r>
            <a:endParaRPr lang="ru-RU" sz="2400" dirty="0">
              <a:solidFill>
                <a:schemeClr val="tx2">
                  <a:lumMod val="50000"/>
                </a:schemeClr>
              </a:solidFill>
              <a:latin typeface="Times New Roman" panose="02020603050405020304" pitchFamily="18" charset="0"/>
              <a:cs typeface="Times New Roman" panose="02020603050405020304" pitchFamily="18" charset="0"/>
            </a:endParaRPr>
          </a:p>
        </p:txBody>
      </p:sp>
      <p:sp>
        <p:nvSpPr>
          <p:cNvPr id="9" name="Объект 8"/>
          <p:cNvSpPr>
            <a:spLocks noGrp="1"/>
          </p:cNvSpPr>
          <p:nvPr>
            <p:ph sz="half" idx="2"/>
          </p:nvPr>
        </p:nvSpPr>
        <p:spPr>
          <a:xfrm>
            <a:off x="313363" y="3471809"/>
            <a:ext cx="3957836" cy="799290"/>
          </a:xfrm>
          <a:noFill/>
          <a:ln>
            <a:noFill/>
          </a:ln>
          <a:effectLst>
            <a:glow rad="127000">
              <a:srgbClr val="86B5FA"/>
            </a:glow>
            <a:outerShdw blurRad="225425" dist="50800" dir="5220000" algn="ctr">
              <a:srgbClr val="000000">
                <a:alpha val="33000"/>
              </a:srgbClr>
            </a:outerShdw>
          </a:effectLst>
          <a:scene3d>
            <a:camera prst="perspectiveRelaxedModerately">
              <a:rot lat="21594000" lon="0" rev="0"/>
            </a:camera>
            <a:lightRig rig="harsh" dir="t">
              <a:rot lat="0" lon="0" rev="3000000"/>
            </a:lightRig>
          </a:scene3d>
          <a:sp3d extrusionH="254000" contourW="19050">
            <a:bevelT w="82550" h="44450" prst="angle"/>
            <a:bevelB w="82550" h="44450" prst="angle"/>
            <a:contourClr>
              <a:srgbClr val="FFFFFF"/>
            </a:contourClr>
          </a:sp3d>
        </p:spPr>
        <p:txBody>
          <a:bodyPr>
            <a:normAutofit/>
          </a:bodyPr>
          <a:lstStyle/>
          <a:p>
            <a:pPr marL="0" indent="0" algn="ctr">
              <a:buNone/>
            </a:pPr>
            <a:r>
              <a:rPr lang="uk-UA" sz="2400" b="1" dirty="0">
                <a:solidFill>
                  <a:schemeClr val="tx2">
                    <a:lumMod val="50000"/>
                  </a:schemeClr>
                </a:solidFill>
                <a:latin typeface="Times New Roman" panose="02020603050405020304" pitchFamily="18" charset="0"/>
                <a:cs typeface="Times New Roman" panose="02020603050405020304" pitchFamily="18" charset="0"/>
              </a:rPr>
              <a:t>батьки</a:t>
            </a:r>
            <a:endParaRPr lang="ru-RU" sz="2400" b="1" dirty="0">
              <a:solidFill>
                <a:schemeClr val="tx2">
                  <a:lumMod val="50000"/>
                </a:schemeClr>
              </a:solidFill>
              <a:latin typeface="Times New Roman" panose="02020603050405020304" pitchFamily="18" charset="0"/>
              <a:cs typeface="Times New Roman" panose="02020603050405020304" pitchFamily="18" charset="0"/>
            </a:endParaRPr>
          </a:p>
        </p:txBody>
      </p:sp>
      <p:sp>
        <p:nvSpPr>
          <p:cNvPr id="10" name="Текст 9"/>
          <p:cNvSpPr>
            <a:spLocks noGrp="1"/>
          </p:cNvSpPr>
          <p:nvPr>
            <p:ph type="body" sz="quarter" idx="3"/>
          </p:nvPr>
        </p:nvSpPr>
        <p:spPr>
          <a:xfrm>
            <a:off x="103767" y="1550010"/>
            <a:ext cx="4377028" cy="1755918"/>
          </a:xfrm>
          <a:noFill/>
          <a:ln w="9525">
            <a:noFill/>
            <a:miter lim="800000"/>
            <a:headEnd/>
            <a:tailEnd/>
          </a:ln>
          <a:effectLst>
            <a:glow rad="127000">
              <a:srgbClr val="86B5FA"/>
            </a:glow>
            <a:outerShdw blurRad="225425" dist="50800" dir="5220000" algn="ctr">
              <a:srgbClr val="000000">
                <a:alpha val="33000"/>
              </a:srgbClr>
            </a:outerShdw>
          </a:effectLst>
          <a:scene3d>
            <a:camera prst="perspectiveRelaxedModerately">
              <a:rot lat="21594000" lon="0" rev="0"/>
            </a:camera>
            <a:lightRig rig="harsh" dir="t">
              <a:rot lat="0" lon="0" rev="3000000"/>
            </a:lightRig>
          </a:scene3d>
          <a:sp3d extrusionH="254000" contourW="19050">
            <a:bevelT w="82550" h="44450" prst="angle"/>
            <a:bevelB w="82550" h="44450" prst="angle"/>
            <a:contourClr>
              <a:srgbClr val="FFFFFF"/>
            </a:contourClr>
          </a:sp3d>
        </p:spPr>
        <p:txBody>
          <a:bodyPr vert="horz" wrap="square" lIns="91440" tIns="45720" rIns="91440" bIns="45720" numCol="1" anchor="t" anchorCtr="0" compatLnSpc="1">
            <a:prstTxWarp prst="textNoShape">
              <a:avLst/>
            </a:prstTxWarp>
            <a:normAutofit/>
          </a:bodyPr>
          <a:lstStyle/>
          <a:p>
            <a:pPr algn="ctr"/>
            <a:r>
              <a:rPr lang="uk-UA" sz="2400" dirty="0">
                <a:solidFill>
                  <a:schemeClr val="tx2">
                    <a:lumMod val="50000"/>
                  </a:schemeClr>
                </a:solidFill>
                <a:latin typeface="Times New Roman" panose="02020603050405020304" pitchFamily="18" charset="0"/>
                <a:cs typeface="Times New Roman" panose="02020603050405020304" pitchFamily="18" charset="0"/>
              </a:rPr>
              <a:t>один з подружжя, який не одружився вдруге, незалежно від того, виплачується йому пенсія чи ні</a:t>
            </a:r>
            <a:endParaRPr lang="ru-RU" sz="2400" dirty="0">
              <a:solidFill>
                <a:schemeClr val="tx2">
                  <a:lumMod val="50000"/>
                </a:schemeClr>
              </a:solidFill>
              <a:latin typeface="Times New Roman" panose="02020603050405020304" pitchFamily="18" charset="0"/>
              <a:cs typeface="Times New Roman" panose="02020603050405020304" pitchFamily="18" charset="0"/>
            </a:endParaRPr>
          </a:p>
        </p:txBody>
      </p:sp>
      <p:sp>
        <p:nvSpPr>
          <p:cNvPr id="11" name="Объект 10"/>
          <p:cNvSpPr>
            <a:spLocks noGrp="1"/>
          </p:cNvSpPr>
          <p:nvPr>
            <p:ph sz="quarter" idx="4"/>
          </p:nvPr>
        </p:nvSpPr>
        <p:spPr>
          <a:xfrm>
            <a:off x="4932927" y="3492268"/>
            <a:ext cx="4041775" cy="778831"/>
          </a:xfrm>
          <a:noFill/>
          <a:ln w="9525">
            <a:noFill/>
            <a:miter lim="800000"/>
            <a:headEnd/>
            <a:tailEnd/>
          </a:ln>
          <a:effectLst>
            <a:glow rad="127000">
              <a:srgbClr val="86B5FA"/>
            </a:glow>
            <a:outerShdw blurRad="225425" dist="50800" dir="5220000" algn="ctr">
              <a:srgbClr val="000000">
                <a:alpha val="33000"/>
              </a:srgbClr>
            </a:outerShdw>
          </a:effectLst>
          <a:scene3d>
            <a:camera prst="perspectiveRelaxedModerately">
              <a:rot lat="21594000" lon="0" rev="0"/>
            </a:camera>
            <a:lightRig rig="harsh" dir="t">
              <a:rot lat="0" lon="0" rev="3000000"/>
            </a:lightRig>
          </a:scene3d>
          <a:sp3d extrusionH="254000" contourW="19050">
            <a:bevelT w="82550" h="44450" prst="angle"/>
            <a:bevelB w="82550" h="44450" prst="angle"/>
            <a:contourClr>
              <a:srgbClr val="FFFFFF"/>
            </a:contourClr>
          </a:sp3d>
        </p:spPr>
        <p:txBody>
          <a:bodyPr vert="horz" wrap="square" lIns="91440" tIns="45720" rIns="91440" bIns="45720" numCol="1" anchor="t" anchorCtr="0" compatLnSpc="1">
            <a:prstTxWarp prst="textNoShape">
              <a:avLst/>
            </a:prstTxWarp>
            <a:normAutofit/>
          </a:bodyPr>
          <a:lstStyle/>
          <a:p>
            <a:pPr marL="0" indent="0" algn="ctr">
              <a:buNone/>
            </a:pPr>
            <a:r>
              <a:rPr lang="uk-UA" sz="2400" b="1" dirty="0">
                <a:solidFill>
                  <a:schemeClr val="tx2">
                    <a:lumMod val="50000"/>
                  </a:schemeClr>
                </a:solidFill>
                <a:latin typeface="Times New Roman" panose="02020603050405020304" pitchFamily="18" charset="0"/>
                <a:cs typeface="Times New Roman" panose="02020603050405020304" pitchFamily="18" charset="0"/>
              </a:rPr>
              <a:t>діти, які не мають (і не мали) своїх сімей</a:t>
            </a:r>
            <a:endParaRPr lang="ru-RU" sz="2400" b="1" dirty="0">
              <a:solidFill>
                <a:schemeClr val="tx2">
                  <a:lumMod val="50000"/>
                </a:schemeClr>
              </a:solidFill>
              <a:latin typeface="Times New Roman" panose="02020603050405020304" pitchFamily="18" charset="0"/>
              <a:cs typeface="Times New Roman" panose="02020603050405020304" pitchFamily="18" charset="0"/>
            </a:endParaRPr>
          </a:p>
        </p:txBody>
      </p:sp>
      <p:sp>
        <p:nvSpPr>
          <p:cNvPr id="13" name="Заголовок 11"/>
          <p:cNvSpPr txBox="1">
            <a:spLocks/>
          </p:cNvSpPr>
          <p:nvPr/>
        </p:nvSpPr>
        <p:spPr bwMode="auto">
          <a:xfrm>
            <a:off x="70862" y="923903"/>
            <a:ext cx="8928992" cy="460226"/>
          </a:xfrm>
          <a:prstGeom prst="rect">
            <a:avLst/>
          </a:prstGeom>
          <a:noFill/>
          <a:ln w="25400" cap="flat" cmpd="sng" algn="ctr">
            <a:solidFill>
              <a:schemeClr val="accent6">
                <a:lumMod val="60000"/>
                <a:lumOff val="40000"/>
              </a:schemeClr>
            </a:solidFill>
            <a:prstDash val="solid"/>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ctr" anchorCtr="0" compatLnSpc="1">
            <a:prstTxWarp prst="textNoShape">
              <a:avLst/>
            </a:prstTxWarp>
          </a:bodyPr>
          <a:lstStyle>
            <a:lvl1pPr algn="ctr" rtl="0" eaLnBrk="1" fontAlgn="base" hangingPunct="1">
              <a:spcBef>
                <a:spcPct val="0"/>
              </a:spcBef>
              <a:spcAft>
                <a:spcPct val="0"/>
              </a:spcAft>
              <a:defRPr sz="4400" kern="1200">
                <a:solidFill>
                  <a:schemeClr val="lt1"/>
                </a:solidFill>
                <a:latin typeface="+mn-lt"/>
                <a:ea typeface="+mn-ea"/>
                <a:cs typeface="+mn-cs"/>
              </a:defRPr>
            </a:lvl1pPr>
            <a:lvl2pPr algn="ctr" rtl="0" eaLnBrk="1" fontAlgn="base" hangingPunct="1">
              <a:spcBef>
                <a:spcPct val="0"/>
              </a:spcBef>
              <a:spcAft>
                <a:spcPct val="0"/>
              </a:spcAft>
              <a:defRPr sz="4400">
                <a:solidFill>
                  <a:schemeClr val="lt1"/>
                </a:solidFill>
                <a:latin typeface="+mn-lt"/>
                <a:ea typeface="+mn-ea"/>
                <a:cs typeface="+mn-cs"/>
              </a:defRPr>
            </a:lvl2pPr>
            <a:lvl3pPr algn="ctr" rtl="0" eaLnBrk="1" fontAlgn="base" hangingPunct="1">
              <a:spcBef>
                <a:spcPct val="0"/>
              </a:spcBef>
              <a:spcAft>
                <a:spcPct val="0"/>
              </a:spcAft>
              <a:defRPr sz="4400">
                <a:solidFill>
                  <a:schemeClr val="lt1"/>
                </a:solidFill>
                <a:latin typeface="+mn-lt"/>
                <a:ea typeface="+mn-ea"/>
                <a:cs typeface="+mn-cs"/>
              </a:defRPr>
            </a:lvl3pPr>
            <a:lvl4pPr algn="ctr" rtl="0" eaLnBrk="1" fontAlgn="base" hangingPunct="1">
              <a:spcBef>
                <a:spcPct val="0"/>
              </a:spcBef>
              <a:spcAft>
                <a:spcPct val="0"/>
              </a:spcAft>
              <a:defRPr sz="4400">
                <a:solidFill>
                  <a:schemeClr val="lt1"/>
                </a:solidFill>
                <a:latin typeface="+mn-lt"/>
                <a:ea typeface="+mn-ea"/>
                <a:cs typeface="+mn-cs"/>
              </a:defRPr>
            </a:lvl4pPr>
            <a:lvl5pPr algn="ctr" rtl="0" eaLnBrk="1" fontAlgn="base" hangingPunct="1">
              <a:spcBef>
                <a:spcPct val="0"/>
              </a:spcBef>
              <a:spcAft>
                <a:spcPct val="0"/>
              </a:spcAft>
              <a:defRPr sz="4400">
                <a:solidFill>
                  <a:schemeClr val="lt1"/>
                </a:solidFill>
                <a:latin typeface="+mn-lt"/>
                <a:ea typeface="+mn-ea"/>
                <a:cs typeface="+mn-cs"/>
              </a:defRPr>
            </a:lvl5pPr>
            <a:lvl6pPr marL="457200" algn="ctr" rtl="0" eaLnBrk="1" fontAlgn="base" hangingPunct="1">
              <a:spcBef>
                <a:spcPct val="0"/>
              </a:spcBef>
              <a:spcAft>
                <a:spcPct val="0"/>
              </a:spcAft>
              <a:defRPr sz="4400">
                <a:solidFill>
                  <a:schemeClr val="lt1"/>
                </a:solidFill>
                <a:latin typeface="+mn-lt"/>
                <a:ea typeface="+mn-ea"/>
                <a:cs typeface="+mn-cs"/>
              </a:defRPr>
            </a:lvl6pPr>
            <a:lvl7pPr marL="914400" algn="ctr" rtl="0" eaLnBrk="1" fontAlgn="base" hangingPunct="1">
              <a:spcBef>
                <a:spcPct val="0"/>
              </a:spcBef>
              <a:spcAft>
                <a:spcPct val="0"/>
              </a:spcAft>
              <a:defRPr sz="4400">
                <a:solidFill>
                  <a:schemeClr val="lt1"/>
                </a:solidFill>
                <a:latin typeface="+mn-lt"/>
                <a:ea typeface="+mn-ea"/>
                <a:cs typeface="+mn-cs"/>
              </a:defRPr>
            </a:lvl7pPr>
            <a:lvl8pPr marL="1371600" algn="ctr" rtl="0" eaLnBrk="1" fontAlgn="base" hangingPunct="1">
              <a:spcBef>
                <a:spcPct val="0"/>
              </a:spcBef>
              <a:spcAft>
                <a:spcPct val="0"/>
              </a:spcAft>
              <a:defRPr sz="4400">
                <a:solidFill>
                  <a:schemeClr val="lt1"/>
                </a:solidFill>
                <a:latin typeface="+mn-lt"/>
                <a:ea typeface="+mn-ea"/>
                <a:cs typeface="+mn-cs"/>
              </a:defRPr>
            </a:lvl8pPr>
            <a:lvl9pPr marL="1828800" algn="ctr" rtl="0" eaLnBrk="1" fontAlgn="base" hangingPunct="1">
              <a:spcBef>
                <a:spcPct val="0"/>
              </a:spcBef>
              <a:spcAft>
                <a:spcPct val="0"/>
              </a:spcAft>
              <a:defRPr sz="4400">
                <a:solidFill>
                  <a:schemeClr val="lt1"/>
                </a:solidFill>
                <a:latin typeface="+mn-lt"/>
                <a:ea typeface="+mn-ea"/>
                <a:cs typeface="+mn-cs"/>
              </a:defRPr>
            </a:lvl9pPr>
          </a:lstStyle>
          <a:p>
            <a:r>
              <a:rPr lang="uk-UA" sz="2000" b="1" dirty="0">
                <a:solidFill>
                  <a:schemeClr val="tx2">
                    <a:lumMod val="50000"/>
                  </a:schemeClr>
                </a:solidFill>
                <a:latin typeface="Times New Roman" panose="02020603050405020304" pitchFamily="18" charset="0"/>
                <a:cs typeface="Times New Roman" panose="02020603050405020304" pitchFamily="18" charset="0"/>
              </a:rPr>
              <a:t>До членів сімей загиблих, померлих (тих, що пропали безвісти) </a:t>
            </a:r>
            <a:r>
              <a:rPr lang="uk-UA" sz="2000" b="1" dirty="0" smtClean="0">
                <a:solidFill>
                  <a:schemeClr val="tx2">
                    <a:lumMod val="50000"/>
                  </a:schemeClr>
                </a:solidFill>
                <a:latin typeface="Times New Roman" panose="02020603050405020304" pitchFamily="18" charset="0"/>
                <a:cs typeface="Times New Roman" panose="02020603050405020304" pitchFamily="18" charset="0"/>
              </a:rPr>
              <a:t>належать</a:t>
            </a:r>
            <a:r>
              <a:rPr lang="en-US" sz="2000" b="1" dirty="0" smtClean="0">
                <a:solidFill>
                  <a:schemeClr val="tx2">
                    <a:lumMod val="50000"/>
                  </a:schemeClr>
                </a:solidFill>
                <a:latin typeface="Times New Roman" panose="02020603050405020304" pitchFamily="18" charset="0"/>
                <a:cs typeface="Times New Roman" panose="02020603050405020304" pitchFamily="18" charset="0"/>
              </a:rPr>
              <a:t>:</a:t>
            </a:r>
            <a:endParaRPr lang="ru-RU" sz="2000" b="1" dirty="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4" name="Объект 8"/>
          <p:cNvSpPr txBox="1">
            <a:spLocks/>
          </p:cNvSpPr>
          <p:nvPr/>
        </p:nvSpPr>
        <p:spPr bwMode="auto">
          <a:xfrm>
            <a:off x="4907478" y="1546016"/>
            <a:ext cx="4040188" cy="1743968"/>
          </a:xfrm>
          <a:prstGeom prst="rect">
            <a:avLst/>
          </a:prstGeom>
          <a:noFill/>
          <a:ln w="9525">
            <a:noFill/>
            <a:prstDash val="sysDash"/>
            <a:miter lim="800000"/>
            <a:headEnd/>
            <a:tailEnd/>
          </a:ln>
          <a:effectLst>
            <a:outerShdw blurRad="225425" dist="50800" dir="5220000" algn="ctr">
              <a:srgbClr val="000000">
                <a:alpha val="33000"/>
              </a:srgbClr>
            </a:outerShdw>
          </a:effectLst>
          <a:scene3d>
            <a:camera prst="perspectiveRelaxedModerately">
              <a:rot lat="21594000" lon="0" rev="0"/>
            </a:camera>
            <a:lightRig rig="harsh" dir="t">
              <a:rot lat="0" lon="0" rev="3000000"/>
            </a:lightRig>
          </a:scene3d>
          <a:sp3d extrusionH="254000" contourW="19050">
            <a:bevelT w="82550" h="44450" prst="angle"/>
            <a:bevelB w="82550" h="44450" prst="angle"/>
            <a:contourClr>
              <a:srgbClr val="FFFFFF"/>
            </a:contourClr>
          </a:sp3d>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18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16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9pPr>
          </a:lstStyle>
          <a:p>
            <a:pPr marL="0" indent="0" algn="ctr">
              <a:buNone/>
            </a:pPr>
            <a:r>
              <a:rPr lang="uk-UA" b="1" dirty="0">
                <a:solidFill>
                  <a:schemeClr val="tx2">
                    <a:lumMod val="50000"/>
                  </a:schemeClr>
                </a:solidFill>
                <a:latin typeface="Times New Roman" panose="02020603050405020304" pitchFamily="18" charset="0"/>
                <a:cs typeface="Times New Roman" panose="02020603050405020304" pitchFamily="18" charset="0"/>
              </a:rPr>
              <a:t>діти, які мають свої сім’ї, але стали інвалідами до досягнення повноліття</a:t>
            </a:r>
            <a:endParaRPr lang="ru-RU" b="1" dirty="0">
              <a:solidFill>
                <a:schemeClr val="tx2">
                  <a:lumMod val="50000"/>
                </a:schemeClr>
              </a:solidFill>
              <a:latin typeface="Times New Roman" panose="02020603050405020304" pitchFamily="18" charset="0"/>
              <a:cs typeface="Times New Roman" panose="02020603050405020304" pitchFamily="18" charset="0"/>
            </a:endParaRPr>
          </a:p>
        </p:txBody>
      </p:sp>
      <p:sp>
        <p:nvSpPr>
          <p:cNvPr id="15" name="Объект 8"/>
          <p:cNvSpPr txBox="1">
            <a:spLocks/>
          </p:cNvSpPr>
          <p:nvPr/>
        </p:nvSpPr>
        <p:spPr bwMode="auto">
          <a:xfrm>
            <a:off x="4884376" y="4544477"/>
            <a:ext cx="4138875" cy="1752869"/>
          </a:xfrm>
          <a:prstGeom prst="rect">
            <a:avLst/>
          </a:prstGeom>
          <a:noFill/>
          <a:ln w="9525">
            <a:noFill/>
            <a:miter lim="800000"/>
            <a:headEnd/>
            <a:tailEnd/>
          </a:ln>
          <a:effectLst>
            <a:glow rad="127000">
              <a:srgbClr val="86B5FA"/>
            </a:glow>
            <a:outerShdw blurRad="225425" dist="50800" dir="5220000" algn="ctr">
              <a:srgbClr val="000000">
                <a:alpha val="33000"/>
              </a:srgbClr>
            </a:outerShdw>
          </a:effectLst>
          <a:scene3d>
            <a:camera prst="perspectiveRelaxedModerately">
              <a:rot lat="21594000" lon="0" rev="0"/>
            </a:camera>
            <a:lightRig rig="harsh" dir="t">
              <a:rot lat="0" lon="0" rev="3000000"/>
            </a:lightRig>
          </a:scene3d>
          <a:sp3d extrusionH="254000" contourW="19050">
            <a:bevelT w="82550" h="44450" prst="angle"/>
            <a:bevelB w="82550" h="44450" prst="angle"/>
            <a:contourClr>
              <a:srgbClr val="FFFFFF"/>
            </a:contourClr>
          </a:sp3d>
        </p:spPr>
        <p:txBody>
          <a:bodyPr vert="horz" wrap="square" lIns="91440" tIns="45720" rIns="91440" bIns="45720" numCol="1" anchor="t" anchorCtr="0" compatLnSpc="1">
            <a:prstTxWarp prst="textNoShape">
              <a:avLst/>
            </a:prstTxWarp>
          </a:bodyPr>
          <a:lstStyle>
            <a:lvl1pPr marL="0" indent="0" eaLnBrk="1" hangingPunct="1">
              <a:spcBef>
                <a:spcPct val="20000"/>
              </a:spcBef>
              <a:buFont typeface="Arial" charset="0"/>
              <a:buNone/>
              <a:defRPr sz="2400" b="1">
                <a:solidFill>
                  <a:schemeClr val="tx2">
                    <a:lumMod val="50000"/>
                  </a:schemeClr>
                </a:solidFill>
                <a:latin typeface="Times New Roman" panose="02020603050405020304" pitchFamily="18" charset="0"/>
                <a:cs typeface="Times New Roman" panose="02020603050405020304" pitchFamily="18" charset="0"/>
              </a:defRPr>
            </a:lvl1pPr>
            <a:lvl2pPr marL="742950" indent="-285750" eaLnBrk="1" hangingPunct="1">
              <a:spcBef>
                <a:spcPct val="20000"/>
              </a:spcBef>
              <a:buFont typeface="Arial" charset="0"/>
              <a:buChar char="–"/>
              <a:defRPr sz="2000">
                <a:latin typeface="+mn-lt"/>
              </a:defRPr>
            </a:lvl2pPr>
            <a:lvl3pPr marL="1143000" indent="-228600" eaLnBrk="1" hangingPunct="1">
              <a:spcBef>
                <a:spcPct val="20000"/>
              </a:spcBef>
              <a:buFont typeface="Arial" charset="0"/>
              <a:buChar char="•"/>
              <a:defRPr sz="1800">
                <a:latin typeface="+mn-lt"/>
              </a:defRPr>
            </a:lvl3pPr>
            <a:lvl4pPr marL="1600200" indent="-228600" eaLnBrk="1" hangingPunct="1">
              <a:spcBef>
                <a:spcPct val="20000"/>
              </a:spcBef>
              <a:buFont typeface="Arial" charset="0"/>
              <a:buChar char="–"/>
              <a:defRPr sz="1600">
                <a:latin typeface="+mn-lt"/>
              </a:defRPr>
            </a:lvl4pPr>
            <a:lvl5pPr marL="2057400" indent="-228600" eaLnBrk="1" hangingPunct="1">
              <a:spcBef>
                <a:spcPct val="20000"/>
              </a:spcBef>
              <a:buFont typeface="Arial" charset="0"/>
              <a:buChar char="»"/>
              <a:defRPr sz="1600">
                <a:latin typeface="+mn-lt"/>
              </a:defRPr>
            </a:lvl5pPr>
            <a:lvl6pPr marL="2514600" indent="-228600">
              <a:spcBef>
                <a:spcPct val="20000"/>
              </a:spcBef>
              <a:buFont typeface="Arial" panose="020B0604020202020204" pitchFamily="34" charset="0"/>
              <a:buChar char="•"/>
              <a:defRPr sz="1600">
                <a:latin typeface="+mn-lt"/>
              </a:defRPr>
            </a:lvl6pPr>
            <a:lvl7pPr marL="2971800" indent="-228600">
              <a:spcBef>
                <a:spcPct val="20000"/>
              </a:spcBef>
              <a:buFont typeface="Arial" panose="020B0604020202020204" pitchFamily="34" charset="0"/>
              <a:buChar char="•"/>
              <a:defRPr sz="1600">
                <a:latin typeface="+mn-lt"/>
              </a:defRPr>
            </a:lvl7pPr>
            <a:lvl8pPr marL="3429000" indent="-228600">
              <a:spcBef>
                <a:spcPct val="20000"/>
              </a:spcBef>
              <a:buFont typeface="Arial" panose="020B0604020202020204" pitchFamily="34" charset="0"/>
              <a:buChar char="•"/>
              <a:defRPr sz="1600">
                <a:latin typeface="+mn-lt"/>
              </a:defRPr>
            </a:lvl8pPr>
            <a:lvl9pPr marL="3886200" indent="-228600">
              <a:spcBef>
                <a:spcPct val="20000"/>
              </a:spcBef>
              <a:buFont typeface="Arial" panose="020B0604020202020204" pitchFamily="34" charset="0"/>
              <a:buChar char="•"/>
              <a:defRPr sz="1600">
                <a:latin typeface="+mn-lt"/>
              </a:defRPr>
            </a:lvl9pPr>
          </a:lstStyle>
          <a:p>
            <a:pPr algn="ctr"/>
            <a:r>
              <a:rPr lang="uk-UA" dirty="0"/>
              <a:t>діти, обоє з батьків яких загинули або пропали безвісти</a:t>
            </a:r>
            <a:endParaRPr lang="ru-RU" dirty="0"/>
          </a:p>
        </p:txBody>
      </p:sp>
    </p:spTree>
    <p:extLst>
      <p:ext uri="{BB962C8B-B14F-4D97-AF65-F5344CB8AC3E}">
        <p14:creationId xmlns:p14="http://schemas.microsoft.com/office/powerpoint/2010/main" xmlns="" val="2184367075"/>
      </p:ext>
    </p:extLst>
  </p:cSld>
  <p:clrMapOvr>
    <a:masterClrMapping/>
  </p:clrMapOvr>
  <p:transition>
    <p:split orient="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4" name="Прямоугольник 3"/>
          <p:cNvSpPr/>
          <p:nvPr/>
        </p:nvSpPr>
        <p:spPr>
          <a:xfrm>
            <a:off x="594279" y="268366"/>
            <a:ext cx="7848159" cy="4711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400" b="1" dirty="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СТАТУС ЧЛЕНА СІМ’Ї ЗАГИБЛОГО (ПОМЕРЛОГО) </a:t>
            </a:r>
            <a:endParaRPr lang="ru-RU" sz="2400" b="1" dirty="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 name="Заголовок 4"/>
          <p:cNvSpPr>
            <a:spLocks noGrp="1"/>
          </p:cNvSpPr>
          <p:nvPr>
            <p:ph type="title"/>
          </p:nvPr>
        </p:nvSpPr>
        <p:spPr>
          <a:xfrm>
            <a:off x="46921" y="3918756"/>
            <a:ext cx="9150428" cy="2780930"/>
          </a:xfrm>
        </p:spPr>
        <p:txBody>
          <a:bodyPr>
            <a:noAutofit/>
          </a:bodyPr>
          <a:lstStyle/>
          <a:p>
            <a:r>
              <a:rPr lang="uk-UA" sz="2000" noProof="1" smtClean="0">
                <a:solidFill>
                  <a:schemeClr val="tx2">
                    <a:lumMod val="50000"/>
                  </a:schemeClr>
                </a:solidFill>
                <a:latin typeface="Times New Roman" panose="02020603050405020304" pitchFamily="18" charset="0"/>
                <a:cs typeface="Times New Roman" panose="02020603050405020304" pitchFamily="18" charset="0"/>
              </a:rPr>
              <a:t>♦</a:t>
            </a:r>
            <a:r>
              <a:rPr lang="uk-UA" noProof="1" smtClean="0">
                <a:solidFill>
                  <a:schemeClr val="tx2">
                    <a:lumMod val="50000"/>
                  </a:schemeClr>
                </a:solidFill>
                <a:latin typeface="Times New Roman" panose="02020603050405020304" pitchFamily="18" charset="0"/>
                <a:cs typeface="Times New Roman" panose="02020603050405020304" pitchFamily="18" charset="0"/>
              </a:rPr>
              <a:t>свідоцтво про смерть (копія) або повідомлення про загибель особи</a:t>
            </a:r>
            <a:br>
              <a:rPr lang="uk-UA" noProof="1" smtClean="0">
                <a:solidFill>
                  <a:schemeClr val="tx2">
                    <a:lumMod val="50000"/>
                  </a:schemeClr>
                </a:solidFill>
                <a:latin typeface="Times New Roman" panose="02020603050405020304" pitchFamily="18" charset="0"/>
                <a:cs typeface="Times New Roman" panose="02020603050405020304" pitchFamily="18" charset="0"/>
              </a:rPr>
            </a:br>
            <a:r>
              <a:rPr lang="uk-UA" noProof="1" smtClean="0">
                <a:solidFill>
                  <a:schemeClr val="tx2">
                    <a:lumMod val="50000"/>
                  </a:schemeClr>
                </a:solidFill>
                <a:latin typeface="Times New Roman" panose="02020603050405020304" pitchFamily="18" charset="0"/>
                <a:cs typeface="Times New Roman" panose="02020603050405020304" pitchFamily="18" charset="0"/>
              </a:rPr>
              <a:t>♦документи про безпосередню участь особи, яка захищала незалежність, суверенітет та територіальну цілісність України і брала безпосередню участь АТО/ООС і загинула (пропала безвісти), померла внаслідок поранення, контузії, каліцтва або захворювання, одержаних під час безпосередньої участі в АТО/ООС</a:t>
            </a:r>
            <a:br>
              <a:rPr lang="uk-UA" noProof="1" smtClean="0">
                <a:solidFill>
                  <a:schemeClr val="tx2">
                    <a:lumMod val="50000"/>
                  </a:schemeClr>
                </a:solidFill>
                <a:latin typeface="Times New Roman" panose="02020603050405020304" pitchFamily="18" charset="0"/>
                <a:cs typeface="Times New Roman" panose="02020603050405020304" pitchFamily="18" charset="0"/>
              </a:rPr>
            </a:br>
            <a:r>
              <a:rPr lang="uk-UA" noProof="1" smtClean="0">
                <a:solidFill>
                  <a:schemeClr val="tx2">
                    <a:lumMod val="50000"/>
                  </a:schemeClr>
                </a:solidFill>
                <a:latin typeface="Times New Roman" panose="02020603050405020304" pitchFamily="18" charset="0"/>
                <a:cs typeface="Times New Roman" panose="02020603050405020304" pitchFamily="18" charset="0"/>
              </a:rPr>
              <a:t>♦постанова штатної ВЛК відповідного військового формування</a:t>
            </a:r>
            <a:endParaRPr lang="uk-UA" noProof="1">
              <a:solidFill>
                <a:schemeClr val="tx2">
                  <a:lumMod val="50000"/>
                </a:schemeClr>
              </a:solidFill>
              <a:latin typeface="Times New Roman" panose="02020603050405020304" pitchFamily="18" charset="0"/>
              <a:cs typeface="Times New Roman" panose="02020603050405020304" pitchFamily="18" charset="0"/>
            </a:endParaRPr>
          </a:p>
        </p:txBody>
      </p:sp>
      <p:sp>
        <p:nvSpPr>
          <p:cNvPr id="8" name="Прямоугольник 7"/>
          <p:cNvSpPr/>
          <p:nvPr/>
        </p:nvSpPr>
        <p:spPr>
          <a:xfrm>
            <a:off x="49253" y="980728"/>
            <a:ext cx="9050156" cy="1815882"/>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ctr"/>
            <a:r>
              <a:rPr lang="uk-UA" sz="1400" noProof="1" smtClean="0">
                <a:solidFill>
                  <a:schemeClr val="accent5">
                    <a:lumMod val="50000"/>
                  </a:schemeClr>
                </a:solidFill>
                <a:latin typeface="Times New Roman" panose="02020603050405020304" pitchFamily="18" charset="0"/>
                <a:cs typeface="Times New Roman" panose="02020603050405020304" pitchFamily="18" charset="0"/>
              </a:rPr>
              <a:t>сім’ї військовослужбовців (резервісти, військовозобов’язані) ЗСУ, Нацгвардії, СБУ, Служби зовнішньої розвідки, Держприкордонслужби, Держспецтрансслужби, військовослужбовці військових прокуратур, особи рядового та начальницького складу підрозділів оперативного забезпечення зон проведення АТО ДФС, поліцейські, особи рядового, начальницького складу, військовослужбовці МВС, Управління державної охорони, Держспецзв’язку, ДСНС, Державної кримінально-виконавчої служби, інших утворених відповідно до законів України військових формувань, які захищали незалежність, суверенітет та територіальну цілісність України і брали безпосередню участь в АТО/ООС, і загинули (пропали безвісти), померли внаслідок поранення, контузії, каліцтва або захворювання, одержаних під час безпосередньої участі в АТО/ООС</a:t>
            </a:r>
            <a:endParaRPr lang="uk-UA" sz="1400" b="1" noProof="1">
              <a:solidFill>
                <a:schemeClr val="accent5">
                  <a:lumMod val="50000"/>
                </a:schemeClr>
              </a:solidFill>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46921" y="3012053"/>
            <a:ext cx="8678691" cy="707886"/>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ctr"/>
            <a:r>
              <a:rPr lang="uk-UA" sz="2000" b="1" i="1" noProof="1" smtClean="0">
                <a:solidFill>
                  <a:schemeClr val="tx2">
                    <a:lumMod val="50000"/>
                  </a:schemeClr>
                </a:solidFill>
                <a:latin typeface="Times New Roman" panose="02020603050405020304" pitchFamily="18" charset="0"/>
                <a:cs typeface="Times New Roman" panose="02020603050405020304" pitchFamily="18" charset="0"/>
              </a:rPr>
              <a:t>Для отримання посвідчення подають до органів з питань соціального захисту населення за місцем реєстрації</a:t>
            </a:r>
            <a:r>
              <a:rPr lang="en-US" sz="2000" b="1" i="1" noProof="1" smtClean="0">
                <a:solidFill>
                  <a:schemeClr val="tx2">
                    <a:lumMod val="50000"/>
                  </a:schemeClr>
                </a:solidFill>
                <a:latin typeface="Times New Roman" panose="02020603050405020304" pitchFamily="18" charset="0"/>
                <a:cs typeface="Times New Roman" panose="02020603050405020304" pitchFamily="18" charset="0"/>
              </a:rPr>
              <a:t>:</a:t>
            </a:r>
            <a:endParaRPr lang="uk-UA" sz="2000" b="1" i="1" noProof="1">
              <a:solidFill>
                <a:schemeClr val="tx2">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210705839"/>
      </p:ext>
    </p:extLst>
  </p:cSld>
  <p:clrMapOvr>
    <a:masterClrMapping/>
  </p:clrMapOvr>
  <p:transition>
    <p:split orient="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4" name="Прямоугольник 3"/>
          <p:cNvSpPr/>
          <p:nvPr/>
        </p:nvSpPr>
        <p:spPr>
          <a:xfrm>
            <a:off x="611560" y="188640"/>
            <a:ext cx="7848159" cy="4711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400" b="1" dirty="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СТАТУС ЧЛЕНА СІМ’Ї ЗАГИБЛОГО (ПОМЕРЛОГО) </a:t>
            </a:r>
            <a:endParaRPr lang="ru-RU" sz="2400" b="1" dirty="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 name="Заголовок 4"/>
          <p:cNvSpPr>
            <a:spLocks noGrp="1"/>
          </p:cNvSpPr>
          <p:nvPr>
            <p:ph type="title"/>
          </p:nvPr>
        </p:nvSpPr>
        <p:spPr>
          <a:xfrm>
            <a:off x="88179" y="3225042"/>
            <a:ext cx="9109170" cy="3632958"/>
          </a:xfrm>
        </p:spPr>
        <p:txBody>
          <a:bodyPr>
            <a:noAutofit/>
          </a:bodyPr>
          <a:lstStyle/>
          <a:p>
            <a:r>
              <a:rPr lang="uk-UA" sz="1800" dirty="0">
                <a:solidFill>
                  <a:schemeClr val="tx2">
                    <a:lumMod val="50000"/>
                  </a:schemeClr>
                </a:solidFill>
                <a:latin typeface="Times New Roman" panose="02020603050405020304" pitchFamily="18" charset="0"/>
                <a:cs typeface="Times New Roman" panose="02020603050405020304" pitchFamily="18" charset="0"/>
              </a:rPr>
              <a:t>♦свідоцтво про смерть (копія) або повідомлення про загибель особи</a:t>
            </a:r>
            <a:br>
              <a:rPr lang="uk-UA" sz="1800" dirty="0">
                <a:solidFill>
                  <a:schemeClr val="tx2">
                    <a:lumMod val="50000"/>
                  </a:schemeClr>
                </a:solidFill>
                <a:latin typeface="Times New Roman" panose="02020603050405020304" pitchFamily="18" charset="0"/>
                <a:cs typeface="Times New Roman" panose="02020603050405020304" pitchFamily="18" charset="0"/>
              </a:rPr>
            </a:br>
            <a:r>
              <a:rPr lang="uk-UA" sz="1800" dirty="0">
                <a:solidFill>
                  <a:schemeClr val="tx2">
                    <a:lumMod val="50000"/>
                  </a:schemeClr>
                </a:solidFill>
                <a:latin typeface="Times New Roman" panose="02020603050405020304" pitchFamily="18" charset="0"/>
                <a:cs typeface="Times New Roman" panose="02020603050405020304" pitchFamily="18" charset="0"/>
              </a:rPr>
              <a:t>♦довідка керівника АТЦ при СБУ, Генерального штабу ЗСУ про виконання добровольчим формуванням, до складу якого входила особа, що померла (загинула), завдань АТО у взаємодії із ЗСУ, МВС, Нацгвардією чи ін. утвореними відповідно до законів України військовими формуваннями та </a:t>
            </a:r>
            <a:r>
              <a:rPr lang="uk-UA" sz="1800" noProof="1" smtClean="0">
                <a:solidFill>
                  <a:schemeClr val="tx2">
                    <a:lumMod val="50000"/>
                  </a:schemeClr>
                </a:solidFill>
                <a:latin typeface="Times New Roman" panose="02020603050405020304" pitchFamily="18" charset="0"/>
                <a:cs typeface="Times New Roman" panose="02020603050405020304" pitchFamily="18" charset="0"/>
              </a:rPr>
              <a:t>правоохоронними органами під час перебування безпосередньо в районах АТО у період її проведення</a:t>
            </a:r>
            <a:br>
              <a:rPr lang="uk-UA" sz="1800" noProof="1" smtClean="0">
                <a:solidFill>
                  <a:schemeClr val="tx2">
                    <a:lumMod val="50000"/>
                  </a:schemeClr>
                </a:solidFill>
                <a:latin typeface="Times New Roman" panose="02020603050405020304" pitchFamily="18" charset="0"/>
                <a:cs typeface="Times New Roman" panose="02020603050405020304" pitchFamily="18" charset="0"/>
              </a:rPr>
            </a:br>
            <a:r>
              <a:rPr lang="uk-UA" sz="1800" noProof="1" smtClean="0">
                <a:solidFill>
                  <a:schemeClr val="tx2">
                    <a:lumMod val="50000"/>
                  </a:schemeClr>
                </a:solidFill>
                <a:latin typeface="Times New Roman" panose="02020603050405020304" pitchFamily="18" charset="0"/>
                <a:cs typeface="Times New Roman" panose="02020603050405020304" pitchFamily="18" charset="0"/>
              </a:rPr>
              <a:t>♦документи про безпосереднє виконання завдань АТО в районах її проведення (витяги з наказів, розпоряджень, книг нарядів, матеріалів спеціальних/службових розслідувань за фактами отримання поранень), а також ін. видані державними органами офіційні документи, що містять достатні докази про безпосередню участь особи, яка померла (загинула), у виконанні завдань АТО в районах її проведення, або письмові свідчення не менш як двох свідків з числа осіб, які разом з такою особою брали участь в АТО та отримали статус учасника бойових дій або особи з інвалідністю внаслідок війни</a:t>
            </a:r>
            <a:br>
              <a:rPr lang="uk-UA" sz="1800" noProof="1" smtClean="0">
                <a:solidFill>
                  <a:schemeClr val="tx2">
                    <a:lumMod val="50000"/>
                  </a:schemeClr>
                </a:solidFill>
                <a:latin typeface="Times New Roman" panose="02020603050405020304" pitchFamily="18" charset="0"/>
                <a:cs typeface="Times New Roman" panose="02020603050405020304" pitchFamily="18" charset="0"/>
              </a:rPr>
            </a:br>
            <a:r>
              <a:rPr lang="uk-UA" sz="1800" noProof="1" smtClean="0">
                <a:solidFill>
                  <a:schemeClr val="tx2">
                    <a:lumMod val="50000"/>
                  </a:schemeClr>
                </a:solidFill>
                <a:latin typeface="Times New Roman" panose="02020603050405020304" pitchFamily="18" charset="0"/>
                <a:cs typeface="Times New Roman" panose="02020603050405020304" pitchFamily="18" charset="0"/>
              </a:rPr>
              <a:t>♦висновок судово-медичної експертизи</a:t>
            </a:r>
            <a:endParaRPr lang="uk-UA" sz="1800" noProof="1">
              <a:solidFill>
                <a:schemeClr val="tx2">
                  <a:lumMod val="50000"/>
                </a:schemeClr>
              </a:solidFill>
              <a:latin typeface="Times New Roman" panose="02020603050405020304" pitchFamily="18" charset="0"/>
              <a:cs typeface="Times New Roman" panose="02020603050405020304" pitchFamily="18" charset="0"/>
            </a:endParaRPr>
          </a:p>
        </p:txBody>
      </p:sp>
      <p:sp>
        <p:nvSpPr>
          <p:cNvPr id="8" name="Прямоугольник 7"/>
          <p:cNvSpPr/>
          <p:nvPr/>
        </p:nvSpPr>
        <p:spPr>
          <a:xfrm>
            <a:off x="72225" y="680518"/>
            <a:ext cx="9050156" cy="1815882"/>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ctr"/>
            <a:r>
              <a:rPr lang="uk-UA" sz="1600" b="1" noProof="1" smtClean="0">
                <a:latin typeface="Times New Roman" panose="02020603050405020304" pitchFamily="18" charset="0"/>
                <a:cs typeface="Times New Roman" panose="02020603050405020304" pitchFamily="18" charset="0"/>
              </a:rPr>
              <a:t>сім’ї осіб, які, перебуваючи у складі добровольчих формувань, що були утворені або самоорганізувалися для захисту незалежності, суверенітету та територіальної цілісності України, загинули (пропали безвісти), померли внаслідок поранення, контузії або каліцтва або захворювання, одержаних під час безпосередньої участі в АТО, забезпеченні її проведення, перебуваючи безпосередньо в районах АТО у період її проведення, за умови, що в подальшому такі добровольчі формування були включені до складу ЗСУ, МВС, Нацполіції, Нацгвардії та </a:t>
            </a:r>
          </a:p>
          <a:p>
            <a:pPr algn="ctr"/>
            <a:r>
              <a:rPr lang="uk-UA" sz="1600" b="1" noProof="1" smtClean="0">
                <a:latin typeface="Times New Roman" panose="02020603050405020304" pitchFamily="18" charset="0"/>
                <a:cs typeface="Times New Roman" panose="02020603050405020304" pitchFamily="18" charset="0"/>
              </a:rPr>
              <a:t>ін. утворених відповідно до законів України військових формувань та правоохоронних органів</a:t>
            </a:r>
            <a:endParaRPr lang="uk-UA" sz="1600" b="1" noProof="1">
              <a:solidFill>
                <a:schemeClr val="tx2">
                  <a:lumMod val="50000"/>
                </a:schemeClr>
              </a:solidFill>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88179" y="2517156"/>
            <a:ext cx="8678691" cy="707886"/>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ctr"/>
            <a:r>
              <a:rPr lang="uk-UA" sz="2000" b="1" i="1" noProof="1" smtClean="0">
                <a:solidFill>
                  <a:schemeClr val="tx2">
                    <a:lumMod val="50000"/>
                  </a:schemeClr>
                </a:solidFill>
                <a:latin typeface="Times New Roman" panose="02020603050405020304" pitchFamily="18" charset="0"/>
                <a:cs typeface="Times New Roman" panose="02020603050405020304" pitchFamily="18" charset="0"/>
              </a:rPr>
              <a:t>Для отримання посвідчення подають до органів з питань соціального захисту населення за місцем реєстрації</a:t>
            </a:r>
            <a:r>
              <a:rPr lang="en-US" sz="2000" b="1" i="1" noProof="1" smtClean="0">
                <a:solidFill>
                  <a:schemeClr val="tx2">
                    <a:lumMod val="50000"/>
                  </a:schemeClr>
                </a:solidFill>
                <a:latin typeface="Times New Roman" panose="02020603050405020304" pitchFamily="18" charset="0"/>
                <a:cs typeface="Times New Roman" panose="02020603050405020304" pitchFamily="18" charset="0"/>
              </a:rPr>
              <a:t>:</a:t>
            </a:r>
            <a:endParaRPr lang="uk-UA" sz="2000" b="1" i="1" noProof="1">
              <a:solidFill>
                <a:schemeClr val="tx2">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780105058"/>
      </p:ext>
    </p:extLst>
  </p:cSld>
  <p:clrMapOvr>
    <a:masterClrMapping/>
  </p:clrMapOvr>
  <p:transition>
    <p:split orient="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4" name="Прямоугольник 3"/>
          <p:cNvSpPr/>
          <p:nvPr/>
        </p:nvSpPr>
        <p:spPr>
          <a:xfrm>
            <a:off x="647919" y="112949"/>
            <a:ext cx="7848159" cy="4711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400" b="1" dirty="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СТАТУС ЧЛЕНА СІМ’Ї ЗАГИБЛОГО (ПОМЕРЛОГО) </a:t>
            </a:r>
            <a:endParaRPr lang="ru-RU" sz="2400" b="1" dirty="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 name="Заголовок 4"/>
          <p:cNvSpPr>
            <a:spLocks noGrp="1"/>
          </p:cNvSpPr>
          <p:nvPr>
            <p:ph type="title"/>
          </p:nvPr>
        </p:nvSpPr>
        <p:spPr>
          <a:xfrm>
            <a:off x="147193" y="3932958"/>
            <a:ext cx="9050156" cy="2925042"/>
          </a:xfrm>
        </p:spPr>
        <p:txBody>
          <a:bodyPr>
            <a:noAutofit/>
          </a:bodyPr>
          <a:lstStyle/>
          <a:p>
            <a:r>
              <a:rPr lang="uk-UA" sz="2000" dirty="0" smtClean="0">
                <a:solidFill>
                  <a:schemeClr val="accent5">
                    <a:lumMod val="50000"/>
                  </a:schemeClr>
                </a:solidFill>
                <a:latin typeface="Times New Roman" panose="02020603050405020304" pitchFamily="18" charset="0"/>
                <a:cs typeface="Times New Roman" panose="02020603050405020304" pitchFamily="18" charset="0"/>
              </a:rPr>
              <a:t>♦</a:t>
            </a:r>
            <a:r>
              <a:rPr lang="uk-UA" sz="2000" noProof="1" smtClean="0">
                <a:solidFill>
                  <a:schemeClr val="accent5">
                    <a:lumMod val="50000"/>
                  </a:schemeClr>
                </a:solidFill>
                <a:latin typeface="Times New Roman" panose="02020603050405020304" pitchFamily="18" charset="0"/>
                <a:cs typeface="Times New Roman" panose="02020603050405020304" pitchFamily="18" charset="0"/>
              </a:rPr>
              <a:t>свідоцтво про смерть (копія) або повідомлення про загибель особи</a:t>
            </a:r>
            <a:br>
              <a:rPr lang="uk-UA" sz="2000" noProof="1" smtClean="0">
                <a:solidFill>
                  <a:schemeClr val="accent5">
                    <a:lumMod val="50000"/>
                  </a:schemeClr>
                </a:solidFill>
                <a:latin typeface="Times New Roman" panose="02020603050405020304" pitchFamily="18" charset="0"/>
                <a:cs typeface="Times New Roman" panose="02020603050405020304" pitchFamily="18" charset="0"/>
              </a:rPr>
            </a:br>
            <a:r>
              <a:rPr lang="uk-UA" sz="2000" noProof="1" smtClean="0">
                <a:solidFill>
                  <a:schemeClr val="accent5">
                    <a:lumMod val="50000"/>
                  </a:schemeClr>
                </a:solidFill>
                <a:latin typeface="Times New Roman" panose="02020603050405020304" pitchFamily="18" charset="0"/>
                <a:cs typeface="Times New Roman" panose="02020603050405020304" pitchFamily="18" charset="0"/>
              </a:rPr>
              <a:t>♦клопотання керівника добровольчого формування, до складу якого входила особа, яка загинула (пропала безвісти) чи померла</a:t>
            </a:r>
            <a:r>
              <a:rPr lang="en-US" sz="2000" noProof="1" smtClean="0">
                <a:solidFill>
                  <a:schemeClr val="accent5">
                    <a:lumMod val="50000"/>
                  </a:schemeClr>
                </a:solidFill>
                <a:latin typeface="Times New Roman" panose="02020603050405020304" pitchFamily="18" charset="0"/>
                <a:cs typeface="Times New Roman" panose="02020603050405020304" pitchFamily="18" charset="0"/>
              </a:rPr>
              <a:t>;</a:t>
            </a:r>
            <a:r>
              <a:rPr lang="uk-UA" sz="2000" noProof="1" smtClean="0">
                <a:solidFill>
                  <a:schemeClr val="accent5">
                    <a:lumMod val="50000"/>
                  </a:schemeClr>
                </a:solidFill>
                <a:latin typeface="Times New Roman" panose="02020603050405020304" pitchFamily="18" charset="0"/>
                <a:cs typeface="Times New Roman" panose="02020603050405020304" pitchFamily="18" charset="0"/>
              </a:rPr>
              <a:t> документи або письмові свідчення не менше 2 свідків з числа осіб, які разом з такою особою брали участь в АТО і отримали статус учасника бойових дій, особи з інвалідністю внаслідок війни, або учасника війни за участь в АТО</a:t>
            </a:r>
            <a:br>
              <a:rPr lang="uk-UA" sz="2000" noProof="1" smtClean="0">
                <a:solidFill>
                  <a:schemeClr val="accent5">
                    <a:lumMod val="50000"/>
                  </a:schemeClr>
                </a:solidFill>
                <a:latin typeface="Times New Roman" panose="02020603050405020304" pitchFamily="18" charset="0"/>
                <a:cs typeface="Times New Roman" panose="02020603050405020304" pitchFamily="18" charset="0"/>
              </a:rPr>
            </a:br>
            <a:r>
              <a:rPr lang="uk-UA" sz="2000" noProof="1" smtClean="0">
                <a:solidFill>
                  <a:schemeClr val="accent5">
                    <a:lumMod val="50000"/>
                  </a:schemeClr>
                </a:solidFill>
                <a:latin typeface="Times New Roman" panose="02020603050405020304" pitchFamily="18" charset="0"/>
                <a:cs typeface="Times New Roman" panose="02020603050405020304" pitchFamily="18" charset="0"/>
              </a:rPr>
              <a:t>♦довідка керівника АТЦ при СБУ, Генштабу ЗСУ про виконання добровольчими формуваннями завдань АТО у взаємодії із ЗСУ, МВС, Нацгвардією та ін. утвореними відповідно до законів України військовими формуваннями та правоохоронними органами </a:t>
            </a:r>
            <a:br>
              <a:rPr lang="uk-UA" sz="2000" noProof="1" smtClean="0">
                <a:solidFill>
                  <a:schemeClr val="accent5">
                    <a:lumMod val="50000"/>
                  </a:schemeClr>
                </a:solidFill>
                <a:latin typeface="Times New Roman" panose="02020603050405020304" pitchFamily="18" charset="0"/>
                <a:cs typeface="Times New Roman" panose="02020603050405020304" pitchFamily="18" charset="0"/>
              </a:rPr>
            </a:br>
            <a:r>
              <a:rPr lang="uk-UA" sz="2000" noProof="1" smtClean="0">
                <a:solidFill>
                  <a:schemeClr val="accent5">
                    <a:lumMod val="50000"/>
                  </a:schemeClr>
                </a:solidFill>
                <a:latin typeface="Times New Roman" panose="02020603050405020304" pitchFamily="18" charset="0"/>
                <a:cs typeface="Times New Roman" panose="02020603050405020304" pitchFamily="18" charset="0"/>
              </a:rPr>
              <a:t>♦висновок судово-медичної експертизи</a:t>
            </a:r>
            <a:endParaRPr lang="uk-UA" sz="2000" noProof="1">
              <a:solidFill>
                <a:schemeClr val="accent5">
                  <a:lumMod val="50000"/>
                </a:schemeClr>
              </a:solidFill>
              <a:latin typeface="Times New Roman" panose="02020603050405020304" pitchFamily="18" charset="0"/>
              <a:cs typeface="Times New Roman" panose="02020603050405020304" pitchFamily="18" charset="0"/>
            </a:endParaRPr>
          </a:p>
        </p:txBody>
      </p:sp>
      <p:sp>
        <p:nvSpPr>
          <p:cNvPr id="8" name="Прямоугольник 7"/>
          <p:cNvSpPr/>
          <p:nvPr/>
        </p:nvSpPr>
        <p:spPr>
          <a:xfrm>
            <a:off x="60960" y="621316"/>
            <a:ext cx="9050156" cy="2308324"/>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ctr"/>
            <a:r>
              <a:rPr lang="uk-UA" sz="1600" b="1" noProof="1" smtClean="0">
                <a:latin typeface="Times New Roman" panose="02020603050405020304" pitchFamily="18" charset="0"/>
                <a:cs typeface="Times New Roman" panose="02020603050405020304" pitchFamily="18" charset="0"/>
              </a:rPr>
              <a:t>сім’ї осіб, які, перебуваючи у складі добровольчих формувань, що були утворені або самоорганізувалися для захисту незалежності, суверенітету, територіальної цілісності України, але в подальшому такі добровольчі формування не були включені до складу ЗСУ, МВС, Нацполіції, Нацгвардії та ін. утворених відповідно до законів України військових формувань та правоохоронних органів, загинули (пропали безвісти) або померли внаслідок поранення, контузії чи каліцтва або захворювання, одержаних під час виконання такими добровольчими формуваннями завдань АТО у взаємодії із ЗСУ, МВС, Нацполіцією, Нацгвардією та ін. утвореними відповідно до законів України військовими формуваннями та правоохоронними органами, перебуваючи безпосередньо в районах АТО у період її проведення</a:t>
            </a:r>
            <a:endParaRPr lang="uk-UA" sz="1600" b="1" noProof="1">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109679" y="2929640"/>
            <a:ext cx="8678691" cy="646331"/>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ctr">
              <a:lnSpc>
                <a:spcPct val="90000"/>
              </a:lnSpc>
            </a:pPr>
            <a:r>
              <a:rPr lang="uk-UA" sz="2000" b="1" i="1" noProof="1" smtClean="0">
                <a:solidFill>
                  <a:schemeClr val="tx2">
                    <a:lumMod val="50000"/>
                  </a:schemeClr>
                </a:solidFill>
                <a:latin typeface="Times New Roman" panose="02020603050405020304" pitchFamily="18" charset="0"/>
                <a:cs typeface="Times New Roman" panose="02020603050405020304" pitchFamily="18" charset="0"/>
              </a:rPr>
              <a:t>Для отримання посвідчення подають до органів з питань соціального захисту населення за місцем реєстрації</a:t>
            </a:r>
            <a:r>
              <a:rPr lang="en-US" sz="2000" b="1" i="1" noProof="1" smtClean="0">
                <a:solidFill>
                  <a:schemeClr val="tx2">
                    <a:lumMod val="50000"/>
                  </a:schemeClr>
                </a:solidFill>
                <a:latin typeface="Times New Roman" panose="02020603050405020304" pitchFamily="18" charset="0"/>
                <a:cs typeface="Times New Roman" panose="02020603050405020304" pitchFamily="18" charset="0"/>
              </a:rPr>
              <a:t>:</a:t>
            </a:r>
            <a:endParaRPr lang="uk-UA" sz="2000" b="1" i="1" noProof="1">
              <a:solidFill>
                <a:schemeClr val="tx2">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45792543"/>
      </p:ext>
    </p:extLst>
  </p:cSld>
  <p:clrMapOvr>
    <a:masterClrMapping/>
  </p:clrMapOvr>
  <p:transition>
    <p:split orient="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4" name="Прямоугольник 3"/>
          <p:cNvSpPr/>
          <p:nvPr/>
        </p:nvSpPr>
        <p:spPr>
          <a:xfrm>
            <a:off x="611560" y="224242"/>
            <a:ext cx="7848159" cy="4711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400" b="1" dirty="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СТАТУС ЧЛЕНА СІМЇ ЗАГИБЛОГО (ПОМЕРЛОГО) </a:t>
            </a:r>
            <a:endParaRPr lang="ru-RU" sz="2400" b="1" dirty="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 name="Заголовок 4"/>
          <p:cNvSpPr>
            <a:spLocks noGrp="1"/>
          </p:cNvSpPr>
          <p:nvPr>
            <p:ph type="title"/>
          </p:nvPr>
        </p:nvSpPr>
        <p:spPr>
          <a:xfrm>
            <a:off x="179512" y="2997757"/>
            <a:ext cx="8964488" cy="3860243"/>
          </a:xfrm>
        </p:spPr>
        <p:txBody>
          <a:bodyPr>
            <a:noAutofit/>
          </a:bodyPr>
          <a:lstStyle/>
          <a:p>
            <a:r>
              <a:rPr lang="uk-UA" sz="2000" b="1" dirty="0" smtClean="0">
                <a:solidFill>
                  <a:schemeClr val="tx2">
                    <a:lumMod val="50000"/>
                  </a:schemeClr>
                </a:solidFill>
                <a:latin typeface="Times New Roman" panose="02020603050405020304" pitchFamily="18" charset="0"/>
                <a:cs typeface="Times New Roman" panose="02020603050405020304" pitchFamily="18" charset="0"/>
              </a:rPr>
              <a:t>♦</a:t>
            </a:r>
            <a:r>
              <a:rPr lang="uk-UA" sz="2000" b="1" noProof="1" smtClean="0">
                <a:solidFill>
                  <a:schemeClr val="tx2">
                    <a:lumMod val="50000"/>
                  </a:schemeClr>
                </a:solidFill>
                <a:latin typeface="Times New Roman" panose="02020603050405020304" pitchFamily="18" charset="0"/>
                <a:cs typeface="Times New Roman" panose="02020603050405020304" pitchFamily="18" charset="0"/>
              </a:rPr>
              <a:t>свідоцтво про смерть (копія) або повідомлення про загибель особи</a:t>
            </a:r>
            <a:br>
              <a:rPr lang="uk-UA" sz="2000" b="1" noProof="1" smtClean="0">
                <a:solidFill>
                  <a:schemeClr val="tx2">
                    <a:lumMod val="50000"/>
                  </a:schemeClr>
                </a:solidFill>
                <a:latin typeface="Times New Roman" panose="02020603050405020304" pitchFamily="18" charset="0"/>
                <a:cs typeface="Times New Roman" panose="02020603050405020304" pitchFamily="18" charset="0"/>
              </a:rPr>
            </a:br>
            <a:r>
              <a:rPr lang="uk-UA" sz="2000" b="1" noProof="1" smtClean="0">
                <a:solidFill>
                  <a:schemeClr val="tx2">
                    <a:lumMod val="50000"/>
                  </a:schemeClr>
                </a:solidFill>
                <a:latin typeface="Times New Roman" panose="02020603050405020304" pitchFamily="18" charset="0"/>
                <a:cs typeface="Times New Roman" panose="02020603050405020304" pitchFamily="18" charset="0"/>
              </a:rPr>
              <a:t>♦ копія договору про провадження волонтерської діяльності (за наявності) або копія договору про надання волонтерської допомоги (за наявності)</a:t>
            </a:r>
            <a:br>
              <a:rPr lang="uk-UA" sz="2000" b="1" noProof="1" smtClean="0">
                <a:solidFill>
                  <a:schemeClr val="tx2">
                    <a:lumMod val="50000"/>
                  </a:schemeClr>
                </a:solidFill>
                <a:latin typeface="Times New Roman" panose="02020603050405020304" pitchFamily="18" charset="0"/>
                <a:cs typeface="Times New Roman" panose="02020603050405020304" pitchFamily="18" charset="0"/>
              </a:rPr>
            </a:br>
            <a:r>
              <a:rPr lang="uk-UA" sz="2000" b="1" noProof="1" smtClean="0">
                <a:solidFill>
                  <a:schemeClr val="tx2">
                    <a:lumMod val="50000"/>
                  </a:schemeClr>
                </a:solidFill>
                <a:latin typeface="Times New Roman" panose="02020603050405020304" pitchFamily="18" charset="0"/>
                <a:cs typeface="Times New Roman" panose="02020603050405020304" pitchFamily="18" charset="0"/>
              </a:rPr>
              <a:t>♦свідчення командира (начальника) військової частини (органу, підрозділу), керівника добровольчого формування, які захищали незалежність, суверенітет і територіальну цілісність України та брали безпосередню участь в АТО/ООС, завірені печаткою військової частини</a:t>
            </a:r>
            <a:br>
              <a:rPr lang="uk-UA" sz="2000" b="1" noProof="1" smtClean="0">
                <a:solidFill>
                  <a:schemeClr val="tx2">
                    <a:lumMod val="50000"/>
                  </a:schemeClr>
                </a:solidFill>
                <a:latin typeface="Times New Roman" panose="02020603050405020304" pitchFamily="18" charset="0"/>
                <a:cs typeface="Times New Roman" panose="02020603050405020304" pitchFamily="18" charset="0"/>
              </a:rPr>
            </a:br>
            <a:r>
              <a:rPr lang="uk-UA" sz="2000" b="1" noProof="1" smtClean="0">
                <a:solidFill>
                  <a:schemeClr val="tx2">
                    <a:lumMod val="50000"/>
                  </a:schemeClr>
                </a:solidFill>
                <a:latin typeface="Times New Roman" panose="02020603050405020304" pitchFamily="18" charset="0"/>
                <a:cs typeface="Times New Roman" panose="02020603050405020304" pitchFamily="18" charset="0"/>
              </a:rPr>
              <a:t>♦довідка (витяг з наказу) керівника АТЦ при СБУ, Генштабу ЗСУ про добровільне забезпечення або добровільне залучення до забезпечення проведення АТО/ООС особи, яка загинула (пропала безвісти) або померла</a:t>
            </a:r>
            <a:br>
              <a:rPr lang="uk-UA" sz="2000" b="1" noProof="1" smtClean="0">
                <a:solidFill>
                  <a:schemeClr val="tx2">
                    <a:lumMod val="50000"/>
                  </a:schemeClr>
                </a:solidFill>
                <a:latin typeface="Times New Roman" panose="02020603050405020304" pitchFamily="18" charset="0"/>
                <a:cs typeface="Times New Roman" panose="02020603050405020304" pitchFamily="18" charset="0"/>
              </a:rPr>
            </a:br>
            <a:r>
              <a:rPr lang="uk-UA" sz="2000" b="1" noProof="1" smtClean="0">
                <a:solidFill>
                  <a:schemeClr val="tx2">
                    <a:lumMod val="50000"/>
                  </a:schemeClr>
                </a:solidFill>
                <a:latin typeface="Times New Roman" panose="02020603050405020304" pitchFamily="18" charset="0"/>
                <a:cs typeface="Times New Roman" panose="02020603050405020304" pitchFamily="18" charset="0"/>
              </a:rPr>
              <a:t>♦висновок судово-медичної експертизи</a:t>
            </a:r>
            <a:br>
              <a:rPr lang="uk-UA" sz="2000" b="1" noProof="1" smtClean="0">
                <a:solidFill>
                  <a:schemeClr val="tx2">
                    <a:lumMod val="50000"/>
                  </a:schemeClr>
                </a:solidFill>
                <a:latin typeface="Times New Roman" panose="02020603050405020304" pitchFamily="18" charset="0"/>
                <a:cs typeface="Times New Roman" panose="02020603050405020304" pitchFamily="18" charset="0"/>
              </a:rPr>
            </a:br>
            <a:r>
              <a:rPr lang="uk-UA" sz="2000" b="1" noProof="1" smtClean="0">
                <a:solidFill>
                  <a:schemeClr val="tx2">
                    <a:lumMod val="50000"/>
                  </a:schemeClr>
                </a:solidFill>
                <a:latin typeface="Times New Roman" panose="02020603050405020304" pitchFamily="18" charset="0"/>
                <a:cs typeface="Times New Roman" panose="02020603050405020304" pitchFamily="18" charset="0"/>
              </a:rPr>
              <a:t>♦рішення суду про встановлення факту добровільного забезпечення або добровільного залучення до забезпечення проведення АТО/ООС особи, яка загинула (пропала безвісти) або померла</a:t>
            </a:r>
            <a:endParaRPr lang="uk-UA" sz="2000" b="1" noProof="1">
              <a:solidFill>
                <a:schemeClr val="tx2">
                  <a:lumMod val="50000"/>
                </a:schemeClr>
              </a:solidFill>
              <a:latin typeface="Times New Roman" panose="02020603050405020304" pitchFamily="18" charset="0"/>
              <a:cs typeface="Times New Roman" panose="02020603050405020304" pitchFamily="18" charset="0"/>
            </a:endParaRPr>
          </a:p>
        </p:txBody>
      </p:sp>
      <p:sp>
        <p:nvSpPr>
          <p:cNvPr id="8" name="Прямоугольник 7"/>
          <p:cNvSpPr/>
          <p:nvPr/>
        </p:nvSpPr>
        <p:spPr>
          <a:xfrm>
            <a:off x="0" y="695364"/>
            <a:ext cx="9050156" cy="1477328"/>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ctr"/>
            <a:r>
              <a:rPr lang="uk-UA" b="1" noProof="1" smtClean="0">
                <a:latin typeface="Times New Roman" panose="02020603050405020304" pitchFamily="18" charset="0"/>
                <a:cs typeface="Times New Roman" panose="02020603050405020304" pitchFamily="18" charset="0"/>
              </a:rPr>
              <a:t>сім’ї осіб, які добровільно забезпечували (або добровільно залучалися до забезпечення) проведення АТО/ООС (у тому числі здійснювали волонтерську діяльність) і загинули (пропали безвісти), померли внаслідок поранення, контузії або каліцтва або захворювання, одержаних під час забезпечення проведення АТО/ООС, перебуваючи безпосередньо в районах АТО/ООС у період її проведення</a:t>
            </a:r>
            <a:endParaRPr lang="uk-UA" b="1" noProof="1">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0" y="2204391"/>
            <a:ext cx="8678691" cy="707886"/>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ctr"/>
            <a:r>
              <a:rPr lang="uk-UA" sz="2000" b="1" i="1" noProof="1" smtClean="0">
                <a:solidFill>
                  <a:schemeClr val="tx2">
                    <a:lumMod val="50000"/>
                  </a:schemeClr>
                </a:solidFill>
                <a:latin typeface="Times New Roman" panose="02020603050405020304" pitchFamily="18" charset="0"/>
                <a:cs typeface="Times New Roman" panose="02020603050405020304" pitchFamily="18" charset="0"/>
              </a:rPr>
              <a:t>Для отримання посвідчення подають до органів з питань соціального захисту населення за місцем реєстрації</a:t>
            </a:r>
            <a:r>
              <a:rPr lang="en-US" sz="2000" b="1" i="1" noProof="1" smtClean="0">
                <a:solidFill>
                  <a:schemeClr val="tx2">
                    <a:lumMod val="50000"/>
                  </a:schemeClr>
                </a:solidFill>
                <a:latin typeface="Times New Roman" panose="02020603050405020304" pitchFamily="18" charset="0"/>
                <a:cs typeface="Times New Roman" panose="02020603050405020304" pitchFamily="18" charset="0"/>
              </a:rPr>
              <a:t>:</a:t>
            </a:r>
            <a:endParaRPr lang="uk-UA" sz="2000" b="1" i="1" noProof="1">
              <a:solidFill>
                <a:schemeClr val="tx2">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001327920"/>
      </p:ext>
    </p:extLst>
  </p:cSld>
  <p:clrMapOvr>
    <a:masterClrMapping/>
  </p:clrMapOvr>
  <p:transition>
    <p:split orient="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4" name="Прямоугольник 3"/>
          <p:cNvSpPr/>
          <p:nvPr/>
        </p:nvSpPr>
        <p:spPr>
          <a:xfrm>
            <a:off x="594279" y="175342"/>
            <a:ext cx="7848159" cy="4711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400" b="1" dirty="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СТАТУС ЧЛЕНА СІМ’Ї ЗАГИБЛОГО (ПОМЕРЛОГО) </a:t>
            </a:r>
            <a:endParaRPr lang="ru-RU" sz="2400" b="1" dirty="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 name="Заголовок 4"/>
          <p:cNvSpPr>
            <a:spLocks noGrp="1"/>
          </p:cNvSpPr>
          <p:nvPr>
            <p:ph type="title"/>
          </p:nvPr>
        </p:nvSpPr>
        <p:spPr>
          <a:xfrm>
            <a:off x="-53641" y="3338375"/>
            <a:ext cx="9144000" cy="3519627"/>
          </a:xfrm>
        </p:spPr>
        <p:txBody>
          <a:bodyPr>
            <a:normAutofit fontScale="90000"/>
          </a:bodyPr>
          <a:lstStyle/>
          <a:p>
            <a:r>
              <a:rPr lang="uk-UA" noProof="1" smtClean="0">
                <a:solidFill>
                  <a:schemeClr val="tx2">
                    <a:lumMod val="50000"/>
                  </a:schemeClr>
                </a:solidFill>
                <a:latin typeface="Times New Roman" panose="02020603050405020304" pitchFamily="18" charset="0"/>
                <a:cs typeface="Times New Roman" panose="02020603050405020304" pitchFamily="18" charset="0"/>
              </a:rPr>
              <a:t>♦свідоцтво про смерть (копія) або повідомлення про загибель особи</a:t>
            </a:r>
            <a:br>
              <a:rPr lang="uk-UA" noProof="1" smtClean="0">
                <a:solidFill>
                  <a:schemeClr val="tx2">
                    <a:lumMod val="50000"/>
                  </a:schemeClr>
                </a:solidFill>
                <a:latin typeface="Times New Roman" panose="02020603050405020304" pitchFamily="18" charset="0"/>
                <a:cs typeface="Times New Roman" panose="02020603050405020304" pitchFamily="18" charset="0"/>
              </a:rPr>
            </a:br>
            <a:r>
              <a:rPr lang="uk-UA" noProof="1" smtClean="0">
                <a:solidFill>
                  <a:schemeClr val="tx2">
                    <a:lumMod val="50000"/>
                  </a:schemeClr>
                </a:solidFill>
                <a:latin typeface="Times New Roman" panose="02020603050405020304" pitchFamily="18" charset="0"/>
                <a:cs typeface="Times New Roman" panose="02020603050405020304" pitchFamily="18" charset="0"/>
              </a:rPr>
              <a:t>♦документи про безпосереднє залучення особи, яка загинула (пропала безвісти) чи померла, до забезпечення проведення АТО/ООС, або направлення (прибуття) у відрядження для безпосередньої участі в АТО/ООС в районах та у період здійснення зазначених заходів (витяги з наказів, розпоряджень, посвідчень про відрядження, книг нарядів, матеріалів спеціальних/службових розслідувань за фактами отримання поранень), а також документи, що були підставою для прийняття керівником підприємства, установи, організації рішення про направлення особи у таке відрядження</a:t>
            </a:r>
            <a:br>
              <a:rPr lang="uk-UA" noProof="1" smtClean="0">
                <a:solidFill>
                  <a:schemeClr val="tx2">
                    <a:lumMod val="50000"/>
                  </a:schemeClr>
                </a:solidFill>
                <a:latin typeface="Times New Roman" panose="02020603050405020304" pitchFamily="18" charset="0"/>
                <a:cs typeface="Times New Roman" panose="02020603050405020304" pitchFamily="18" charset="0"/>
              </a:rPr>
            </a:br>
            <a:r>
              <a:rPr lang="uk-UA" noProof="1" smtClean="0">
                <a:solidFill>
                  <a:schemeClr val="tx2">
                    <a:lumMod val="50000"/>
                  </a:schemeClr>
                </a:solidFill>
                <a:latin typeface="Times New Roman" panose="02020603050405020304" pitchFamily="18" charset="0"/>
                <a:cs typeface="Times New Roman" panose="02020603050405020304" pitchFamily="18" charset="0"/>
              </a:rPr>
              <a:t>♦висновок судово-медичної експертизи</a:t>
            </a:r>
            <a:endParaRPr lang="uk-UA" noProof="1">
              <a:solidFill>
                <a:schemeClr val="tx2">
                  <a:lumMod val="50000"/>
                </a:schemeClr>
              </a:solidFill>
              <a:latin typeface="Times New Roman" panose="02020603050405020304" pitchFamily="18" charset="0"/>
              <a:cs typeface="Times New Roman" panose="02020603050405020304" pitchFamily="18" charset="0"/>
            </a:endParaRPr>
          </a:p>
        </p:txBody>
      </p:sp>
      <p:sp>
        <p:nvSpPr>
          <p:cNvPr id="8" name="Прямоугольник 7"/>
          <p:cNvSpPr/>
          <p:nvPr/>
        </p:nvSpPr>
        <p:spPr>
          <a:xfrm>
            <a:off x="-53641" y="764704"/>
            <a:ext cx="9050156" cy="1631216"/>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ctr"/>
            <a:r>
              <a:rPr lang="uk-UA" sz="2000" b="1" noProof="1" smtClean="0">
                <a:latin typeface="Times New Roman" panose="02020603050405020304" pitchFamily="18" charset="0"/>
                <a:cs typeface="Times New Roman" panose="02020603050405020304" pitchFamily="18" charset="0"/>
              </a:rPr>
              <a:t>сім’ї працівників підприємств, установ, організацій, які залучалися до забезпечення проведення АТО/ООС та загинули (пропали безвісти), померли внаслідок поранення, контузії або каліцтва або захворювання, одержаних під час забезпечення проведення АТО/ООС безпосередньо в районах та у період її проведення</a:t>
            </a:r>
            <a:endParaRPr lang="uk-UA" sz="2000" b="1" noProof="1">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0" y="2494661"/>
            <a:ext cx="8678691" cy="707886"/>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ctr"/>
            <a:r>
              <a:rPr lang="uk-UA" sz="2000" b="1" i="1" noProof="1" smtClean="0">
                <a:solidFill>
                  <a:schemeClr val="tx2">
                    <a:lumMod val="50000"/>
                  </a:schemeClr>
                </a:solidFill>
                <a:latin typeface="Times New Roman" panose="02020603050405020304" pitchFamily="18" charset="0"/>
                <a:cs typeface="Times New Roman" panose="02020603050405020304" pitchFamily="18" charset="0"/>
              </a:rPr>
              <a:t>Для отримання посвідчення подають до органів з питань соціального захисту населення за місцем реєстрації</a:t>
            </a:r>
            <a:r>
              <a:rPr lang="en-US" sz="2000" b="1" i="1" noProof="1" smtClean="0">
                <a:solidFill>
                  <a:schemeClr val="tx2">
                    <a:lumMod val="50000"/>
                  </a:schemeClr>
                </a:solidFill>
                <a:latin typeface="Times New Roman" panose="02020603050405020304" pitchFamily="18" charset="0"/>
                <a:cs typeface="Times New Roman" panose="02020603050405020304" pitchFamily="18" charset="0"/>
              </a:rPr>
              <a:t>:</a:t>
            </a:r>
            <a:endParaRPr lang="uk-UA" sz="2000" b="1" i="1" noProof="1">
              <a:solidFill>
                <a:schemeClr val="tx2">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549982534"/>
      </p:ext>
    </p:extLst>
  </p:cSld>
  <p:clrMapOvr>
    <a:masterClrMapping/>
  </p:clrMapOvr>
  <p:transition>
    <p:split orient="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1"/>
          <p:cNvSpPr>
            <a:spLocks noGrp="1" noChangeArrowheads="1"/>
          </p:cNvSpPr>
          <p:nvPr>
            <p:ph idx="1"/>
          </p:nvPr>
        </p:nvSpPr>
        <p:spPr bwMode="auto">
          <a:xfrm>
            <a:off x="3275856" y="1151766"/>
            <a:ext cx="5338936" cy="45243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Clr>
                <a:schemeClr val="accent1"/>
              </a:buClr>
              <a:buSzPct val="70000"/>
              <a:buFont typeface="Wingdings 2" panose="05020102010507070707" pitchFamily="18" charset="2"/>
              <a:buChar char=""/>
              <a:defRPr sz="3200">
                <a:solidFill>
                  <a:schemeClr val="tx2"/>
                </a:solidFill>
                <a:latin typeface="Franklin Gothic Book"/>
              </a:defRPr>
            </a:lvl1pPr>
            <a:lvl2pPr marL="742950" indent="-285750">
              <a:spcBef>
                <a:spcPct val="20000"/>
              </a:spcBef>
              <a:buClr>
                <a:schemeClr val="accent1"/>
              </a:buClr>
              <a:buSzPct val="70000"/>
              <a:buFont typeface="Wingdings 2" panose="05020102010507070707" pitchFamily="18" charset="2"/>
              <a:buChar char=""/>
              <a:defRPr sz="2800">
                <a:solidFill>
                  <a:schemeClr val="tx2"/>
                </a:solidFill>
                <a:latin typeface="Franklin Gothic Book"/>
              </a:defRPr>
            </a:lvl2pPr>
            <a:lvl3pPr marL="1143000" indent="-228600">
              <a:spcBef>
                <a:spcPct val="20000"/>
              </a:spcBef>
              <a:buClr>
                <a:schemeClr val="accent1"/>
              </a:buClr>
              <a:buSzPct val="70000"/>
              <a:buFont typeface="Wingdings 2" panose="05020102010507070707" pitchFamily="18" charset="2"/>
              <a:buChar char=""/>
              <a:defRPr sz="2400">
                <a:solidFill>
                  <a:schemeClr val="tx2"/>
                </a:solidFill>
                <a:latin typeface="Franklin Gothic Book"/>
              </a:defRPr>
            </a:lvl3pPr>
            <a:lvl4pPr marL="1600200" indent="-228600">
              <a:spcBef>
                <a:spcPct val="20000"/>
              </a:spcBef>
              <a:buClr>
                <a:schemeClr val="accent1"/>
              </a:buClr>
              <a:buSzPct val="70000"/>
              <a:buFont typeface="Wingdings 2" panose="05020102010507070707" pitchFamily="18" charset="2"/>
              <a:buChar char=""/>
              <a:defRPr sz="2000">
                <a:solidFill>
                  <a:schemeClr val="tx2"/>
                </a:solidFill>
                <a:latin typeface="Franklin Gothic Book"/>
              </a:defRPr>
            </a:lvl4pPr>
            <a:lvl5pPr marL="2057400" indent="-228600">
              <a:spcBef>
                <a:spcPct val="20000"/>
              </a:spcBef>
              <a:buClr>
                <a:schemeClr val="accent1"/>
              </a:buClr>
              <a:buSzPct val="60000"/>
              <a:buFont typeface="Wingdings 2" panose="05020102010507070707" pitchFamily="18" charset="2"/>
              <a:buChar char=""/>
              <a:defRPr sz="2000">
                <a:solidFill>
                  <a:schemeClr val="tx2"/>
                </a:solidFill>
                <a:latin typeface="Franklin Gothic Book"/>
              </a:defRPr>
            </a:lvl5pPr>
            <a:lvl6pPr marL="2514600" indent="-228600" eaLnBrk="0" fontAlgn="base" hangingPunct="0">
              <a:spcBef>
                <a:spcPct val="20000"/>
              </a:spcBef>
              <a:spcAft>
                <a:spcPct val="0"/>
              </a:spcAft>
              <a:buClr>
                <a:schemeClr val="accent1"/>
              </a:buClr>
              <a:buSzPct val="60000"/>
              <a:buFont typeface="Wingdings 2" panose="05020102010507070707" pitchFamily="18" charset="2"/>
              <a:buChar char=""/>
              <a:defRPr sz="2000">
                <a:solidFill>
                  <a:schemeClr val="tx2"/>
                </a:solidFill>
                <a:latin typeface="Franklin Gothic Book"/>
              </a:defRPr>
            </a:lvl6pPr>
            <a:lvl7pPr marL="2971800" indent="-228600" eaLnBrk="0" fontAlgn="base" hangingPunct="0">
              <a:spcBef>
                <a:spcPct val="20000"/>
              </a:spcBef>
              <a:spcAft>
                <a:spcPct val="0"/>
              </a:spcAft>
              <a:buClr>
                <a:schemeClr val="accent1"/>
              </a:buClr>
              <a:buSzPct val="60000"/>
              <a:buFont typeface="Wingdings 2" panose="05020102010507070707" pitchFamily="18" charset="2"/>
              <a:buChar char=""/>
              <a:defRPr sz="2000">
                <a:solidFill>
                  <a:schemeClr val="tx2"/>
                </a:solidFill>
                <a:latin typeface="Franklin Gothic Book"/>
              </a:defRPr>
            </a:lvl7pPr>
            <a:lvl8pPr marL="3429000" indent="-228600" eaLnBrk="0" fontAlgn="base" hangingPunct="0">
              <a:spcBef>
                <a:spcPct val="20000"/>
              </a:spcBef>
              <a:spcAft>
                <a:spcPct val="0"/>
              </a:spcAft>
              <a:buClr>
                <a:schemeClr val="accent1"/>
              </a:buClr>
              <a:buSzPct val="60000"/>
              <a:buFont typeface="Wingdings 2" panose="05020102010507070707" pitchFamily="18" charset="2"/>
              <a:buChar char=""/>
              <a:defRPr sz="2000">
                <a:solidFill>
                  <a:schemeClr val="tx2"/>
                </a:solidFill>
                <a:latin typeface="Franklin Gothic Book"/>
              </a:defRPr>
            </a:lvl8pPr>
            <a:lvl9pPr marL="3886200" indent="-228600" eaLnBrk="0" fontAlgn="base" hangingPunct="0">
              <a:spcBef>
                <a:spcPct val="20000"/>
              </a:spcBef>
              <a:spcAft>
                <a:spcPct val="0"/>
              </a:spcAft>
              <a:buClr>
                <a:schemeClr val="accent1"/>
              </a:buClr>
              <a:buSzPct val="60000"/>
              <a:buFont typeface="Wingdings 2" panose="05020102010507070707" pitchFamily="18" charset="2"/>
              <a:buChar char=""/>
              <a:defRPr sz="2000">
                <a:solidFill>
                  <a:schemeClr val="tx2"/>
                </a:solidFill>
                <a:latin typeface="Franklin Gothic Book"/>
              </a:defRPr>
            </a:lvl9pPr>
          </a:lstStyle>
          <a:p>
            <a:pPr algn="ctr" eaLnBrk="1" hangingPunct="1">
              <a:spcBef>
                <a:spcPct val="0"/>
              </a:spcBef>
              <a:buClrTx/>
              <a:buSzTx/>
              <a:buFontTx/>
              <a:buNone/>
            </a:pPr>
            <a:r>
              <a:rPr lang="uk-UA" altLang="ru-RU" sz="2800" b="1" dirty="0">
                <a:solidFill>
                  <a:srgbClr val="002060"/>
                </a:solidFill>
                <a:latin typeface="Times New Roman" panose="02020603050405020304" pitchFamily="18" charset="0"/>
              </a:rPr>
              <a:t>    </a:t>
            </a:r>
            <a:r>
              <a:rPr lang="uk-UA" altLang="ru-RU" b="1" dirty="0" smtClean="0">
                <a:solidFill>
                  <a:srgbClr val="002060"/>
                </a:solidFill>
                <a:latin typeface="Times New Roman" panose="02020603050405020304" pitchFamily="18" charset="0"/>
              </a:rPr>
              <a:t>З </a:t>
            </a:r>
            <a:r>
              <a:rPr lang="uk-UA" altLang="ru-RU" b="1" dirty="0">
                <a:solidFill>
                  <a:srgbClr val="002060"/>
                </a:solidFill>
                <a:latin typeface="Times New Roman" panose="02020603050405020304" pitchFamily="18" charset="0"/>
              </a:rPr>
              <a:t>питання </a:t>
            </a:r>
            <a:r>
              <a:rPr lang="uk-UA" altLang="ru-RU" b="1" dirty="0" smtClean="0">
                <a:solidFill>
                  <a:srgbClr val="002060"/>
                </a:solidFill>
                <a:latin typeface="Times New Roman" panose="02020603050405020304" pitchFamily="18" charset="0"/>
              </a:rPr>
              <a:t>оформлення пільг на житлово-комунальні послуги необхідно </a:t>
            </a:r>
            <a:r>
              <a:rPr lang="uk-UA" altLang="ru-RU" b="1" dirty="0">
                <a:solidFill>
                  <a:srgbClr val="002060"/>
                </a:solidFill>
                <a:latin typeface="Times New Roman" panose="02020603050405020304" pitchFamily="18" charset="0"/>
              </a:rPr>
              <a:t>звернутися до органів  соціального захисту населення за місцем </a:t>
            </a:r>
            <a:r>
              <a:rPr lang="uk-UA" altLang="ru-RU" b="1" dirty="0" smtClean="0">
                <a:solidFill>
                  <a:srgbClr val="002060"/>
                </a:solidFill>
                <a:latin typeface="Times New Roman" panose="02020603050405020304" pitchFamily="18" charset="0"/>
              </a:rPr>
              <a:t>реєстрації або фактичного місця проживання</a:t>
            </a:r>
            <a:endParaRPr lang="ru-RU" altLang="ru-RU" b="1" dirty="0">
              <a:solidFill>
                <a:srgbClr val="002060"/>
              </a:solidFill>
              <a:latin typeface="Arial" panose="020B0604020202020204" pitchFamily="34" charset="0"/>
            </a:endParaRPr>
          </a:p>
        </p:txBody>
      </p:sp>
      <p:pic>
        <p:nvPicPr>
          <p:cNvPr id="8" name="Picture 4" descr="&amp;Bcy;&amp;lcy;&amp;ocy;&amp;gcy;&amp;icy; &amp;kcy;&amp;ocy;&amp;mcy;&amp;pcy;&amp;acy;&amp;ncy;&amp;icy;&amp;jcy; - &amp;Kcy;&amp;ocy;&amp;rcy;&amp;pcy;&amp;ocy;&amp;rcy;&amp;acy;&amp;tcy;&amp;icy;&amp;vcy;&amp;ncy;&amp;ycy;&amp;iecy; &amp;bcy;&amp;lcy;&amp;ocy;&amp;gcy;&amp;icy; - &amp;Ncy;&amp;icy;&amp;zhcy;&amp;ncy;&amp;icy;&amp;jcy; &amp;Ncy;&amp;ocy;&amp;vcy;&amp;gcy;&amp;ocy;&amp;rcy;&amp;ocy;&amp;dcy; - WWW.NNOV.RU"/>
          <p:cNvPicPr>
            <a:picLocks noChangeAspect="1" noChangeArrowheads="1"/>
          </p:cNvPicPr>
          <p:nvPr/>
        </p:nvPicPr>
        <p:blipFill>
          <a:blip r:embed="rId2"/>
          <a:srcRect/>
          <a:stretch>
            <a:fillRect/>
          </a:stretch>
        </p:blipFill>
        <p:spPr bwMode="auto">
          <a:xfrm>
            <a:off x="179512" y="1340768"/>
            <a:ext cx="3240360" cy="3573378"/>
          </a:xfrm>
          <a:prstGeom prst="rect">
            <a:avLst/>
          </a:prstGeom>
          <a:ln>
            <a:noFill/>
          </a:ln>
          <a:effectLst>
            <a:softEdge rad="112500"/>
          </a:effectLst>
        </p:spPr>
      </p:pic>
    </p:spTree>
    <p:extLst>
      <p:ext uri="{BB962C8B-B14F-4D97-AF65-F5344CB8AC3E}">
        <p14:creationId xmlns:p14="http://schemas.microsoft.com/office/powerpoint/2010/main" xmlns="" val="326946960"/>
      </p:ext>
    </p:extLst>
  </p:cSld>
  <p:clrMapOvr>
    <a:masterClrMapping/>
  </p:clrMapOvr>
  <p:transition>
    <p:split orient="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Рисунок 2" descr="http://s00.yaplakal.com/pics/pics_original/3/2/1/8030123.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116632"/>
            <a:ext cx="2069372" cy="1552029"/>
          </a:xfrm>
          <a:prstGeom prst="ellipse">
            <a:avLst/>
          </a:prstGeom>
          <a:ln>
            <a:noFill/>
          </a:ln>
          <a:effectLst>
            <a:softEdge rad="112500"/>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3" name="Таблица 2"/>
          <p:cNvGraphicFramePr>
            <a:graphicFrameLocks noGrp="1"/>
          </p:cNvGraphicFramePr>
          <p:nvPr>
            <p:extLst>
              <p:ext uri="{D42A27DB-BD31-4B8C-83A1-F6EECF244321}">
                <p14:modId xmlns:p14="http://schemas.microsoft.com/office/powerpoint/2010/main" xmlns="" val="1294640981"/>
              </p:ext>
            </p:extLst>
          </p:nvPr>
        </p:nvGraphicFramePr>
        <p:xfrm>
          <a:off x="1907704" y="284483"/>
          <a:ext cx="7120845" cy="2354918"/>
        </p:xfrm>
        <a:graphic>
          <a:graphicData uri="http://schemas.openxmlformats.org/drawingml/2006/table">
            <a:tbl>
              <a:tblPr firstRow="1" firstCol="1" bandRow="1">
                <a:tableStyleId>{5C22544A-7EE6-4342-B048-85BDC9FD1C3A}</a:tableStyleId>
              </a:tblPr>
              <a:tblGrid>
                <a:gridCol w="6416586">
                  <a:extLst>
                    <a:ext uri="{9D8B030D-6E8A-4147-A177-3AD203B41FA5}">
                      <a16:colId xmlns:a16="http://schemas.microsoft.com/office/drawing/2014/main" xmlns="" val="20000"/>
                    </a:ext>
                  </a:extLst>
                </a:gridCol>
                <a:gridCol w="704259">
                  <a:extLst>
                    <a:ext uri="{9D8B030D-6E8A-4147-A177-3AD203B41FA5}">
                      <a16:colId xmlns:a16="http://schemas.microsoft.com/office/drawing/2014/main" xmlns="" val="20001"/>
                    </a:ext>
                  </a:extLst>
                </a:gridCol>
              </a:tblGrid>
              <a:tr h="267001">
                <a:tc gridSpan="2">
                  <a:txBody>
                    <a:bodyPr/>
                    <a:lstStyle/>
                    <a:p>
                      <a:pPr>
                        <a:spcAft>
                          <a:spcPts val="0"/>
                        </a:spcAft>
                      </a:pPr>
                      <a:r>
                        <a:rPr lang="uk-UA" sz="1600" noProof="1" smtClean="0">
                          <a:solidFill>
                            <a:schemeClr val="accent2">
                              <a:lumMod val="50000"/>
                            </a:schemeClr>
                          </a:solidFill>
                          <a:effectLst/>
                          <a:latin typeface="Times New Roman" panose="02020603050405020304" pitchFamily="18" charset="0"/>
                          <a:cs typeface="Times New Roman" panose="02020603050405020304" pitchFamily="18" charset="0"/>
                        </a:rPr>
                        <a:t>Пільги з оплати житлово-комунальних послуг  </a:t>
                      </a:r>
                      <a:endParaRPr lang="uk-UA" sz="1600" noProof="1">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8" marB="9528" anchor="ctr">
                    <a:noFill/>
                  </a:tcPr>
                </a:tc>
                <a:tc hMerge="1">
                  <a:txBody>
                    <a:bodyPr/>
                    <a:lstStyle/>
                    <a:p>
                      <a:endParaRPr lang="ru-RU"/>
                    </a:p>
                  </a:txBody>
                  <a:tcPr/>
                </a:tc>
                <a:extLst>
                  <a:ext uri="{0D108BD9-81ED-4DB2-BD59-A6C34878D82A}">
                    <a16:rowId xmlns:a16="http://schemas.microsoft.com/office/drawing/2014/main" xmlns="" val="10000"/>
                  </a:ext>
                </a:extLst>
              </a:tr>
              <a:tr h="1142523">
                <a:tc>
                  <a:txBody>
                    <a:bodyPr/>
                    <a:lstStyle/>
                    <a:p>
                      <a:pPr>
                        <a:spcAft>
                          <a:spcPts val="0"/>
                        </a:spcAft>
                      </a:pPr>
                      <a:r>
                        <a:rPr lang="uk-UA" sz="1600" noProof="1" smtClean="0">
                          <a:solidFill>
                            <a:schemeClr val="accent2">
                              <a:lumMod val="50000"/>
                            </a:schemeClr>
                          </a:solidFill>
                          <a:effectLst/>
                          <a:latin typeface="Times New Roman" panose="02020603050405020304" pitchFamily="18" charset="0"/>
                          <a:cs typeface="Times New Roman" panose="02020603050405020304" pitchFamily="18" charset="0"/>
                        </a:rPr>
                        <a:t>Плата за користування житлом (квартирна плата) в межах норми, передбаченої чинним законодавством (21 кв. метр загальної площі житла на кожну особу яка проживає  (прописана) у житловому приміщені i має право на знижку плати, та додатково 10,5 кв. метра на сім'ю);</a:t>
                      </a:r>
                      <a:endParaRPr lang="uk-UA" sz="1600" noProof="1">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8" marB="9528" anchor="ctr">
                    <a:noFill/>
                  </a:tcPr>
                </a:tc>
                <a:tc>
                  <a:txBody>
                    <a:bodyPr/>
                    <a:lstStyle/>
                    <a:p>
                      <a:pPr>
                        <a:spcAft>
                          <a:spcPts val="0"/>
                        </a:spcAft>
                      </a:pPr>
                      <a:r>
                        <a:rPr lang="uk-UA" sz="1400" dirty="0">
                          <a:solidFill>
                            <a:schemeClr val="accent2">
                              <a:lumMod val="50000"/>
                            </a:schemeClr>
                          </a:solidFill>
                          <a:effectLst/>
                          <a:latin typeface="Times New Roman" panose="02020603050405020304" pitchFamily="18" charset="0"/>
                          <a:cs typeface="Times New Roman" panose="02020603050405020304" pitchFamily="18" charset="0"/>
                        </a:rPr>
                        <a:t>  100%</a:t>
                      </a:r>
                      <a:endParaRPr lang="ru-RU" sz="14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8" marB="9528" anchor="ctr">
                    <a:noFill/>
                  </a:tcPr>
                </a:tc>
                <a:extLst>
                  <a:ext uri="{0D108BD9-81ED-4DB2-BD59-A6C34878D82A}">
                    <a16:rowId xmlns:a16="http://schemas.microsoft.com/office/drawing/2014/main" xmlns="" val="10001"/>
                  </a:ext>
                </a:extLst>
              </a:tr>
              <a:tr h="548699">
                <a:tc>
                  <a:txBody>
                    <a:bodyPr/>
                    <a:lstStyle/>
                    <a:p>
                      <a:pPr>
                        <a:spcAft>
                          <a:spcPts val="0"/>
                        </a:spcAft>
                      </a:pPr>
                      <a:r>
                        <a:rPr lang="uk-UA" sz="1600" noProof="1" smtClean="0">
                          <a:solidFill>
                            <a:schemeClr val="accent2">
                              <a:lumMod val="50000"/>
                            </a:schemeClr>
                          </a:solidFill>
                          <a:effectLst/>
                          <a:latin typeface="Times New Roman" panose="02020603050405020304" pitchFamily="18" charset="0"/>
                          <a:cs typeface="Times New Roman" panose="02020603050405020304" pitchFamily="18" charset="0"/>
                        </a:rPr>
                        <a:t>Плата за користування комунальними послугами(в межах норми споживання)</a:t>
                      </a:r>
                      <a:endParaRPr lang="uk-UA" sz="1600" noProof="1">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8" marB="9528" anchor="ctr">
                    <a:noFill/>
                  </a:tcPr>
                </a:tc>
                <a:tc>
                  <a:txBody>
                    <a:bodyPr/>
                    <a:lstStyle/>
                    <a:p>
                      <a:pPr>
                        <a:spcAft>
                          <a:spcPts val="0"/>
                        </a:spcAft>
                      </a:pPr>
                      <a:r>
                        <a:rPr lang="uk-UA" sz="1400" dirty="0">
                          <a:solidFill>
                            <a:schemeClr val="accent2">
                              <a:lumMod val="50000"/>
                            </a:schemeClr>
                          </a:solidFill>
                          <a:effectLst/>
                          <a:latin typeface="Times New Roman" panose="02020603050405020304" pitchFamily="18" charset="0"/>
                          <a:cs typeface="Times New Roman" panose="02020603050405020304" pitchFamily="18" charset="0"/>
                        </a:rPr>
                        <a:t>  100%</a:t>
                      </a:r>
                      <a:endParaRPr lang="ru-RU" sz="14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8" marB="9528" anchor="ctr">
                    <a:noFill/>
                  </a:tcPr>
                </a:tc>
                <a:extLst>
                  <a:ext uri="{0D108BD9-81ED-4DB2-BD59-A6C34878D82A}">
                    <a16:rowId xmlns:a16="http://schemas.microsoft.com/office/drawing/2014/main" xmlns="" val="10002"/>
                  </a:ext>
                </a:extLst>
              </a:tr>
              <a:tr h="300962">
                <a:tc>
                  <a:txBody>
                    <a:bodyPr/>
                    <a:lstStyle/>
                    <a:p>
                      <a:pPr>
                        <a:spcAft>
                          <a:spcPts val="0"/>
                        </a:spcAft>
                      </a:pPr>
                      <a:r>
                        <a:rPr lang="uk-UA" sz="1600" noProof="1" smtClean="0">
                          <a:solidFill>
                            <a:schemeClr val="accent2">
                              <a:lumMod val="50000"/>
                            </a:schemeClr>
                          </a:solidFill>
                          <a:effectLst/>
                          <a:latin typeface="Times New Roman" panose="02020603050405020304" pitchFamily="18" charset="0"/>
                          <a:cs typeface="Times New Roman" panose="02020603050405020304" pitchFamily="18" charset="0"/>
                        </a:rPr>
                        <a:t>  Плата за тверде та рідке паливо (в межах норми споживання)</a:t>
                      </a:r>
                      <a:endParaRPr lang="uk-UA" sz="1600" noProof="1">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8" marB="9528" anchor="ctr">
                    <a:noFill/>
                  </a:tcPr>
                </a:tc>
                <a:tc>
                  <a:txBody>
                    <a:bodyPr/>
                    <a:lstStyle/>
                    <a:p>
                      <a:pPr>
                        <a:spcAft>
                          <a:spcPts val="0"/>
                        </a:spcAft>
                      </a:pPr>
                      <a:r>
                        <a:rPr lang="uk-UA" sz="1400" dirty="0">
                          <a:solidFill>
                            <a:schemeClr val="accent2">
                              <a:lumMod val="50000"/>
                            </a:schemeClr>
                          </a:solidFill>
                          <a:effectLst/>
                          <a:latin typeface="Times New Roman" panose="02020603050405020304" pitchFamily="18" charset="0"/>
                          <a:cs typeface="Times New Roman" panose="02020603050405020304" pitchFamily="18" charset="0"/>
                        </a:rPr>
                        <a:t>  100%</a:t>
                      </a:r>
                      <a:endParaRPr lang="ru-RU" sz="14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525" marR="9525" marT="9528" marB="9528" anchor="ctr">
                    <a:noFill/>
                  </a:tcPr>
                </a:tc>
                <a:extLst>
                  <a:ext uri="{0D108BD9-81ED-4DB2-BD59-A6C34878D82A}">
                    <a16:rowId xmlns:a16="http://schemas.microsoft.com/office/drawing/2014/main" xmlns="" val="10003"/>
                  </a:ext>
                </a:extLst>
              </a:tr>
            </a:tbl>
          </a:graphicData>
        </a:graphic>
      </p:graphicFrame>
      <p:graphicFrame>
        <p:nvGraphicFramePr>
          <p:cNvPr id="5" name="Таблица 4"/>
          <p:cNvGraphicFramePr>
            <a:graphicFrameLocks noGrp="1"/>
          </p:cNvGraphicFramePr>
          <p:nvPr>
            <p:extLst>
              <p:ext uri="{D42A27DB-BD31-4B8C-83A1-F6EECF244321}">
                <p14:modId xmlns:p14="http://schemas.microsoft.com/office/powerpoint/2010/main" xmlns="" val="3040473608"/>
              </p:ext>
            </p:extLst>
          </p:nvPr>
        </p:nvGraphicFramePr>
        <p:xfrm>
          <a:off x="323850" y="3068637"/>
          <a:ext cx="8712646" cy="3713743"/>
        </p:xfrm>
        <a:graphic>
          <a:graphicData uri="http://schemas.openxmlformats.org/drawingml/2006/table">
            <a:tbl>
              <a:tblPr firstRow="1" firstCol="1" bandRow="1">
                <a:tableStyleId>{5C22544A-7EE6-4342-B048-85BDC9FD1C3A}</a:tableStyleId>
              </a:tblPr>
              <a:tblGrid>
                <a:gridCol w="6552406">
                  <a:extLst>
                    <a:ext uri="{9D8B030D-6E8A-4147-A177-3AD203B41FA5}">
                      <a16:colId xmlns:a16="http://schemas.microsoft.com/office/drawing/2014/main" xmlns="" val="20000"/>
                    </a:ext>
                  </a:extLst>
                </a:gridCol>
                <a:gridCol w="1209677">
                  <a:extLst>
                    <a:ext uri="{9D8B030D-6E8A-4147-A177-3AD203B41FA5}">
                      <a16:colId xmlns:a16="http://schemas.microsoft.com/office/drawing/2014/main" xmlns="" val="20001"/>
                    </a:ext>
                  </a:extLst>
                </a:gridCol>
                <a:gridCol w="950563">
                  <a:extLst>
                    <a:ext uri="{9D8B030D-6E8A-4147-A177-3AD203B41FA5}">
                      <a16:colId xmlns:a16="http://schemas.microsoft.com/office/drawing/2014/main" xmlns="" val="20002"/>
                    </a:ext>
                  </a:extLst>
                </a:gridCol>
              </a:tblGrid>
              <a:tr h="293372">
                <a:tc gridSpan="3">
                  <a:txBody>
                    <a:bodyPr/>
                    <a:lstStyle/>
                    <a:p>
                      <a:r>
                        <a:rPr lang="uk-UA" sz="1600" noProof="1" smtClean="0">
                          <a:solidFill>
                            <a:schemeClr val="accent2">
                              <a:lumMod val="50000"/>
                            </a:schemeClr>
                          </a:solidFill>
                          <a:effectLst/>
                          <a:latin typeface="Times New Roman" panose="02020603050405020304" pitchFamily="18" charset="0"/>
                          <a:cs typeface="Times New Roman" panose="02020603050405020304" pitchFamily="18" charset="0"/>
                        </a:rPr>
                        <a:t>  </a:t>
                      </a:r>
                      <a:r>
                        <a:rPr lang="uk-UA" sz="1800" noProof="1" smtClean="0">
                          <a:solidFill>
                            <a:schemeClr val="accent2">
                              <a:lumMod val="50000"/>
                            </a:schemeClr>
                          </a:solidFill>
                          <a:effectLst/>
                          <a:latin typeface="Times New Roman" panose="02020603050405020304" pitchFamily="18" charset="0"/>
                          <a:cs typeface="Times New Roman" panose="02020603050405020304" pitchFamily="18" charset="0"/>
                        </a:rPr>
                        <a:t>Пільги з оплати послуг зв'язку  </a:t>
                      </a:r>
                      <a:endParaRPr lang="uk-UA" sz="1800" noProof="1">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524" marR="9524" marT="9526" marB="9526" anchor="ctr">
                    <a:noFill/>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xmlns="" val="10000"/>
                  </a:ext>
                </a:extLst>
              </a:tr>
              <a:tr h="842012">
                <a:tc gridSpan="2">
                  <a:txBody>
                    <a:bodyPr/>
                    <a:lstStyle/>
                    <a:p>
                      <a:pPr>
                        <a:spcAft>
                          <a:spcPts val="0"/>
                        </a:spcAft>
                      </a:pPr>
                      <a:r>
                        <a:rPr lang="uk-UA" sz="1800" b="0" noProof="1" smtClean="0">
                          <a:solidFill>
                            <a:schemeClr val="accent2">
                              <a:lumMod val="50000"/>
                            </a:schemeClr>
                          </a:solidFill>
                          <a:effectLst/>
                          <a:latin typeface="Times New Roman" panose="02020603050405020304" pitchFamily="18" charset="0"/>
                          <a:cs typeface="Times New Roman" panose="02020603050405020304" pitchFamily="18" charset="0"/>
                        </a:rPr>
                        <a:t> Абонементна плата за користування телефоном: </a:t>
                      </a:r>
                    </a:p>
                    <a:p>
                      <a:pPr algn="l">
                        <a:defRPr/>
                      </a:pPr>
                      <a:r>
                        <a:rPr lang="uk-UA" sz="1800" b="0" kern="1200" noProof="1" smtClean="0">
                          <a:solidFill>
                            <a:schemeClr val="accent2">
                              <a:lumMod val="50000"/>
                            </a:schemeClr>
                          </a:solidFill>
                          <a:effectLst/>
                          <a:latin typeface="Times New Roman" panose="02020603050405020304" pitchFamily="18" charset="0"/>
                          <a:ea typeface="+mn-ea"/>
                          <a:cs typeface="Times New Roman" panose="02020603050405020304" pitchFamily="18" charset="0"/>
                        </a:rPr>
                        <a:t>Особа з інвалідністю внаслідок  війни</a:t>
                      </a:r>
                    </a:p>
                    <a:p>
                      <a:pPr>
                        <a:spcAft>
                          <a:spcPts val="0"/>
                        </a:spcAft>
                      </a:pPr>
                      <a:r>
                        <a:rPr lang="uk-UA" sz="1800" b="0" kern="1200" noProof="0" dirty="0" smtClean="0">
                          <a:solidFill>
                            <a:schemeClr val="accent2">
                              <a:lumMod val="50000"/>
                            </a:schemeClr>
                          </a:solidFill>
                          <a:effectLst/>
                          <a:latin typeface="Times New Roman" panose="02020603050405020304" pitchFamily="18" charset="0"/>
                          <a:ea typeface="+mn-ea"/>
                          <a:cs typeface="Times New Roman" panose="02020603050405020304" pitchFamily="18" charset="0"/>
                        </a:rPr>
                        <a:t>Особа з інвалідністю внаслідок Другої світової війни</a:t>
                      </a:r>
                      <a:endParaRPr lang="uk-UA" sz="1800" b="0" kern="1200" noProof="0" dirty="0">
                        <a:solidFill>
                          <a:schemeClr val="accent2">
                            <a:lumMod val="50000"/>
                          </a:schemeClr>
                        </a:solidFill>
                        <a:effectLst/>
                        <a:latin typeface="Times New Roman" panose="02020603050405020304" pitchFamily="18" charset="0"/>
                        <a:ea typeface="+mn-ea"/>
                        <a:cs typeface="Times New Roman" panose="02020603050405020304" pitchFamily="18" charset="0"/>
                      </a:endParaRPr>
                    </a:p>
                  </a:txBody>
                  <a:tcPr marL="9524" marR="9524" marT="9526" marB="9526" anchor="ctr">
                    <a:noFill/>
                  </a:tcPr>
                </a:tc>
                <a:tc hMerge="1">
                  <a:txBody>
                    <a:bodyPr/>
                    <a:lstStyle/>
                    <a:p>
                      <a:endParaRPr lang="ru-RU"/>
                    </a:p>
                  </a:txBody>
                  <a:tcPr/>
                </a:tc>
                <a:tc>
                  <a:txBody>
                    <a:bodyPr/>
                    <a:lstStyle/>
                    <a:p>
                      <a:pPr algn="ctr">
                        <a:spcAft>
                          <a:spcPts val="0"/>
                        </a:spcAft>
                      </a:pPr>
                      <a:r>
                        <a:rPr lang="uk-UA" sz="1400" dirty="0">
                          <a:solidFill>
                            <a:schemeClr val="accent2">
                              <a:lumMod val="50000"/>
                            </a:schemeClr>
                          </a:solidFill>
                          <a:effectLst/>
                          <a:latin typeface="Times New Roman" panose="02020603050405020304" pitchFamily="18" charset="0"/>
                          <a:cs typeface="Times New Roman" panose="02020603050405020304" pitchFamily="18" charset="0"/>
                        </a:rPr>
                        <a:t>  </a:t>
                      </a:r>
                      <a:endParaRPr lang="ru-RU" sz="1400" dirty="0">
                        <a:solidFill>
                          <a:schemeClr val="accent2">
                            <a:lumMod val="50000"/>
                          </a:schemeClr>
                        </a:solidFill>
                        <a:effectLst/>
                        <a:latin typeface="Times New Roman" panose="02020603050405020304" pitchFamily="18" charset="0"/>
                        <a:cs typeface="Times New Roman" panose="02020603050405020304" pitchFamily="18" charset="0"/>
                      </a:endParaRPr>
                    </a:p>
                    <a:p>
                      <a:pPr algn="ctr"/>
                      <a:r>
                        <a:rPr lang="ru-RU" sz="1400" dirty="0">
                          <a:solidFill>
                            <a:schemeClr val="accent2">
                              <a:lumMod val="50000"/>
                            </a:schemeClr>
                          </a:solidFill>
                          <a:effectLst/>
                          <a:latin typeface="Times New Roman" panose="02020603050405020304" pitchFamily="18" charset="0"/>
                          <a:cs typeface="Times New Roman" panose="02020603050405020304" pitchFamily="18" charset="0"/>
                        </a:rPr>
                        <a:t>50%</a:t>
                      </a:r>
                    </a:p>
                    <a:p>
                      <a:pPr algn="ctr">
                        <a:spcAft>
                          <a:spcPts val="0"/>
                        </a:spcAft>
                      </a:pPr>
                      <a:r>
                        <a:rPr lang="uk-UA" sz="1400" dirty="0">
                          <a:solidFill>
                            <a:schemeClr val="accent2">
                              <a:lumMod val="50000"/>
                            </a:schemeClr>
                          </a:solidFill>
                          <a:effectLst/>
                          <a:latin typeface="Times New Roman" panose="02020603050405020304" pitchFamily="18" charset="0"/>
                          <a:cs typeface="Times New Roman" panose="02020603050405020304" pitchFamily="18" charset="0"/>
                        </a:rPr>
                        <a:t>100%</a:t>
                      </a:r>
                      <a:endParaRPr lang="ru-RU" sz="14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524" marR="9524" marT="9526" marB="9526" anchor="ctr"/>
                </a:tc>
                <a:extLst>
                  <a:ext uri="{0D108BD9-81ED-4DB2-BD59-A6C34878D82A}">
                    <a16:rowId xmlns:a16="http://schemas.microsoft.com/office/drawing/2014/main" xmlns="" val="10001"/>
                  </a:ext>
                </a:extLst>
              </a:tr>
              <a:tr h="338071">
                <a:tc gridSpan="2">
                  <a:txBody>
                    <a:bodyPr/>
                    <a:lstStyle/>
                    <a:p>
                      <a:pPr>
                        <a:spcAft>
                          <a:spcPts val="0"/>
                        </a:spcAft>
                      </a:pPr>
                      <a:r>
                        <a:rPr lang="uk-UA" sz="1800" b="0" noProof="1" smtClean="0">
                          <a:solidFill>
                            <a:schemeClr val="accent2">
                              <a:lumMod val="50000"/>
                            </a:schemeClr>
                          </a:solidFill>
                          <a:effectLst/>
                          <a:latin typeface="Times New Roman" panose="02020603050405020304" pitchFamily="18" charset="0"/>
                          <a:cs typeface="Times New Roman" panose="02020603050405020304" pitchFamily="18" charset="0"/>
                        </a:rPr>
                        <a:t> Безплатне  встановлення квартирних телефонів</a:t>
                      </a:r>
                      <a:endParaRPr lang="uk-UA" sz="1800" b="0" noProof="1">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524" marR="9524" marT="9526" marB="9526" anchor="ctr">
                    <a:noFill/>
                  </a:tcPr>
                </a:tc>
                <a:tc hMerge="1">
                  <a:txBody>
                    <a:bodyPr/>
                    <a:lstStyle/>
                    <a:p>
                      <a:endParaRPr lang="ru-RU"/>
                    </a:p>
                  </a:txBody>
                  <a:tcPr/>
                </a:tc>
                <a:tc>
                  <a:txBody>
                    <a:bodyPr/>
                    <a:lstStyle/>
                    <a:p>
                      <a:pPr algn="ctr">
                        <a:spcAft>
                          <a:spcPts val="0"/>
                        </a:spcAft>
                      </a:pPr>
                      <a:r>
                        <a:rPr lang="uk-UA" sz="1400" dirty="0">
                          <a:solidFill>
                            <a:schemeClr val="accent2">
                              <a:lumMod val="50000"/>
                            </a:schemeClr>
                          </a:solidFill>
                          <a:effectLst/>
                          <a:latin typeface="Times New Roman" panose="02020603050405020304" pitchFamily="18" charset="0"/>
                          <a:cs typeface="Times New Roman" panose="02020603050405020304" pitchFamily="18" charset="0"/>
                        </a:rPr>
                        <a:t>100%</a:t>
                      </a:r>
                      <a:endParaRPr lang="ru-RU" sz="14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524" marR="9524" marT="9526" marB="9526" anchor="ctr"/>
                </a:tc>
                <a:extLst>
                  <a:ext uri="{0D108BD9-81ED-4DB2-BD59-A6C34878D82A}">
                    <a16:rowId xmlns:a16="http://schemas.microsoft.com/office/drawing/2014/main" xmlns="" val="10002"/>
                  </a:ext>
                </a:extLst>
              </a:tr>
              <a:tr h="255062">
                <a:tc gridSpan="3">
                  <a:txBody>
                    <a:bodyPr/>
                    <a:lstStyle/>
                    <a:p>
                      <a:pPr algn="ctr"/>
                      <a:r>
                        <a:rPr lang="uk-UA" sz="1800" noProof="1" smtClean="0">
                          <a:solidFill>
                            <a:schemeClr val="accent2">
                              <a:lumMod val="50000"/>
                            </a:schemeClr>
                          </a:solidFill>
                          <a:effectLst/>
                          <a:latin typeface="Times New Roman" panose="02020603050405020304" pitchFamily="18" charset="0"/>
                          <a:cs typeface="Times New Roman" panose="02020603050405020304" pitchFamily="18" charset="0"/>
                        </a:rPr>
                        <a:t>  Інші передбачені законодавством пільги</a:t>
                      </a:r>
                      <a:endParaRPr lang="uk-UA" sz="1800" noProof="1">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524" marR="9524" marT="9526" marB="9526" anchor="ctr">
                    <a:noFill/>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xmlns="" val="10003"/>
                  </a:ext>
                </a:extLst>
              </a:tr>
              <a:tr h="424218">
                <a:tc>
                  <a:txBody>
                    <a:bodyPr/>
                    <a:lstStyle/>
                    <a:p>
                      <a:pPr>
                        <a:spcAft>
                          <a:spcPts val="0"/>
                        </a:spcAft>
                      </a:pPr>
                      <a:r>
                        <a:rPr lang="uk-UA" sz="1800" noProof="1" smtClean="0">
                          <a:solidFill>
                            <a:schemeClr val="accent2">
                              <a:lumMod val="50000"/>
                            </a:schemeClr>
                          </a:solidFill>
                          <a:effectLst/>
                          <a:latin typeface="Times New Roman" panose="02020603050405020304" pitchFamily="18" charset="0"/>
                          <a:cs typeface="Times New Roman" panose="02020603050405020304" pitchFamily="18" charset="0"/>
                        </a:rPr>
                        <a:t>  Забезпечення санаторно-курортним лікуванням</a:t>
                      </a:r>
                      <a:endParaRPr lang="uk-UA" sz="1800" noProof="1">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524" marR="9524" marT="9526" marB="9526" anchor="ctr">
                    <a:noFill/>
                  </a:tcPr>
                </a:tc>
                <a:tc gridSpan="2">
                  <a:txBody>
                    <a:bodyPr/>
                    <a:lstStyle/>
                    <a:p>
                      <a:pPr algn="ctr">
                        <a:spcAft>
                          <a:spcPts val="0"/>
                        </a:spcAft>
                      </a:pPr>
                      <a:r>
                        <a:rPr lang="uk-UA" sz="1400" dirty="0">
                          <a:solidFill>
                            <a:schemeClr val="accent2">
                              <a:lumMod val="50000"/>
                            </a:schemeClr>
                          </a:solidFill>
                          <a:effectLst/>
                          <a:latin typeface="Times New Roman" panose="02020603050405020304" pitchFamily="18" charset="0"/>
                          <a:cs typeface="Times New Roman" panose="02020603050405020304" pitchFamily="18" charset="0"/>
                        </a:rPr>
                        <a:t>  Позачергово щороку (із січня по грудень)</a:t>
                      </a:r>
                      <a:endParaRPr lang="ru-RU" sz="14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524" marR="9524" marT="9526" marB="9526" anchor="ctr"/>
                </a:tc>
                <a:tc hMerge="1">
                  <a:txBody>
                    <a:bodyPr/>
                    <a:lstStyle/>
                    <a:p>
                      <a:pPr algn="ctr">
                        <a:spcAft>
                          <a:spcPts val="0"/>
                        </a:spcAft>
                      </a:pPr>
                      <a:endParaRPr lang="ru-RU" sz="12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524" marR="9524" marT="9526" marB="9526" anchor="ctr"/>
                </a:tc>
                <a:extLst>
                  <a:ext uri="{0D108BD9-81ED-4DB2-BD59-A6C34878D82A}">
                    <a16:rowId xmlns:a16="http://schemas.microsoft.com/office/drawing/2014/main" xmlns="" val="10004"/>
                  </a:ext>
                </a:extLst>
              </a:tr>
              <a:tr h="842012">
                <a:tc>
                  <a:txBody>
                    <a:bodyPr/>
                    <a:lstStyle/>
                    <a:p>
                      <a:pPr>
                        <a:spcAft>
                          <a:spcPts val="0"/>
                        </a:spcAft>
                      </a:pPr>
                      <a:r>
                        <a:rPr lang="uk-UA" sz="1800" noProof="1" smtClean="0">
                          <a:solidFill>
                            <a:schemeClr val="accent2">
                              <a:lumMod val="50000"/>
                            </a:schemeClr>
                          </a:solidFill>
                          <a:effectLst/>
                          <a:latin typeface="Times New Roman" panose="02020603050405020304" pitchFamily="18" charset="0"/>
                          <a:cs typeface="Times New Roman" panose="02020603050405020304" pitchFamily="18" charset="0"/>
                        </a:rPr>
                        <a:t>  Проїзд один раз на два роки (туди і назад) залізничним, водним, повітряним або міжміським автомобільним транспортом на території України та країн СНД</a:t>
                      </a:r>
                      <a:endParaRPr lang="uk-UA" sz="1800" noProof="1">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524" marR="9524" marT="9526" marB="9526" anchor="ctr">
                    <a:noFill/>
                  </a:tcPr>
                </a:tc>
                <a:tc gridSpan="2">
                  <a:txBody>
                    <a:bodyPr/>
                    <a:lstStyle/>
                    <a:p>
                      <a:pPr algn="ctr">
                        <a:spcAft>
                          <a:spcPts val="0"/>
                        </a:spcAft>
                      </a:pPr>
                      <a:r>
                        <a:rPr lang="uk-UA" sz="1400" dirty="0">
                          <a:solidFill>
                            <a:schemeClr val="accent2">
                              <a:lumMod val="50000"/>
                            </a:schemeClr>
                          </a:solidFill>
                          <a:effectLst/>
                          <a:latin typeface="Times New Roman" panose="02020603050405020304" pitchFamily="18" charset="0"/>
                          <a:cs typeface="Times New Roman" panose="02020603050405020304" pitchFamily="18" charset="0"/>
                        </a:rPr>
                        <a:t>  100%</a:t>
                      </a:r>
                      <a:endParaRPr lang="ru-RU" sz="14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524" marR="9524" marT="9526" marB="9526" anchor="ctr"/>
                </a:tc>
                <a:tc hMerge="1">
                  <a:txBody>
                    <a:bodyPr/>
                    <a:lstStyle/>
                    <a:p>
                      <a:pPr algn="ctr">
                        <a:spcAft>
                          <a:spcPts val="0"/>
                        </a:spcAft>
                      </a:pPr>
                      <a:endParaRPr lang="ru-RU" sz="14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524" marR="9524" marT="9526" marB="9526" anchor="ctr"/>
                </a:tc>
                <a:extLst>
                  <a:ext uri="{0D108BD9-81ED-4DB2-BD59-A6C34878D82A}">
                    <a16:rowId xmlns:a16="http://schemas.microsoft.com/office/drawing/2014/main" xmlns="" val="10005"/>
                  </a:ext>
                </a:extLst>
              </a:tr>
              <a:tr h="659132">
                <a:tc>
                  <a:txBody>
                    <a:bodyPr/>
                    <a:lstStyle/>
                    <a:p>
                      <a:pPr>
                        <a:spcAft>
                          <a:spcPts val="0"/>
                        </a:spcAft>
                      </a:pPr>
                      <a:r>
                        <a:rPr lang="uk-UA" sz="1800" noProof="1" smtClean="0">
                          <a:solidFill>
                            <a:schemeClr val="accent2">
                              <a:lumMod val="50000"/>
                            </a:schemeClr>
                          </a:solidFill>
                          <a:effectLst/>
                          <a:latin typeface="Times New Roman" panose="02020603050405020304" pitchFamily="18" charset="0"/>
                          <a:cs typeface="Times New Roman" panose="02020603050405020304" pitchFamily="18" charset="0"/>
                        </a:rPr>
                        <a:t>  Позачерговий безплатний капітальний ремонт власних жилих будинків (квартир)</a:t>
                      </a:r>
                      <a:endParaRPr lang="uk-UA" sz="1800" noProof="1">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524" marR="9524" marT="9526" marB="9526" anchor="ctr">
                    <a:noFill/>
                  </a:tcPr>
                </a:tc>
                <a:tc gridSpan="2">
                  <a:txBody>
                    <a:bodyPr/>
                    <a:lstStyle/>
                    <a:p>
                      <a:pPr algn="ctr">
                        <a:spcAft>
                          <a:spcPts val="0"/>
                        </a:spcAft>
                      </a:pPr>
                      <a:r>
                        <a:rPr lang="uk-UA" sz="1400" dirty="0">
                          <a:solidFill>
                            <a:schemeClr val="accent2">
                              <a:lumMod val="50000"/>
                            </a:schemeClr>
                          </a:solidFill>
                          <a:effectLst/>
                          <a:latin typeface="Times New Roman" panose="02020603050405020304" pitchFamily="18" charset="0"/>
                          <a:cs typeface="Times New Roman" panose="02020603050405020304" pitchFamily="18" charset="0"/>
                        </a:rPr>
                        <a:t>  </a:t>
                      </a:r>
                      <a:r>
                        <a:rPr lang="uk-UA" sz="1400" noProof="1" smtClean="0">
                          <a:solidFill>
                            <a:schemeClr val="accent2">
                              <a:lumMod val="50000"/>
                            </a:schemeClr>
                          </a:solidFill>
                          <a:effectLst/>
                          <a:latin typeface="Times New Roman" panose="02020603050405020304" pitchFamily="18" charset="0"/>
                          <a:cs typeface="Times New Roman" panose="02020603050405020304" pitchFamily="18" charset="0"/>
                        </a:rPr>
                        <a:t>21 кв. метр загальної площі житла</a:t>
                      </a:r>
                      <a:endParaRPr lang="uk-UA" sz="1400" noProof="1">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524" marR="9524" marT="9526" marB="9526" anchor="ctr"/>
                </a:tc>
                <a:tc hMerge="1">
                  <a:txBody>
                    <a:bodyPr/>
                    <a:lstStyle/>
                    <a:p>
                      <a:pPr algn="ctr">
                        <a:spcAft>
                          <a:spcPts val="0"/>
                        </a:spcAft>
                      </a:pPr>
                      <a:endParaRPr lang="ru-RU" sz="12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524" marR="9524" marT="9526" marB="9526" anchor="ctr"/>
                </a:tc>
                <a:extLst>
                  <a:ext uri="{0D108BD9-81ED-4DB2-BD59-A6C34878D82A}">
                    <a16:rowId xmlns:a16="http://schemas.microsoft.com/office/drawing/2014/main" xmlns="" val="10006"/>
                  </a:ext>
                </a:extLst>
              </a:tr>
            </a:tbl>
          </a:graphicData>
        </a:graphic>
      </p:graphicFrame>
      <p:sp>
        <p:nvSpPr>
          <p:cNvPr id="6" name="Прямоугольник 5"/>
          <p:cNvSpPr/>
          <p:nvPr/>
        </p:nvSpPr>
        <p:spPr>
          <a:xfrm>
            <a:off x="0" y="1556792"/>
            <a:ext cx="1862567" cy="1323439"/>
          </a:xfrm>
          <a:prstGeom prst="rect">
            <a:avLst/>
          </a:prstGeom>
        </p:spPr>
        <p:txBody>
          <a:bodyPr wrap="square">
            <a:spAutoFit/>
          </a:bodyPr>
          <a:lstStyle/>
          <a:p>
            <a:pPr algn="ctr">
              <a:defRPr/>
            </a:pPr>
            <a:r>
              <a:rPr lang="uk-UA" sz="2000" b="1" noProof="1">
                <a:solidFill>
                  <a:schemeClr val="tx2">
                    <a:lumMod val="75000"/>
                  </a:schemeClr>
                </a:solidFill>
                <a:latin typeface="Times New Roman" panose="02020603050405020304" pitchFamily="18" charset="0"/>
                <a:cs typeface="Times New Roman" panose="02020603050405020304" pitchFamily="18" charset="0"/>
              </a:rPr>
              <a:t>Пільги </a:t>
            </a:r>
            <a:r>
              <a:rPr lang="uk-UA" sz="2000" b="1" noProof="1" smtClean="0">
                <a:solidFill>
                  <a:schemeClr val="tx2">
                    <a:lumMod val="75000"/>
                  </a:schemeClr>
                </a:solidFill>
                <a:latin typeface="Times New Roman" panose="02020603050405020304" pitchFamily="18" charset="0"/>
                <a:cs typeface="Times New Roman" panose="02020603050405020304" pitchFamily="18" charset="0"/>
              </a:rPr>
              <a:t>особам з інвалідністю внаслідок  </a:t>
            </a:r>
            <a:r>
              <a:rPr lang="uk-UA" sz="2000" b="1" noProof="1">
                <a:solidFill>
                  <a:schemeClr val="tx2">
                    <a:lumMod val="75000"/>
                  </a:schemeClr>
                </a:solidFill>
                <a:latin typeface="Times New Roman" panose="02020603050405020304" pitchFamily="18" charset="0"/>
                <a:cs typeface="Times New Roman" panose="02020603050405020304" pitchFamily="18" charset="0"/>
              </a:rPr>
              <a:t>війни</a:t>
            </a:r>
            <a:endParaRPr lang="uk-UA" sz="2000" b="1" noProof="1">
              <a:solidFill>
                <a:schemeClr val="tx2">
                  <a:lumMod val="75000"/>
                </a:schemeClr>
              </a:solidFill>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386224539"/>
      </p:ext>
    </p:extLst>
  </p:cSld>
  <p:clrMapOvr>
    <a:masterClrMapping/>
  </p:clrMapOvr>
  <p:transition>
    <p:split orient="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Рисунок 2" descr="http://s00.yaplakal.com/pics/pics_original/3/2/1/8030123.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9512" y="116632"/>
            <a:ext cx="1728192" cy="1296144"/>
          </a:xfrm>
          <a:prstGeom prst="ellipse">
            <a:avLst/>
          </a:prstGeom>
          <a:ln>
            <a:noFill/>
          </a:ln>
          <a:effectLst>
            <a:softEdge rad="112500"/>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2" name="Таблица 1"/>
          <p:cNvGraphicFramePr>
            <a:graphicFrameLocks noGrp="1"/>
          </p:cNvGraphicFramePr>
          <p:nvPr>
            <p:extLst>
              <p:ext uri="{D42A27DB-BD31-4B8C-83A1-F6EECF244321}">
                <p14:modId xmlns:p14="http://schemas.microsoft.com/office/powerpoint/2010/main" xmlns="" val="1061209624"/>
              </p:ext>
            </p:extLst>
          </p:nvPr>
        </p:nvGraphicFramePr>
        <p:xfrm>
          <a:off x="0" y="1196751"/>
          <a:ext cx="9144000" cy="5583969"/>
        </p:xfrm>
        <a:graphic>
          <a:graphicData uri="http://schemas.openxmlformats.org/drawingml/2006/table">
            <a:tbl>
              <a:tblPr firstRow="1" firstCol="1" bandRow="1">
                <a:tableStyleId>{5C22544A-7EE6-4342-B048-85BDC9FD1C3A}</a:tableStyleId>
              </a:tblPr>
              <a:tblGrid>
                <a:gridCol w="7524328">
                  <a:extLst>
                    <a:ext uri="{9D8B030D-6E8A-4147-A177-3AD203B41FA5}">
                      <a16:colId xmlns:a16="http://schemas.microsoft.com/office/drawing/2014/main" xmlns="" val="20000"/>
                    </a:ext>
                  </a:extLst>
                </a:gridCol>
                <a:gridCol w="1619672">
                  <a:extLst>
                    <a:ext uri="{9D8B030D-6E8A-4147-A177-3AD203B41FA5}">
                      <a16:colId xmlns:a16="http://schemas.microsoft.com/office/drawing/2014/main" xmlns="" val="20001"/>
                    </a:ext>
                  </a:extLst>
                </a:gridCol>
              </a:tblGrid>
              <a:tr h="1080121">
                <a:tc>
                  <a:txBody>
                    <a:bodyPr/>
                    <a:lstStyle/>
                    <a:p>
                      <a:pPr>
                        <a:spcAft>
                          <a:spcPts val="0"/>
                        </a:spcAft>
                      </a:pPr>
                      <a:r>
                        <a:rPr lang="uk-UA" sz="1600" dirty="0">
                          <a:solidFill>
                            <a:schemeClr val="accent2">
                              <a:lumMod val="50000"/>
                            </a:schemeClr>
                          </a:solidFill>
                          <a:effectLst/>
                          <a:latin typeface="Times New Roman" panose="02020603050405020304" pitchFamily="18" charset="0"/>
                          <a:cs typeface="Times New Roman" panose="02020603050405020304" pitchFamily="18" charset="0"/>
                        </a:rPr>
                        <a:t>  Виплата грошової компенсації на транспортне обслуговування (для </a:t>
                      </a:r>
                      <a:r>
                        <a:rPr lang="uk-UA" sz="1600" dirty="0" smtClean="0">
                          <a:solidFill>
                            <a:schemeClr val="accent2">
                              <a:lumMod val="50000"/>
                            </a:schemeClr>
                          </a:solidFill>
                          <a:effectLst/>
                          <a:latin typeface="Times New Roman" panose="02020603050405020304" pitchFamily="18" charset="0"/>
                          <a:cs typeface="Times New Roman" panose="02020603050405020304" pitchFamily="18" charset="0"/>
                        </a:rPr>
                        <a:t>осіб з інвалідністю, </a:t>
                      </a:r>
                      <a:r>
                        <a:rPr lang="uk-UA" sz="1600" dirty="0">
                          <a:solidFill>
                            <a:schemeClr val="accent2">
                              <a:lumMod val="50000"/>
                            </a:schemeClr>
                          </a:solidFill>
                          <a:effectLst/>
                          <a:latin typeface="Times New Roman" panose="02020603050405020304" pitchFamily="18" charset="0"/>
                          <a:cs typeface="Times New Roman" panose="02020603050405020304" pitchFamily="18" charset="0"/>
                        </a:rPr>
                        <a:t>які перебувають на обліку в органах соціального захисту населення  на забезпечення їх автомобілем)</a:t>
                      </a:r>
                      <a:endParaRPr lang="ru-RU" sz="16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475" marR="7475" marT="7477" marB="7477" anchor="ctr">
                    <a:noFill/>
                  </a:tcPr>
                </a:tc>
                <a:tc>
                  <a:txBody>
                    <a:bodyPr/>
                    <a:lstStyle/>
                    <a:p>
                      <a:pPr algn="ctr">
                        <a:spcAft>
                          <a:spcPts val="0"/>
                        </a:spcAft>
                      </a:pPr>
                      <a:r>
                        <a:rPr lang="uk-UA" sz="1400" dirty="0">
                          <a:solidFill>
                            <a:schemeClr val="accent2">
                              <a:lumMod val="50000"/>
                            </a:schemeClr>
                          </a:solidFill>
                          <a:effectLst/>
                          <a:latin typeface="Times New Roman" panose="02020603050405020304" pitchFamily="18" charset="0"/>
                          <a:cs typeface="Times New Roman" panose="02020603050405020304" pitchFamily="18" charset="0"/>
                        </a:rPr>
                        <a:t>  </a:t>
                      </a:r>
                      <a:r>
                        <a:rPr lang="uk-UA" sz="1400" b="0" dirty="0">
                          <a:solidFill>
                            <a:schemeClr val="accent2">
                              <a:lumMod val="50000"/>
                            </a:schemeClr>
                          </a:solidFill>
                          <a:effectLst/>
                          <a:latin typeface="Times New Roman" panose="02020603050405020304" pitchFamily="18" charset="0"/>
                          <a:cs typeface="Times New Roman" panose="02020603050405020304" pitchFamily="18" charset="0"/>
                        </a:rPr>
                        <a:t>двічі на рік (у березні та вересні) </a:t>
                      </a:r>
                      <a:endParaRPr lang="ru-RU" sz="1400" b="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475" marR="7475" marT="7477" marB="7477" anchor="ctr">
                    <a:noFill/>
                  </a:tcPr>
                </a:tc>
                <a:extLst>
                  <a:ext uri="{0D108BD9-81ED-4DB2-BD59-A6C34878D82A}">
                    <a16:rowId xmlns:a16="http://schemas.microsoft.com/office/drawing/2014/main" xmlns="" val="10000"/>
                  </a:ext>
                </a:extLst>
              </a:tr>
              <a:tr h="766423">
                <a:tc>
                  <a:txBody>
                    <a:bodyPr/>
                    <a:lstStyle/>
                    <a:p>
                      <a:pPr>
                        <a:spcAft>
                          <a:spcPts val="0"/>
                        </a:spcAft>
                      </a:pPr>
                      <a:r>
                        <a:rPr lang="uk-UA" sz="1600" dirty="0">
                          <a:solidFill>
                            <a:schemeClr val="accent2">
                              <a:lumMod val="50000"/>
                            </a:schemeClr>
                          </a:solidFill>
                          <a:effectLst/>
                          <a:latin typeface="Times New Roman" panose="02020603050405020304" pitchFamily="18" charset="0"/>
                          <a:cs typeface="Times New Roman" panose="02020603050405020304" pitchFamily="18" charset="0"/>
                        </a:rPr>
                        <a:t>  Виплата грошової компенсації на бензин, ремонт та технічне обслуговування автомобілів (для </a:t>
                      </a:r>
                      <a:r>
                        <a:rPr lang="uk-UA" sz="1600" dirty="0" smtClean="0">
                          <a:solidFill>
                            <a:schemeClr val="accent2">
                              <a:lumMod val="50000"/>
                            </a:schemeClr>
                          </a:solidFill>
                          <a:effectLst/>
                          <a:latin typeface="Times New Roman" panose="02020603050405020304" pitchFamily="18" charset="0"/>
                          <a:cs typeface="Times New Roman" panose="02020603050405020304" pitchFamily="18" charset="0"/>
                        </a:rPr>
                        <a:t>осіб з інвалідністю, </a:t>
                      </a:r>
                      <a:r>
                        <a:rPr lang="uk-UA" sz="1600" dirty="0">
                          <a:solidFill>
                            <a:schemeClr val="accent2">
                              <a:lumMod val="50000"/>
                            </a:schemeClr>
                          </a:solidFill>
                          <a:effectLst/>
                          <a:latin typeface="Times New Roman" panose="02020603050405020304" pitchFamily="18" charset="0"/>
                          <a:cs typeface="Times New Roman" panose="02020603050405020304" pitchFamily="18" charset="0"/>
                        </a:rPr>
                        <a:t>які забезпечені автомобілем через органи соціального захисту населення)</a:t>
                      </a:r>
                      <a:endParaRPr lang="ru-RU" sz="16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475" marR="7475" marT="7477" marB="7477" anchor="ctr">
                    <a:noFill/>
                  </a:tcPr>
                </a:tc>
                <a:tc>
                  <a:txBody>
                    <a:bodyPr/>
                    <a:lstStyle/>
                    <a:p>
                      <a:pPr algn="ctr">
                        <a:spcAft>
                          <a:spcPts val="0"/>
                        </a:spcAft>
                      </a:pPr>
                      <a:r>
                        <a:rPr lang="uk-UA" sz="1400" dirty="0">
                          <a:solidFill>
                            <a:schemeClr val="accent2">
                              <a:lumMod val="50000"/>
                            </a:schemeClr>
                          </a:solidFill>
                          <a:effectLst/>
                          <a:latin typeface="Times New Roman" panose="02020603050405020304" pitchFamily="18" charset="0"/>
                          <a:cs typeface="Times New Roman" panose="02020603050405020304" pitchFamily="18" charset="0"/>
                        </a:rPr>
                        <a:t>  двічі на рік (у березні та вересні) </a:t>
                      </a:r>
                      <a:endParaRPr lang="ru-RU" sz="14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475" marR="7475" marT="7477" marB="7477" anchor="ctr"/>
                </a:tc>
                <a:extLst>
                  <a:ext uri="{0D108BD9-81ED-4DB2-BD59-A6C34878D82A}">
                    <a16:rowId xmlns:a16="http://schemas.microsoft.com/office/drawing/2014/main" xmlns="" val="10001"/>
                  </a:ext>
                </a:extLst>
              </a:tr>
              <a:tr h="672539">
                <a:tc>
                  <a:txBody>
                    <a:bodyPr/>
                    <a:lstStyle/>
                    <a:p>
                      <a:pPr>
                        <a:spcAft>
                          <a:spcPts val="0"/>
                        </a:spcAft>
                      </a:pPr>
                      <a:r>
                        <a:rPr lang="uk-UA" sz="1600" dirty="0">
                          <a:solidFill>
                            <a:schemeClr val="accent2">
                              <a:lumMod val="50000"/>
                            </a:schemeClr>
                          </a:solidFill>
                          <a:effectLst/>
                          <a:latin typeface="Times New Roman" panose="02020603050405020304" pitchFamily="18" charset="0"/>
                          <a:cs typeface="Times New Roman" panose="02020603050405020304" pitchFamily="18" charset="0"/>
                        </a:rPr>
                        <a:t>  Виплата грошової компенсації взамін санаторно- курортного лікування</a:t>
                      </a:r>
                      <a:endParaRPr lang="ru-RU" sz="16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475" marR="7475" marT="7477" marB="7477" anchor="ctr">
                    <a:noFill/>
                  </a:tcPr>
                </a:tc>
                <a:tc>
                  <a:txBody>
                    <a:bodyPr/>
                    <a:lstStyle/>
                    <a:p>
                      <a:pPr algn="ctr">
                        <a:spcAft>
                          <a:spcPts val="0"/>
                        </a:spcAft>
                      </a:pPr>
                      <a:r>
                        <a:rPr lang="uk-UA" sz="1400" dirty="0">
                          <a:solidFill>
                            <a:schemeClr val="accent2">
                              <a:lumMod val="50000"/>
                            </a:schemeClr>
                          </a:solidFill>
                          <a:effectLst/>
                          <a:latin typeface="Times New Roman" panose="02020603050405020304" pitchFamily="18" charset="0"/>
                          <a:cs typeface="Times New Roman" panose="02020603050405020304" pitchFamily="18" charset="0"/>
                        </a:rPr>
                        <a:t>  100% середньої вартості путівки один раз на два роки</a:t>
                      </a:r>
                      <a:endParaRPr lang="ru-RU" sz="14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475" marR="7475" marT="7477" marB="7477" anchor="ctr"/>
                </a:tc>
                <a:extLst>
                  <a:ext uri="{0D108BD9-81ED-4DB2-BD59-A6C34878D82A}">
                    <a16:rowId xmlns:a16="http://schemas.microsoft.com/office/drawing/2014/main" xmlns="" val="10002"/>
                  </a:ext>
                </a:extLst>
              </a:tr>
              <a:tr h="721278">
                <a:tc>
                  <a:txBody>
                    <a:bodyPr/>
                    <a:lstStyle/>
                    <a:p>
                      <a:pPr>
                        <a:spcAft>
                          <a:spcPts val="0"/>
                        </a:spcAft>
                      </a:pPr>
                      <a:r>
                        <a:rPr lang="uk-UA" sz="1600" dirty="0">
                          <a:solidFill>
                            <a:schemeClr val="accent2">
                              <a:lumMod val="50000"/>
                            </a:schemeClr>
                          </a:solidFill>
                          <a:effectLst/>
                          <a:latin typeface="Times New Roman" panose="02020603050405020304" pitchFamily="18" charset="0"/>
                          <a:cs typeface="Times New Roman" panose="02020603050405020304" pitchFamily="18" charset="0"/>
                        </a:rPr>
                        <a:t>  Проїзд всіма видами міського пасажирського транспорту, автомобільним транспортом загального користування в сільській місцевості</a:t>
                      </a:r>
                      <a:endParaRPr lang="ru-RU" sz="16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475" marR="7475" marT="7477" marB="7477" anchor="ctr">
                    <a:noFill/>
                  </a:tcPr>
                </a:tc>
                <a:tc>
                  <a:txBody>
                    <a:bodyPr/>
                    <a:lstStyle/>
                    <a:p>
                      <a:pPr algn="ctr">
                        <a:spcAft>
                          <a:spcPts val="0"/>
                        </a:spcAft>
                      </a:pPr>
                      <a:r>
                        <a:rPr lang="uk-UA" sz="1400" dirty="0">
                          <a:solidFill>
                            <a:schemeClr val="accent2">
                              <a:lumMod val="50000"/>
                            </a:schemeClr>
                          </a:solidFill>
                          <a:effectLst/>
                          <a:latin typeface="Times New Roman" panose="02020603050405020304" pitchFamily="18" charset="0"/>
                          <a:cs typeface="Times New Roman" panose="02020603050405020304" pitchFamily="18" charset="0"/>
                        </a:rPr>
                        <a:t>  100%</a:t>
                      </a:r>
                      <a:endParaRPr lang="ru-RU" sz="14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475" marR="7475" marT="7477" marB="7477" anchor="ctr"/>
                </a:tc>
                <a:extLst>
                  <a:ext uri="{0D108BD9-81ED-4DB2-BD59-A6C34878D82A}">
                    <a16:rowId xmlns:a16="http://schemas.microsoft.com/office/drawing/2014/main" xmlns="" val="10003"/>
                  </a:ext>
                </a:extLst>
              </a:tr>
              <a:tr h="864096">
                <a:tc>
                  <a:txBody>
                    <a:bodyPr/>
                    <a:lstStyle/>
                    <a:p>
                      <a:pPr>
                        <a:spcAft>
                          <a:spcPts val="0"/>
                        </a:spcAft>
                      </a:pPr>
                      <a:r>
                        <a:rPr lang="uk-UA" sz="1600" dirty="0">
                          <a:solidFill>
                            <a:schemeClr val="accent2">
                              <a:lumMod val="50000"/>
                            </a:schemeClr>
                          </a:solidFill>
                          <a:effectLst/>
                          <a:latin typeface="Times New Roman" panose="02020603050405020304" pitchFamily="18" charset="0"/>
                          <a:cs typeface="Times New Roman" panose="02020603050405020304" pitchFamily="18" charset="0"/>
                        </a:rPr>
                        <a:t>  Проїзд залізничним і водним транспортом приміського сполучення та автобусами приміських маршрутів в межах області (АР Крим) за місцем проживання</a:t>
                      </a:r>
                      <a:endParaRPr lang="ru-RU" sz="16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475" marR="7475" marT="7477" marB="7477" anchor="ctr">
                    <a:noFill/>
                  </a:tcPr>
                </a:tc>
                <a:tc>
                  <a:txBody>
                    <a:bodyPr/>
                    <a:lstStyle/>
                    <a:p>
                      <a:pPr algn="ctr">
                        <a:spcAft>
                          <a:spcPts val="0"/>
                        </a:spcAft>
                      </a:pPr>
                      <a:r>
                        <a:rPr lang="uk-UA" sz="1400" dirty="0">
                          <a:solidFill>
                            <a:schemeClr val="accent2">
                              <a:lumMod val="50000"/>
                            </a:schemeClr>
                          </a:solidFill>
                          <a:effectLst/>
                          <a:latin typeface="Times New Roman" panose="02020603050405020304" pitchFamily="18" charset="0"/>
                          <a:cs typeface="Times New Roman" panose="02020603050405020304" pitchFamily="18" charset="0"/>
                        </a:rPr>
                        <a:t>  100%</a:t>
                      </a:r>
                      <a:endParaRPr lang="ru-RU" sz="14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475" marR="7475" marT="7477" marB="7477" anchor="ctr"/>
                </a:tc>
                <a:extLst>
                  <a:ext uri="{0D108BD9-81ED-4DB2-BD59-A6C34878D82A}">
                    <a16:rowId xmlns:a16="http://schemas.microsoft.com/office/drawing/2014/main" xmlns="" val="10004"/>
                  </a:ext>
                </a:extLst>
              </a:tr>
              <a:tr h="279002">
                <a:tc>
                  <a:txBody>
                    <a:bodyPr/>
                    <a:lstStyle/>
                    <a:p>
                      <a:pPr>
                        <a:spcAft>
                          <a:spcPts val="0"/>
                        </a:spcAft>
                      </a:pPr>
                      <a:r>
                        <a:rPr lang="uk-UA" sz="1600" dirty="0">
                          <a:solidFill>
                            <a:schemeClr val="accent2">
                              <a:lumMod val="50000"/>
                            </a:schemeClr>
                          </a:solidFill>
                          <a:effectLst/>
                          <a:latin typeface="Times New Roman" panose="02020603050405020304" pitchFamily="18" charset="0"/>
                          <a:cs typeface="Times New Roman" panose="02020603050405020304" pitchFamily="18" charset="0"/>
                        </a:rPr>
                        <a:t>  Одержання ліків за рецептами лікарів</a:t>
                      </a:r>
                      <a:endParaRPr lang="ru-RU" sz="16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475" marR="7475" marT="7477" marB="7477" anchor="ctr">
                    <a:noFill/>
                  </a:tcPr>
                </a:tc>
                <a:tc>
                  <a:txBody>
                    <a:bodyPr/>
                    <a:lstStyle/>
                    <a:p>
                      <a:pPr algn="ctr">
                        <a:spcAft>
                          <a:spcPts val="0"/>
                        </a:spcAft>
                      </a:pPr>
                      <a:r>
                        <a:rPr lang="uk-UA" sz="1400" dirty="0">
                          <a:solidFill>
                            <a:schemeClr val="accent2">
                              <a:lumMod val="50000"/>
                            </a:schemeClr>
                          </a:solidFill>
                          <a:effectLst/>
                          <a:latin typeface="Times New Roman" panose="02020603050405020304" pitchFamily="18" charset="0"/>
                          <a:cs typeface="Times New Roman" panose="02020603050405020304" pitchFamily="18" charset="0"/>
                        </a:rPr>
                        <a:t>  100%</a:t>
                      </a:r>
                      <a:endParaRPr lang="ru-RU" sz="14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475" marR="7475" marT="7477" marB="7477" anchor="ctr"/>
                </a:tc>
                <a:extLst>
                  <a:ext uri="{0D108BD9-81ED-4DB2-BD59-A6C34878D82A}">
                    <a16:rowId xmlns:a16="http://schemas.microsoft.com/office/drawing/2014/main" xmlns="" val="10005"/>
                  </a:ext>
                </a:extLst>
              </a:tr>
              <a:tr h="400170">
                <a:tc>
                  <a:txBody>
                    <a:bodyPr/>
                    <a:lstStyle/>
                    <a:p>
                      <a:pPr>
                        <a:spcAft>
                          <a:spcPts val="0"/>
                        </a:spcAft>
                      </a:pPr>
                      <a:r>
                        <a:rPr lang="uk-UA" sz="1600" dirty="0">
                          <a:solidFill>
                            <a:schemeClr val="accent2">
                              <a:lumMod val="50000"/>
                            </a:schemeClr>
                          </a:solidFill>
                          <a:effectLst/>
                          <a:latin typeface="Times New Roman" panose="02020603050405020304" pitchFamily="18" charset="0"/>
                          <a:cs typeface="Times New Roman" panose="02020603050405020304" pitchFamily="18" charset="0"/>
                        </a:rPr>
                        <a:t>  Зубопротезування (крім протезування з дорогоцінних металів</a:t>
                      </a:r>
                      <a:endParaRPr lang="ru-RU" sz="16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475" marR="7475" marT="7477" marB="7477" anchor="ctr">
                    <a:noFill/>
                  </a:tcPr>
                </a:tc>
                <a:tc>
                  <a:txBody>
                    <a:bodyPr/>
                    <a:lstStyle/>
                    <a:p>
                      <a:pPr algn="ctr">
                        <a:spcAft>
                          <a:spcPts val="0"/>
                        </a:spcAft>
                      </a:pPr>
                      <a:r>
                        <a:rPr lang="uk-UA" sz="1400" dirty="0">
                          <a:solidFill>
                            <a:schemeClr val="accent2">
                              <a:lumMod val="50000"/>
                            </a:schemeClr>
                          </a:solidFill>
                          <a:effectLst/>
                          <a:latin typeface="Times New Roman" panose="02020603050405020304" pitchFamily="18" charset="0"/>
                          <a:cs typeface="Times New Roman" panose="02020603050405020304" pitchFamily="18" charset="0"/>
                        </a:rPr>
                        <a:t>  100%</a:t>
                      </a:r>
                      <a:endParaRPr lang="ru-RU" sz="14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475" marR="7475" marT="7477" marB="7477" anchor="ctr"/>
                </a:tc>
                <a:extLst>
                  <a:ext uri="{0D108BD9-81ED-4DB2-BD59-A6C34878D82A}">
                    <a16:rowId xmlns:a16="http://schemas.microsoft.com/office/drawing/2014/main" xmlns="" val="10006"/>
                  </a:ext>
                </a:extLst>
              </a:tr>
              <a:tr h="400170">
                <a:tc>
                  <a:txBody>
                    <a:bodyPr/>
                    <a:lstStyle/>
                    <a:p>
                      <a:pPr>
                        <a:spcAft>
                          <a:spcPts val="0"/>
                        </a:spcAft>
                      </a:pPr>
                      <a:r>
                        <a:rPr lang="uk-UA" sz="1600" dirty="0">
                          <a:solidFill>
                            <a:schemeClr val="accent2">
                              <a:lumMod val="50000"/>
                            </a:schemeClr>
                          </a:solidFill>
                          <a:effectLst/>
                          <a:latin typeface="Times New Roman" panose="02020603050405020304" pitchFamily="18" charset="0"/>
                          <a:cs typeface="Times New Roman" panose="02020603050405020304" pitchFamily="18" charset="0"/>
                        </a:rPr>
                        <a:t>  Забезпечення протезами та протезно-ортопедичними виробами</a:t>
                      </a:r>
                      <a:endParaRPr lang="ru-RU" sz="16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475" marR="7475" marT="7477" marB="7477" anchor="ctr">
                    <a:noFill/>
                  </a:tcPr>
                </a:tc>
                <a:tc>
                  <a:txBody>
                    <a:bodyPr/>
                    <a:lstStyle/>
                    <a:p>
                      <a:pPr algn="ctr">
                        <a:spcAft>
                          <a:spcPts val="0"/>
                        </a:spcAft>
                      </a:pPr>
                      <a:r>
                        <a:rPr lang="uk-UA" sz="1400" dirty="0">
                          <a:solidFill>
                            <a:schemeClr val="accent2">
                              <a:lumMod val="50000"/>
                            </a:schemeClr>
                          </a:solidFill>
                          <a:effectLst/>
                          <a:latin typeface="Times New Roman" panose="02020603050405020304" pitchFamily="18" charset="0"/>
                          <a:cs typeface="Times New Roman" panose="02020603050405020304" pitchFamily="18" charset="0"/>
                        </a:rPr>
                        <a:t> </a:t>
                      </a:r>
                      <a:endParaRPr lang="ru-RU" sz="14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475" marR="7475" marT="7477" marB="7477" anchor="ctr"/>
                </a:tc>
                <a:extLst>
                  <a:ext uri="{0D108BD9-81ED-4DB2-BD59-A6C34878D82A}">
                    <a16:rowId xmlns:a16="http://schemas.microsoft.com/office/drawing/2014/main" xmlns="" val="10007"/>
                  </a:ext>
                </a:extLst>
              </a:tr>
              <a:tr h="400170">
                <a:tc>
                  <a:txBody>
                    <a:bodyPr/>
                    <a:lstStyle/>
                    <a:p>
                      <a:pPr>
                        <a:spcAft>
                          <a:spcPts val="0"/>
                        </a:spcAft>
                      </a:pPr>
                      <a:r>
                        <a:rPr lang="uk-UA" sz="1600" dirty="0">
                          <a:solidFill>
                            <a:schemeClr val="accent2">
                              <a:lumMod val="50000"/>
                            </a:schemeClr>
                          </a:solidFill>
                          <a:effectLst/>
                          <a:latin typeface="Times New Roman" panose="02020603050405020304" pitchFamily="18" charset="0"/>
                          <a:cs typeface="Times New Roman" panose="02020603050405020304" pitchFamily="18" charset="0"/>
                        </a:rPr>
                        <a:t>  Забезпечення автомобілем з ручним керуванням</a:t>
                      </a:r>
                      <a:endParaRPr lang="ru-RU" sz="16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475" marR="7475" marT="7477" marB="7477" anchor="ctr">
                    <a:noFill/>
                  </a:tcPr>
                </a:tc>
                <a:tc>
                  <a:txBody>
                    <a:bodyPr/>
                    <a:lstStyle/>
                    <a:p>
                      <a:pPr algn="ctr">
                        <a:spcAft>
                          <a:spcPts val="0"/>
                        </a:spcAft>
                      </a:pPr>
                      <a:r>
                        <a:rPr lang="uk-UA" sz="1400" dirty="0">
                          <a:solidFill>
                            <a:schemeClr val="accent2">
                              <a:lumMod val="50000"/>
                            </a:schemeClr>
                          </a:solidFill>
                          <a:effectLst/>
                          <a:latin typeface="Times New Roman" panose="02020603050405020304" pitchFamily="18" charset="0"/>
                          <a:cs typeface="Times New Roman" panose="02020603050405020304" pitchFamily="18" charset="0"/>
                        </a:rPr>
                        <a:t>  </a:t>
                      </a:r>
                      <a:endParaRPr lang="ru-RU" sz="14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475" marR="7475" marT="7477" marB="7477" anchor="ctr"/>
                </a:tc>
                <a:extLst>
                  <a:ext uri="{0D108BD9-81ED-4DB2-BD59-A6C34878D82A}">
                    <a16:rowId xmlns:a16="http://schemas.microsoft.com/office/drawing/2014/main" xmlns="" val="10008"/>
                  </a:ext>
                </a:extLst>
              </a:tr>
            </a:tbl>
          </a:graphicData>
        </a:graphic>
      </p:graphicFrame>
      <p:sp>
        <p:nvSpPr>
          <p:cNvPr id="5" name="Прямоугольник 4"/>
          <p:cNvSpPr/>
          <p:nvPr/>
        </p:nvSpPr>
        <p:spPr>
          <a:xfrm>
            <a:off x="2051720" y="370919"/>
            <a:ext cx="6912768" cy="461665"/>
          </a:xfrm>
          <a:prstGeom prst="rect">
            <a:avLst/>
          </a:prstGeom>
        </p:spPr>
        <p:txBody>
          <a:bodyPr wrap="square">
            <a:spAutoFit/>
          </a:bodyPr>
          <a:lstStyle/>
          <a:p>
            <a:pPr algn="ctr">
              <a:defRPr/>
            </a:pPr>
            <a:r>
              <a:rPr lang="uk-UA" sz="2400" b="1" noProof="1">
                <a:solidFill>
                  <a:schemeClr val="tx2">
                    <a:lumMod val="75000"/>
                  </a:schemeClr>
                </a:solidFill>
                <a:latin typeface="Times New Roman" panose="02020603050405020304" pitchFamily="18" charset="0"/>
                <a:cs typeface="Times New Roman" panose="02020603050405020304" pitchFamily="18" charset="0"/>
              </a:rPr>
              <a:t>Пільги </a:t>
            </a:r>
            <a:r>
              <a:rPr lang="uk-UA" sz="2400" b="1" noProof="1" smtClean="0">
                <a:solidFill>
                  <a:schemeClr val="tx2">
                    <a:lumMod val="75000"/>
                  </a:schemeClr>
                </a:solidFill>
                <a:latin typeface="Times New Roman" panose="02020603050405020304" pitchFamily="18" charset="0"/>
                <a:cs typeface="Times New Roman" panose="02020603050405020304" pitchFamily="18" charset="0"/>
              </a:rPr>
              <a:t>особам з інвалідністю внаслідок  </a:t>
            </a:r>
            <a:r>
              <a:rPr lang="uk-UA" sz="2400" b="1" noProof="1">
                <a:solidFill>
                  <a:schemeClr val="tx2">
                    <a:lumMod val="75000"/>
                  </a:schemeClr>
                </a:solidFill>
                <a:latin typeface="Times New Roman" panose="02020603050405020304" pitchFamily="18" charset="0"/>
                <a:cs typeface="Times New Roman" panose="02020603050405020304" pitchFamily="18" charset="0"/>
              </a:rPr>
              <a:t>війни</a:t>
            </a:r>
            <a:endParaRPr lang="uk-UA" sz="2400" b="1" noProof="1">
              <a:solidFill>
                <a:schemeClr val="tx2">
                  <a:lumMod val="75000"/>
                </a:schemeClr>
              </a:solidFill>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4146911754"/>
      </p:ext>
    </p:extLst>
  </p:cSld>
  <p:clrMapOvr>
    <a:masterClrMapping/>
  </p:clrMapOvr>
  <p:transition>
    <p:split orient="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chemeClr val="bg1">
                <a:lumMod val="95000"/>
              </a:schemeClr>
            </a:gs>
            <a:gs pos="12000">
              <a:schemeClr val="accent1">
                <a:lumMod val="6000"/>
                <a:lumOff val="94000"/>
              </a:schemeClr>
            </a:gs>
            <a:gs pos="81000">
              <a:srgbClr val="FFFD10"/>
            </a:gs>
            <a:gs pos="66000">
              <a:schemeClr val="bg1">
                <a:lumMod val="95000"/>
              </a:schemeClr>
            </a:gs>
            <a:gs pos="51000">
              <a:srgbClr val="00B0F0"/>
            </a:gs>
            <a:gs pos="47000">
              <a:srgbClr val="3399FF"/>
            </a:gs>
            <a:gs pos="81000">
              <a:srgbClr val="FFFF00"/>
            </a:gs>
          </a:gsLst>
          <a:lin ang="6300000" scaled="0"/>
          <a:tileRect/>
        </a:gradFill>
        <a:effectLst/>
      </p:bgPr>
    </p:bg>
    <p:spTree>
      <p:nvGrpSpPr>
        <p:cNvPr id="1" name=""/>
        <p:cNvGrpSpPr/>
        <p:nvPr/>
      </p:nvGrpSpPr>
      <p:grpSpPr>
        <a:xfrm>
          <a:off x="0" y="0"/>
          <a:ext cx="0" cy="0"/>
          <a:chOff x="0" y="0"/>
          <a:chExt cx="0" cy="0"/>
        </a:xfrm>
      </p:grpSpPr>
      <p:sp>
        <p:nvSpPr>
          <p:cNvPr id="3" name="Выноска со стрелкой вниз 2"/>
          <p:cNvSpPr/>
          <p:nvPr/>
        </p:nvSpPr>
        <p:spPr>
          <a:xfrm>
            <a:off x="1905960" y="2279856"/>
            <a:ext cx="5328592" cy="1195728"/>
          </a:xfrm>
          <a:prstGeom prst="downArrowCallout">
            <a:avLst/>
          </a:prstGeom>
          <a:noFill/>
          <a:ln>
            <a:beve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800" b="1" dirty="0">
                <a:solidFill>
                  <a:schemeClr val="tx2">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до ветеранів війни відносяться: </a:t>
            </a:r>
            <a:endParaRPr lang="ru-RU" sz="2800" b="1" dirty="0">
              <a:solidFill>
                <a:schemeClr val="tx2">
                  <a:lumMod val="75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4" name="Скругленный прямоугольник 3"/>
          <p:cNvSpPr/>
          <p:nvPr/>
        </p:nvSpPr>
        <p:spPr>
          <a:xfrm>
            <a:off x="6300192" y="3965748"/>
            <a:ext cx="2772816" cy="106988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3600" b="1" dirty="0">
                <a:solidFill>
                  <a:schemeClr val="tx2">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учасники війни</a:t>
            </a:r>
            <a:endParaRPr lang="ru-RU" sz="3600" b="1" dirty="0">
              <a:solidFill>
                <a:schemeClr val="tx2">
                  <a:lumMod val="75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9" name="Скругленный прямоугольник 8"/>
          <p:cNvSpPr/>
          <p:nvPr/>
        </p:nvSpPr>
        <p:spPr>
          <a:xfrm>
            <a:off x="3133016" y="3475584"/>
            <a:ext cx="3023160" cy="204164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3200" b="1" dirty="0" smtClean="0">
                <a:solidFill>
                  <a:schemeClr val="tx2">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Особи з інвалідністю внаслідок війни</a:t>
            </a:r>
            <a:endParaRPr lang="ru-RU" sz="3200" b="1" dirty="0">
              <a:solidFill>
                <a:schemeClr val="tx2">
                  <a:lumMod val="75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2" name="Овал 11"/>
          <p:cNvSpPr/>
          <p:nvPr/>
        </p:nvSpPr>
        <p:spPr>
          <a:xfrm>
            <a:off x="230121" y="267390"/>
            <a:ext cx="8693031" cy="187009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3200" b="1" dirty="0">
                <a:solidFill>
                  <a:schemeClr val="tx2">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Закон України </a:t>
            </a:r>
          </a:p>
          <a:p>
            <a:pPr algn="ctr"/>
            <a:r>
              <a:rPr lang="uk-UA" sz="3200" b="1" dirty="0">
                <a:solidFill>
                  <a:schemeClr val="tx2">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«Про статус  ветеранів війни, гарантії їх соціального захисту»</a:t>
            </a:r>
            <a:endParaRPr lang="ru-RU" sz="3200" dirty="0">
              <a:solidFill>
                <a:schemeClr val="tx2">
                  <a:lumMod val="75000"/>
                </a:schemeClr>
              </a:solidFill>
            </a:endParaRPr>
          </a:p>
        </p:txBody>
      </p:sp>
      <p:sp>
        <p:nvSpPr>
          <p:cNvPr id="13" name="Скругленный прямоугольник 12"/>
          <p:cNvSpPr/>
          <p:nvPr/>
        </p:nvSpPr>
        <p:spPr>
          <a:xfrm>
            <a:off x="90344" y="3965748"/>
            <a:ext cx="2952328" cy="106081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3600" b="1" dirty="0">
                <a:solidFill>
                  <a:schemeClr val="tx2">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учасники бойових дій</a:t>
            </a:r>
            <a:endParaRPr lang="ru-RU" sz="3600" b="1" dirty="0">
              <a:solidFill>
                <a:schemeClr val="tx2">
                  <a:lumMod val="75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0" name="Скругленный прямоугольник 9"/>
          <p:cNvSpPr/>
          <p:nvPr/>
        </p:nvSpPr>
        <p:spPr>
          <a:xfrm>
            <a:off x="217360" y="5733256"/>
            <a:ext cx="8705792" cy="95768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400" b="1" dirty="0">
                <a:solidFill>
                  <a:schemeClr val="tx2">
                    <a:lumMod val="75000"/>
                  </a:schemeClr>
                </a:solidFill>
                <a:latin typeface="Times New Roman" pitchFamily="18" charset="0"/>
                <a:cs typeface="Times New Roman" pitchFamily="18" charset="0"/>
              </a:rPr>
              <a:t>особи, на яких поширюється чинність Закону України «Про статус  ветеранів війни, гарантії їх соціального захисту»</a:t>
            </a:r>
            <a:endParaRPr lang="ru-RU" sz="2400" b="1" dirty="0">
              <a:solidFill>
                <a:schemeClr val="tx2">
                  <a:lumMod val="75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xmlns="" val="378751927"/>
      </p:ext>
    </p:extLst>
  </p:cSld>
  <p:clrMapOvr>
    <a:masterClrMapping/>
  </p:clrMapOvr>
  <p:transition>
    <p:split orient="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Рисунок 2" descr="http://s00.yaplakal.com/pics/pics_original/3/2/1/8030123.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82002" y="260648"/>
            <a:ext cx="1655763" cy="1383388"/>
          </a:xfrm>
          <a:prstGeom prst="ellipse">
            <a:avLst/>
          </a:prstGeom>
          <a:ln>
            <a:noFill/>
          </a:ln>
          <a:effectLst>
            <a:softEdge rad="112500"/>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2" name="Таблица 1"/>
          <p:cNvGraphicFramePr>
            <a:graphicFrameLocks noGrp="1"/>
          </p:cNvGraphicFramePr>
          <p:nvPr>
            <p:extLst>
              <p:ext uri="{D42A27DB-BD31-4B8C-83A1-F6EECF244321}">
                <p14:modId xmlns:p14="http://schemas.microsoft.com/office/powerpoint/2010/main" xmlns="" val="1526409916"/>
              </p:ext>
            </p:extLst>
          </p:nvPr>
        </p:nvGraphicFramePr>
        <p:xfrm>
          <a:off x="1832209" y="188640"/>
          <a:ext cx="6916257" cy="3312369"/>
        </p:xfrm>
        <a:graphic>
          <a:graphicData uri="http://schemas.openxmlformats.org/drawingml/2006/table">
            <a:tbl>
              <a:tblPr firstRow="1" firstCol="1" bandRow="1">
                <a:tableStyleId>{5C22544A-7EE6-4342-B048-85BDC9FD1C3A}</a:tableStyleId>
              </a:tblPr>
              <a:tblGrid>
                <a:gridCol w="6188229">
                  <a:extLst>
                    <a:ext uri="{9D8B030D-6E8A-4147-A177-3AD203B41FA5}">
                      <a16:colId xmlns:a16="http://schemas.microsoft.com/office/drawing/2014/main" xmlns="" val="20000"/>
                    </a:ext>
                  </a:extLst>
                </a:gridCol>
                <a:gridCol w="728028">
                  <a:extLst>
                    <a:ext uri="{9D8B030D-6E8A-4147-A177-3AD203B41FA5}">
                      <a16:colId xmlns:a16="http://schemas.microsoft.com/office/drawing/2014/main" xmlns="" val="20001"/>
                    </a:ext>
                  </a:extLst>
                </a:gridCol>
              </a:tblGrid>
              <a:tr h="369084">
                <a:tc gridSpan="2">
                  <a:txBody>
                    <a:bodyPr/>
                    <a:lstStyle/>
                    <a:p>
                      <a:pPr>
                        <a:spcAft>
                          <a:spcPts val="0"/>
                        </a:spcAft>
                      </a:pPr>
                      <a:r>
                        <a:rPr lang="uk-UA" sz="1400" dirty="0">
                          <a:solidFill>
                            <a:schemeClr val="accent2">
                              <a:lumMod val="50000"/>
                            </a:schemeClr>
                          </a:solidFill>
                          <a:effectLst/>
                          <a:latin typeface="Times New Roman" panose="02020603050405020304" pitchFamily="18" charset="0"/>
                          <a:cs typeface="Times New Roman" panose="02020603050405020304" pitchFamily="18" charset="0"/>
                        </a:rPr>
                        <a:t>  Пільги з оплати житлово-комунальних послуг    </a:t>
                      </a:r>
                      <a:endParaRPr lang="ru-RU" sz="14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24" marR="4724" marT="4724" marB="4724" anchor="ctr">
                    <a:noFill/>
                  </a:tcPr>
                </a:tc>
                <a:tc hMerge="1">
                  <a:txBody>
                    <a:bodyPr/>
                    <a:lstStyle/>
                    <a:p>
                      <a:endParaRPr lang="ru-RU"/>
                    </a:p>
                  </a:txBody>
                  <a:tcPr/>
                </a:tc>
                <a:extLst>
                  <a:ext uri="{0D108BD9-81ED-4DB2-BD59-A6C34878D82A}">
                    <a16:rowId xmlns:a16="http://schemas.microsoft.com/office/drawing/2014/main" xmlns="" val="10000"/>
                  </a:ext>
                </a:extLst>
              </a:tr>
              <a:tr h="910805">
                <a:tc>
                  <a:txBody>
                    <a:bodyPr/>
                    <a:lstStyle/>
                    <a:p>
                      <a:pPr>
                        <a:spcAft>
                          <a:spcPts val="0"/>
                        </a:spcAft>
                      </a:pPr>
                      <a:r>
                        <a:rPr lang="uk-UA" sz="1400" b="0" dirty="0">
                          <a:solidFill>
                            <a:schemeClr val="accent2">
                              <a:lumMod val="50000"/>
                            </a:schemeClr>
                          </a:solidFill>
                          <a:effectLst/>
                          <a:latin typeface="Times New Roman" panose="02020603050405020304" pitchFamily="18" charset="0"/>
                          <a:cs typeface="Times New Roman" panose="02020603050405020304" pitchFamily="18" charset="0"/>
                        </a:rPr>
                        <a:t>  Плата за користування житлом (квартирна плата</a:t>
                      </a:r>
                      <a:r>
                        <a:rPr lang="uk-UA" sz="1400" b="0" dirty="0" smtClean="0">
                          <a:solidFill>
                            <a:schemeClr val="accent2">
                              <a:lumMod val="50000"/>
                            </a:schemeClr>
                          </a:solidFill>
                          <a:effectLst/>
                          <a:latin typeface="Times New Roman" panose="02020603050405020304" pitchFamily="18" charset="0"/>
                          <a:cs typeface="Times New Roman" panose="02020603050405020304" pitchFamily="18" charset="0"/>
                        </a:rPr>
                        <a:t>) та опаленням  </a:t>
                      </a:r>
                      <a:r>
                        <a:rPr lang="uk-UA" sz="1400" b="0" dirty="0">
                          <a:solidFill>
                            <a:schemeClr val="accent2">
                              <a:lumMod val="50000"/>
                            </a:schemeClr>
                          </a:solidFill>
                          <a:effectLst/>
                          <a:latin typeface="Times New Roman" panose="02020603050405020304" pitchFamily="18" charset="0"/>
                          <a:cs typeface="Times New Roman" panose="02020603050405020304" pitchFamily="18" charset="0"/>
                        </a:rPr>
                        <a:t>в межах норми, передбаченої чинним законодавством (21 </a:t>
                      </a:r>
                      <a:r>
                        <a:rPr lang="uk-UA" sz="1400" b="0" dirty="0" err="1">
                          <a:solidFill>
                            <a:schemeClr val="accent2">
                              <a:lumMod val="50000"/>
                            </a:schemeClr>
                          </a:solidFill>
                          <a:effectLst/>
                          <a:latin typeface="Times New Roman" panose="02020603050405020304" pitchFamily="18" charset="0"/>
                          <a:cs typeface="Times New Roman" panose="02020603050405020304" pitchFamily="18" charset="0"/>
                        </a:rPr>
                        <a:t>кв</a:t>
                      </a:r>
                      <a:r>
                        <a:rPr lang="uk-UA" sz="1400" b="0" dirty="0">
                          <a:solidFill>
                            <a:schemeClr val="accent2">
                              <a:lumMod val="50000"/>
                            </a:schemeClr>
                          </a:solidFill>
                          <a:effectLst/>
                          <a:latin typeface="Times New Roman" panose="02020603050405020304" pitchFamily="18" charset="0"/>
                          <a:cs typeface="Times New Roman" panose="02020603050405020304" pitchFamily="18" charset="0"/>
                        </a:rPr>
                        <a:t>. метр загальної площі житла на кожну особу яка проживав  (прописана) у житловому приміщені  i має право на знижку плати, та додатково 10,5 </a:t>
                      </a:r>
                      <a:r>
                        <a:rPr lang="uk-UA" sz="1400" b="0" dirty="0" err="1">
                          <a:solidFill>
                            <a:schemeClr val="accent2">
                              <a:lumMod val="50000"/>
                            </a:schemeClr>
                          </a:solidFill>
                          <a:effectLst/>
                          <a:latin typeface="Times New Roman" panose="02020603050405020304" pitchFamily="18" charset="0"/>
                          <a:cs typeface="Times New Roman" panose="02020603050405020304" pitchFamily="18" charset="0"/>
                        </a:rPr>
                        <a:t>кв</a:t>
                      </a:r>
                      <a:r>
                        <a:rPr lang="uk-UA" sz="1400" b="0" dirty="0">
                          <a:solidFill>
                            <a:schemeClr val="accent2">
                              <a:lumMod val="50000"/>
                            </a:schemeClr>
                          </a:solidFill>
                          <a:effectLst/>
                          <a:latin typeface="Times New Roman" panose="02020603050405020304" pitchFamily="18" charset="0"/>
                          <a:cs typeface="Times New Roman" panose="02020603050405020304" pitchFamily="18" charset="0"/>
                        </a:rPr>
                        <a:t>. метра на сім'ю);</a:t>
                      </a:r>
                      <a:endParaRPr lang="ru-RU" sz="1400" b="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24" marR="4724" marT="4724" marB="4724" anchor="ctr">
                    <a:noFill/>
                  </a:tcPr>
                </a:tc>
                <a:tc>
                  <a:txBody>
                    <a:bodyPr/>
                    <a:lstStyle/>
                    <a:p>
                      <a:pPr>
                        <a:spcAft>
                          <a:spcPts val="0"/>
                        </a:spcAft>
                      </a:pPr>
                      <a:r>
                        <a:rPr lang="uk-UA" sz="1400" dirty="0">
                          <a:solidFill>
                            <a:schemeClr val="accent2">
                              <a:lumMod val="50000"/>
                            </a:schemeClr>
                          </a:solidFill>
                          <a:effectLst/>
                          <a:latin typeface="Times New Roman" panose="02020603050405020304" pitchFamily="18" charset="0"/>
                          <a:cs typeface="Times New Roman" panose="02020603050405020304" pitchFamily="18" charset="0"/>
                        </a:rPr>
                        <a:t>  75%</a:t>
                      </a:r>
                      <a:endParaRPr lang="ru-RU" sz="14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24" marR="4724" marT="4724" marB="4724" anchor="ctr"/>
                </a:tc>
                <a:extLst>
                  <a:ext uri="{0D108BD9-81ED-4DB2-BD59-A6C34878D82A}">
                    <a16:rowId xmlns:a16="http://schemas.microsoft.com/office/drawing/2014/main" xmlns="" val="10001"/>
                  </a:ext>
                </a:extLst>
              </a:tr>
              <a:tr h="344080">
                <a:tc>
                  <a:txBody>
                    <a:bodyPr/>
                    <a:lstStyle/>
                    <a:p>
                      <a:pPr>
                        <a:spcAft>
                          <a:spcPts val="0"/>
                        </a:spcAft>
                      </a:pPr>
                      <a:r>
                        <a:rPr lang="uk-UA" sz="1400" b="0" dirty="0">
                          <a:solidFill>
                            <a:schemeClr val="accent2">
                              <a:lumMod val="50000"/>
                            </a:schemeClr>
                          </a:solidFill>
                          <a:effectLst/>
                          <a:latin typeface="Times New Roman" panose="02020603050405020304" pitchFamily="18" charset="0"/>
                          <a:cs typeface="Times New Roman" panose="02020603050405020304" pitchFamily="18" charset="0"/>
                        </a:rPr>
                        <a:t>  Плата за користування </a:t>
                      </a:r>
                      <a:r>
                        <a:rPr lang="uk-UA" sz="1400" b="0" dirty="0" smtClean="0">
                          <a:solidFill>
                            <a:schemeClr val="accent2">
                              <a:lumMod val="50000"/>
                            </a:schemeClr>
                          </a:solidFill>
                          <a:effectLst/>
                          <a:latin typeface="Times New Roman" panose="02020603050405020304" pitchFamily="18" charset="0"/>
                          <a:cs typeface="Times New Roman" panose="02020603050405020304" pitchFamily="18" charset="0"/>
                        </a:rPr>
                        <a:t>комунальними послугами (в </a:t>
                      </a:r>
                      <a:r>
                        <a:rPr lang="uk-UA" sz="1400" b="0" dirty="0">
                          <a:solidFill>
                            <a:schemeClr val="accent2">
                              <a:lumMod val="50000"/>
                            </a:schemeClr>
                          </a:solidFill>
                          <a:effectLst/>
                          <a:latin typeface="Times New Roman" panose="02020603050405020304" pitchFamily="18" charset="0"/>
                          <a:cs typeface="Times New Roman" panose="02020603050405020304" pitchFamily="18" charset="0"/>
                        </a:rPr>
                        <a:t>межах норми споживання)</a:t>
                      </a:r>
                      <a:endParaRPr lang="ru-RU" sz="1400" b="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24" marR="4724" marT="4724" marB="4724" anchor="ctr">
                    <a:noFill/>
                  </a:tcPr>
                </a:tc>
                <a:tc>
                  <a:txBody>
                    <a:bodyPr/>
                    <a:lstStyle/>
                    <a:p>
                      <a:pPr>
                        <a:spcAft>
                          <a:spcPts val="0"/>
                        </a:spcAft>
                      </a:pPr>
                      <a:r>
                        <a:rPr lang="uk-UA" sz="1400">
                          <a:solidFill>
                            <a:schemeClr val="accent2">
                              <a:lumMod val="50000"/>
                            </a:schemeClr>
                          </a:solidFill>
                          <a:effectLst/>
                          <a:latin typeface="Times New Roman" panose="02020603050405020304" pitchFamily="18" charset="0"/>
                          <a:cs typeface="Times New Roman" panose="02020603050405020304" pitchFamily="18" charset="0"/>
                        </a:rPr>
                        <a:t>  75%</a:t>
                      </a:r>
                      <a:endParaRPr lang="ru-RU" sz="140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24" marR="4724" marT="4724" marB="4724" anchor="ctr"/>
                </a:tc>
                <a:extLst>
                  <a:ext uri="{0D108BD9-81ED-4DB2-BD59-A6C34878D82A}">
                    <a16:rowId xmlns:a16="http://schemas.microsoft.com/office/drawing/2014/main" xmlns="" val="10002"/>
                  </a:ext>
                </a:extLst>
              </a:tr>
              <a:tr h="447124">
                <a:tc>
                  <a:txBody>
                    <a:bodyPr/>
                    <a:lstStyle/>
                    <a:p>
                      <a:pPr>
                        <a:spcAft>
                          <a:spcPts val="0"/>
                        </a:spcAft>
                      </a:pPr>
                      <a:r>
                        <a:rPr lang="uk-UA" sz="1400" b="0" dirty="0">
                          <a:solidFill>
                            <a:schemeClr val="accent2">
                              <a:lumMod val="50000"/>
                            </a:schemeClr>
                          </a:solidFill>
                          <a:effectLst/>
                          <a:latin typeface="Times New Roman" panose="02020603050405020304" pitchFamily="18" charset="0"/>
                          <a:cs typeface="Times New Roman" panose="02020603050405020304" pitchFamily="18" charset="0"/>
                        </a:rPr>
                        <a:t>  Плата за тверде та рідке паливо </a:t>
                      </a:r>
                      <a:r>
                        <a:rPr lang="uk-UA" sz="1400" b="0" dirty="0" smtClean="0">
                          <a:solidFill>
                            <a:schemeClr val="accent2">
                              <a:lumMod val="50000"/>
                            </a:schemeClr>
                          </a:solidFill>
                          <a:effectLst/>
                          <a:latin typeface="Times New Roman" panose="02020603050405020304" pitchFamily="18" charset="0"/>
                          <a:cs typeface="Times New Roman" panose="02020603050405020304" pitchFamily="18" charset="0"/>
                        </a:rPr>
                        <a:t> та скраплений газ (в </a:t>
                      </a:r>
                      <a:r>
                        <a:rPr lang="uk-UA" sz="1400" b="0" dirty="0">
                          <a:solidFill>
                            <a:schemeClr val="accent2">
                              <a:lumMod val="50000"/>
                            </a:schemeClr>
                          </a:solidFill>
                          <a:effectLst/>
                          <a:latin typeface="Times New Roman" panose="02020603050405020304" pitchFamily="18" charset="0"/>
                          <a:cs typeface="Times New Roman" panose="02020603050405020304" pitchFamily="18" charset="0"/>
                        </a:rPr>
                        <a:t>межах норми споживання)</a:t>
                      </a:r>
                      <a:endParaRPr lang="ru-RU" sz="1400" b="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24" marR="4724" marT="4724" marB="4724" anchor="ctr">
                    <a:noFill/>
                  </a:tcPr>
                </a:tc>
                <a:tc>
                  <a:txBody>
                    <a:bodyPr/>
                    <a:lstStyle/>
                    <a:p>
                      <a:pPr>
                        <a:spcAft>
                          <a:spcPts val="0"/>
                        </a:spcAft>
                      </a:pPr>
                      <a:r>
                        <a:rPr lang="uk-UA" sz="1400">
                          <a:solidFill>
                            <a:schemeClr val="accent2">
                              <a:lumMod val="50000"/>
                            </a:schemeClr>
                          </a:solidFill>
                          <a:effectLst/>
                          <a:latin typeface="Times New Roman" panose="02020603050405020304" pitchFamily="18" charset="0"/>
                          <a:cs typeface="Times New Roman" panose="02020603050405020304" pitchFamily="18" charset="0"/>
                        </a:rPr>
                        <a:t>  75%</a:t>
                      </a:r>
                      <a:endParaRPr lang="ru-RU" sz="140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24" marR="4724" marT="4724" marB="4724" anchor="ctr"/>
                </a:tc>
                <a:extLst>
                  <a:ext uri="{0D108BD9-81ED-4DB2-BD59-A6C34878D82A}">
                    <a16:rowId xmlns:a16="http://schemas.microsoft.com/office/drawing/2014/main" xmlns="" val="10003"/>
                  </a:ext>
                </a:extLst>
              </a:tr>
              <a:tr h="291044">
                <a:tc gridSpan="2">
                  <a:txBody>
                    <a:bodyPr/>
                    <a:lstStyle/>
                    <a:p>
                      <a:pPr>
                        <a:spcAft>
                          <a:spcPts val="0"/>
                        </a:spcAft>
                      </a:pPr>
                      <a:r>
                        <a:rPr lang="uk-UA" sz="1400" dirty="0">
                          <a:solidFill>
                            <a:schemeClr val="accent2">
                              <a:lumMod val="50000"/>
                            </a:schemeClr>
                          </a:solidFill>
                          <a:effectLst/>
                          <a:latin typeface="Times New Roman" panose="02020603050405020304" pitchFamily="18" charset="0"/>
                          <a:cs typeface="Times New Roman" panose="02020603050405020304" pitchFamily="18" charset="0"/>
                        </a:rPr>
                        <a:t>  Пільги з оплати послуг зв'язку  </a:t>
                      </a:r>
                      <a:endParaRPr lang="ru-RU" sz="14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24" marR="4724" marT="4724" marB="4724" anchor="ctr">
                    <a:noFill/>
                  </a:tcPr>
                </a:tc>
                <a:tc hMerge="1">
                  <a:txBody>
                    <a:bodyPr/>
                    <a:lstStyle/>
                    <a:p>
                      <a:endParaRPr lang="ru-RU"/>
                    </a:p>
                  </a:txBody>
                  <a:tcPr/>
                </a:tc>
                <a:extLst>
                  <a:ext uri="{0D108BD9-81ED-4DB2-BD59-A6C34878D82A}">
                    <a16:rowId xmlns:a16="http://schemas.microsoft.com/office/drawing/2014/main" xmlns="" val="10004"/>
                  </a:ext>
                </a:extLst>
              </a:tr>
              <a:tr h="295267">
                <a:tc>
                  <a:txBody>
                    <a:bodyPr/>
                    <a:lstStyle/>
                    <a:p>
                      <a:pPr>
                        <a:spcAft>
                          <a:spcPts val="0"/>
                        </a:spcAft>
                      </a:pPr>
                      <a:r>
                        <a:rPr lang="uk-UA" sz="1400" b="0" dirty="0">
                          <a:solidFill>
                            <a:schemeClr val="accent2">
                              <a:lumMod val="50000"/>
                            </a:schemeClr>
                          </a:solidFill>
                          <a:effectLst/>
                          <a:latin typeface="Times New Roman" panose="02020603050405020304" pitchFamily="18" charset="0"/>
                          <a:cs typeface="Times New Roman" panose="02020603050405020304" pitchFamily="18" charset="0"/>
                        </a:rPr>
                        <a:t>  Абонементна плата за користування телефоном</a:t>
                      </a:r>
                      <a:endParaRPr lang="ru-RU" sz="1400" b="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24" marR="4724" marT="4724" marB="4724" anchor="ctr">
                    <a:noFill/>
                  </a:tcPr>
                </a:tc>
                <a:tc>
                  <a:txBody>
                    <a:bodyPr/>
                    <a:lstStyle/>
                    <a:p>
                      <a:pPr>
                        <a:spcAft>
                          <a:spcPts val="0"/>
                        </a:spcAft>
                      </a:pPr>
                      <a:r>
                        <a:rPr lang="uk-UA" sz="1400">
                          <a:solidFill>
                            <a:schemeClr val="accent2">
                              <a:lumMod val="50000"/>
                            </a:schemeClr>
                          </a:solidFill>
                          <a:effectLst/>
                          <a:latin typeface="Times New Roman" panose="02020603050405020304" pitchFamily="18" charset="0"/>
                          <a:cs typeface="Times New Roman" panose="02020603050405020304" pitchFamily="18" charset="0"/>
                        </a:rPr>
                        <a:t>  50%</a:t>
                      </a:r>
                      <a:endParaRPr lang="ru-RU" sz="140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24" marR="4724" marT="4724" marB="4724" anchor="ctr"/>
                </a:tc>
                <a:extLst>
                  <a:ext uri="{0D108BD9-81ED-4DB2-BD59-A6C34878D82A}">
                    <a16:rowId xmlns:a16="http://schemas.microsoft.com/office/drawing/2014/main" xmlns="" val="10005"/>
                  </a:ext>
                </a:extLst>
              </a:tr>
              <a:tr h="369084">
                <a:tc>
                  <a:txBody>
                    <a:bodyPr/>
                    <a:lstStyle/>
                    <a:p>
                      <a:pPr>
                        <a:spcAft>
                          <a:spcPts val="0"/>
                        </a:spcAft>
                      </a:pPr>
                      <a:r>
                        <a:rPr lang="uk-UA" sz="1400" b="0" dirty="0">
                          <a:solidFill>
                            <a:schemeClr val="accent2">
                              <a:lumMod val="50000"/>
                            </a:schemeClr>
                          </a:solidFill>
                          <a:effectLst/>
                          <a:latin typeface="Times New Roman" panose="02020603050405020304" pitchFamily="18" charset="0"/>
                          <a:cs typeface="Times New Roman" panose="02020603050405020304" pitchFamily="18" charset="0"/>
                        </a:rPr>
                        <a:t>  Оплата основних робіт по встановленню квартирних телефонів</a:t>
                      </a:r>
                      <a:endParaRPr lang="ru-RU" sz="1400" b="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24" marR="4724" marT="4724" marB="4724" anchor="ctr">
                    <a:noFill/>
                  </a:tcPr>
                </a:tc>
                <a:tc>
                  <a:txBody>
                    <a:bodyPr/>
                    <a:lstStyle/>
                    <a:p>
                      <a:pPr>
                        <a:spcAft>
                          <a:spcPts val="0"/>
                        </a:spcAft>
                      </a:pPr>
                      <a:r>
                        <a:rPr lang="uk-UA" sz="1400" dirty="0">
                          <a:solidFill>
                            <a:schemeClr val="accent2">
                              <a:lumMod val="50000"/>
                            </a:schemeClr>
                          </a:solidFill>
                          <a:effectLst/>
                          <a:latin typeface="Times New Roman" panose="02020603050405020304" pitchFamily="18" charset="0"/>
                          <a:cs typeface="Times New Roman" panose="02020603050405020304" pitchFamily="18" charset="0"/>
                        </a:rPr>
                        <a:t>  80%</a:t>
                      </a:r>
                      <a:endParaRPr lang="ru-RU" sz="14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24" marR="4724" marT="4724" marB="4724" anchor="ctr"/>
                </a:tc>
                <a:extLst>
                  <a:ext uri="{0D108BD9-81ED-4DB2-BD59-A6C34878D82A}">
                    <a16:rowId xmlns:a16="http://schemas.microsoft.com/office/drawing/2014/main" xmlns="" val="10006"/>
                  </a:ext>
                </a:extLst>
              </a:tr>
              <a:tr h="285881">
                <a:tc>
                  <a:txBody>
                    <a:bodyPr/>
                    <a:lstStyle/>
                    <a:p>
                      <a:pPr>
                        <a:spcAft>
                          <a:spcPts val="0"/>
                        </a:spcAft>
                      </a:pPr>
                      <a:r>
                        <a:rPr lang="uk-UA" sz="1400" b="0" dirty="0">
                          <a:solidFill>
                            <a:schemeClr val="accent2">
                              <a:lumMod val="50000"/>
                            </a:schemeClr>
                          </a:solidFill>
                          <a:effectLst/>
                          <a:latin typeface="Times New Roman" panose="02020603050405020304" pitchFamily="18" charset="0"/>
                          <a:cs typeface="Times New Roman" panose="02020603050405020304" pitchFamily="18" charset="0"/>
                        </a:rPr>
                        <a:t>  Оплата додаткових робіт по встановленню квартирних телефонів</a:t>
                      </a:r>
                      <a:endParaRPr lang="ru-RU" sz="1400" b="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24" marR="4724" marT="4724" marB="4724" anchor="ctr">
                    <a:noFill/>
                  </a:tcPr>
                </a:tc>
                <a:tc>
                  <a:txBody>
                    <a:bodyPr/>
                    <a:lstStyle/>
                    <a:p>
                      <a:pPr>
                        <a:spcAft>
                          <a:spcPts val="0"/>
                        </a:spcAft>
                      </a:pPr>
                      <a:r>
                        <a:rPr lang="uk-UA" sz="1400" dirty="0">
                          <a:solidFill>
                            <a:schemeClr val="accent2">
                              <a:lumMod val="50000"/>
                            </a:schemeClr>
                          </a:solidFill>
                          <a:effectLst/>
                          <a:latin typeface="Times New Roman" panose="02020603050405020304" pitchFamily="18" charset="0"/>
                          <a:cs typeface="Times New Roman" panose="02020603050405020304" pitchFamily="18" charset="0"/>
                        </a:rPr>
                        <a:t>  50%</a:t>
                      </a:r>
                      <a:endParaRPr lang="ru-RU" sz="14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24" marR="4724" marT="4724" marB="4724" anchor="ctr"/>
                </a:tc>
                <a:extLst>
                  <a:ext uri="{0D108BD9-81ED-4DB2-BD59-A6C34878D82A}">
                    <a16:rowId xmlns:a16="http://schemas.microsoft.com/office/drawing/2014/main" xmlns="" val="10007"/>
                  </a:ext>
                </a:extLst>
              </a:tr>
            </a:tbl>
          </a:graphicData>
        </a:graphic>
      </p:graphicFrame>
      <p:graphicFrame>
        <p:nvGraphicFramePr>
          <p:cNvPr id="3" name="Таблица 2"/>
          <p:cNvGraphicFramePr>
            <a:graphicFrameLocks noGrp="1"/>
          </p:cNvGraphicFramePr>
          <p:nvPr>
            <p:extLst>
              <p:ext uri="{D42A27DB-BD31-4B8C-83A1-F6EECF244321}">
                <p14:modId xmlns:p14="http://schemas.microsoft.com/office/powerpoint/2010/main" xmlns="" val="21437219"/>
              </p:ext>
            </p:extLst>
          </p:nvPr>
        </p:nvGraphicFramePr>
        <p:xfrm>
          <a:off x="115660" y="3645027"/>
          <a:ext cx="9028340" cy="3169651"/>
        </p:xfrm>
        <a:graphic>
          <a:graphicData uri="http://schemas.openxmlformats.org/drawingml/2006/table">
            <a:tbl>
              <a:tblPr firstRow="1" firstCol="1" bandRow="1">
                <a:tableStyleId>{5C22544A-7EE6-4342-B048-85BDC9FD1C3A}</a:tableStyleId>
              </a:tblPr>
              <a:tblGrid>
                <a:gridCol w="7695026">
                  <a:extLst>
                    <a:ext uri="{9D8B030D-6E8A-4147-A177-3AD203B41FA5}">
                      <a16:colId xmlns:a16="http://schemas.microsoft.com/office/drawing/2014/main" xmlns="" val="20000"/>
                    </a:ext>
                  </a:extLst>
                </a:gridCol>
                <a:gridCol w="1333314">
                  <a:extLst>
                    <a:ext uri="{9D8B030D-6E8A-4147-A177-3AD203B41FA5}">
                      <a16:colId xmlns:a16="http://schemas.microsoft.com/office/drawing/2014/main" xmlns="" val="20001"/>
                    </a:ext>
                  </a:extLst>
                </a:gridCol>
              </a:tblGrid>
              <a:tr h="144015">
                <a:tc gridSpan="2">
                  <a:txBody>
                    <a:bodyPr/>
                    <a:lstStyle/>
                    <a:p>
                      <a:pPr>
                        <a:spcAft>
                          <a:spcPts val="0"/>
                        </a:spcAft>
                      </a:pPr>
                      <a:r>
                        <a:rPr lang="uk-UA" sz="1400" dirty="0">
                          <a:solidFill>
                            <a:schemeClr val="accent2">
                              <a:lumMod val="50000"/>
                            </a:schemeClr>
                          </a:solidFill>
                          <a:effectLst/>
                          <a:latin typeface="Times New Roman" panose="02020603050405020304" pitchFamily="18" charset="0"/>
                          <a:cs typeface="Times New Roman" panose="02020603050405020304" pitchFamily="18" charset="0"/>
                        </a:rPr>
                        <a:t>  Інші передбачені законодавством пільги  </a:t>
                      </a:r>
                      <a:endParaRPr lang="ru-RU" sz="14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74" marR="8074" marT="8076" marB="8076" anchor="ctr">
                    <a:noFill/>
                  </a:tcPr>
                </a:tc>
                <a:tc hMerge="1">
                  <a:txBody>
                    <a:bodyPr/>
                    <a:lstStyle/>
                    <a:p>
                      <a:endParaRPr lang="ru-RU"/>
                    </a:p>
                  </a:txBody>
                  <a:tcPr/>
                </a:tc>
                <a:extLst>
                  <a:ext uri="{0D108BD9-81ED-4DB2-BD59-A6C34878D82A}">
                    <a16:rowId xmlns:a16="http://schemas.microsoft.com/office/drawing/2014/main" xmlns="" val="10000"/>
                  </a:ext>
                </a:extLst>
              </a:tr>
              <a:tr h="274543">
                <a:tc>
                  <a:txBody>
                    <a:bodyPr/>
                    <a:lstStyle/>
                    <a:p>
                      <a:pPr>
                        <a:spcAft>
                          <a:spcPts val="0"/>
                        </a:spcAft>
                      </a:pPr>
                      <a:r>
                        <a:rPr lang="uk-UA" sz="1400" dirty="0">
                          <a:solidFill>
                            <a:schemeClr val="accent2">
                              <a:lumMod val="50000"/>
                            </a:schemeClr>
                          </a:solidFill>
                          <a:effectLst/>
                          <a:latin typeface="Times New Roman" panose="02020603050405020304" pitchFamily="18" charset="0"/>
                          <a:cs typeface="Times New Roman" panose="02020603050405020304" pitchFamily="18" charset="0"/>
                        </a:rPr>
                        <a:t>  Забезпечення санаторно-курортним лікуванням</a:t>
                      </a:r>
                      <a:endParaRPr lang="ru-RU" sz="14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74" marR="8074" marT="8076" marB="8076" anchor="ctr">
                    <a:noFill/>
                  </a:tcPr>
                </a:tc>
                <a:tc>
                  <a:txBody>
                    <a:bodyPr/>
                    <a:lstStyle/>
                    <a:p>
                      <a:pPr>
                        <a:spcAft>
                          <a:spcPts val="0"/>
                        </a:spcAft>
                      </a:pPr>
                      <a:r>
                        <a:rPr lang="uk-UA" sz="1400" dirty="0">
                          <a:solidFill>
                            <a:schemeClr val="accent2">
                              <a:lumMod val="50000"/>
                            </a:schemeClr>
                          </a:solidFill>
                          <a:effectLst/>
                          <a:latin typeface="Times New Roman" panose="02020603050405020304" pitchFamily="18" charset="0"/>
                          <a:cs typeface="Times New Roman" panose="02020603050405020304" pitchFamily="18" charset="0"/>
                        </a:rPr>
                        <a:t> </a:t>
                      </a:r>
                      <a:r>
                        <a:rPr lang="uk-UA" sz="1100" dirty="0">
                          <a:solidFill>
                            <a:schemeClr val="accent2">
                              <a:lumMod val="50000"/>
                            </a:schemeClr>
                          </a:solidFill>
                          <a:effectLst/>
                          <a:latin typeface="Times New Roman" panose="02020603050405020304" pitchFamily="18" charset="0"/>
                          <a:cs typeface="Times New Roman" panose="02020603050405020304" pitchFamily="18" charset="0"/>
                        </a:rPr>
                        <a:t>Щороку (із січня по грудень)</a:t>
                      </a:r>
                      <a:endParaRPr lang="ru-RU" sz="11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74" marR="8074" marT="8076" marB="8076" anchor="ctr"/>
                </a:tc>
                <a:extLst>
                  <a:ext uri="{0D108BD9-81ED-4DB2-BD59-A6C34878D82A}">
                    <a16:rowId xmlns:a16="http://schemas.microsoft.com/office/drawing/2014/main" xmlns="" val="10001"/>
                  </a:ext>
                </a:extLst>
              </a:tr>
              <a:tr h="243353">
                <a:tc>
                  <a:txBody>
                    <a:bodyPr/>
                    <a:lstStyle/>
                    <a:p>
                      <a:pPr>
                        <a:spcAft>
                          <a:spcPts val="0"/>
                        </a:spcAft>
                      </a:pPr>
                      <a:r>
                        <a:rPr lang="uk-UA" sz="1400" dirty="0">
                          <a:solidFill>
                            <a:schemeClr val="accent2">
                              <a:lumMod val="50000"/>
                            </a:schemeClr>
                          </a:solidFill>
                          <a:effectLst/>
                          <a:latin typeface="Times New Roman" panose="02020603050405020304" pitchFamily="18" charset="0"/>
                          <a:cs typeface="Times New Roman" panose="02020603050405020304" pitchFamily="18" charset="0"/>
                        </a:rPr>
                        <a:t>  Грошова компенсація вартості самостійного </a:t>
                      </a:r>
                      <a:r>
                        <a:rPr lang="uk-UA" sz="1400" noProof="1" smtClean="0">
                          <a:solidFill>
                            <a:schemeClr val="accent2">
                              <a:lumMod val="50000"/>
                            </a:schemeClr>
                          </a:solidFill>
                          <a:effectLst/>
                          <a:latin typeface="Times New Roman" panose="02020603050405020304" pitchFamily="18" charset="0"/>
                          <a:cs typeface="Times New Roman" panose="02020603050405020304" pitchFamily="18" charset="0"/>
                        </a:rPr>
                        <a:t>санкурлікування </a:t>
                      </a:r>
                      <a:r>
                        <a:rPr lang="uk-UA" sz="1400" dirty="0" smtClean="0">
                          <a:solidFill>
                            <a:schemeClr val="accent2">
                              <a:lumMod val="50000"/>
                            </a:schemeClr>
                          </a:solidFill>
                          <a:effectLst/>
                          <a:latin typeface="Times New Roman" panose="02020603050405020304" pitchFamily="18" charset="0"/>
                          <a:cs typeface="Times New Roman" panose="02020603050405020304" pitchFamily="18" charset="0"/>
                        </a:rPr>
                        <a:t>в </a:t>
                      </a:r>
                      <a:r>
                        <a:rPr lang="uk-UA" sz="1400" dirty="0">
                          <a:solidFill>
                            <a:schemeClr val="accent2">
                              <a:lumMod val="50000"/>
                            </a:schemeClr>
                          </a:solidFill>
                          <a:effectLst/>
                          <a:latin typeface="Times New Roman" panose="02020603050405020304" pitchFamily="18" charset="0"/>
                          <a:cs typeface="Times New Roman" panose="02020603050405020304" pitchFamily="18" charset="0"/>
                        </a:rPr>
                        <a:t>розмірі </a:t>
                      </a:r>
                      <a:r>
                        <a:rPr lang="uk-UA" sz="1400" dirty="0" smtClean="0">
                          <a:solidFill>
                            <a:schemeClr val="accent2">
                              <a:lumMod val="50000"/>
                            </a:schemeClr>
                          </a:solidFill>
                          <a:effectLst/>
                          <a:latin typeface="Times New Roman" panose="02020603050405020304" pitchFamily="18" charset="0"/>
                          <a:cs typeface="Times New Roman" panose="02020603050405020304" pitchFamily="18" charset="0"/>
                        </a:rPr>
                        <a:t>сер. </a:t>
                      </a:r>
                      <a:r>
                        <a:rPr lang="uk-UA" sz="1400" dirty="0">
                          <a:solidFill>
                            <a:schemeClr val="accent2">
                              <a:lumMod val="50000"/>
                            </a:schemeClr>
                          </a:solidFill>
                          <a:effectLst/>
                          <a:latin typeface="Times New Roman" panose="02020603050405020304" pitchFamily="18" charset="0"/>
                          <a:cs typeface="Times New Roman" panose="02020603050405020304" pitchFamily="18" charset="0"/>
                        </a:rPr>
                        <a:t>вартості путівки</a:t>
                      </a:r>
                      <a:endParaRPr lang="ru-RU" sz="14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74" marR="8074" marT="8076" marB="8076" anchor="ctr">
                    <a:noFill/>
                  </a:tcPr>
                </a:tc>
                <a:tc>
                  <a:txBody>
                    <a:bodyPr/>
                    <a:lstStyle/>
                    <a:p>
                      <a:pPr>
                        <a:spcAft>
                          <a:spcPts val="0"/>
                        </a:spcAft>
                      </a:pPr>
                      <a:r>
                        <a:rPr lang="uk-UA" sz="1400">
                          <a:solidFill>
                            <a:schemeClr val="accent2">
                              <a:lumMod val="50000"/>
                            </a:schemeClr>
                          </a:solidFill>
                          <a:effectLst/>
                          <a:latin typeface="Times New Roman" panose="02020603050405020304" pitchFamily="18" charset="0"/>
                          <a:cs typeface="Times New Roman" panose="02020603050405020304" pitchFamily="18" charset="0"/>
                        </a:rPr>
                        <a:t>  100%</a:t>
                      </a:r>
                      <a:endParaRPr lang="ru-RU" sz="140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74" marR="8074" marT="8076" marB="8076" anchor="ctr"/>
                </a:tc>
                <a:extLst>
                  <a:ext uri="{0D108BD9-81ED-4DB2-BD59-A6C34878D82A}">
                    <a16:rowId xmlns:a16="http://schemas.microsoft.com/office/drawing/2014/main" xmlns="" val="10002"/>
                  </a:ext>
                </a:extLst>
              </a:tr>
              <a:tr h="459996">
                <a:tc>
                  <a:txBody>
                    <a:bodyPr/>
                    <a:lstStyle/>
                    <a:p>
                      <a:pPr>
                        <a:spcAft>
                          <a:spcPts val="0"/>
                        </a:spcAft>
                      </a:pPr>
                      <a:r>
                        <a:rPr lang="uk-UA" sz="1400" dirty="0">
                          <a:solidFill>
                            <a:schemeClr val="accent2">
                              <a:lumMod val="50000"/>
                            </a:schemeClr>
                          </a:solidFill>
                          <a:effectLst/>
                          <a:latin typeface="Times New Roman" panose="02020603050405020304" pitchFamily="18" charset="0"/>
                          <a:cs typeface="Times New Roman" panose="02020603050405020304" pitchFamily="18" charset="0"/>
                        </a:rPr>
                        <a:t>  Проїзд один раз на рік (туди і назад) залізничним, водним, повітряним або міжміським автомобільним транспортом</a:t>
                      </a:r>
                      <a:endParaRPr lang="ru-RU" sz="14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74" marR="8074" marT="8076" marB="8076" anchor="ctr">
                    <a:noFill/>
                  </a:tcPr>
                </a:tc>
                <a:tc>
                  <a:txBody>
                    <a:bodyPr/>
                    <a:lstStyle/>
                    <a:p>
                      <a:pPr>
                        <a:spcAft>
                          <a:spcPts val="0"/>
                        </a:spcAft>
                      </a:pPr>
                      <a:r>
                        <a:rPr lang="uk-UA" sz="1400">
                          <a:solidFill>
                            <a:schemeClr val="accent2">
                              <a:lumMod val="50000"/>
                            </a:schemeClr>
                          </a:solidFill>
                          <a:effectLst/>
                          <a:latin typeface="Times New Roman" panose="02020603050405020304" pitchFamily="18" charset="0"/>
                          <a:cs typeface="Times New Roman" panose="02020603050405020304" pitchFamily="18" charset="0"/>
                        </a:rPr>
                        <a:t>  50%</a:t>
                      </a:r>
                      <a:endParaRPr lang="ru-RU" sz="140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74" marR="8074" marT="8076" marB="8076" anchor="ctr"/>
                </a:tc>
                <a:extLst>
                  <a:ext uri="{0D108BD9-81ED-4DB2-BD59-A6C34878D82A}">
                    <a16:rowId xmlns:a16="http://schemas.microsoft.com/office/drawing/2014/main" xmlns="" val="10003"/>
                  </a:ext>
                </a:extLst>
              </a:tr>
              <a:tr h="459996">
                <a:tc>
                  <a:txBody>
                    <a:bodyPr/>
                    <a:lstStyle/>
                    <a:p>
                      <a:pPr>
                        <a:spcAft>
                          <a:spcPts val="0"/>
                        </a:spcAft>
                      </a:pPr>
                      <a:r>
                        <a:rPr lang="uk-UA" sz="1400" dirty="0">
                          <a:solidFill>
                            <a:schemeClr val="accent2">
                              <a:lumMod val="50000"/>
                            </a:schemeClr>
                          </a:solidFill>
                          <a:effectLst/>
                          <a:latin typeface="Times New Roman" panose="02020603050405020304" pitchFamily="18" charset="0"/>
                          <a:cs typeface="Times New Roman" panose="02020603050405020304" pitchFamily="18" charset="0"/>
                        </a:rPr>
                        <a:t>  Проїзд один раз на два роки (туди і назад) залізничним, водним, повітряним або міжміським автомобільним транспортом</a:t>
                      </a:r>
                      <a:endParaRPr lang="ru-RU" sz="14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74" marR="8074" marT="8076" marB="8076" anchor="ctr">
                    <a:noFill/>
                  </a:tcPr>
                </a:tc>
                <a:tc>
                  <a:txBody>
                    <a:bodyPr/>
                    <a:lstStyle/>
                    <a:p>
                      <a:pPr>
                        <a:spcAft>
                          <a:spcPts val="0"/>
                        </a:spcAft>
                      </a:pPr>
                      <a:r>
                        <a:rPr lang="uk-UA" sz="1400" dirty="0">
                          <a:solidFill>
                            <a:schemeClr val="accent2">
                              <a:lumMod val="50000"/>
                            </a:schemeClr>
                          </a:solidFill>
                          <a:effectLst/>
                          <a:latin typeface="Times New Roman" panose="02020603050405020304" pitchFamily="18" charset="0"/>
                          <a:cs typeface="Times New Roman" panose="02020603050405020304" pitchFamily="18" charset="0"/>
                        </a:rPr>
                        <a:t>  100%</a:t>
                      </a:r>
                      <a:endParaRPr lang="ru-RU" sz="14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74" marR="8074" marT="8076" marB="8076" anchor="ctr"/>
                </a:tc>
                <a:extLst>
                  <a:ext uri="{0D108BD9-81ED-4DB2-BD59-A6C34878D82A}">
                    <a16:rowId xmlns:a16="http://schemas.microsoft.com/office/drawing/2014/main" xmlns="" val="10004"/>
                  </a:ext>
                </a:extLst>
              </a:tr>
              <a:tr h="423071">
                <a:tc>
                  <a:txBody>
                    <a:bodyPr/>
                    <a:lstStyle/>
                    <a:p>
                      <a:pPr>
                        <a:spcAft>
                          <a:spcPts val="0"/>
                        </a:spcAft>
                      </a:pPr>
                      <a:r>
                        <a:rPr lang="uk-UA" sz="1400" dirty="0">
                          <a:solidFill>
                            <a:schemeClr val="accent2">
                              <a:lumMod val="50000"/>
                            </a:schemeClr>
                          </a:solidFill>
                          <a:effectLst/>
                          <a:latin typeface="Times New Roman" panose="02020603050405020304" pitchFamily="18" charset="0"/>
                          <a:cs typeface="Times New Roman" panose="02020603050405020304" pitchFamily="18" charset="0"/>
                        </a:rPr>
                        <a:t>  Проїзд всіма видами міського пасажирського транспорту, автомобільним транспортом загального користування в сільській місцевості</a:t>
                      </a:r>
                      <a:endParaRPr lang="ru-RU" sz="14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74" marR="8074" marT="8076" marB="8076" anchor="ctr">
                    <a:noFill/>
                  </a:tcPr>
                </a:tc>
                <a:tc>
                  <a:txBody>
                    <a:bodyPr/>
                    <a:lstStyle/>
                    <a:p>
                      <a:pPr>
                        <a:spcAft>
                          <a:spcPts val="0"/>
                        </a:spcAft>
                      </a:pPr>
                      <a:r>
                        <a:rPr lang="uk-UA" sz="1400">
                          <a:solidFill>
                            <a:schemeClr val="accent2">
                              <a:lumMod val="50000"/>
                            </a:schemeClr>
                          </a:solidFill>
                          <a:effectLst/>
                          <a:latin typeface="Times New Roman" panose="02020603050405020304" pitchFamily="18" charset="0"/>
                          <a:cs typeface="Times New Roman" panose="02020603050405020304" pitchFamily="18" charset="0"/>
                        </a:rPr>
                        <a:t>  100%</a:t>
                      </a:r>
                      <a:endParaRPr lang="ru-RU" sz="140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74" marR="8074" marT="8076" marB="8076" anchor="ctr"/>
                </a:tc>
                <a:extLst>
                  <a:ext uri="{0D108BD9-81ED-4DB2-BD59-A6C34878D82A}">
                    <a16:rowId xmlns:a16="http://schemas.microsoft.com/office/drawing/2014/main" xmlns="" val="10005"/>
                  </a:ext>
                </a:extLst>
              </a:tr>
              <a:tr h="459996">
                <a:tc>
                  <a:txBody>
                    <a:bodyPr/>
                    <a:lstStyle/>
                    <a:p>
                      <a:pPr>
                        <a:spcAft>
                          <a:spcPts val="0"/>
                        </a:spcAft>
                      </a:pPr>
                      <a:r>
                        <a:rPr lang="uk-UA" sz="1400" dirty="0">
                          <a:solidFill>
                            <a:schemeClr val="accent2">
                              <a:lumMod val="50000"/>
                            </a:schemeClr>
                          </a:solidFill>
                          <a:effectLst/>
                          <a:latin typeface="Times New Roman" panose="02020603050405020304" pitchFamily="18" charset="0"/>
                          <a:cs typeface="Times New Roman" panose="02020603050405020304" pitchFamily="18" charset="0"/>
                        </a:rPr>
                        <a:t>  Проїзд залізничним і водним транспортом приміського сполучення та автобусами приміських маршрутів в межах області (АР Крим) за місцем проживання</a:t>
                      </a:r>
                      <a:endParaRPr lang="ru-RU" sz="14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74" marR="8074" marT="8076" marB="8076" anchor="ctr">
                    <a:noFill/>
                  </a:tcPr>
                </a:tc>
                <a:tc>
                  <a:txBody>
                    <a:bodyPr/>
                    <a:lstStyle/>
                    <a:p>
                      <a:pPr>
                        <a:spcAft>
                          <a:spcPts val="0"/>
                        </a:spcAft>
                      </a:pPr>
                      <a:r>
                        <a:rPr lang="uk-UA" sz="1400">
                          <a:solidFill>
                            <a:schemeClr val="accent2">
                              <a:lumMod val="50000"/>
                            </a:schemeClr>
                          </a:solidFill>
                          <a:effectLst/>
                          <a:latin typeface="Times New Roman" panose="02020603050405020304" pitchFamily="18" charset="0"/>
                          <a:cs typeface="Times New Roman" panose="02020603050405020304" pitchFamily="18" charset="0"/>
                        </a:rPr>
                        <a:t>  100%</a:t>
                      </a:r>
                      <a:endParaRPr lang="ru-RU" sz="140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74" marR="8074" marT="8076" marB="8076" anchor="ctr"/>
                </a:tc>
                <a:extLst>
                  <a:ext uri="{0D108BD9-81ED-4DB2-BD59-A6C34878D82A}">
                    <a16:rowId xmlns:a16="http://schemas.microsoft.com/office/drawing/2014/main" xmlns="" val="10006"/>
                  </a:ext>
                </a:extLst>
              </a:tr>
              <a:tr h="238387">
                <a:tc>
                  <a:txBody>
                    <a:bodyPr/>
                    <a:lstStyle/>
                    <a:p>
                      <a:pPr>
                        <a:spcAft>
                          <a:spcPts val="0"/>
                        </a:spcAft>
                      </a:pPr>
                      <a:r>
                        <a:rPr lang="uk-UA" sz="1400" dirty="0">
                          <a:solidFill>
                            <a:schemeClr val="accent2">
                              <a:lumMod val="50000"/>
                            </a:schemeClr>
                          </a:solidFill>
                          <a:effectLst/>
                          <a:latin typeface="Times New Roman" panose="02020603050405020304" pitchFamily="18" charset="0"/>
                          <a:cs typeface="Times New Roman" panose="02020603050405020304" pitchFamily="18" charset="0"/>
                        </a:rPr>
                        <a:t>  Одержання ліків за рецептами лікарів</a:t>
                      </a:r>
                      <a:endParaRPr lang="ru-RU" sz="14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74" marR="8074" marT="8076" marB="8076" anchor="ctr">
                    <a:noFill/>
                  </a:tcPr>
                </a:tc>
                <a:tc>
                  <a:txBody>
                    <a:bodyPr/>
                    <a:lstStyle/>
                    <a:p>
                      <a:pPr>
                        <a:spcAft>
                          <a:spcPts val="0"/>
                        </a:spcAft>
                      </a:pPr>
                      <a:r>
                        <a:rPr lang="uk-UA" sz="1400">
                          <a:solidFill>
                            <a:schemeClr val="accent2">
                              <a:lumMod val="50000"/>
                            </a:schemeClr>
                          </a:solidFill>
                          <a:effectLst/>
                          <a:latin typeface="Times New Roman" panose="02020603050405020304" pitchFamily="18" charset="0"/>
                          <a:cs typeface="Times New Roman" panose="02020603050405020304" pitchFamily="18" charset="0"/>
                        </a:rPr>
                        <a:t>  100%</a:t>
                      </a:r>
                      <a:endParaRPr lang="ru-RU" sz="140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74" marR="8074" marT="8076" marB="8076" anchor="ctr"/>
                </a:tc>
                <a:extLst>
                  <a:ext uri="{0D108BD9-81ED-4DB2-BD59-A6C34878D82A}">
                    <a16:rowId xmlns:a16="http://schemas.microsoft.com/office/drawing/2014/main" xmlns="" val="10007"/>
                  </a:ext>
                </a:extLst>
              </a:tr>
              <a:tr h="238387">
                <a:tc>
                  <a:txBody>
                    <a:bodyPr/>
                    <a:lstStyle/>
                    <a:p>
                      <a:pPr>
                        <a:spcAft>
                          <a:spcPts val="0"/>
                        </a:spcAft>
                      </a:pPr>
                      <a:r>
                        <a:rPr lang="uk-UA" sz="1400" dirty="0">
                          <a:solidFill>
                            <a:schemeClr val="accent2">
                              <a:lumMod val="50000"/>
                            </a:schemeClr>
                          </a:solidFill>
                          <a:effectLst/>
                          <a:latin typeface="Times New Roman" panose="02020603050405020304" pitchFamily="18" charset="0"/>
                          <a:cs typeface="Times New Roman" panose="02020603050405020304" pitchFamily="18" charset="0"/>
                        </a:rPr>
                        <a:t>  Зубопротезування (крім протезування з дорогоцінних металів)</a:t>
                      </a:r>
                      <a:endParaRPr lang="ru-RU" sz="14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74" marR="8074" marT="8076" marB="8076" anchor="ctr">
                    <a:noFill/>
                  </a:tcPr>
                </a:tc>
                <a:tc>
                  <a:txBody>
                    <a:bodyPr/>
                    <a:lstStyle/>
                    <a:p>
                      <a:pPr>
                        <a:spcAft>
                          <a:spcPts val="0"/>
                        </a:spcAft>
                      </a:pPr>
                      <a:r>
                        <a:rPr lang="uk-UA" sz="1400" dirty="0">
                          <a:solidFill>
                            <a:schemeClr val="accent2">
                              <a:lumMod val="50000"/>
                            </a:schemeClr>
                          </a:solidFill>
                          <a:effectLst/>
                          <a:latin typeface="Times New Roman" panose="02020603050405020304" pitchFamily="18" charset="0"/>
                          <a:cs typeface="Times New Roman" panose="02020603050405020304" pitchFamily="18" charset="0"/>
                        </a:rPr>
                        <a:t>  100%</a:t>
                      </a:r>
                      <a:endParaRPr lang="ru-RU" sz="14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8074" marR="8074" marT="8076" marB="8076" anchor="ctr"/>
                </a:tc>
                <a:extLst>
                  <a:ext uri="{0D108BD9-81ED-4DB2-BD59-A6C34878D82A}">
                    <a16:rowId xmlns:a16="http://schemas.microsoft.com/office/drawing/2014/main" xmlns="" val="10008"/>
                  </a:ext>
                </a:extLst>
              </a:tr>
            </a:tbl>
          </a:graphicData>
        </a:graphic>
      </p:graphicFrame>
      <p:sp>
        <p:nvSpPr>
          <p:cNvPr id="5" name="Прямоугольник 4"/>
          <p:cNvSpPr/>
          <p:nvPr/>
        </p:nvSpPr>
        <p:spPr>
          <a:xfrm>
            <a:off x="0" y="1844824"/>
            <a:ext cx="1835275" cy="1200329"/>
          </a:xfrm>
          <a:prstGeom prst="rect">
            <a:avLst/>
          </a:prstGeom>
        </p:spPr>
        <p:txBody>
          <a:bodyPr wrap="square">
            <a:spAutoFit/>
          </a:bodyPr>
          <a:lstStyle/>
          <a:p>
            <a:pPr algn="ctr">
              <a:defRPr/>
            </a:pPr>
            <a:r>
              <a:rPr lang="uk-UA" sz="2400" b="1" noProof="1" smtClean="0">
                <a:solidFill>
                  <a:schemeClr val="tx2">
                    <a:lumMod val="50000"/>
                  </a:schemeClr>
                </a:solidFill>
                <a:latin typeface="Times New Roman" panose="02020603050405020304" pitchFamily="18" charset="0"/>
                <a:cs typeface="Times New Roman" panose="02020603050405020304" pitchFamily="18" charset="0"/>
              </a:rPr>
              <a:t>Пільги учасникам </a:t>
            </a:r>
            <a:r>
              <a:rPr lang="uk-UA" sz="2400" b="1" noProof="1">
                <a:solidFill>
                  <a:schemeClr val="tx2">
                    <a:lumMod val="50000"/>
                  </a:schemeClr>
                </a:solidFill>
                <a:latin typeface="Times New Roman" panose="02020603050405020304" pitchFamily="18" charset="0"/>
                <a:cs typeface="Times New Roman" panose="02020603050405020304" pitchFamily="18" charset="0"/>
              </a:rPr>
              <a:t>бойових дій</a:t>
            </a:r>
            <a:endParaRPr lang="uk-UA" sz="2400" b="1" noProof="1">
              <a:solidFill>
                <a:schemeClr val="tx2">
                  <a:lumMod val="50000"/>
                </a:schemeClr>
              </a:solidFill>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645697203"/>
      </p:ext>
    </p:extLst>
  </p:cSld>
  <p:clrMapOvr>
    <a:masterClrMapping/>
  </p:clrMapOvr>
  <p:transition>
    <p:split orient="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xmlns="" val="1644828791"/>
              </p:ext>
            </p:extLst>
          </p:nvPr>
        </p:nvGraphicFramePr>
        <p:xfrm>
          <a:off x="2176465" y="4765"/>
          <a:ext cx="6967537" cy="2754109"/>
        </p:xfrm>
        <a:graphic>
          <a:graphicData uri="http://schemas.openxmlformats.org/drawingml/2006/table">
            <a:tbl>
              <a:tblPr firstRow="1" firstCol="1" bandRow="1">
                <a:tableStyleId>{5C22544A-7EE6-4342-B048-85BDC9FD1C3A}</a:tableStyleId>
              </a:tblPr>
              <a:tblGrid>
                <a:gridCol w="6089228">
                  <a:extLst>
                    <a:ext uri="{9D8B030D-6E8A-4147-A177-3AD203B41FA5}">
                      <a16:colId xmlns:a16="http://schemas.microsoft.com/office/drawing/2014/main" xmlns="" val="20000"/>
                    </a:ext>
                  </a:extLst>
                </a:gridCol>
                <a:gridCol w="878309">
                  <a:extLst>
                    <a:ext uri="{9D8B030D-6E8A-4147-A177-3AD203B41FA5}">
                      <a16:colId xmlns:a16="http://schemas.microsoft.com/office/drawing/2014/main" xmlns="" val="20001"/>
                    </a:ext>
                  </a:extLst>
                </a:gridCol>
              </a:tblGrid>
              <a:tr h="255885">
                <a:tc gridSpan="2">
                  <a:txBody>
                    <a:bodyPr/>
                    <a:lstStyle/>
                    <a:p>
                      <a:pPr>
                        <a:spcAft>
                          <a:spcPts val="0"/>
                        </a:spcAft>
                      </a:pPr>
                      <a:r>
                        <a:rPr lang="uk-UA" sz="1600" noProof="1" smtClean="0">
                          <a:solidFill>
                            <a:schemeClr val="accent2">
                              <a:lumMod val="50000"/>
                            </a:schemeClr>
                          </a:solidFill>
                          <a:effectLst/>
                          <a:latin typeface="Times New Roman" panose="02020603050405020304" pitchFamily="18" charset="0"/>
                          <a:cs typeface="Times New Roman" panose="02020603050405020304" pitchFamily="18" charset="0"/>
                        </a:rPr>
                        <a:t>  Пільги з оплати житлово-комунальних послуг  </a:t>
                      </a:r>
                      <a:endParaRPr lang="uk-UA" sz="1600" noProof="1">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76" marR="2976" marT="2976" marB="2976" anchor="ctr">
                    <a:noFill/>
                  </a:tcPr>
                </a:tc>
                <a:tc hMerge="1">
                  <a:txBody>
                    <a:bodyPr/>
                    <a:lstStyle/>
                    <a:p>
                      <a:endParaRPr lang="ru-RU"/>
                    </a:p>
                  </a:txBody>
                  <a:tcPr/>
                </a:tc>
                <a:extLst>
                  <a:ext uri="{0D108BD9-81ED-4DB2-BD59-A6C34878D82A}">
                    <a16:rowId xmlns:a16="http://schemas.microsoft.com/office/drawing/2014/main" xmlns="" val="10000"/>
                  </a:ext>
                </a:extLst>
              </a:tr>
              <a:tr h="1194213">
                <a:tc>
                  <a:txBody>
                    <a:bodyPr/>
                    <a:lstStyle/>
                    <a:p>
                      <a:pPr>
                        <a:spcAft>
                          <a:spcPts val="0"/>
                        </a:spcAft>
                      </a:pPr>
                      <a:r>
                        <a:rPr lang="uk-UA" sz="1600" noProof="1" smtClean="0">
                          <a:solidFill>
                            <a:schemeClr val="accent2">
                              <a:lumMod val="50000"/>
                            </a:schemeClr>
                          </a:solidFill>
                          <a:effectLst/>
                          <a:latin typeface="Times New Roman" panose="02020603050405020304" pitchFamily="18" charset="0"/>
                          <a:cs typeface="Times New Roman" panose="02020603050405020304" pitchFamily="18" charset="0"/>
                        </a:rPr>
                        <a:t>  Плата за користування житлом (квартирна плата)  та опаленням в межах норми, передбаченої чинним законодавством (21 кв. метр загальної площі житла на кожну особу яка проживав  (прописана) у житловому приміщені i має право на знижку плати, та додатково 10,5 кв. метра на сім'ю);</a:t>
                      </a:r>
                      <a:endParaRPr lang="uk-UA" sz="1600" noProof="1">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76" marR="2976" marT="2976" marB="2976" anchor="ctr">
                    <a:noFill/>
                  </a:tcPr>
                </a:tc>
                <a:tc>
                  <a:txBody>
                    <a:bodyPr/>
                    <a:lstStyle/>
                    <a:p>
                      <a:pPr>
                        <a:spcAft>
                          <a:spcPts val="0"/>
                        </a:spcAft>
                      </a:pPr>
                      <a:r>
                        <a:rPr lang="uk-UA" sz="1600" dirty="0">
                          <a:effectLst/>
                          <a:latin typeface="Times New Roman" panose="02020603050405020304" pitchFamily="18" charset="0"/>
                          <a:ea typeface="Times New Roman" panose="02020603050405020304" pitchFamily="18" charset="0"/>
                        </a:rPr>
                        <a:t>  50%</a:t>
                      </a:r>
                      <a:endParaRPr lang="ru-RU" sz="1600" dirty="0">
                        <a:effectLst/>
                        <a:latin typeface="Times New Roman" panose="02020603050405020304" pitchFamily="18" charset="0"/>
                        <a:ea typeface="Times New Roman" panose="02020603050405020304" pitchFamily="18" charset="0"/>
                      </a:endParaRPr>
                    </a:p>
                  </a:txBody>
                  <a:tcPr marL="9525" marR="9525" marT="9523" marB="9523" anchor="ctr"/>
                </a:tc>
                <a:extLst>
                  <a:ext uri="{0D108BD9-81ED-4DB2-BD59-A6C34878D82A}">
                    <a16:rowId xmlns:a16="http://schemas.microsoft.com/office/drawing/2014/main" xmlns="" val="10001"/>
                  </a:ext>
                </a:extLst>
              </a:tr>
              <a:tr h="329101">
                <a:tc>
                  <a:txBody>
                    <a:bodyPr/>
                    <a:lstStyle/>
                    <a:p>
                      <a:pPr>
                        <a:spcAft>
                          <a:spcPts val="0"/>
                        </a:spcAft>
                      </a:pPr>
                      <a:r>
                        <a:rPr lang="uk-UA" sz="1600" noProof="1" smtClean="0">
                          <a:solidFill>
                            <a:schemeClr val="accent2">
                              <a:lumMod val="50000"/>
                            </a:schemeClr>
                          </a:solidFill>
                          <a:effectLst/>
                          <a:latin typeface="Times New Roman" panose="02020603050405020304" pitchFamily="18" charset="0"/>
                          <a:cs typeface="Times New Roman" panose="02020603050405020304" pitchFamily="18" charset="0"/>
                        </a:rPr>
                        <a:t>  Плата за користування комунальними послугами (в межах норми споживання)</a:t>
                      </a:r>
                      <a:endParaRPr lang="uk-UA" sz="1600" noProof="1">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76" marR="2976" marT="2976" marB="2976" anchor="ctr">
                    <a:noFill/>
                  </a:tcPr>
                </a:tc>
                <a:tc>
                  <a:txBody>
                    <a:bodyPr/>
                    <a:lstStyle/>
                    <a:p>
                      <a:pPr>
                        <a:spcAft>
                          <a:spcPts val="0"/>
                        </a:spcAft>
                      </a:pPr>
                      <a:r>
                        <a:rPr lang="uk-UA" sz="1600" dirty="0">
                          <a:effectLst/>
                          <a:latin typeface="Times New Roman" panose="02020603050405020304" pitchFamily="18" charset="0"/>
                          <a:ea typeface="Times New Roman" panose="02020603050405020304" pitchFamily="18" charset="0"/>
                        </a:rPr>
                        <a:t>  50%</a:t>
                      </a:r>
                      <a:endParaRPr lang="ru-RU" sz="1600" dirty="0">
                        <a:effectLst/>
                        <a:latin typeface="Times New Roman" panose="02020603050405020304" pitchFamily="18" charset="0"/>
                        <a:ea typeface="Times New Roman" panose="02020603050405020304" pitchFamily="18" charset="0"/>
                      </a:endParaRPr>
                    </a:p>
                  </a:txBody>
                  <a:tcPr marL="9525" marR="9525" marT="9523" marB="9523" anchor="ctr"/>
                </a:tc>
                <a:extLst>
                  <a:ext uri="{0D108BD9-81ED-4DB2-BD59-A6C34878D82A}">
                    <a16:rowId xmlns:a16="http://schemas.microsoft.com/office/drawing/2014/main" xmlns="" val="10002"/>
                  </a:ext>
                </a:extLst>
              </a:tr>
              <a:tr h="384605">
                <a:tc gridSpan="2">
                  <a:txBody>
                    <a:bodyPr/>
                    <a:lstStyle/>
                    <a:p>
                      <a:pPr>
                        <a:spcAft>
                          <a:spcPts val="0"/>
                        </a:spcAft>
                      </a:pPr>
                      <a:r>
                        <a:rPr lang="uk-UA" sz="1600" noProof="1" smtClean="0">
                          <a:solidFill>
                            <a:schemeClr val="accent2">
                              <a:lumMod val="50000"/>
                            </a:schemeClr>
                          </a:solidFill>
                          <a:effectLst/>
                          <a:latin typeface="Times New Roman" panose="02020603050405020304" pitchFamily="18" charset="0"/>
                          <a:cs typeface="Times New Roman" panose="02020603050405020304" pitchFamily="18" charset="0"/>
                        </a:rPr>
                        <a:t>  Пільгове придбання твердого та рідкого пічного побутового палива і скрапленого газу  </a:t>
                      </a:r>
                      <a:endParaRPr lang="uk-UA" sz="1600" noProof="1">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76" marR="2976" marT="2976" marB="2976" anchor="ctr">
                    <a:noFill/>
                  </a:tcPr>
                </a:tc>
                <a:tc hMerge="1">
                  <a:txBody>
                    <a:bodyPr/>
                    <a:lstStyle/>
                    <a:p>
                      <a:endParaRPr lang="ru-RU"/>
                    </a:p>
                  </a:txBody>
                  <a:tcPr/>
                </a:tc>
                <a:extLst>
                  <a:ext uri="{0D108BD9-81ED-4DB2-BD59-A6C34878D82A}">
                    <a16:rowId xmlns:a16="http://schemas.microsoft.com/office/drawing/2014/main" xmlns="" val="10003"/>
                  </a:ext>
                </a:extLst>
              </a:tr>
              <a:tr h="285808">
                <a:tc>
                  <a:txBody>
                    <a:bodyPr/>
                    <a:lstStyle/>
                    <a:p>
                      <a:pPr>
                        <a:spcAft>
                          <a:spcPts val="0"/>
                        </a:spcAft>
                      </a:pPr>
                      <a:r>
                        <a:rPr lang="uk-UA" sz="1600" noProof="1" smtClean="0">
                          <a:solidFill>
                            <a:schemeClr val="accent2">
                              <a:lumMod val="50000"/>
                            </a:schemeClr>
                          </a:solidFill>
                          <a:effectLst/>
                          <a:latin typeface="Times New Roman" panose="02020603050405020304" pitchFamily="18" charset="0"/>
                          <a:cs typeface="Times New Roman" panose="02020603050405020304" pitchFamily="18" charset="0"/>
                        </a:rPr>
                        <a:t>  Плата за тверде та рідке паливо та скрапленого газу </a:t>
                      </a:r>
                      <a:endParaRPr lang="uk-UA" sz="1600" noProof="1">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76" marR="2976" marT="2976" marB="2976" anchor="ctr">
                    <a:noFill/>
                  </a:tcPr>
                </a:tc>
                <a:tc>
                  <a:txBody>
                    <a:bodyPr/>
                    <a:lstStyle/>
                    <a:p>
                      <a:pPr>
                        <a:spcAft>
                          <a:spcPts val="0"/>
                        </a:spcAft>
                      </a:pPr>
                      <a:r>
                        <a:rPr lang="uk-UA" sz="1600" dirty="0">
                          <a:solidFill>
                            <a:schemeClr val="accent2">
                              <a:lumMod val="50000"/>
                            </a:schemeClr>
                          </a:solidFill>
                          <a:effectLst/>
                          <a:latin typeface="Times New Roman" panose="02020603050405020304" pitchFamily="18" charset="0"/>
                          <a:cs typeface="Times New Roman" panose="02020603050405020304" pitchFamily="18" charset="0"/>
                        </a:rPr>
                        <a:t>  50%</a:t>
                      </a:r>
                      <a:endParaRPr lang="ru-RU" sz="16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76" marR="2976" marT="2976" marB="2976" anchor="ctr"/>
                </a:tc>
                <a:extLst>
                  <a:ext uri="{0D108BD9-81ED-4DB2-BD59-A6C34878D82A}">
                    <a16:rowId xmlns:a16="http://schemas.microsoft.com/office/drawing/2014/main" xmlns="" val="10004"/>
                  </a:ext>
                </a:extLst>
              </a:tr>
            </a:tbl>
          </a:graphicData>
        </a:graphic>
      </p:graphicFrame>
      <p:pic>
        <p:nvPicPr>
          <p:cNvPr id="3" name="Рисунок 2" descr="http://s00.yaplakal.com/pics/pics_original/3/2/1/8030123.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763" y="4765"/>
            <a:ext cx="2069372" cy="1552029"/>
          </a:xfrm>
          <a:prstGeom prst="ellipse">
            <a:avLst/>
          </a:prstGeom>
          <a:ln>
            <a:noFill/>
          </a:ln>
          <a:effectLst>
            <a:softEdge rad="112500"/>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Прямоугольник 3"/>
          <p:cNvSpPr/>
          <p:nvPr/>
        </p:nvSpPr>
        <p:spPr>
          <a:xfrm>
            <a:off x="107952" y="1557340"/>
            <a:ext cx="1966183" cy="1200329"/>
          </a:xfrm>
          <a:prstGeom prst="rect">
            <a:avLst/>
          </a:prstGeom>
        </p:spPr>
        <p:txBody>
          <a:bodyPr wrap="square">
            <a:spAutoFit/>
          </a:bodyPr>
          <a:lstStyle/>
          <a:p>
            <a:pPr algn="ctr">
              <a:defRPr/>
            </a:pPr>
            <a:r>
              <a:rPr lang="uk-UA" sz="2400" b="1" noProof="1" smtClean="0">
                <a:solidFill>
                  <a:schemeClr val="tx2">
                    <a:lumMod val="50000"/>
                  </a:schemeClr>
                </a:solidFill>
                <a:latin typeface="Times New Roman" panose="02020603050405020304" pitchFamily="18" charset="0"/>
                <a:cs typeface="Times New Roman" panose="02020603050405020304" pitchFamily="18" charset="0"/>
              </a:rPr>
              <a:t>Пільги учасникам </a:t>
            </a:r>
            <a:r>
              <a:rPr lang="uk-UA" sz="2400" b="1" noProof="1">
                <a:solidFill>
                  <a:schemeClr val="tx2">
                    <a:lumMod val="50000"/>
                  </a:schemeClr>
                </a:solidFill>
                <a:latin typeface="Times New Roman" panose="02020603050405020304" pitchFamily="18" charset="0"/>
                <a:cs typeface="Times New Roman" panose="02020603050405020304" pitchFamily="18" charset="0"/>
              </a:rPr>
              <a:t>війни</a:t>
            </a:r>
            <a:endParaRPr lang="uk-UA" sz="2400" b="1" noProof="1">
              <a:solidFill>
                <a:schemeClr val="tx2">
                  <a:lumMod val="50000"/>
                </a:schemeClr>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5" name="Таблица 4"/>
          <p:cNvGraphicFramePr>
            <a:graphicFrameLocks noGrp="1"/>
          </p:cNvGraphicFramePr>
          <p:nvPr>
            <p:extLst>
              <p:ext uri="{D42A27DB-BD31-4B8C-83A1-F6EECF244321}">
                <p14:modId xmlns:p14="http://schemas.microsoft.com/office/powerpoint/2010/main" xmlns="" val="3684698386"/>
              </p:ext>
            </p:extLst>
          </p:nvPr>
        </p:nvGraphicFramePr>
        <p:xfrm>
          <a:off x="4765" y="2780928"/>
          <a:ext cx="9139237" cy="4131322"/>
        </p:xfrm>
        <a:graphic>
          <a:graphicData uri="http://schemas.openxmlformats.org/drawingml/2006/table">
            <a:tbl>
              <a:tblPr firstRow="1" firstCol="1" bandRow="1">
                <a:tableStyleId>{5C22544A-7EE6-4342-B048-85BDC9FD1C3A}</a:tableStyleId>
              </a:tblPr>
              <a:tblGrid>
                <a:gridCol w="8233547">
                  <a:extLst>
                    <a:ext uri="{9D8B030D-6E8A-4147-A177-3AD203B41FA5}">
                      <a16:colId xmlns:a16="http://schemas.microsoft.com/office/drawing/2014/main" xmlns="" val="20000"/>
                    </a:ext>
                  </a:extLst>
                </a:gridCol>
                <a:gridCol w="905690">
                  <a:extLst>
                    <a:ext uri="{9D8B030D-6E8A-4147-A177-3AD203B41FA5}">
                      <a16:colId xmlns:a16="http://schemas.microsoft.com/office/drawing/2014/main" xmlns="" val="20001"/>
                    </a:ext>
                  </a:extLst>
                </a:gridCol>
              </a:tblGrid>
              <a:tr h="216024">
                <a:tc gridSpan="2">
                  <a:txBody>
                    <a:bodyPr/>
                    <a:lstStyle/>
                    <a:p>
                      <a:pPr>
                        <a:spcAft>
                          <a:spcPts val="0"/>
                        </a:spcAft>
                      </a:pPr>
                      <a:r>
                        <a:rPr lang="uk-UA" sz="1600" dirty="0">
                          <a:solidFill>
                            <a:schemeClr val="accent2">
                              <a:lumMod val="50000"/>
                            </a:schemeClr>
                          </a:solidFill>
                          <a:effectLst/>
                          <a:latin typeface="Times New Roman" panose="02020603050405020304" pitchFamily="18" charset="0"/>
                          <a:cs typeface="Times New Roman" panose="02020603050405020304" pitchFamily="18" charset="0"/>
                        </a:rPr>
                        <a:t>  Пільги з оплати послуг зв'язку  </a:t>
                      </a:r>
                      <a:endParaRPr lang="ru-RU" sz="16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75" marR="2975" marT="2974" marB="2974" anchor="ctr">
                    <a:noFill/>
                  </a:tcPr>
                </a:tc>
                <a:tc hMerge="1">
                  <a:txBody>
                    <a:bodyPr/>
                    <a:lstStyle/>
                    <a:p>
                      <a:endParaRPr lang="ru-RU"/>
                    </a:p>
                  </a:txBody>
                  <a:tcPr/>
                </a:tc>
                <a:extLst>
                  <a:ext uri="{0D108BD9-81ED-4DB2-BD59-A6C34878D82A}">
                    <a16:rowId xmlns:a16="http://schemas.microsoft.com/office/drawing/2014/main" xmlns="" val="10000"/>
                  </a:ext>
                </a:extLst>
              </a:tr>
              <a:tr h="151609">
                <a:tc>
                  <a:txBody>
                    <a:bodyPr/>
                    <a:lstStyle/>
                    <a:p>
                      <a:pPr>
                        <a:spcAft>
                          <a:spcPts val="0"/>
                        </a:spcAft>
                      </a:pPr>
                      <a:r>
                        <a:rPr lang="uk-UA" sz="1600" dirty="0">
                          <a:solidFill>
                            <a:schemeClr val="accent2">
                              <a:lumMod val="50000"/>
                            </a:schemeClr>
                          </a:solidFill>
                          <a:effectLst/>
                          <a:latin typeface="Times New Roman" panose="02020603050405020304" pitchFamily="18" charset="0"/>
                          <a:cs typeface="Times New Roman" panose="02020603050405020304" pitchFamily="18" charset="0"/>
                        </a:rPr>
                        <a:t>  Абонементна плата за користування телефоном</a:t>
                      </a:r>
                      <a:endParaRPr lang="ru-RU" sz="16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75" marR="2975" marT="2974" marB="2974" anchor="ctr">
                    <a:noFill/>
                  </a:tcPr>
                </a:tc>
                <a:tc>
                  <a:txBody>
                    <a:bodyPr/>
                    <a:lstStyle/>
                    <a:p>
                      <a:pPr>
                        <a:spcAft>
                          <a:spcPts val="0"/>
                        </a:spcAft>
                      </a:pPr>
                      <a:r>
                        <a:rPr lang="uk-UA" sz="1600" dirty="0">
                          <a:solidFill>
                            <a:schemeClr val="accent2">
                              <a:lumMod val="50000"/>
                            </a:schemeClr>
                          </a:solidFill>
                          <a:effectLst/>
                          <a:latin typeface="Times New Roman" panose="02020603050405020304" pitchFamily="18" charset="0"/>
                          <a:cs typeface="Times New Roman" panose="02020603050405020304" pitchFamily="18" charset="0"/>
                        </a:rPr>
                        <a:t>  50%</a:t>
                      </a:r>
                      <a:endParaRPr lang="ru-RU" sz="16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75" marR="2975" marT="2974" marB="2974" anchor="ctr"/>
                </a:tc>
                <a:extLst>
                  <a:ext uri="{0D108BD9-81ED-4DB2-BD59-A6C34878D82A}">
                    <a16:rowId xmlns:a16="http://schemas.microsoft.com/office/drawing/2014/main" xmlns="" val="10001"/>
                  </a:ext>
                </a:extLst>
              </a:tr>
              <a:tr h="189853">
                <a:tc>
                  <a:txBody>
                    <a:bodyPr/>
                    <a:lstStyle/>
                    <a:p>
                      <a:pPr>
                        <a:spcAft>
                          <a:spcPts val="0"/>
                        </a:spcAft>
                      </a:pPr>
                      <a:r>
                        <a:rPr lang="uk-UA" sz="1600" dirty="0">
                          <a:solidFill>
                            <a:schemeClr val="accent2">
                              <a:lumMod val="50000"/>
                            </a:schemeClr>
                          </a:solidFill>
                          <a:effectLst/>
                          <a:latin typeface="Times New Roman" panose="02020603050405020304" pitchFamily="18" charset="0"/>
                          <a:cs typeface="Times New Roman" panose="02020603050405020304" pitchFamily="18" charset="0"/>
                        </a:rPr>
                        <a:t>  Оплата основних робіт по встановленню квартирних телефонів</a:t>
                      </a:r>
                      <a:endParaRPr lang="ru-RU" sz="16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75" marR="2975" marT="2974" marB="2974" anchor="ctr">
                    <a:noFill/>
                  </a:tcPr>
                </a:tc>
                <a:tc>
                  <a:txBody>
                    <a:bodyPr/>
                    <a:lstStyle/>
                    <a:p>
                      <a:pPr>
                        <a:spcAft>
                          <a:spcPts val="0"/>
                        </a:spcAft>
                      </a:pPr>
                      <a:r>
                        <a:rPr lang="uk-UA" sz="1600" dirty="0">
                          <a:solidFill>
                            <a:schemeClr val="accent2">
                              <a:lumMod val="50000"/>
                            </a:schemeClr>
                          </a:solidFill>
                          <a:effectLst/>
                          <a:latin typeface="Times New Roman" panose="02020603050405020304" pitchFamily="18" charset="0"/>
                          <a:cs typeface="Times New Roman" panose="02020603050405020304" pitchFamily="18" charset="0"/>
                        </a:rPr>
                        <a:t>  80%</a:t>
                      </a:r>
                      <a:endParaRPr lang="ru-RU" sz="16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75" marR="2975" marT="2974" marB="2974" anchor="ctr"/>
                </a:tc>
                <a:extLst>
                  <a:ext uri="{0D108BD9-81ED-4DB2-BD59-A6C34878D82A}">
                    <a16:rowId xmlns:a16="http://schemas.microsoft.com/office/drawing/2014/main" xmlns="" val="10002"/>
                  </a:ext>
                </a:extLst>
              </a:tr>
              <a:tr h="156089">
                <a:tc>
                  <a:txBody>
                    <a:bodyPr/>
                    <a:lstStyle/>
                    <a:p>
                      <a:pPr>
                        <a:spcAft>
                          <a:spcPts val="0"/>
                        </a:spcAft>
                      </a:pPr>
                      <a:r>
                        <a:rPr lang="uk-UA" sz="1600" dirty="0">
                          <a:solidFill>
                            <a:schemeClr val="accent2">
                              <a:lumMod val="50000"/>
                            </a:schemeClr>
                          </a:solidFill>
                          <a:effectLst/>
                          <a:latin typeface="Times New Roman" panose="02020603050405020304" pitchFamily="18" charset="0"/>
                          <a:cs typeface="Times New Roman" panose="02020603050405020304" pitchFamily="18" charset="0"/>
                        </a:rPr>
                        <a:t>  Оплата додаткових робіт по встановленню квартирних телефонів</a:t>
                      </a:r>
                      <a:endParaRPr lang="ru-RU" sz="16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75" marR="2975" marT="2974" marB="2974" anchor="ctr">
                    <a:noFill/>
                  </a:tcPr>
                </a:tc>
                <a:tc>
                  <a:txBody>
                    <a:bodyPr/>
                    <a:lstStyle/>
                    <a:p>
                      <a:pPr>
                        <a:spcAft>
                          <a:spcPts val="0"/>
                        </a:spcAft>
                      </a:pPr>
                      <a:r>
                        <a:rPr lang="uk-UA" sz="1600" dirty="0">
                          <a:solidFill>
                            <a:schemeClr val="accent2">
                              <a:lumMod val="50000"/>
                            </a:schemeClr>
                          </a:solidFill>
                          <a:effectLst/>
                          <a:latin typeface="Times New Roman" panose="02020603050405020304" pitchFamily="18" charset="0"/>
                          <a:cs typeface="Times New Roman" panose="02020603050405020304" pitchFamily="18" charset="0"/>
                        </a:rPr>
                        <a:t>  50%</a:t>
                      </a:r>
                      <a:endParaRPr lang="ru-RU" sz="16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75" marR="2975" marT="2974" marB="2974" anchor="ctr"/>
                </a:tc>
                <a:extLst>
                  <a:ext uri="{0D108BD9-81ED-4DB2-BD59-A6C34878D82A}">
                    <a16:rowId xmlns:a16="http://schemas.microsoft.com/office/drawing/2014/main" xmlns="" val="10003"/>
                  </a:ext>
                </a:extLst>
              </a:tr>
              <a:tr h="269720">
                <a:tc gridSpan="2">
                  <a:txBody>
                    <a:bodyPr/>
                    <a:lstStyle/>
                    <a:p>
                      <a:pPr>
                        <a:spcAft>
                          <a:spcPts val="0"/>
                        </a:spcAft>
                      </a:pPr>
                      <a:r>
                        <a:rPr lang="uk-UA" sz="1600" dirty="0">
                          <a:solidFill>
                            <a:schemeClr val="accent2">
                              <a:lumMod val="50000"/>
                            </a:schemeClr>
                          </a:solidFill>
                          <a:effectLst/>
                          <a:latin typeface="Times New Roman" panose="02020603050405020304" pitchFamily="18" charset="0"/>
                          <a:cs typeface="Times New Roman" panose="02020603050405020304" pitchFamily="18" charset="0"/>
                        </a:rPr>
                        <a:t>  Інші передбачені законодавством пільги  </a:t>
                      </a:r>
                      <a:endParaRPr lang="ru-RU" sz="16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75" marR="2975" marT="2974" marB="2974" anchor="ctr">
                    <a:noFill/>
                  </a:tcPr>
                </a:tc>
                <a:tc hMerge="1">
                  <a:txBody>
                    <a:bodyPr/>
                    <a:lstStyle/>
                    <a:p>
                      <a:endParaRPr lang="ru-RU"/>
                    </a:p>
                  </a:txBody>
                  <a:tcPr/>
                </a:tc>
                <a:extLst>
                  <a:ext uri="{0D108BD9-81ED-4DB2-BD59-A6C34878D82A}">
                    <a16:rowId xmlns:a16="http://schemas.microsoft.com/office/drawing/2014/main" xmlns="" val="10004"/>
                  </a:ext>
                </a:extLst>
              </a:tr>
              <a:tr h="269720">
                <a:tc>
                  <a:txBody>
                    <a:bodyPr/>
                    <a:lstStyle/>
                    <a:p>
                      <a:pPr>
                        <a:spcAft>
                          <a:spcPts val="0"/>
                        </a:spcAft>
                      </a:pPr>
                      <a:r>
                        <a:rPr lang="uk-UA" sz="1600" dirty="0">
                          <a:solidFill>
                            <a:schemeClr val="accent2">
                              <a:lumMod val="50000"/>
                            </a:schemeClr>
                          </a:solidFill>
                          <a:effectLst/>
                          <a:latin typeface="Times New Roman" panose="02020603050405020304" pitchFamily="18" charset="0"/>
                          <a:cs typeface="Times New Roman" panose="02020603050405020304" pitchFamily="18" charset="0"/>
                        </a:rPr>
                        <a:t>  Забезпечення санаторно-курортним лікуванням-один раз на два роки</a:t>
                      </a:r>
                      <a:endParaRPr lang="ru-RU" sz="16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75" marR="2975" marT="2974" marB="2974" anchor="ctr">
                    <a:noFill/>
                  </a:tcPr>
                </a:tc>
                <a:tc>
                  <a:txBody>
                    <a:bodyPr/>
                    <a:lstStyle/>
                    <a:p>
                      <a:pPr>
                        <a:spcAft>
                          <a:spcPts val="0"/>
                        </a:spcAft>
                      </a:pPr>
                      <a:r>
                        <a:rPr lang="uk-UA" sz="1600" dirty="0">
                          <a:solidFill>
                            <a:schemeClr val="accent2">
                              <a:lumMod val="50000"/>
                            </a:schemeClr>
                          </a:solidFill>
                          <a:effectLst/>
                          <a:latin typeface="Times New Roman" panose="02020603050405020304" pitchFamily="18" charset="0"/>
                          <a:cs typeface="Times New Roman" panose="02020603050405020304" pitchFamily="18" charset="0"/>
                        </a:rPr>
                        <a:t>  100%</a:t>
                      </a:r>
                      <a:endParaRPr lang="ru-RU" sz="16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75" marR="2975" marT="2974" marB="2974" anchor="ctr"/>
                </a:tc>
                <a:extLst>
                  <a:ext uri="{0D108BD9-81ED-4DB2-BD59-A6C34878D82A}">
                    <a16:rowId xmlns:a16="http://schemas.microsoft.com/office/drawing/2014/main" xmlns="" val="10005"/>
                  </a:ext>
                </a:extLst>
              </a:tr>
              <a:tr h="446981">
                <a:tc>
                  <a:txBody>
                    <a:bodyPr/>
                    <a:lstStyle/>
                    <a:p>
                      <a:pPr>
                        <a:spcAft>
                          <a:spcPts val="0"/>
                        </a:spcAft>
                      </a:pPr>
                      <a:r>
                        <a:rPr lang="uk-UA" sz="1600" dirty="0">
                          <a:solidFill>
                            <a:schemeClr val="accent2">
                              <a:lumMod val="50000"/>
                            </a:schemeClr>
                          </a:solidFill>
                          <a:effectLst/>
                          <a:latin typeface="Times New Roman" panose="02020603050405020304" pitchFamily="18" charset="0"/>
                          <a:cs typeface="Times New Roman" panose="02020603050405020304" pitchFamily="18" charset="0"/>
                        </a:rPr>
                        <a:t>  Проїзд один раз на рік (туди і назад) залізничним, водним, повітряним або міжміським автомобільним транспортом</a:t>
                      </a:r>
                      <a:endParaRPr lang="ru-RU" sz="16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75" marR="2975" marT="2974" marB="2974" anchor="ctr">
                    <a:noFill/>
                  </a:tcPr>
                </a:tc>
                <a:tc>
                  <a:txBody>
                    <a:bodyPr/>
                    <a:lstStyle/>
                    <a:p>
                      <a:pPr>
                        <a:spcAft>
                          <a:spcPts val="0"/>
                        </a:spcAft>
                      </a:pPr>
                      <a:r>
                        <a:rPr lang="uk-UA" sz="1600" dirty="0">
                          <a:solidFill>
                            <a:schemeClr val="accent2">
                              <a:lumMod val="50000"/>
                            </a:schemeClr>
                          </a:solidFill>
                          <a:effectLst/>
                          <a:latin typeface="Times New Roman" panose="02020603050405020304" pitchFamily="18" charset="0"/>
                          <a:cs typeface="Times New Roman" panose="02020603050405020304" pitchFamily="18" charset="0"/>
                        </a:rPr>
                        <a:t>  50%</a:t>
                      </a:r>
                      <a:endParaRPr lang="ru-RU" sz="16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75" marR="2975" marT="2974" marB="2974" anchor="ctr"/>
                </a:tc>
                <a:extLst>
                  <a:ext uri="{0D108BD9-81ED-4DB2-BD59-A6C34878D82A}">
                    <a16:rowId xmlns:a16="http://schemas.microsoft.com/office/drawing/2014/main" xmlns="" val="10006"/>
                  </a:ext>
                </a:extLst>
              </a:tr>
              <a:tr h="533017">
                <a:tc>
                  <a:txBody>
                    <a:bodyPr/>
                    <a:lstStyle/>
                    <a:p>
                      <a:pPr>
                        <a:spcAft>
                          <a:spcPts val="0"/>
                        </a:spcAft>
                      </a:pPr>
                      <a:r>
                        <a:rPr lang="uk-UA" sz="1600" dirty="0">
                          <a:solidFill>
                            <a:schemeClr val="accent2">
                              <a:lumMod val="50000"/>
                            </a:schemeClr>
                          </a:solidFill>
                          <a:effectLst/>
                          <a:latin typeface="Times New Roman" panose="02020603050405020304" pitchFamily="18" charset="0"/>
                          <a:cs typeface="Times New Roman" panose="02020603050405020304" pitchFamily="18" charset="0"/>
                        </a:rPr>
                        <a:t>  Проїзд один раз на два роки (туди і назад) залізничним, водним, повітряним або міжміським автомобільним транспортом на території України</a:t>
                      </a:r>
                      <a:endParaRPr lang="ru-RU" sz="16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75" marR="2975" marT="2974" marB="2974" anchor="ctr">
                    <a:noFill/>
                  </a:tcPr>
                </a:tc>
                <a:tc>
                  <a:txBody>
                    <a:bodyPr/>
                    <a:lstStyle/>
                    <a:p>
                      <a:pPr>
                        <a:spcAft>
                          <a:spcPts val="0"/>
                        </a:spcAft>
                      </a:pPr>
                      <a:r>
                        <a:rPr lang="uk-UA" sz="1600" dirty="0">
                          <a:solidFill>
                            <a:schemeClr val="accent2">
                              <a:lumMod val="50000"/>
                            </a:schemeClr>
                          </a:solidFill>
                          <a:effectLst/>
                          <a:latin typeface="Times New Roman" panose="02020603050405020304" pitchFamily="18" charset="0"/>
                          <a:cs typeface="Times New Roman" panose="02020603050405020304" pitchFamily="18" charset="0"/>
                        </a:rPr>
                        <a:t>  100%</a:t>
                      </a:r>
                      <a:endParaRPr lang="ru-RU" sz="16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75" marR="2975" marT="2974" marB="2974" anchor="ctr"/>
                </a:tc>
                <a:extLst>
                  <a:ext uri="{0D108BD9-81ED-4DB2-BD59-A6C34878D82A}">
                    <a16:rowId xmlns:a16="http://schemas.microsoft.com/office/drawing/2014/main" xmlns="" val="10007"/>
                  </a:ext>
                </a:extLst>
              </a:tr>
              <a:tr h="356440">
                <a:tc>
                  <a:txBody>
                    <a:bodyPr/>
                    <a:lstStyle/>
                    <a:p>
                      <a:pPr>
                        <a:spcAft>
                          <a:spcPts val="0"/>
                        </a:spcAft>
                      </a:pPr>
                      <a:r>
                        <a:rPr lang="uk-UA" sz="1600" dirty="0">
                          <a:solidFill>
                            <a:schemeClr val="accent2">
                              <a:lumMod val="50000"/>
                            </a:schemeClr>
                          </a:solidFill>
                          <a:effectLst/>
                          <a:latin typeface="Times New Roman" panose="02020603050405020304" pitchFamily="18" charset="0"/>
                          <a:cs typeface="Times New Roman" panose="02020603050405020304" pitchFamily="18" charset="0"/>
                        </a:rPr>
                        <a:t>  Проїзд всіма видами міського пасажирського транспорту, автомобільним транспортом загального користування в сільській місцевості</a:t>
                      </a:r>
                      <a:endParaRPr lang="ru-RU" sz="16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75" marR="2975" marT="2974" marB="2974" anchor="ctr">
                    <a:noFill/>
                  </a:tcPr>
                </a:tc>
                <a:tc>
                  <a:txBody>
                    <a:bodyPr/>
                    <a:lstStyle/>
                    <a:p>
                      <a:pPr>
                        <a:spcAft>
                          <a:spcPts val="0"/>
                        </a:spcAft>
                      </a:pPr>
                      <a:r>
                        <a:rPr lang="uk-UA" sz="1600" dirty="0">
                          <a:solidFill>
                            <a:schemeClr val="accent2">
                              <a:lumMod val="50000"/>
                            </a:schemeClr>
                          </a:solidFill>
                          <a:effectLst/>
                          <a:latin typeface="Times New Roman" panose="02020603050405020304" pitchFamily="18" charset="0"/>
                          <a:cs typeface="Times New Roman" panose="02020603050405020304" pitchFamily="18" charset="0"/>
                        </a:rPr>
                        <a:t>  100%</a:t>
                      </a:r>
                      <a:endParaRPr lang="ru-RU" sz="16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75" marR="2975" marT="2974" marB="2974" anchor="ctr"/>
                </a:tc>
                <a:extLst>
                  <a:ext uri="{0D108BD9-81ED-4DB2-BD59-A6C34878D82A}">
                    <a16:rowId xmlns:a16="http://schemas.microsoft.com/office/drawing/2014/main" xmlns="" val="10008"/>
                  </a:ext>
                </a:extLst>
              </a:tr>
              <a:tr h="533017">
                <a:tc>
                  <a:txBody>
                    <a:bodyPr/>
                    <a:lstStyle/>
                    <a:p>
                      <a:pPr>
                        <a:spcAft>
                          <a:spcPts val="0"/>
                        </a:spcAft>
                      </a:pPr>
                      <a:r>
                        <a:rPr lang="uk-UA" sz="1600" dirty="0">
                          <a:solidFill>
                            <a:schemeClr val="accent2">
                              <a:lumMod val="50000"/>
                            </a:schemeClr>
                          </a:solidFill>
                          <a:effectLst/>
                          <a:latin typeface="Times New Roman" panose="02020603050405020304" pitchFamily="18" charset="0"/>
                          <a:cs typeface="Times New Roman" panose="02020603050405020304" pitchFamily="18" charset="0"/>
                        </a:rPr>
                        <a:t>  Проїзд залізничним і водним транспортом приміського сполучення та автобусами приміських маршрутів в межах області (АР Крим) за місцем проживання</a:t>
                      </a:r>
                      <a:endParaRPr lang="ru-RU" sz="16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75" marR="2975" marT="2974" marB="2974" anchor="ctr">
                    <a:noFill/>
                  </a:tcPr>
                </a:tc>
                <a:tc>
                  <a:txBody>
                    <a:bodyPr/>
                    <a:lstStyle/>
                    <a:p>
                      <a:pPr>
                        <a:spcAft>
                          <a:spcPts val="0"/>
                        </a:spcAft>
                      </a:pPr>
                      <a:r>
                        <a:rPr lang="uk-UA" sz="1600" dirty="0">
                          <a:solidFill>
                            <a:schemeClr val="accent2">
                              <a:lumMod val="50000"/>
                            </a:schemeClr>
                          </a:solidFill>
                          <a:effectLst/>
                          <a:latin typeface="Times New Roman" panose="02020603050405020304" pitchFamily="18" charset="0"/>
                          <a:cs typeface="Times New Roman" panose="02020603050405020304" pitchFamily="18" charset="0"/>
                        </a:rPr>
                        <a:t>  100%</a:t>
                      </a:r>
                      <a:endParaRPr lang="ru-RU" sz="16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75" marR="2975" marT="2974" marB="2974" anchor="ctr"/>
                </a:tc>
                <a:extLst>
                  <a:ext uri="{0D108BD9-81ED-4DB2-BD59-A6C34878D82A}">
                    <a16:rowId xmlns:a16="http://schemas.microsoft.com/office/drawing/2014/main" xmlns="" val="10009"/>
                  </a:ext>
                </a:extLst>
              </a:tr>
              <a:tr h="269720">
                <a:tc>
                  <a:txBody>
                    <a:bodyPr/>
                    <a:lstStyle/>
                    <a:p>
                      <a:pPr>
                        <a:spcAft>
                          <a:spcPts val="0"/>
                        </a:spcAft>
                      </a:pPr>
                      <a:r>
                        <a:rPr lang="uk-UA" sz="1600" dirty="0">
                          <a:solidFill>
                            <a:schemeClr val="accent2">
                              <a:lumMod val="50000"/>
                            </a:schemeClr>
                          </a:solidFill>
                          <a:effectLst/>
                          <a:latin typeface="Times New Roman" panose="02020603050405020304" pitchFamily="18" charset="0"/>
                          <a:cs typeface="Times New Roman" panose="02020603050405020304" pitchFamily="18" charset="0"/>
                        </a:rPr>
                        <a:t>  Одержання ліків за рецептами лікарів</a:t>
                      </a:r>
                      <a:endParaRPr lang="ru-RU" sz="16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75" marR="2975" marT="2974" marB="2974" anchor="ctr">
                    <a:noFill/>
                  </a:tcPr>
                </a:tc>
                <a:tc>
                  <a:txBody>
                    <a:bodyPr/>
                    <a:lstStyle/>
                    <a:p>
                      <a:pPr>
                        <a:spcAft>
                          <a:spcPts val="0"/>
                        </a:spcAft>
                      </a:pPr>
                      <a:r>
                        <a:rPr lang="uk-UA" sz="1600" dirty="0">
                          <a:solidFill>
                            <a:schemeClr val="accent2">
                              <a:lumMod val="50000"/>
                            </a:schemeClr>
                          </a:solidFill>
                          <a:effectLst/>
                          <a:latin typeface="Times New Roman" panose="02020603050405020304" pitchFamily="18" charset="0"/>
                          <a:cs typeface="Times New Roman" panose="02020603050405020304" pitchFamily="18" charset="0"/>
                        </a:rPr>
                        <a:t>  100%</a:t>
                      </a:r>
                      <a:endParaRPr lang="ru-RU" sz="16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75" marR="2975" marT="2974" marB="2974" anchor="ctr"/>
                </a:tc>
                <a:extLst>
                  <a:ext uri="{0D108BD9-81ED-4DB2-BD59-A6C34878D82A}">
                    <a16:rowId xmlns:a16="http://schemas.microsoft.com/office/drawing/2014/main" xmlns="" val="10010"/>
                  </a:ext>
                </a:extLst>
              </a:tr>
              <a:tr h="269720">
                <a:tc>
                  <a:txBody>
                    <a:bodyPr/>
                    <a:lstStyle/>
                    <a:p>
                      <a:pPr>
                        <a:spcAft>
                          <a:spcPts val="0"/>
                        </a:spcAft>
                      </a:pPr>
                      <a:r>
                        <a:rPr lang="uk-UA" sz="1600" dirty="0">
                          <a:solidFill>
                            <a:schemeClr val="accent2">
                              <a:lumMod val="50000"/>
                            </a:schemeClr>
                          </a:solidFill>
                          <a:effectLst/>
                          <a:latin typeface="Times New Roman" panose="02020603050405020304" pitchFamily="18" charset="0"/>
                          <a:cs typeface="Times New Roman" panose="02020603050405020304" pitchFamily="18" charset="0"/>
                        </a:rPr>
                        <a:t>  Зубопротезування (крім протезування з дорогоцінних металів)</a:t>
                      </a:r>
                      <a:endParaRPr lang="ru-RU" sz="16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75" marR="2975" marT="2974" marB="2974" anchor="ctr">
                    <a:noFill/>
                  </a:tcPr>
                </a:tc>
                <a:tc>
                  <a:txBody>
                    <a:bodyPr/>
                    <a:lstStyle/>
                    <a:p>
                      <a:pPr>
                        <a:spcAft>
                          <a:spcPts val="0"/>
                        </a:spcAft>
                      </a:pPr>
                      <a:r>
                        <a:rPr lang="uk-UA" sz="1600" dirty="0">
                          <a:solidFill>
                            <a:schemeClr val="accent2">
                              <a:lumMod val="50000"/>
                            </a:schemeClr>
                          </a:solidFill>
                          <a:effectLst/>
                          <a:latin typeface="Times New Roman" panose="02020603050405020304" pitchFamily="18" charset="0"/>
                          <a:cs typeface="Times New Roman" panose="02020603050405020304" pitchFamily="18" charset="0"/>
                        </a:rPr>
                        <a:t>  100%</a:t>
                      </a:r>
                      <a:endParaRPr lang="ru-RU" sz="16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975" marR="2975" marT="2974" marB="2974" anchor="ctr"/>
                </a:tc>
                <a:extLst>
                  <a:ext uri="{0D108BD9-81ED-4DB2-BD59-A6C34878D82A}">
                    <a16:rowId xmlns:a16="http://schemas.microsoft.com/office/drawing/2014/main" xmlns="" val="10011"/>
                  </a:ext>
                </a:extLst>
              </a:tr>
            </a:tbl>
          </a:graphicData>
        </a:graphic>
      </p:graphicFrame>
    </p:spTree>
    <p:extLst>
      <p:ext uri="{BB962C8B-B14F-4D97-AF65-F5344CB8AC3E}">
        <p14:creationId xmlns:p14="http://schemas.microsoft.com/office/powerpoint/2010/main" xmlns="" val="3736726499"/>
      </p:ext>
    </p:extLst>
  </p:cSld>
  <p:clrMapOvr>
    <a:masterClrMapping/>
  </p:clrMapOvr>
  <p:transition>
    <p:split orient="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xmlns="" val="967446667"/>
              </p:ext>
            </p:extLst>
          </p:nvPr>
        </p:nvGraphicFramePr>
        <p:xfrm>
          <a:off x="1547664" y="188640"/>
          <a:ext cx="7596336" cy="6455732"/>
        </p:xfrm>
        <a:graphic>
          <a:graphicData uri="http://schemas.openxmlformats.org/drawingml/2006/table">
            <a:tbl>
              <a:tblPr firstRow="1" firstCol="1" bandRow="1">
                <a:tableStyleId>{5C22544A-7EE6-4342-B048-85BDC9FD1C3A}</a:tableStyleId>
              </a:tblPr>
              <a:tblGrid>
                <a:gridCol w="6788216">
                  <a:extLst>
                    <a:ext uri="{9D8B030D-6E8A-4147-A177-3AD203B41FA5}">
                      <a16:colId xmlns:a16="http://schemas.microsoft.com/office/drawing/2014/main" xmlns="" val="20000"/>
                    </a:ext>
                  </a:extLst>
                </a:gridCol>
                <a:gridCol w="808120">
                  <a:extLst>
                    <a:ext uri="{9D8B030D-6E8A-4147-A177-3AD203B41FA5}">
                      <a16:colId xmlns:a16="http://schemas.microsoft.com/office/drawing/2014/main" xmlns="" val="20001"/>
                    </a:ext>
                  </a:extLst>
                </a:gridCol>
              </a:tblGrid>
              <a:tr h="219507">
                <a:tc gridSpan="2">
                  <a:txBody>
                    <a:bodyPr/>
                    <a:lstStyle/>
                    <a:p>
                      <a:pPr>
                        <a:spcAft>
                          <a:spcPts val="0"/>
                        </a:spcAft>
                      </a:pPr>
                      <a:r>
                        <a:rPr lang="uk-UA" sz="1400" noProof="1" smtClean="0">
                          <a:solidFill>
                            <a:schemeClr val="accent2">
                              <a:lumMod val="50000"/>
                            </a:schemeClr>
                          </a:solidFill>
                          <a:effectLst/>
                          <a:latin typeface="Times New Roman" panose="02020603050405020304" pitchFamily="18" charset="0"/>
                          <a:cs typeface="Times New Roman" panose="02020603050405020304" pitchFamily="18" charset="0"/>
                        </a:rPr>
                        <a:t>  Пільги з оплати житлово-комунальних послуг  </a:t>
                      </a:r>
                      <a:endParaRPr lang="uk-UA" sz="1400" noProof="1">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81" marR="3081" marT="3081" marB="3081" anchor="ctr">
                    <a:noFill/>
                  </a:tcPr>
                </a:tc>
                <a:tc hMerge="1">
                  <a:txBody>
                    <a:bodyPr/>
                    <a:lstStyle/>
                    <a:p>
                      <a:endParaRPr lang="ru-RU"/>
                    </a:p>
                  </a:txBody>
                  <a:tcPr/>
                </a:tc>
                <a:extLst>
                  <a:ext uri="{0D108BD9-81ED-4DB2-BD59-A6C34878D82A}">
                    <a16:rowId xmlns:a16="http://schemas.microsoft.com/office/drawing/2014/main" xmlns="" val="10000"/>
                  </a:ext>
                </a:extLst>
              </a:tr>
              <a:tr h="859542">
                <a:tc>
                  <a:txBody>
                    <a:bodyPr/>
                    <a:lstStyle/>
                    <a:p>
                      <a:pPr>
                        <a:spcAft>
                          <a:spcPts val="0"/>
                        </a:spcAft>
                      </a:pPr>
                      <a:r>
                        <a:rPr lang="uk-UA" sz="1400" noProof="1" smtClean="0">
                          <a:solidFill>
                            <a:schemeClr val="accent2">
                              <a:lumMod val="50000"/>
                            </a:schemeClr>
                          </a:solidFill>
                          <a:effectLst/>
                          <a:latin typeface="Times New Roman" panose="02020603050405020304" pitchFamily="18" charset="0"/>
                          <a:cs typeface="Times New Roman" panose="02020603050405020304" pitchFamily="18" charset="0"/>
                        </a:rPr>
                        <a:t>  Плата за користування житлом (квартирна плата) та опаленням в межах норми, передбаченої чинним законодавством (21 кв. метр загальної площі житла на кожну особу яка проживав  (прописана) у житловому приміщені i має право на знижку плати, та додатково 10,5 кв. метра на сім'ю);</a:t>
                      </a:r>
                      <a:endParaRPr lang="uk-UA" sz="1400" noProof="1">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81" marR="3081" marT="3081" marB="3081" anchor="ctr">
                    <a:noFill/>
                  </a:tcPr>
                </a:tc>
                <a:tc>
                  <a:txBody>
                    <a:bodyPr/>
                    <a:lstStyle/>
                    <a:p>
                      <a:pPr>
                        <a:spcAft>
                          <a:spcPts val="0"/>
                        </a:spcAft>
                      </a:pPr>
                      <a:r>
                        <a:rPr lang="uk-UA" sz="1600" dirty="0">
                          <a:solidFill>
                            <a:schemeClr val="accent2">
                              <a:lumMod val="50000"/>
                            </a:schemeClr>
                          </a:solidFill>
                          <a:effectLst/>
                          <a:latin typeface="Times New Roman" panose="02020603050405020304" pitchFamily="18" charset="0"/>
                          <a:cs typeface="Times New Roman" panose="02020603050405020304" pitchFamily="18" charset="0"/>
                        </a:rPr>
                        <a:t>  50%</a:t>
                      </a:r>
                      <a:endParaRPr lang="ru-RU" sz="16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81" marR="3081" marT="3081" marB="3081" anchor="ctr"/>
                </a:tc>
                <a:extLst>
                  <a:ext uri="{0D108BD9-81ED-4DB2-BD59-A6C34878D82A}">
                    <a16:rowId xmlns:a16="http://schemas.microsoft.com/office/drawing/2014/main" xmlns="" val="10001"/>
                  </a:ext>
                </a:extLst>
              </a:tr>
              <a:tr h="289028">
                <a:tc>
                  <a:txBody>
                    <a:bodyPr/>
                    <a:lstStyle/>
                    <a:p>
                      <a:pPr>
                        <a:spcAft>
                          <a:spcPts val="0"/>
                        </a:spcAft>
                      </a:pPr>
                      <a:r>
                        <a:rPr lang="uk-UA" sz="1400" noProof="1" smtClean="0">
                          <a:solidFill>
                            <a:schemeClr val="accent2">
                              <a:lumMod val="50000"/>
                            </a:schemeClr>
                          </a:solidFill>
                          <a:effectLst/>
                          <a:latin typeface="Times New Roman" panose="02020603050405020304" pitchFamily="18" charset="0"/>
                          <a:cs typeface="Times New Roman" panose="02020603050405020304" pitchFamily="18" charset="0"/>
                        </a:rPr>
                        <a:t>  Плата за користування комунальними послугами (в межах норми споживання)</a:t>
                      </a:r>
                      <a:endParaRPr lang="uk-UA" sz="1400" noProof="1">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81" marR="3081" marT="3081" marB="3081" anchor="ctr">
                    <a:noFill/>
                  </a:tcPr>
                </a:tc>
                <a:tc>
                  <a:txBody>
                    <a:bodyPr/>
                    <a:lstStyle/>
                    <a:p>
                      <a:pPr>
                        <a:spcAft>
                          <a:spcPts val="0"/>
                        </a:spcAft>
                      </a:pPr>
                      <a:r>
                        <a:rPr lang="uk-UA" sz="1600" dirty="0">
                          <a:solidFill>
                            <a:schemeClr val="accent2">
                              <a:lumMod val="50000"/>
                            </a:schemeClr>
                          </a:solidFill>
                          <a:effectLst/>
                          <a:latin typeface="Times New Roman" panose="02020603050405020304" pitchFamily="18" charset="0"/>
                          <a:cs typeface="Times New Roman" panose="02020603050405020304" pitchFamily="18" charset="0"/>
                        </a:rPr>
                        <a:t>  50%</a:t>
                      </a:r>
                      <a:endParaRPr lang="ru-RU" sz="16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81" marR="3081" marT="3081" marB="3081" anchor="ctr"/>
                </a:tc>
                <a:extLst>
                  <a:ext uri="{0D108BD9-81ED-4DB2-BD59-A6C34878D82A}">
                    <a16:rowId xmlns:a16="http://schemas.microsoft.com/office/drawing/2014/main" xmlns="" val="10002"/>
                  </a:ext>
                </a:extLst>
              </a:tr>
              <a:tr h="432852">
                <a:tc gridSpan="2">
                  <a:txBody>
                    <a:bodyPr/>
                    <a:lstStyle/>
                    <a:p>
                      <a:pPr>
                        <a:spcAft>
                          <a:spcPts val="0"/>
                        </a:spcAft>
                      </a:pPr>
                      <a:r>
                        <a:rPr lang="uk-UA" sz="1600" noProof="1" smtClean="0">
                          <a:solidFill>
                            <a:schemeClr val="accent2">
                              <a:lumMod val="50000"/>
                            </a:schemeClr>
                          </a:solidFill>
                          <a:effectLst/>
                          <a:latin typeface="Times New Roman" panose="02020603050405020304" pitchFamily="18" charset="0"/>
                          <a:cs typeface="Times New Roman" panose="02020603050405020304" pitchFamily="18" charset="0"/>
                        </a:rPr>
                        <a:t>  Пільгове придбання твердого та рідкого пічного побутового палива і скрапленого газу  </a:t>
                      </a:r>
                      <a:endParaRPr lang="uk-UA" sz="1600" noProof="1">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81" marR="3081" marT="3081" marB="3081" anchor="ctr">
                    <a:noFill/>
                  </a:tcPr>
                </a:tc>
                <a:tc hMerge="1">
                  <a:txBody>
                    <a:bodyPr/>
                    <a:lstStyle/>
                    <a:p>
                      <a:endParaRPr lang="ru-RU"/>
                    </a:p>
                  </a:txBody>
                  <a:tcPr/>
                </a:tc>
                <a:extLst>
                  <a:ext uri="{0D108BD9-81ED-4DB2-BD59-A6C34878D82A}">
                    <a16:rowId xmlns:a16="http://schemas.microsoft.com/office/drawing/2014/main" xmlns="" val="10003"/>
                  </a:ext>
                </a:extLst>
              </a:tr>
              <a:tr h="226430">
                <a:tc>
                  <a:txBody>
                    <a:bodyPr/>
                    <a:lstStyle/>
                    <a:p>
                      <a:pPr>
                        <a:spcAft>
                          <a:spcPts val="0"/>
                        </a:spcAft>
                      </a:pPr>
                      <a:r>
                        <a:rPr lang="uk-UA" sz="1400" noProof="1" smtClean="0">
                          <a:solidFill>
                            <a:schemeClr val="accent2">
                              <a:lumMod val="50000"/>
                            </a:schemeClr>
                          </a:solidFill>
                          <a:effectLst/>
                          <a:latin typeface="Times New Roman" panose="02020603050405020304" pitchFamily="18" charset="0"/>
                          <a:cs typeface="Times New Roman" panose="02020603050405020304" pitchFamily="18" charset="0"/>
                        </a:rPr>
                        <a:t>  Плата за тверде та рідке паливо та скраплений газ (в межах норми споживання)</a:t>
                      </a:r>
                      <a:endParaRPr lang="uk-UA" sz="1400" noProof="1">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81" marR="3081" marT="3081" marB="3081" anchor="ctr">
                    <a:noFill/>
                  </a:tcPr>
                </a:tc>
                <a:tc>
                  <a:txBody>
                    <a:bodyPr/>
                    <a:lstStyle/>
                    <a:p>
                      <a:pPr>
                        <a:spcAft>
                          <a:spcPts val="0"/>
                        </a:spcAft>
                      </a:pPr>
                      <a:r>
                        <a:rPr lang="uk-UA" sz="1600" dirty="0">
                          <a:solidFill>
                            <a:schemeClr val="accent2">
                              <a:lumMod val="50000"/>
                            </a:schemeClr>
                          </a:solidFill>
                          <a:effectLst/>
                          <a:latin typeface="Times New Roman" panose="02020603050405020304" pitchFamily="18" charset="0"/>
                          <a:cs typeface="Times New Roman" panose="02020603050405020304" pitchFamily="18" charset="0"/>
                        </a:rPr>
                        <a:t>  50%</a:t>
                      </a:r>
                      <a:endParaRPr lang="ru-RU" sz="16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81" marR="3081" marT="3081" marB="3081" anchor="ctr"/>
                </a:tc>
                <a:extLst>
                  <a:ext uri="{0D108BD9-81ED-4DB2-BD59-A6C34878D82A}">
                    <a16:rowId xmlns:a16="http://schemas.microsoft.com/office/drawing/2014/main" xmlns="" val="10004"/>
                  </a:ext>
                </a:extLst>
              </a:tr>
              <a:tr h="219507">
                <a:tc gridSpan="2">
                  <a:txBody>
                    <a:bodyPr/>
                    <a:lstStyle/>
                    <a:p>
                      <a:pPr>
                        <a:spcAft>
                          <a:spcPts val="0"/>
                        </a:spcAft>
                      </a:pPr>
                      <a:r>
                        <a:rPr lang="uk-UA" sz="1600" noProof="1" smtClean="0">
                          <a:solidFill>
                            <a:schemeClr val="accent2">
                              <a:lumMod val="50000"/>
                            </a:schemeClr>
                          </a:solidFill>
                          <a:effectLst/>
                          <a:latin typeface="Times New Roman" panose="02020603050405020304" pitchFamily="18" charset="0"/>
                          <a:cs typeface="Times New Roman" panose="02020603050405020304" pitchFamily="18" charset="0"/>
                        </a:rPr>
                        <a:t>  Пільги з оплати послуг зв'язку  </a:t>
                      </a:r>
                      <a:endParaRPr lang="uk-UA" sz="1600" noProof="1">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81" marR="3081" marT="3081" marB="3081" anchor="ctr">
                    <a:noFill/>
                  </a:tcPr>
                </a:tc>
                <a:tc hMerge="1">
                  <a:txBody>
                    <a:bodyPr/>
                    <a:lstStyle/>
                    <a:p>
                      <a:endParaRPr lang="ru-RU"/>
                    </a:p>
                  </a:txBody>
                  <a:tcPr/>
                </a:tc>
                <a:extLst>
                  <a:ext uri="{0D108BD9-81ED-4DB2-BD59-A6C34878D82A}">
                    <a16:rowId xmlns:a16="http://schemas.microsoft.com/office/drawing/2014/main" xmlns="" val="10005"/>
                  </a:ext>
                </a:extLst>
              </a:tr>
              <a:tr h="219507">
                <a:tc>
                  <a:txBody>
                    <a:bodyPr/>
                    <a:lstStyle/>
                    <a:p>
                      <a:pPr>
                        <a:spcAft>
                          <a:spcPts val="0"/>
                        </a:spcAft>
                      </a:pPr>
                      <a:r>
                        <a:rPr lang="uk-UA" sz="1400" noProof="1" smtClean="0">
                          <a:solidFill>
                            <a:schemeClr val="accent2">
                              <a:lumMod val="50000"/>
                            </a:schemeClr>
                          </a:solidFill>
                          <a:effectLst/>
                          <a:latin typeface="Times New Roman" panose="02020603050405020304" pitchFamily="18" charset="0"/>
                          <a:cs typeface="Times New Roman" panose="02020603050405020304" pitchFamily="18" charset="0"/>
                        </a:rPr>
                        <a:t>  Абонементна плата за користування телефоном</a:t>
                      </a:r>
                      <a:endParaRPr lang="uk-UA" sz="1400" noProof="1">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81" marR="3081" marT="3081" marB="3081" anchor="ctr">
                    <a:noFill/>
                  </a:tcPr>
                </a:tc>
                <a:tc>
                  <a:txBody>
                    <a:bodyPr/>
                    <a:lstStyle/>
                    <a:p>
                      <a:pPr>
                        <a:spcAft>
                          <a:spcPts val="0"/>
                        </a:spcAft>
                      </a:pPr>
                      <a:r>
                        <a:rPr lang="uk-UA" sz="1600" dirty="0">
                          <a:solidFill>
                            <a:schemeClr val="accent2">
                              <a:lumMod val="50000"/>
                            </a:schemeClr>
                          </a:solidFill>
                          <a:effectLst/>
                          <a:latin typeface="Times New Roman" panose="02020603050405020304" pitchFamily="18" charset="0"/>
                          <a:cs typeface="Times New Roman" panose="02020603050405020304" pitchFamily="18" charset="0"/>
                        </a:rPr>
                        <a:t>  50%</a:t>
                      </a:r>
                      <a:endParaRPr lang="ru-RU" sz="16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81" marR="3081" marT="3081" marB="3081" anchor="ctr"/>
                </a:tc>
                <a:extLst>
                  <a:ext uri="{0D108BD9-81ED-4DB2-BD59-A6C34878D82A}">
                    <a16:rowId xmlns:a16="http://schemas.microsoft.com/office/drawing/2014/main" xmlns="" val="10006"/>
                  </a:ext>
                </a:extLst>
              </a:tr>
              <a:tr h="219507">
                <a:tc>
                  <a:txBody>
                    <a:bodyPr/>
                    <a:lstStyle/>
                    <a:p>
                      <a:pPr>
                        <a:spcAft>
                          <a:spcPts val="0"/>
                        </a:spcAft>
                      </a:pPr>
                      <a:r>
                        <a:rPr lang="uk-UA" sz="1400" noProof="1" smtClean="0">
                          <a:solidFill>
                            <a:schemeClr val="accent2">
                              <a:lumMod val="50000"/>
                            </a:schemeClr>
                          </a:solidFill>
                          <a:effectLst/>
                          <a:latin typeface="Times New Roman" panose="02020603050405020304" pitchFamily="18" charset="0"/>
                          <a:cs typeface="Times New Roman" panose="02020603050405020304" pitchFamily="18" charset="0"/>
                        </a:rPr>
                        <a:t>  Оплата основних робіт по встановленню квартирних телефонів</a:t>
                      </a:r>
                      <a:endParaRPr lang="uk-UA" sz="1400" noProof="1">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81" marR="3081" marT="3081" marB="3081" anchor="ctr">
                    <a:noFill/>
                  </a:tcPr>
                </a:tc>
                <a:tc>
                  <a:txBody>
                    <a:bodyPr/>
                    <a:lstStyle/>
                    <a:p>
                      <a:pPr>
                        <a:spcAft>
                          <a:spcPts val="0"/>
                        </a:spcAft>
                      </a:pPr>
                      <a:r>
                        <a:rPr lang="uk-UA" sz="1600" dirty="0">
                          <a:solidFill>
                            <a:schemeClr val="accent2">
                              <a:lumMod val="50000"/>
                            </a:schemeClr>
                          </a:solidFill>
                          <a:effectLst/>
                          <a:latin typeface="Times New Roman" panose="02020603050405020304" pitchFamily="18" charset="0"/>
                          <a:cs typeface="Times New Roman" panose="02020603050405020304" pitchFamily="18" charset="0"/>
                        </a:rPr>
                        <a:t>  80%</a:t>
                      </a:r>
                      <a:endParaRPr lang="ru-RU" sz="16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81" marR="3081" marT="3081" marB="3081" anchor="ctr"/>
                </a:tc>
                <a:extLst>
                  <a:ext uri="{0D108BD9-81ED-4DB2-BD59-A6C34878D82A}">
                    <a16:rowId xmlns:a16="http://schemas.microsoft.com/office/drawing/2014/main" xmlns="" val="10007"/>
                  </a:ext>
                </a:extLst>
              </a:tr>
              <a:tr h="267708">
                <a:tc>
                  <a:txBody>
                    <a:bodyPr/>
                    <a:lstStyle/>
                    <a:p>
                      <a:pPr>
                        <a:spcAft>
                          <a:spcPts val="0"/>
                        </a:spcAft>
                      </a:pPr>
                      <a:r>
                        <a:rPr lang="uk-UA" sz="1400" noProof="1" smtClean="0">
                          <a:solidFill>
                            <a:schemeClr val="accent2">
                              <a:lumMod val="50000"/>
                            </a:schemeClr>
                          </a:solidFill>
                          <a:effectLst/>
                          <a:latin typeface="Times New Roman" panose="02020603050405020304" pitchFamily="18" charset="0"/>
                          <a:cs typeface="Times New Roman" panose="02020603050405020304" pitchFamily="18" charset="0"/>
                        </a:rPr>
                        <a:t>  Оплата додаткових робіт по встановленню квартирних телефонів</a:t>
                      </a:r>
                      <a:endParaRPr lang="uk-UA" sz="1400" noProof="1">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81" marR="3081" marT="3081" marB="3081" anchor="ctr">
                    <a:noFill/>
                  </a:tcPr>
                </a:tc>
                <a:tc>
                  <a:txBody>
                    <a:bodyPr/>
                    <a:lstStyle/>
                    <a:p>
                      <a:pPr>
                        <a:spcAft>
                          <a:spcPts val="0"/>
                        </a:spcAft>
                      </a:pPr>
                      <a:r>
                        <a:rPr lang="uk-UA" sz="1600" dirty="0">
                          <a:solidFill>
                            <a:schemeClr val="accent2">
                              <a:lumMod val="50000"/>
                            </a:schemeClr>
                          </a:solidFill>
                          <a:effectLst/>
                          <a:latin typeface="Times New Roman" panose="02020603050405020304" pitchFamily="18" charset="0"/>
                          <a:cs typeface="Times New Roman" panose="02020603050405020304" pitchFamily="18" charset="0"/>
                        </a:rPr>
                        <a:t>  50%</a:t>
                      </a:r>
                      <a:endParaRPr lang="ru-RU" sz="16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81" marR="3081" marT="3081" marB="3081" anchor="ctr"/>
                </a:tc>
                <a:extLst>
                  <a:ext uri="{0D108BD9-81ED-4DB2-BD59-A6C34878D82A}">
                    <a16:rowId xmlns:a16="http://schemas.microsoft.com/office/drawing/2014/main" xmlns="" val="10008"/>
                  </a:ext>
                </a:extLst>
              </a:tr>
              <a:tr h="219507">
                <a:tc gridSpan="2">
                  <a:txBody>
                    <a:bodyPr/>
                    <a:lstStyle/>
                    <a:p>
                      <a:pPr>
                        <a:spcAft>
                          <a:spcPts val="0"/>
                        </a:spcAft>
                      </a:pPr>
                      <a:r>
                        <a:rPr lang="uk-UA" sz="1600" noProof="1" smtClean="0">
                          <a:solidFill>
                            <a:schemeClr val="accent2">
                              <a:lumMod val="50000"/>
                            </a:schemeClr>
                          </a:solidFill>
                          <a:effectLst/>
                          <a:latin typeface="Times New Roman" panose="02020603050405020304" pitchFamily="18" charset="0"/>
                          <a:cs typeface="Times New Roman" panose="02020603050405020304" pitchFamily="18" charset="0"/>
                        </a:rPr>
                        <a:t>  Інші передбачені законодавством пільги  </a:t>
                      </a:r>
                      <a:endParaRPr lang="uk-UA" sz="1600" noProof="1">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81" marR="3081" marT="3081" marB="3081" anchor="ctr">
                    <a:noFill/>
                  </a:tcPr>
                </a:tc>
                <a:tc hMerge="1">
                  <a:txBody>
                    <a:bodyPr/>
                    <a:lstStyle/>
                    <a:p>
                      <a:endParaRPr lang="ru-RU"/>
                    </a:p>
                  </a:txBody>
                  <a:tcPr/>
                </a:tc>
                <a:extLst>
                  <a:ext uri="{0D108BD9-81ED-4DB2-BD59-A6C34878D82A}">
                    <a16:rowId xmlns:a16="http://schemas.microsoft.com/office/drawing/2014/main" xmlns="" val="10009"/>
                  </a:ext>
                </a:extLst>
              </a:tr>
              <a:tr h="271730">
                <a:tc>
                  <a:txBody>
                    <a:bodyPr/>
                    <a:lstStyle/>
                    <a:p>
                      <a:pPr>
                        <a:spcAft>
                          <a:spcPts val="0"/>
                        </a:spcAft>
                      </a:pPr>
                      <a:r>
                        <a:rPr lang="uk-UA" sz="1400" noProof="1" smtClean="0">
                          <a:solidFill>
                            <a:schemeClr val="accent2">
                              <a:lumMod val="50000"/>
                            </a:schemeClr>
                          </a:solidFill>
                          <a:effectLst/>
                          <a:latin typeface="Times New Roman" panose="02020603050405020304" pitchFamily="18" charset="0"/>
                          <a:cs typeface="Times New Roman" panose="02020603050405020304" pitchFamily="18" charset="0"/>
                        </a:rPr>
                        <a:t>  Забезпечення санаторно-курортним лікуванням-один раз на два роки</a:t>
                      </a:r>
                      <a:endParaRPr lang="uk-UA" sz="1400" noProof="1">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81" marR="3081" marT="3081" marB="3081" anchor="ctr">
                    <a:noFill/>
                  </a:tcPr>
                </a:tc>
                <a:tc>
                  <a:txBody>
                    <a:bodyPr/>
                    <a:lstStyle/>
                    <a:p>
                      <a:pPr>
                        <a:spcAft>
                          <a:spcPts val="0"/>
                        </a:spcAft>
                      </a:pPr>
                      <a:r>
                        <a:rPr lang="uk-UA" sz="1600" dirty="0">
                          <a:solidFill>
                            <a:schemeClr val="accent2">
                              <a:lumMod val="50000"/>
                            </a:schemeClr>
                          </a:solidFill>
                          <a:effectLst/>
                          <a:latin typeface="Times New Roman" panose="02020603050405020304" pitchFamily="18" charset="0"/>
                          <a:cs typeface="Times New Roman" panose="02020603050405020304" pitchFamily="18" charset="0"/>
                        </a:rPr>
                        <a:t>  100%</a:t>
                      </a:r>
                      <a:endParaRPr lang="ru-RU" sz="16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81" marR="3081" marT="3081" marB="3081" anchor="ctr"/>
                </a:tc>
                <a:extLst>
                  <a:ext uri="{0D108BD9-81ED-4DB2-BD59-A6C34878D82A}">
                    <a16:rowId xmlns:a16="http://schemas.microsoft.com/office/drawing/2014/main" xmlns="" val="10010"/>
                  </a:ext>
                </a:extLst>
              </a:tr>
              <a:tr h="432852">
                <a:tc>
                  <a:txBody>
                    <a:bodyPr/>
                    <a:lstStyle/>
                    <a:p>
                      <a:pPr>
                        <a:spcAft>
                          <a:spcPts val="0"/>
                        </a:spcAft>
                      </a:pPr>
                      <a:r>
                        <a:rPr lang="uk-UA" sz="1400" noProof="1" smtClean="0">
                          <a:solidFill>
                            <a:schemeClr val="accent2">
                              <a:lumMod val="50000"/>
                            </a:schemeClr>
                          </a:solidFill>
                          <a:effectLst/>
                          <a:latin typeface="Times New Roman" panose="02020603050405020304" pitchFamily="18" charset="0"/>
                          <a:cs typeface="Times New Roman" panose="02020603050405020304" pitchFamily="18" charset="0"/>
                        </a:rPr>
                        <a:t>  Грошова компенсація один раз на два роки вартості самостійного санаторно-курортного лікування в розмірі середньої вартості путівки</a:t>
                      </a:r>
                      <a:endParaRPr lang="uk-UA" sz="1400" noProof="1">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81" marR="3081" marT="3081" marB="3081" anchor="ctr">
                    <a:noFill/>
                  </a:tcPr>
                </a:tc>
                <a:tc>
                  <a:txBody>
                    <a:bodyPr/>
                    <a:lstStyle/>
                    <a:p>
                      <a:pPr>
                        <a:spcAft>
                          <a:spcPts val="0"/>
                        </a:spcAft>
                      </a:pPr>
                      <a:r>
                        <a:rPr lang="uk-UA" sz="1600" dirty="0">
                          <a:solidFill>
                            <a:schemeClr val="accent2">
                              <a:lumMod val="50000"/>
                            </a:schemeClr>
                          </a:solidFill>
                          <a:effectLst/>
                          <a:latin typeface="Times New Roman" panose="02020603050405020304" pitchFamily="18" charset="0"/>
                          <a:cs typeface="Times New Roman" panose="02020603050405020304" pitchFamily="18" charset="0"/>
                        </a:rPr>
                        <a:t>  100%</a:t>
                      </a:r>
                      <a:endParaRPr lang="ru-RU" sz="16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81" marR="3081" marT="3081" marB="3081" anchor="ctr"/>
                </a:tc>
                <a:extLst>
                  <a:ext uri="{0D108BD9-81ED-4DB2-BD59-A6C34878D82A}">
                    <a16:rowId xmlns:a16="http://schemas.microsoft.com/office/drawing/2014/main" xmlns="" val="10011"/>
                  </a:ext>
                </a:extLst>
              </a:tr>
              <a:tr h="432852">
                <a:tc>
                  <a:txBody>
                    <a:bodyPr/>
                    <a:lstStyle/>
                    <a:p>
                      <a:pPr>
                        <a:spcAft>
                          <a:spcPts val="0"/>
                        </a:spcAft>
                      </a:pPr>
                      <a:r>
                        <a:rPr lang="uk-UA" sz="1400" noProof="1" smtClean="0">
                          <a:solidFill>
                            <a:schemeClr val="accent2">
                              <a:lumMod val="50000"/>
                            </a:schemeClr>
                          </a:solidFill>
                          <a:effectLst/>
                          <a:latin typeface="Times New Roman" panose="02020603050405020304" pitchFamily="18" charset="0"/>
                          <a:cs typeface="Times New Roman" panose="02020603050405020304" pitchFamily="18" charset="0"/>
                        </a:rPr>
                        <a:t>  Проїзд один раз на рік (туди і назад) залізничним, водним, повітряним або міжміським автомобільним транспортом</a:t>
                      </a:r>
                      <a:endParaRPr lang="uk-UA" sz="1400" noProof="1">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81" marR="3081" marT="3081" marB="3081" anchor="ctr">
                    <a:noFill/>
                  </a:tcPr>
                </a:tc>
                <a:tc>
                  <a:txBody>
                    <a:bodyPr/>
                    <a:lstStyle/>
                    <a:p>
                      <a:pPr>
                        <a:spcAft>
                          <a:spcPts val="0"/>
                        </a:spcAft>
                      </a:pPr>
                      <a:r>
                        <a:rPr lang="uk-UA" sz="1600" dirty="0">
                          <a:solidFill>
                            <a:schemeClr val="accent2">
                              <a:lumMod val="50000"/>
                            </a:schemeClr>
                          </a:solidFill>
                          <a:effectLst/>
                          <a:latin typeface="Times New Roman" panose="02020603050405020304" pitchFamily="18" charset="0"/>
                          <a:cs typeface="Times New Roman" panose="02020603050405020304" pitchFamily="18" charset="0"/>
                        </a:rPr>
                        <a:t>  50%</a:t>
                      </a:r>
                      <a:endParaRPr lang="ru-RU" sz="16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81" marR="3081" marT="3081" marB="3081" anchor="ctr"/>
                </a:tc>
                <a:extLst>
                  <a:ext uri="{0D108BD9-81ED-4DB2-BD59-A6C34878D82A}">
                    <a16:rowId xmlns:a16="http://schemas.microsoft.com/office/drawing/2014/main" xmlns="" val="10012"/>
                  </a:ext>
                </a:extLst>
              </a:tr>
              <a:tr h="432852">
                <a:tc>
                  <a:txBody>
                    <a:bodyPr/>
                    <a:lstStyle/>
                    <a:p>
                      <a:pPr>
                        <a:spcAft>
                          <a:spcPts val="0"/>
                        </a:spcAft>
                      </a:pPr>
                      <a:r>
                        <a:rPr lang="uk-UA" sz="1400" noProof="1" smtClean="0">
                          <a:solidFill>
                            <a:schemeClr val="accent2">
                              <a:lumMod val="50000"/>
                            </a:schemeClr>
                          </a:solidFill>
                          <a:effectLst/>
                          <a:latin typeface="Times New Roman" panose="02020603050405020304" pitchFamily="18" charset="0"/>
                          <a:cs typeface="Times New Roman" panose="02020603050405020304" pitchFamily="18" charset="0"/>
                        </a:rPr>
                        <a:t>  Проїзд один раз на два роки (туди і назад) залізничним, водним, повітряним або міжміським автомобільним транспортом</a:t>
                      </a:r>
                      <a:endParaRPr lang="uk-UA" sz="1400" noProof="1">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81" marR="3081" marT="3081" marB="3081" anchor="ctr">
                    <a:noFill/>
                  </a:tcPr>
                </a:tc>
                <a:tc>
                  <a:txBody>
                    <a:bodyPr/>
                    <a:lstStyle/>
                    <a:p>
                      <a:pPr>
                        <a:spcAft>
                          <a:spcPts val="0"/>
                        </a:spcAft>
                      </a:pPr>
                      <a:r>
                        <a:rPr lang="uk-UA" sz="1600" dirty="0">
                          <a:solidFill>
                            <a:schemeClr val="accent2">
                              <a:lumMod val="50000"/>
                            </a:schemeClr>
                          </a:solidFill>
                          <a:effectLst/>
                          <a:latin typeface="Times New Roman" panose="02020603050405020304" pitchFamily="18" charset="0"/>
                          <a:cs typeface="Times New Roman" panose="02020603050405020304" pitchFamily="18" charset="0"/>
                        </a:rPr>
                        <a:t>  100%</a:t>
                      </a:r>
                      <a:endParaRPr lang="ru-RU" sz="16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81" marR="3081" marT="3081" marB="3081" anchor="ctr"/>
                </a:tc>
                <a:extLst>
                  <a:ext uri="{0D108BD9-81ED-4DB2-BD59-A6C34878D82A}">
                    <a16:rowId xmlns:a16="http://schemas.microsoft.com/office/drawing/2014/main" xmlns="" val="10013"/>
                  </a:ext>
                </a:extLst>
              </a:tr>
              <a:tr h="432852">
                <a:tc>
                  <a:txBody>
                    <a:bodyPr/>
                    <a:lstStyle/>
                    <a:p>
                      <a:pPr>
                        <a:spcAft>
                          <a:spcPts val="0"/>
                        </a:spcAft>
                      </a:pPr>
                      <a:r>
                        <a:rPr lang="uk-UA" sz="1400" noProof="1" smtClean="0">
                          <a:solidFill>
                            <a:schemeClr val="accent2">
                              <a:lumMod val="50000"/>
                            </a:schemeClr>
                          </a:solidFill>
                          <a:effectLst/>
                          <a:latin typeface="Times New Roman" panose="02020603050405020304" pitchFamily="18" charset="0"/>
                          <a:cs typeface="Times New Roman" panose="02020603050405020304" pitchFamily="18" charset="0"/>
                        </a:rPr>
                        <a:t>  Проїзд всіма видами міського пасажирського транспорту, автомобільним транспортом загального користування в сільській місцевості</a:t>
                      </a:r>
                      <a:endParaRPr lang="uk-UA" sz="1400" noProof="1">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81" marR="3081" marT="3081" marB="3081" anchor="ctr">
                    <a:noFill/>
                  </a:tcPr>
                </a:tc>
                <a:tc>
                  <a:txBody>
                    <a:bodyPr/>
                    <a:lstStyle/>
                    <a:p>
                      <a:pPr>
                        <a:spcAft>
                          <a:spcPts val="0"/>
                        </a:spcAft>
                      </a:pPr>
                      <a:r>
                        <a:rPr lang="uk-UA" sz="1600" dirty="0">
                          <a:solidFill>
                            <a:schemeClr val="accent2">
                              <a:lumMod val="50000"/>
                            </a:schemeClr>
                          </a:solidFill>
                          <a:effectLst/>
                          <a:latin typeface="Times New Roman" panose="02020603050405020304" pitchFamily="18" charset="0"/>
                          <a:cs typeface="Times New Roman" panose="02020603050405020304" pitchFamily="18" charset="0"/>
                        </a:rPr>
                        <a:t>  100%</a:t>
                      </a:r>
                      <a:endParaRPr lang="ru-RU" sz="16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81" marR="3081" marT="3081" marB="3081" anchor="ctr"/>
                </a:tc>
                <a:extLst>
                  <a:ext uri="{0D108BD9-81ED-4DB2-BD59-A6C34878D82A}">
                    <a16:rowId xmlns:a16="http://schemas.microsoft.com/office/drawing/2014/main" xmlns="" val="10014"/>
                  </a:ext>
                </a:extLst>
              </a:tr>
              <a:tr h="572758">
                <a:tc>
                  <a:txBody>
                    <a:bodyPr/>
                    <a:lstStyle/>
                    <a:p>
                      <a:pPr>
                        <a:spcAft>
                          <a:spcPts val="0"/>
                        </a:spcAft>
                      </a:pPr>
                      <a:r>
                        <a:rPr lang="uk-UA" sz="1400" noProof="1" smtClean="0">
                          <a:solidFill>
                            <a:schemeClr val="accent2">
                              <a:lumMod val="50000"/>
                            </a:schemeClr>
                          </a:solidFill>
                          <a:effectLst/>
                          <a:latin typeface="Times New Roman" panose="02020603050405020304" pitchFamily="18" charset="0"/>
                          <a:cs typeface="Times New Roman" panose="02020603050405020304" pitchFamily="18" charset="0"/>
                        </a:rPr>
                        <a:t>  Проїзд залізничним і водним транспортом приміського сполучення та автобусами приміських маршрутів в межах області (АР Крим) за місцем проживання</a:t>
                      </a:r>
                      <a:endParaRPr lang="uk-UA" sz="1400" noProof="1">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81" marR="3081" marT="3081" marB="3081" anchor="ctr">
                    <a:noFill/>
                  </a:tcPr>
                </a:tc>
                <a:tc>
                  <a:txBody>
                    <a:bodyPr/>
                    <a:lstStyle/>
                    <a:p>
                      <a:pPr>
                        <a:spcAft>
                          <a:spcPts val="0"/>
                        </a:spcAft>
                      </a:pPr>
                      <a:r>
                        <a:rPr lang="uk-UA" sz="1600" dirty="0">
                          <a:solidFill>
                            <a:schemeClr val="accent2">
                              <a:lumMod val="50000"/>
                            </a:schemeClr>
                          </a:solidFill>
                          <a:effectLst/>
                          <a:latin typeface="Times New Roman" panose="02020603050405020304" pitchFamily="18" charset="0"/>
                          <a:cs typeface="Times New Roman" panose="02020603050405020304" pitchFamily="18" charset="0"/>
                        </a:rPr>
                        <a:t>  100%</a:t>
                      </a:r>
                      <a:endParaRPr lang="ru-RU" sz="16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81" marR="3081" marT="3081" marB="3081" anchor="ctr"/>
                </a:tc>
                <a:extLst>
                  <a:ext uri="{0D108BD9-81ED-4DB2-BD59-A6C34878D82A}">
                    <a16:rowId xmlns:a16="http://schemas.microsoft.com/office/drawing/2014/main" xmlns="" val="10015"/>
                  </a:ext>
                </a:extLst>
              </a:tr>
              <a:tr h="219507">
                <a:tc>
                  <a:txBody>
                    <a:bodyPr/>
                    <a:lstStyle/>
                    <a:p>
                      <a:pPr>
                        <a:spcAft>
                          <a:spcPts val="0"/>
                        </a:spcAft>
                      </a:pPr>
                      <a:r>
                        <a:rPr lang="uk-UA" sz="1400" noProof="1" smtClean="0">
                          <a:solidFill>
                            <a:schemeClr val="accent2">
                              <a:lumMod val="50000"/>
                            </a:schemeClr>
                          </a:solidFill>
                          <a:effectLst/>
                          <a:latin typeface="Times New Roman" panose="02020603050405020304" pitchFamily="18" charset="0"/>
                          <a:cs typeface="Times New Roman" panose="02020603050405020304" pitchFamily="18" charset="0"/>
                        </a:rPr>
                        <a:t>  Одержання ліків за рецептами лікарів</a:t>
                      </a:r>
                      <a:endParaRPr lang="uk-UA" sz="1400" noProof="1">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81" marR="3081" marT="3081" marB="3081" anchor="ctr">
                    <a:noFill/>
                  </a:tcPr>
                </a:tc>
                <a:tc>
                  <a:txBody>
                    <a:bodyPr/>
                    <a:lstStyle/>
                    <a:p>
                      <a:pPr>
                        <a:spcAft>
                          <a:spcPts val="0"/>
                        </a:spcAft>
                      </a:pPr>
                      <a:r>
                        <a:rPr lang="uk-UA" sz="1600" dirty="0">
                          <a:solidFill>
                            <a:schemeClr val="accent2">
                              <a:lumMod val="50000"/>
                            </a:schemeClr>
                          </a:solidFill>
                          <a:effectLst/>
                          <a:latin typeface="Times New Roman" panose="02020603050405020304" pitchFamily="18" charset="0"/>
                          <a:cs typeface="Times New Roman" panose="02020603050405020304" pitchFamily="18" charset="0"/>
                        </a:rPr>
                        <a:t>  100%</a:t>
                      </a:r>
                      <a:endParaRPr lang="ru-RU" sz="16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81" marR="3081" marT="3081" marB="3081" anchor="ctr"/>
                </a:tc>
                <a:extLst>
                  <a:ext uri="{0D108BD9-81ED-4DB2-BD59-A6C34878D82A}">
                    <a16:rowId xmlns:a16="http://schemas.microsoft.com/office/drawing/2014/main" xmlns="" val="10016"/>
                  </a:ext>
                </a:extLst>
              </a:tr>
              <a:tr h="219507">
                <a:tc>
                  <a:txBody>
                    <a:bodyPr/>
                    <a:lstStyle/>
                    <a:p>
                      <a:pPr>
                        <a:spcAft>
                          <a:spcPts val="0"/>
                        </a:spcAft>
                      </a:pPr>
                      <a:r>
                        <a:rPr lang="uk-UA" sz="1400" noProof="1" smtClean="0">
                          <a:solidFill>
                            <a:schemeClr val="accent2">
                              <a:lumMod val="50000"/>
                            </a:schemeClr>
                          </a:solidFill>
                          <a:effectLst/>
                          <a:latin typeface="Times New Roman" panose="02020603050405020304" pitchFamily="18" charset="0"/>
                          <a:cs typeface="Times New Roman" panose="02020603050405020304" pitchFamily="18" charset="0"/>
                        </a:rPr>
                        <a:t>  Зубопротезування (крім протезування з дорогоцінних металів)</a:t>
                      </a:r>
                      <a:endParaRPr lang="uk-UA" sz="1400" noProof="1">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81" marR="3081" marT="3081" marB="3081" anchor="ctr">
                    <a:noFill/>
                  </a:tcPr>
                </a:tc>
                <a:tc>
                  <a:txBody>
                    <a:bodyPr/>
                    <a:lstStyle/>
                    <a:p>
                      <a:pPr>
                        <a:spcAft>
                          <a:spcPts val="0"/>
                        </a:spcAft>
                      </a:pPr>
                      <a:r>
                        <a:rPr lang="uk-UA" sz="1600" dirty="0">
                          <a:solidFill>
                            <a:schemeClr val="accent2">
                              <a:lumMod val="50000"/>
                            </a:schemeClr>
                          </a:solidFill>
                          <a:effectLst/>
                          <a:latin typeface="Times New Roman" panose="02020603050405020304" pitchFamily="18" charset="0"/>
                          <a:cs typeface="Times New Roman" panose="02020603050405020304" pitchFamily="18" charset="0"/>
                        </a:rPr>
                        <a:t>  100%</a:t>
                      </a:r>
                      <a:endParaRPr lang="ru-RU" sz="1600" dirty="0">
                        <a:solidFill>
                          <a:schemeClr val="accent2">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81" marR="3081" marT="3081" marB="3081" anchor="ctr"/>
                </a:tc>
                <a:extLst>
                  <a:ext uri="{0D108BD9-81ED-4DB2-BD59-A6C34878D82A}">
                    <a16:rowId xmlns:a16="http://schemas.microsoft.com/office/drawing/2014/main" xmlns="" val="10017"/>
                  </a:ext>
                </a:extLst>
              </a:tr>
            </a:tbl>
          </a:graphicData>
        </a:graphic>
      </p:graphicFrame>
      <p:pic>
        <p:nvPicPr>
          <p:cNvPr id="3" name="Рисунок 2" descr="http://s00.yaplakal.com/pics/pics_original/3/2/1/8030123.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765" y="4765"/>
            <a:ext cx="1686917" cy="1552029"/>
          </a:xfrm>
          <a:prstGeom prst="ellipse">
            <a:avLst/>
          </a:prstGeom>
          <a:ln>
            <a:noFill/>
          </a:ln>
          <a:effectLst>
            <a:softEdge rad="112500"/>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Прямоугольник 3"/>
          <p:cNvSpPr/>
          <p:nvPr/>
        </p:nvSpPr>
        <p:spPr>
          <a:xfrm>
            <a:off x="3" y="1557338"/>
            <a:ext cx="1547663" cy="2246769"/>
          </a:xfrm>
          <a:prstGeom prst="rect">
            <a:avLst/>
          </a:prstGeom>
        </p:spPr>
        <p:txBody>
          <a:bodyPr wrap="square">
            <a:spAutoFit/>
          </a:bodyPr>
          <a:lstStyle/>
          <a:p>
            <a:pPr algn="ctr">
              <a:defRPr/>
            </a:pPr>
            <a:r>
              <a:rPr lang="uk-UA" sz="2000" b="1" noProof="1" smtClean="0">
                <a:solidFill>
                  <a:schemeClr val="tx2">
                    <a:lumMod val="50000"/>
                  </a:schemeClr>
                </a:solidFill>
                <a:latin typeface="Times New Roman" panose="02020603050405020304" pitchFamily="18" charset="0"/>
                <a:cs typeface="Times New Roman" panose="02020603050405020304" pitchFamily="18" charset="0"/>
              </a:rPr>
              <a:t>Пільги членам сімей загиблих </a:t>
            </a:r>
            <a:r>
              <a:rPr lang="uk-UA" sz="2000" b="1" noProof="1">
                <a:solidFill>
                  <a:schemeClr val="tx2">
                    <a:lumMod val="50000"/>
                  </a:schemeClr>
                </a:solidFill>
                <a:latin typeface="Times New Roman" panose="02020603050405020304" pitchFamily="18" charset="0"/>
                <a:cs typeface="Times New Roman" panose="02020603050405020304" pitchFamily="18" charset="0"/>
              </a:rPr>
              <a:t>(</a:t>
            </a:r>
            <a:r>
              <a:rPr lang="uk-UA" sz="2000" b="1" noProof="1" smtClean="0">
                <a:solidFill>
                  <a:schemeClr val="tx2">
                    <a:lumMod val="50000"/>
                  </a:schemeClr>
                </a:solidFill>
                <a:latin typeface="Times New Roman" panose="02020603050405020304" pitchFamily="18" charset="0"/>
                <a:cs typeface="Times New Roman" panose="02020603050405020304" pitchFamily="18" charset="0"/>
              </a:rPr>
              <a:t>померлих) ветеранів </a:t>
            </a:r>
            <a:r>
              <a:rPr lang="uk-UA" sz="2000" b="1" noProof="1">
                <a:solidFill>
                  <a:schemeClr val="tx2">
                    <a:lumMod val="50000"/>
                  </a:schemeClr>
                </a:solidFill>
                <a:latin typeface="Times New Roman" panose="02020603050405020304" pitchFamily="18" charset="0"/>
                <a:cs typeface="Times New Roman" panose="02020603050405020304" pitchFamily="18" charset="0"/>
              </a:rPr>
              <a:t>війни</a:t>
            </a:r>
            <a:endParaRPr lang="uk-UA" sz="2000" b="1" noProof="1">
              <a:solidFill>
                <a:schemeClr val="tx2">
                  <a:lumMod val="50000"/>
                </a:schemeClr>
              </a:solidFill>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041999673"/>
      </p:ext>
    </p:extLst>
  </p:cSld>
  <p:clrMapOvr>
    <a:masterClrMapping/>
  </p:clrMapOvr>
  <p:transition>
    <p:split orient="ver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Рисунок 2" descr="http://s00.yaplakal.com/pics/pics_original/3/2/1/8030123.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80656" y="378092"/>
            <a:ext cx="2069372" cy="1552029"/>
          </a:xfrm>
          <a:prstGeom prst="ellipse">
            <a:avLst/>
          </a:prstGeom>
          <a:ln>
            <a:noFill/>
          </a:ln>
          <a:effectLst>
            <a:softEdge rad="112500"/>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Box 7"/>
          <p:cNvSpPr txBox="1"/>
          <p:nvPr/>
        </p:nvSpPr>
        <p:spPr>
          <a:xfrm>
            <a:off x="2987824" y="391526"/>
            <a:ext cx="3712716" cy="584775"/>
          </a:xfrm>
          <a:prstGeom prst="rect">
            <a:avLst/>
          </a:prstGeom>
          <a:noFill/>
        </p:spPr>
        <p:txBody>
          <a:bodyPr wrap="square">
            <a:spAutoFit/>
          </a:bodyPr>
          <a:lstStyle/>
          <a:p>
            <a:pPr>
              <a:defRPr/>
            </a:pPr>
            <a:r>
              <a:rPr lang="uk-UA" sz="3200" b="1" dirty="0">
                <a:solidFill>
                  <a:schemeClr val="accent2">
                    <a:lumMod val="50000"/>
                  </a:schemeClr>
                </a:solidFill>
                <a:latin typeface="Times New Roman" panose="02020603050405020304" pitchFamily="18" charset="0"/>
                <a:cs typeface="Times New Roman" panose="02020603050405020304" pitchFamily="18" charset="0"/>
              </a:rPr>
              <a:t>Пільги по доходах</a:t>
            </a:r>
            <a:endParaRPr lang="ru-RU" sz="3200" b="1" dirty="0">
              <a:solidFill>
                <a:schemeClr val="accent2">
                  <a:lumMod val="50000"/>
                </a:schemeClr>
              </a:solidFill>
              <a:latin typeface="Times New Roman" panose="02020603050405020304" pitchFamily="18" charset="0"/>
              <a:cs typeface="Times New Roman" panose="02020603050405020304" pitchFamily="18" charset="0"/>
            </a:endParaRPr>
          </a:p>
        </p:txBody>
      </p:sp>
      <p:sp>
        <p:nvSpPr>
          <p:cNvPr id="9" name="Прямоугольник 1"/>
          <p:cNvSpPr>
            <a:spLocks noChangeArrowheads="1"/>
          </p:cNvSpPr>
          <p:nvPr/>
        </p:nvSpPr>
        <p:spPr bwMode="auto">
          <a:xfrm>
            <a:off x="2150028" y="1116383"/>
            <a:ext cx="6814460" cy="181588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algn="just">
              <a:spcBef>
                <a:spcPct val="0"/>
              </a:spcBef>
              <a:buClrTx/>
              <a:buSzTx/>
              <a:buFontTx/>
              <a:buNone/>
            </a:pPr>
            <a:r>
              <a:rPr lang="uk-UA" altLang="ru-RU" sz="1600" dirty="0">
                <a:solidFill>
                  <a:srgbClr val="2A5010"/>
                </a:solidFill>
                <a:latin typeface="Times New Roman" panose="02020603050405020304" pitchFamily="18" charset="0"/>
                <a:cs typeface="Times New Roman" panose="02020603050405020304" pitchFamily="18" charset="0"/>
              </a:rPr>
              <a:t>У зв’язку з прийняттям Закону України від 28 грудня 2014 р. № 76-VIII “Про внесення змін та визнання такими, що втратили чинність, деяких законодавчих актів України” постановою Кабінету Міністрів України від 04.06.2015 року № 389 затверджено Порядок надання пільг окремим категоріям громадян з урахуванням середньомісячного сукупного доходу сім’ї, який  набрав чинності з 1 липня 2015 року. Дія цього Порядку поширюється на осіб, які мають право на пільги за соціальною ознакою.</a:t>
            </a:r>
            <a:endParaRPr lang="ru-RU" altLang="ru-RU" sz="1600" dirty="0">
              <a:solidFill>
                <a:srgbClr val="2A5010"/>
              </a:solidFill>
              <a:latin typeface="Times New Roman" panose="02020603050405020304" pitchFamily="18" charset="0"/>
              <a:cs typeface="Times New Roman" panose="02020603050405020304" pitchFamily="18" charset="0"/>
            </a:endParaRPr>
          </a:p>
        </p:txBody>
      </p:sp>
      <p:sp>
        <p:nvSpPr>
          <p:cNvPr id="10" name="Прямоугольник 2"/>
          <p:cNvSpPr>
            <a:spLocks noChangeArrowheads="1"/>
          </p:cNvSpPr>
          <p:nvPr/>
        </p:nvSpPr>
        <p:spPr bwMode="auto">
          <a:xfrm>
            <a:off x="11872" y="3072348"/>
            <a:ext cx="9144000" cy="37856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algn="just">
              <a:spcBef>
                <a:spcPct val="0"/>
              </a:spcBef>
              <a:buClrTx/>
              <a:buSzTx/>
              <a:buFontTx/>
              <a:buNone/>
            </a:pPr>
            <a:r>
              <a:rPr lang="uk-UA" altLang="ru-RU" sz="1600" dirty="0">
                <a:solidFill>
                  <a:srgbClr val="2A5010"/>
                </a:solidFill>
                <a:latin typeface="Times New Roman" panose="02020603050405020304" pitchFamily="18" charset="0"/>
                <a:cs typeface="Times New Roman" panose="02020603050405020304" pitchFamily="18" charset="0"/>
              </a:rPr>
              <a:t>Пільги надаються за умови, якщо середньомісячний сукупний дохід сім’ї пільговика в розрахунку на одну особу за попередні шість місяців не перевищує величини доходу, який дає право на податкову соціальну пільгу. </a:t>
            </a:r>
            <a:r>
              <a:rPr lang="uk-UA" altLang="ru-RU" sz="1600" b="1" dirty="0">
                <a:solidFill>
                  <a:srgbClr val="2A5010"/>
                </a:solidFill>
                <a:latin typeface="Times New Roman" panose="02020603050405020304" pitchFamily="18" charset="0"/>
                <a:cs typeface="Times New Roman" panose="02020603050405020304" pitchFamily="18" charset="0"/>
              </a:rPr>
              <a:t> У </a:t>
            </a:r>
            <a:r>
              <a:rPr lang="uk-UA" altLang="ru-RU" sz="1600" b="1" dirty="0" smtClean="0">
                <a:solidFill>
                  <a:srgbClr val="2A5010"/>
                </a:solidFill>
                <a:latin typeface="Times New Roman" panose="02020603050405020304" pitchFamily="18" charset="0"/>
                <a:cs typeface="Times New Roman" panose="02020603050405020304" pitchFamily="18" charset="0"/>
              </a:rPr>
              <a:t>20</a:t>
            </a:r>
            <a:r>
              <a:rPr lang="en-US" altLang="ru-RU" sz="1600" b="1" dirty="0" smtClean="0">
                <a:solidFill>
                  <a:srgbClr val="2A5010"/>
                </a:solidFill>
                <a:latin typeface="Times New Roman" panose="02020603050405020304" pitchFamily="18" charset="0"/>
                <a:cs typeface="Times New Roman" panose="02020603050405020304" pitchFamily="18" charset="0"/>
              </a:rPr>
              <a:t>20</a:t>
            </a:r>
            <a:r>
              <a:rPr lang="uk-UA" altLang="ru-RU" sz="1600" b="1" dirty="0" smtClean="0">
                <a:solidFill>
                  <a:srgbClr val="2A5010"/>
                </a:solidFill>
                <a:latin typeface="Times New Roman" panose="02020603050405020304" pitchFamily="18" charset="0"/>
                <a:cs typeface="Times New Roman" panose="02020603050405020304" pitchFamily="18" charset="0"/>
              </a:rPr>
              <a:t> </a:t>
            </a:r>
            <a:r>
              <a:rPr lang="uk-UA" altLang="ru-RU" sz="1600" b="1" dirty="0">
                <a:solidFill>
                  <a:srgbClr val="2A5010"/>
                </a:solidFill>
                <a:latin typeface="Times New Roman" panose="02020603050405020304" pitchFamily="18" charset="0"/>
                <a:cs typeface="Times New Roman" panose="02020603050405020304" pitchFamily="18" charset="0"/>
              </a:rPr>
              <a:t>році це - </a:t>
            </a:r>
            <a:r>
              <a:rPr lang="uk-UA" altLang="ru-RU" sz="1600" b="1" dirty="0" smtClean="0">
                <a:solidFill>
                  <a:srgbClr val="2A5010"/>
                </a:solidFill>
                <a:latin typeface="Times New Roman" panose="02020603050405020304" pitchFamily="18" charset="0"/>
                <a:cs typeface="Times New Roman" panose="02020603050405020304" pitchFamily="18" charset="0"/>
              </a:rPr>
              <a:t>2</a:t>
            </a:r>
            <a:r>
              <a:rPr lang="en-US" altLang="ru-RU" sz="1600" b="1" dirty="0" smtClean="0">
                <a:solidFill>
                  <a:srgbClr val="2A5010"/>
                </a:solidFill>
                <a:latin typeface="Times New Roman" panose="02020603050405020304" pitchFamily="18" charset="0"/>
                <a:cs typeface="Times New Roman" panose="02020603050405020304" pitchFamily="18" charset="0"/>
              </a:rPr>
              <a:t>940</a:t>
            </a:r>
            <a:r>
              <a:rPr lang="uk-UA" altLang="ru-RU" sz="1600" b="1" dirty="0" smtClean="0">
                <a:solidFill>
                  <a:srgbClr val="2A5010"/>
                </a:solidFill>
                <a:latin typeface="Times New Roman" panose="02020603050405020304" pitchFamily="18" charset="0"/>
                <a:cs typeface="Times New Roman" panose="02020603050405020304" pitchFamily="18" charset="0"/>
              </a:rPr>
              <a:t> </a:t>
            </a:r>
            <a:r>
              <a:rPr lang="uk-UA" altLang="ru-RU" sz="1600" b="1" dirty="0">
                <a:solidFill>
                  <a:srgbClr val="2A5010"/>
                </a:solidFill>
                <a:latin typeface="Times New Roman" panose="02020603050405020304" pitchFamily="18" charset="0"/>
                <a:cs typeface="Times New Roman" panose="02020603050405020304" pitchFamily="18" charset="0"/>
              </a:rPr>
              <a:t>гривень.</a:t>
            </a:r>
            <a:endParaRPr lang="ru-RU" altLang="ru-RU" sz="1600" b="1" dirty="0">
              <a:solidFill>
                <a:srgbClr val="2A5010"/>
              </a:solidFill>
              <a:latin typeface="Times New Roman" panose="02020603050405020304" pitchFamily="18" charset="0"/>
              <a:cs typeface="Times New Roman" panose="02020603050405020304" pitchFamily="18" charset="0"/>
            </a:endParaRPr>
          </a:p>
          <a:p>
            <a:pPr algn="just">
              <a:spcBef>
                <a:spcPct val="0"/>
              </a:spcBef>
              <a:buClrTx/>
              <a:buSzTx/>
              <a:buFontTx/>
              <a:buNone/>
            </a:pPr>
            <a:r>
              <a:rPr lang="uk-UA" altLang="ru-RU" sz="1600" dirty="0">
                <a:solidFill>
                  <a:srgbClr val="2A5010"/>
                </a:solidFill>
                <a:latin typeface="Times New Roman" panose="02020603050405020304" pitchFamily="18" charset="0"/>
                <a:cs typeface="Times New Roman" panose="02020603050405020304" pitchFamily="18" charset="0"/>
              </a:rPr>
              <a:t>До сукупного доходу сім’ї пільговика включаються нараховані  пенсія; заробітна плата;</a:t>
            </a:r>
          </a:p>
          <a:p>
            <a:pPr algn="just">
              <a:spcBef>
                <a:spcPct val="0"/>
              </a:spcBef>
              <a:buClrTx/>
              <a:buSzTx/>
              <a:buFontTx/>
              <a:buNone/>
            </a:pPr>
            <a:r>
              <a:rPr lang="uk-UA" altLang="ru-RU" sz="1600" dirty="0">
                <a:solidFill>
                  <a:srgbClr val="2A5010"/>
                </a:solidFill>
                <a:latin typeface="Times New Roman" panose="02020603050405020304" pitchFamily="18" charset="0"/>
                <a:cs typeface="Times New Roman" panose="02020603050405020304" pitchFamily="18" charset="0"/>
              </a:rPr>
              <a:t>грошове забезпечення; стипендія; соціальна допомога (крім одноразової допомоги);</a:t>
            </a:r>
          </a:p>
          <a:p>
            <a:pPr algn="just">
              <a:spcBef>
                <a:spcPct val="0"/>
              </a:spcBef>
              <a:buClrTx/>
              <a:buSzTx/>
              <a:buFontTx/>
              <a:buNone/>
            </a:pPr>
            <a:r>
              <a:rPr lang="uk-UA" altLang="ru-RU" sz="1600" dirty="0">
                <a:solidFill>
                  <a:srgbClr val="2A5010"/>
                </a:solidFill>
                <a:latin typeface="Times New Roman" panose="02020603050405020304" pitchFamily="18" charset="0"/>
                <a:cs typeface="Times New Roman" panose="02020603050405020304" pitchFamily="18" charset="0"/>
              </a:rPr>
              <a:t>доходи від підприємницької діяльності (для ФОП платників єдиного податку І групи 1 ПМ, ІІ групи – 2 ПМ, ІІІ групи – 3 ПМ для працездатних осіб);  допомога по безробіттю та інші виплати, що здійснюються фондами соціального страхування.</a:t>
            </a:r>
          </a:p>
          <a:p>
            <a:pPr algn="just">
              <a:spcBef>
                <a:spcPct val="0"/>
              </a:spcBef>
              <a:buClrTx/>
              <a:buSzTx/>
              <a:buFontTx/>
              <a:buNone/>
            </a:pPr>
            <a:r>
              <a:rPr lang="uk-UA" altLang="ru-RU" sz="1600" dirty="0">
                <a:solidFill>
                  <a:srgbClr val="2A5010"/>
                </a:solidFill>
                <a:latin typeface="Times New Roman" panose="02020603050405020304" pitchFamily="18" charset="0"/>
                <a:cs typeface="Times New Roman" panose="02020603050405020304" pitchFamily="18" charset="0"/>
              </a:rPr>
              <a:t>Для працездатних осіб, у яких відсутні доходи (крім осіб, які навчаються за денною формою навчання, осіб, призваних на строкову військову службу), до сукупного доходу за кожний місяць враховується дохід на рівні прожиткового мінімуму, встановленого для працездатних осіб на відповідний </a:t>
            </a:r>
            <a:r>
              <a:rPr lang="uk-UA" altLang="ru-RU" sz="1600" dirty="0" smtClean="0">
                <a:solidFill>
                  <a:srgbClr val="2A5010"/>
                </a:solidFill>
                <a:latin typeface="Times New Roman" panose="02020603050405020304" pitchFamily="18" charset="0"/>
                <a:cs typeface="Times New Roman" panose="02020603050405020304" pitchFamily="18" charset="0"/>
              </a:rPr>
              <a:t>місяць</a:t>
            </a:r>
            <a:br>
              <a:rPr lang="uk-UA" altLang="ru-RU" sz="1600" dirty="0" smtClean="0">
                <a:solidFill>
                  <a:srgbClr val="2A5010"/>
                </a:solidFill>
                <a:latin typeface="Times New Roman" panose="02020603050405020304" pitchFamily="18" charset="0"/>
                <a:cs typeface="Times New Roman" panose="02020603050405020304" pitchFamily="18" charset="0"/>
              </a:rPr>
            </a:br>
            <a:r>
              <a:rPr lang="uk-UA" altLang="ru-RU" sz="1600" b="1" dirty="0" smtClean="0">
                <a:solidFill>
                  <a:schemeClr val="accent6">
                    <a:lumMod val="50000"/>
                  </a:schemeClr>
                </a:solidFill>
                <a:latin typeface="Times New Roman" panose="02020603050405020304" pitchFamily="18" charset="0"/>
                <a:cs typeface="Times New Roman" panose="02020603050405020304" pitchFamily="18" charset="0"/>
              </a:rPr>
              <a:t>(</a:t>
            </a:r>
            <a:r>
              <a:rPr lang="uk-UA" sz="1600" b="1" dirty="0" smtClean="0">
                <a:solidFill>
                  <a:schemeClr val="accent6">
                    <a:lumMod val="50000"/>
                  </a:schemeClr>
                </a:solidFill>
                <a:latin typeface="Times New Roman" panose="02020603050405020304" pitchFamily="18" charset="0"/>
                <a:cs typeface="Times New Roman" panose="02020603050405020304" pitchFamily="18" charset="0"/>
              </a:rPr>
              <a:t>з 1 січня 20</a:t>
            </a:r>
            <a:r>
              <a:rPr lang="en-US" sz="1600" b="1" dirty="0" smtClean="0">
                <a:solidFill>
                  <a:schemeClr val="accent6">
                    <a:lumMod val="50000"/>
                  </a:schemeClr>
                </a:solidFill>
                <a:latin typeface="Times New Roman" panose="02020603050405020304" pitchFamily="18" charset="0"/>
                <a:cs typeface="Times New Roman" panose="02020603050405020304" pitchFamily="18" charset="0"/>
              </a:rPr>
              <a:t>20</a:t>
            </a:r>
            <a:r>
              <a:rPr lang="uk-UA" sz="1600" b="1" dirty="0" smtClean="0">
                <a:solidFill>
                  <a:schemeClr val="accent6">
                    <a:lumMod val="50000"/>
                  </a:schemeClr>
                </a:solidFill>
                <a:latin typeface="Times New Roman" panose="02020603050405020304" pitchFamily="18" charset="0"/>
                <a:cs typeface="Times New Roman" panose="02020603050405020304" pitchFamily="18" charset="0"/>
              </a:rPr>
              <a:t> року - </a:t>
            </a:r>
            <a:r>
              <a:rPr lang="en-US" sz="1600" b="1" dirty="0" smtClean="0">
                <a:solidFill>
                  <a:schemeClr val="accent6">
                    <a:lumMod val="50000"/>
                  </a:schemeClr>
                </a:solidFill>
                <a:latin typeface="Times New Roman" panose="02020603050405020304" pitchFamily="18" charset="0"/>
                <a:cs typeface="Times New Roman" panose="02020603050405020304" pitchFamily="18" charset="0"/>
              </a:rPr>
              <a:t>2102</a:t>
            </a:r>
            <a:r>
              <a:rPr lang="uk-UA" sz="1600" b="1" dirty="0" smtClean="0">
                <a:solidFill>
                  <a:schemeClr val="accent6">
                    <a:lumMod val="50000"/>
                  </a:schemeClr>
                </a:solidFill>
                <a:latin typeface="Times New Roman" panose="02020603050405020304" pitchFamily="18" charset="0"/>
                <a:cs typeface="Times New Roman" panose="02020603050405020304" pitchFamily="18" charset="0"/>
              </a:rPr>
              <a:t> гривні, з 1 липня - 2</a:t>
            </a:r>
            <a:r>
              <a:rPr lang="en-US" sz="1600" b="1" dirty="0" smtClean="0">
                <a:solidFill>
                  <a:schemeClr val="accent6">
                    <a:lumMod val="50000"/>
                  </a:schemeClr>
                </a:solidFill>
                <a:latin typeface="Times New Roman" panose="02020603050405020304" pitchFamily="18" charset="0"/>
                <a:cs typeface="Times New Roman" panose="02020603050405020304" pitchFamily="18" charset="0"/>
              </a:rPr>
              <a:t>197</a:t>
            </a:r>
            <a:r>
              <a:rPr lang="uk-UA" sz="1600" b="1" dirty="0" smtClean="0">
                <a:solidFill>
                  <a:schemeClr val="accent6">
                    <a:lumMod val="50000"/>
                  </a:schemeClr>
                </a:solidFill>
                <a:latin typeface="Times New Roman" panose="02020603050405020304" pitchFamily="18" charset="0"/>
                <a:cs typeface="Times New Roman" panose="02020603050405020304" pitchFamily="18" charset="0"/>
              </a:rPr>
              <a:t> гривень, з 1 грудня - 2</a:t>
            </a:r>
            <a:r>
              <a:rPr lang="en-US" sz="1600" b="1" dirty="0" smtClean="0">
                <a:solidFill>
                  <a:schemeClr val="accent6">
                    <a:lumMod val="50000"/>
                  </a:schemeClr>
                </a:solidFill>
                <a:latin typeface="Times New Roman" panose="02020603050405020304" pitchFamily="18" charset="0"/>
                <a:cs typeface="Times New Roman" panose="02020603050405020304" pitchFamily="18" charset="0"/>
              </a:rPr>
              <a:t>270</a:t>
            </a:r>
            <a:r>
              <a:rPr lang="uk-UA" sz="1600" b="1" dirty="0" smtClean="0">
                <a:solidFill>
                  <a:schemeClr val="accent6">
                    <a:lumMod val="50000"/>
                  </a:schemeClr>
                </a:solidFill>
                <a:latin typeface="Times New Roman" panose="02020603050405020304" pitchFamily="18" charset="0"/>
                <a:cs typeface="Times New Roman" panose="02020603050405020304" pitchFamily="18" charset="0"/>
              </a:rPr>
              <a:t> гривень</a:t>
            </a:r>
            <a:r>
              <a:rPr lang="uk-UA" altLang="ru-RU" sz="1600" b="1" dirty="0" smtClean="0">
                <a:solidFill>
                  <a:schemeClr val="accent6">
                    <a:lumMod val="50000"/>
                  </a:schemeClr>
                </a:solidFill>
                <a:latin typeface="Times New Roman" panose="02020603050405020304" pitchFamily="18" charset="0"/>
                <a:cs typeface="Times New Roman" panose="02020603050405020304" pitchFamily="18" charset="0"/>
              </a:rPr>
              <a:t>).</a:t>
            </a:r>
          </a:p>
          <a:p>
            <a:pPr algn="just">
              <a:spcBef>
                <a:spcPct val="0"/>
              </a:spcBef>
              <a:buClrTx/>
              <a:buSzTx/>
              <a:buFontTx/>
              <a:buNone/>
            </a:pPr>
            <a:r>
              <a:rPr lang="uk-UA" altLang="ru-RU" sz="1600" b="1" dirty="0" smtClean="0">
                <a:solidFill>
                  <a:srgbClr val="2A5010"/>
                </a:solidFill>
                <a:latin typeface="Times New Roman" panose="02020603050405020304" pitchFamily="18" charset="0"/>
                <a:cs typeface="Times New Roman" panose="02020603050405020304" pitchFamily="18" charset="0"/>
              </a:rPr>
              <a:t>Залишено  без змін надання пільг</a:t>
            </a:r>
            <a:r>
              <a:rPr lang="uk-UA" altLang="ru-RU" sz="1600" dirty="0" smtClean="0">
                <a:solidFill>
                  <a:srgbClr val="2A5010"/>
                </a:solidFill>
                <a:latin typeface="Times New Roman" panose="02020603050405020304" pitchFamily="18" charset="0"/>
                <a:cs typeface="Times New Roman" panose="02020603050405020304" pitchFamily="18" charset="0"/>
              </a:rPr>
              <a:t> для  учасників  бойових дій (75 %), інвалідів  війни (100 %), осіб постраждалих унаслідок Чорнобильської катастрофи 1,2 категорій (50 %), ветеранів військової служби та органів МВС, реабілітованих осіб, інвалідів військової служби.</a:t>
            </a:r>
            <a:endParaRPr lang="uk-UA" altLang="ru-RU" sz="1600" dirty="0">
              <a:solidFill>
                <a:srgbClr val="2A501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923008757"/>
      </p:ext>
    </p:extLst>
  </p:cSld>
  <p:clrMapOvr>
    <a:masterClrMapping/>
  </p:clrMapOvr>
  <p:transition>
    <p:split orient="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Схема 2"/>
          <p:cNvGraphicFramePr/>
          <p:nvPr>
            <p:extLst>
              <p:ext uri="{D42A27DB-BD31-4B8C-83A1-F6EECF244321}">
                <p14:modId xmlns:p14="http://schemas.microsoft.com/office/powerpoint/2010/main" xmlns="" val="2419824584"/>
              </p:ext>
            </p:extLst>
          </p:nvPr>
        </p:nvGraphicFramePr>
        <p:xfrm>
          <a:off x="457140" y="2035500"/>
          <a:ext cx="8157652" cy="46691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Рисунок 4"/>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a:xfrm>
            <a:off x="107504" y="116632"/>
            <a:ext cx="2740589" cy="2072208"/>
          </a:xfrm>
          <a:prstGeom prst="rect">
            <a:avLst/>
          </a:prstGeom>
        </p:spPr>
      </p:pic>
      <p:sp>
        <p:nvSpPr>
          <p:cNvPr id="6" name="Прямоугольник 1"/>
          <p:cNvSpPr txBox="1">
            <a:spLocks noChangeArrowheads="1"/>
          </p:cNvSpPr>
          <p:nvPr/>
        </p:nvSpPr>
        <p:spPr bwMode="auto">
          <a:xfrm>
            <a:off x="3275856" y="244795"/>
            <a:ext cx="5338936" cy="1815882"/>
          </a:xfrm>
          <a:prstGeom prst="rect">
            <a:avLst/>
          </a:prstGeom>
          <a:noFill/>
          <a:ln w="9525">
            <a:noFill/>
            <a:miter lim="800000"/>
            <a:headEnd/>
            <a:tailEnd/>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0" indent="0" algn="ctr" rtl="0" eaLnBrk="1" fontAlgn="base" hangingPunct="1">
              <a:spcBef>
                <a:spcPct val="20000"/>
              </a:spcBef>
              <a:spcAft>
                <a:spcPct val="0"/>
              </a:spcAft>
              <a:buClr>
                <a:schemeClr val="accent1"/>
              </a:buClr>
              <a:buSzPct val="70000"/>
              <a:buFont typeface="Wingdings 2" panose="05020102010507070707" pitchFamily="18" charset="2"/>
              <a:buChar char=""/>
              <a:defRPr sz="3200" kern="1200">
                <a:solidFill>
                  <a:schemeClr val="tx2"/>
                </a:solidFill>
                <a:latin typeface="Franklin Gothic Book"/>
                <a:ea typeface="+mn-ea"/>
                <a:cs typeface="+mn-cs"/>
              </a:defRPr>
            </a:lvl1pPr>
            <a:lvl2pPr marL="742950" indent="-285750" algn="ctr" rtl="0" eaLnBrk="1" fontAlgn="base" hangingPunct="1">
              <a:spcBef>
                <a:spcPct val="20000"/>
              </a:spcBef>
              <a:spcAft>
                <a:spcPct val="0"/>
              </a:spcAft>
              <a:buClr>
                <a:schemeClr val="accent1"/>
              </a:buClr>
              <a:buSzPct val="70000"/>
              <a:buFont typeface="Wingdings 2" panose="05020102010507070707" pitchFamily="18" charset="2"/>
              <a:buChar char=""/>
              <a:defRPr sz="2800" kern="1200">
                <a:solidFill>
                  <a:schemeClr val="tx2"/>
                </a:solidFill>
                <a:latin typeface="Franklin Gothic Book"/>
                <a:ea typeface="+mn-ea"/>
                <a:cs typeface="+mn-cs"/>
              </a:defRPr>
            </a:lvl2pPr>
            <a:lvl3pPr marL="1143000" indent="-228600" algn="ctr" rtl="0" eaLnBrk="1" fontAlgn="base" hangingPunct="1">
              <a:spcBef>
                <a:spcPct val="20000"/>
              </a:spcBef>
              <a:spcAft>
                <a:spcPct val="0"/>
              </a:spcAft>
              <a:buClr>
                <a:schemeClr val="accent1"/>
              </a:buClr>
              <a:buSzPct val="70000"/>
              <a:buFont typeface="Wingdings 2" panose="05020102010507070707" pitchFamily="18" charset="2"/>
              <a:buChar char=""/>
              <a:defRPr sz="2400" kern="1200">
                <a:solidFill>
                  <a:schemeClr val="tx2"/>
                </a:solidFill>
                <a:latin typeface="Franklin Gothic Book"/>
                <a:ea typeface="+mn-ea"/>
                <a:cs typeface="+mn-cs"/>
              </a:defRPr>
            </a:lvl3pPr>
            <a:lvl4pPr marL="1600200" indent="-228600" algn="ctr" rtl="0" eaLnBrk="1" fontAlgn="base" hangingPunct="1">
              <a:spcBef>
                <a:spcPct val="20000"/>
              </a:spcBef>
              <a:spcAft>
                <a:spcPct val="0"/>
              </a:spcAft>
              <a:buClr>
                <a:schemeClr val="accent1"/>
              </a:buClr>
              <a:buSzPct val="70000"/>
              <a:buFont typeface="Wingdings 2" panose="05020102010507070707" pitchFamily="18" charset="2"/>
              <a:buChar char=""/>
              <a:defRPr sz="2000" kern="1200">
                <a:solidFill>
                  <a:schemeClr val="tx2"/>
                </a:solidFill>
                <a:latin typeface="Franklin Gothic Book"/>
                <a:ea typeface="+mn-ea"/>
                <a:cs typeface="+mn-cs"/>
              </a:defRPr>
            </a:lvl4pPr>
            <a:lvl5pPr marL="2057400" indent="-228600" algn="ctr" rtl="0" eaLnBrk="1" fontAlgn="base" hangingPunct="1">
              <a:spcBef>
                <a:spcPct val="20000"/>
              </a:spcBef>
              <a:spcAft>
                <a:spcPct val="0"/>
              </a:spcAft>
              <a:buClr>
                <a:schemeClr val="accent1"/>
              </a:buClr>
              <a:buSzPct val="60000"/>
              <a:buFont typeface="Wingdings 2" panose="05020102010507070707" pitchFamily="18" charset="2"/>
              <a:buChar char=""/>
              <a:defRPr sz="2000" kern="1200">
                <a:solidFill>
                  <a:schemeClr val="tx2"/>
                </a:solidFill>
                <a:latin typeface="Franklin Gothic Book"/>
                <a:ea typeface="+mn-ea"/>
                <a:cs typeface="+mn-cs"/>
              </a:defRPr>
            </a:lvl5pPr>
            <a:lvl6pPr marL="2514600" indent="-228600" algn="ctr" defTabSz="914400" rtl="0" eaLnBrk="0" fontAlgn="base" latinLnBrk="0" hangingPunct="0">
              <a:spcBef>
                <a:spcPct val="20000"/>
              </a:spcBef>
              <a:spcAft>
                <a:spcPct val="0"/>
              </a:spcAft>
              <a:buClr>
                <a:schemeClr val="accent1"/>
              </a:buClr>
              <a:buSzPct val="60000"/>
              <a:buFont typeface="Wingdings 2" panose="05020102010507070707" pitchFamily="18" charset="2"/>
              <a:buChar char=""/>
              <a:defRPr sz="2000" kern="1200">
                <a:solidFill>
                  <a:schemeClr val="tx2"/>
                </a:solidFill>
                <a:latin typeface="Franklin Gothic Book"/>
                <a:ea typeface="+mn-ea"/>
                <a:cs typeface="+mn-cs"/>
              </a:defRPr>
            </a:lvl6pPr>
            <a:lvl7pPr marL="2971800" indent="-228600" algn="ctr" defTabSz="914400" rtl="0" eaLnBrk="0" fontAlgn="base" latinLnBrk="0" hangingPunct="0">
              <a:spcBef>
                <a:spcPct val="20000"/>
              </a:spcBef>
              <a:spcAft>
                <a:spcPct val="0"/>
              </a:spcAft>
              <a:buClr>
                <a:schemeClr val="accent1"/>
              </a:buClr>
              <a:buSzPct val="60000"/>
              <a:buFont typeface="Wingdings 2" panose="05020102010507070707" pitchFamily="18" charset="2"/>
              <a:buChar char=""/>
              <a:defRPr sz="2000" kern="1200">
                <a:solidFill>
                  <a:schemeClr val="tx2"/>
                </a:solidFill>
                <a:latin typeface="Franklin Gothic Book"/>
                <a:ea typeface="+mn-ea"/>
                <a:cs typeface="+mn-cs"/>
              </a:defRPr>
            </a:lvl7pPr>
            <a:lvl8pPr marL="3429000" indent="-228600" algn="ctr" defTabSz="914400" rtl="0" eaLnBrk="0" fontAlgn="base" latinLnBrk="0" hangingPunct="0">
              <a:spcBef>
                <a:spcPct val="20000"/>
              </a:spcBef>
              <a:spcAft>
                <a:spcPct val="0"/>
              </a:spcAft>
              <a:buClr>
                <a:schemeClr val="accent1"/>
              </a:buClr>
              <a:buSzPct val="60000"/>
              <a:buFont typeface="Wingdings 2" panose="05020102010507070707" pitchFamily="18" charset="2"/>
              <a:buChar char=""/>
              <a:defRPr sz="2000" kern="1200">
                <a:solidFill>
                  <a:schemeClr val="tx2"/>
                </a:solidFill>
                <a:latin typeface="Franklin Gothic Book"/>
                <a:ea typeface="+mn-ea"/>
                <a:cs typeface="+mn-cs"/>
              </a:defRPr>
            </a:lvl8pPr>
            <a:lvl9pPr marL="3886200" indent="-228600" algn="ctr" defTabSz="914400" rtl="0" eaLnBrk="0" fontAlgn="base" latinLnBrk="0" hangingPunct="0">
              <a:spcBef>
                <a:spcPct val="20000"/>
              </a:spcBef>
              <a:spcAft>
                <a:spcPct val="0"/>
              </a:spcAft>
              <a:buClr>
                <a:schemeClr val="accent1"/>
              </a:buClr>
              <a:buSzPct val="60000"/>
              <a:buFont typeface="Wingdings 2" panose="05020102010507070707" pitchFamily="18" charset="2"/>
              <a:buChar char=""/>
              <a:defRPr sz="2000" kern="1200">
                <a:solidFill>
                  <a:schemeClr val="tx2"/>
                </a:solidFill>
                <a:latin typeface="Franklin Gothic Book"/>
                <a:ea typeface="+mn-ea"/>
                <a:cs typeface="+mn-cs"/>
              </a:defRPr>
            </a:lvl9pPr>
          </a:lstStyle>
          <a:p>
            <a:pPr lvl="0">
              <a:buNone/>
            </a:pPr>
            <a:r>
              <a:rPr lang="uk-UA" sz="2800" b="1" dirty="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Для покращення житлових умов учасників АТО та їх родин </a:t>
            </a:r>
            <a:r>
              <a:rPr lang="uk-UA" sz="2800" b="1" dirty="0" smtClean="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реалізуються дві державні програми:</a:t>
            </a:r>
            <a:endParaRPr lang="ru-RU" sz="2800" b="1" dirty="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ransition>
    <p:split orient="ver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rotWithShape="1">
          <a:blip r:embed="rId2">
            <a:extLst>
              <a:ext uri="{28A0092B-C50C-407E-A947-70E740481C1C}">
                <a14:useLocalDpi xmlns:a14="http://schemas.microsoft.com/office/drawing/2010/main" xmlns="" val="0"/>
              </a:ext>
            </a:extLst>
          </a:blip>
          <a:srcRect l="2496" t="-56671" r="-197" b="57077"/>
          <a:stretch/>
        </p:blipFill>
        <p:spPr>
          <a:xfrm>
            <a:off x="0" y="-9036000"/>
            <a:ext cx="9180000" cy="15883170"/>
          </a:xfrm>
          <a:prstGeom prst="rect">
            <a:avLst/>
          </a:prstGeom>
        </p:spPr>
      </p:pic>
    </p:spTree>
    <p:extLst>
      <p:ext uri="{BB962C8B-B14F-4D97-AF65-F5344CB8AC3E}">
        <p14:creationId xmlns:p14="http://schemas.microsoft.com/office/powerpoint/2010/main" xmlns="" val="1380177529"/>
      </p:ext>
    </p:extLst>
  </p:cSld>
  <p:clrMapOvr>
    <a:masterClrMapping/>
  </p:clrMapOvr>
  <p:transition>
    <p:split orient="ver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rotWithShape="1">
          <a:blip r:embed="rId2">
            <a:extLst>
              <a:ext uri="{28A0092B-C50C-407E-A947-70E740481C1C}">
                <a14:useLocalDpi xmlns:a14="http://schemas.microsoft.com/office/drawing/2010/main" xmlns="" val="0"/>
              </a:ext>
            </a:extLst>
          </a:blip>
          <a:srcRect l="801" t="44084" r="1516" b="19377"/>
          <a:stretch/>
        </p:blipFill>
        <p:spPr>
          <a:xfrm>
            <a:off x="22249" y="-6301"/>
            <a:ext cx="9108000" cy="6840000"/>
          </a:xfrm>
          <a:prstGeom prst="rect">
            <a:avLst/>
          </a:prstGeom>
        </p:spPr>
      </p:pic>
    </p:spTree>
    <p:extLst>
      <p:ext uri="{BB962C8B-B14F-4D97-AF65-F5344CB8AC3E}">
        <p14:creationId xmlns:p14="http://schemas.microsoft.com/office/powerpoint/2010/main" xmlns="" val="3570383154"/>
      </p:ext>
    </p:extLst>
  </p:cSld>
  <p:clrMapOvr>
    <a:masterClrMapping/>
  </p:clrMapOvr>
  <p:transition>
    <p:split orient="ver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rotWithShape="1">
          <a:blip r:embed="rId2">
            <a:extLst>
              <a:ext uri="{28A0092B-C50C-407E-A947-70E740481C1C}">
                <a14:useLocalDpi xmlns:a14="http://schemas.microsoft.com/office/drawing/2010/main" xmlns="" val="0"/>
              </a:ext>
            </a:extLst>
          </a:blip>
          <a:srcRect l="191" t="-52728" r="-185" b="55307"/>
          <a:stretch/>
        </p:blipFill>
        <p:spPr>
          <a:xfrm>
            <a:off x="0" y="-8087697"/>
            <a:ext cx="9144000" cy="14940000"/>
          </a:xfrm>
          <a:prstGeom prst="rect">
            <a:avLst/>
          </a:prstGeom>
        </p:spPr>
      </p:pic>
    </p:spTree>
    <p:extLst>
      <p:ext uri="{BB962C8B-B14F-4D97-AF65-F5344CB8AC3E}">
        <p14:creationId xmlns:p14="http://schemas.microsoft.com/office/powerpoint/2010/main" xmlns="" val="1858671378"/>
      </p:ext>
    </p:extLst>
  </p:cSld>
  <p:clrMapOvr>
    <a:masterClrMapping/>
  </p:clrMapOvr>
  <p:transition>
    <p:split orient="ver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6" name="Прямоугольник 5"/>
          <p:cNvSpPr/>
          <p:nvPr/>
        </p:nvSpPr>
        <p:spPr>
          <a:xfrm>
            <a:off x="107505" y="0"/>
            <a:ext cx="9036496" cy="60052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b="1" i="1" noProof="1" smtClean="0">
                <a:solidFill>
                  <a:schemeClr val="tx2"/>
                </a:solidFill>
                <a:latin typeface="Times New Roman" panose="02020603050405020304" pitchFamily="18" charset="0"/>
                <a:cs typeface="Times New Roman" panose="02020603050405020304" pitchFamily="18" charset="0"/>
              </a:rPr>
              <a:t>Розмір грошової компенсації (ГK) розраховується за формулою:</a:t>
            </a:r>
          </a:p>
          <a:p>
            <a:pPr algn="ctr"/>
            <a:r>
              <a:rPr lang="uk-UA" sz="1600" b="1" noProof="1" smtClean="0">
                <a:solidFill>
                  <a:srgbClr val="002060"/>
                </a:solidFill>
                <a:latin typeface="Times New Roman" panose="02020603050405020304" pitchFamily="18" charset="0"/>
                <a:cs typeface="Times New Roman" panose="02020603050405020304" pitchFamily="18" charset="0"/>
              </a:rPr>
              <a:t>ГК = ((13,65 х Nс) - Вп + 35,22 + (10 х Nп)) х Bг х Км + ПЗ,  де </a:t>
            </a:r>
          </a:p>
          <a:p>
            <a:pPr algn="ctr"/>
            <a:endParaRPr lang="uk-UA" sz="800" noProof="1" smtClean="0">
              <a:solidFill>
                <a:schemeClr val="tx2"/>
              </a:solidFill>
              <a:latin typeface="Times New Roman" panose="02020603050405020304" pitchFamily="18" charset="0"/>
              <a:cs typeface="Times New Roman" panose="02020603050405020304" pitchFamily="18" charset="0"/>
            </a:endParaRPr>
          </a:p>
          <a:p>
            <a:pPr algn="just">
              <a:lnSpc>
                <a:spcPct val="95000"/>
              </a:lnSpc>
              <a:spcAft>
                <a:spcPts val="0"/>
              </a:spcAft>
            </a:pPr>
            <a:r>
              <a:rPr lang="uk-UA" sz="2400" noProof="1" smtClean="0">
                <a:solidFill>
                  <a:schemeClr val="tx2"/>
                </a:solidFill>
                <a:latin typeface="Times New Roman" panose="02020603050405020304" pitchFamily="18" charset="0"/>
                <a:cs typeface="Times New Roman" panose="02020603050405020304" pitchFamily="18" charset="0"/>
              </a:rPr>
              <a:t>Nс </a:t>
            </a:r>
            <a:r>
              <a:rPr lang="uk-UA" noProof="1" smtClean="0">
                <a:solidFill>
                  <a:schemeClr val="tx2"/>
                </a:solidFill>
                <a:latin typeface="Times New Roman" panose="02020603050405020304" pitchFamily="18" charset="0"/>
                <a:cs typeface="Times New Roman" panose="02020603050405020304" pitchFamily="18" charset="0"/>
              </a:rPr>
              <a:t>- кількість членів сім’ї загиблого за однією категорією або кількість членів сім’ї інваліда війни, на яких розраховується грошова компенсація;</a:t>
            </a:r>
          </a:p>
          <a:p>
            <a:pPr algn="just">
              <a:lnSpc>
                <a:spcPct val="95000"/>
              </a:lnSpc>
              <a:spcAft>
                <a:spcPts val="0"/>
              </a:spcAft>
            </a:pPr>
            <a:r>
              <a:rPr lang="uk-UA" sz="2400" noProof="1" smtClean="0">
                <a:solidFill>
                  <a:schemeClr val="tx2"/>
                </a:solidFill>
                <a:latin typeface="Times New Roman" panose="02020603050405020304" pitchFamily="18" charset="0"/>
                <a:cs typeface="Times New Roman" panose="02020603050405020304" pitchFamily="18" charset="0"/>
              </a:rPr>
              <a:t>Вп </a:t>
            </a:r>
            <a:r>
              <a:rPr lang="uk-UA" noProof="1" smtClean="0">
                <a:solidFill>
                  <a:schemeClr val="tx2"/>
                </a:solidFill>
                <a:latin typeface="Times New Roman" panose="02020603050405020304" pitchFamily="18" charset="0"/>
                <a:cs typeface="Times New Roman" panose="02020603050405020304" pitchFamily="18" charset="0"/>
              </a:rPr>
              <a:t>- жила площа, яка перебуває у власності заявника (членів його сім’ї, які включені в розрахунок грошової компенсації)</a:t>
            </a:r>
            <a:r>
              <a:rPr lang="en-US" noProof="1" smtClean="0">
                <a:solidFill>
                  <a:schemeClr val="tx2"/>
                </a:solidFill>
                <a:latin typeface="Times New Roman" panose="02020603050405020304" pitchFamily="18" charset="0"/>
                <a:cs typeface="Times New Roman" panose="02020603050405020304" pitchFamily="18" charset="0"/>
              </a:rPr>
              <a:t>;</a:t>
            </a:r>
            <a:endParaRPr lang="uk-UA" noProof="1" smtClean="0">
              <a:solidFill>
                <a:schemeClr val="tx2"/>
              </a:solidFill>
              <a:latin typeface="Times New Roman" panose="02020603050405020304" pitchFamily="18" charset="0"/>
              <a:cs typeface="Times New Roman" panose="02020603050405020304" pitchFamily="18" charset="0"/>
            </a:endParaRPr>
          </a:p>
          <a:p>
            <a:pPr algn="just">
              <a:lnSpc>
                <a:spcPct val="95000"/>
              </a:lnSpc>
              <a:spcAft>
                <a:spcPts val="0"/>
              </a:spcAft>
            </a:pPr>
            <a:r>
              <a:rPr lang="uk-UA" sz="2400" noProof="1" smtClean="0">
                <a:solidFill>
                  <a:schemeClr val="tx2"/>
                </a:solidFill>
                <a:latin typeface="Times New Roman" panose="02020603050405020304" pitchFamily="18" charset="0"/>
                <a:cs typeface="Times New Roman" panose="02020603050405020304" pitchFamily="18" charset="0"/>
              </a:rPr>
              <a:t>Nп</a:t>
            </a:r>
            <a:r>
              <a:rPr lang="uk-UA" sz="1600" noProof="1" smtClean="0">
                <a:solidFill>
                  <a:schemeClr val="tx2"/>
                </a:solidFill>
                <a:latin typeface="Times New Roman" panose="02020603050405020304" pitchFamily="18" charset="0"/>
                <a:cs typeface="Times New Roman" panose="02020603050405020304" pitchFamily="18" charset="0"/>
              </a:rPr>
              <a:t> </a:t>
            </a:r>
            <a:r>
              <a:rPr lang="uk-UA" noProof="1" smtClean="0">
                <a:solidFill>
                  <a:schemeClr val="tx2"/>
                </a:solidFill>
                <a:latin typeface="Times New Roman" panose="02020603050405020304" pitchFamily="18" charset="0"/>
                <a:cs typeface="Times New Roman" panose="02020603050405020304" pitchFamily="18" charset="0"/>
              </a:rPr>
              <a:t>- кількість членів сім’ї заявника, які є особами з інвалідністю або дітьми з інвалідністю і на яких розраховується грошова компенсація з урахуванням додаткових 10 кв. метрів жилої площі на кожного (у тому числі на заявника);</a:t>
            </a:r>
          </a:p>
          <a:p>
            <a:pPr algn="just">
              <a:lnSpc>
                <a:spcPct val="95000"/>
              </a:lnSpc>
              <a:spcAft>
                <a:spcPts val="0"/>
              </a:spcAft>
            </a:pPr>
            <a:r>
              <a:rPr lang="uk-UA" sz="2400" noProof="1" smtClean="0">
                <a:solidFill>
                  <a:schemeClr val="tx2"/>
                </a:solidFill>
                <a:latin typeface="Times New Roman" panose="02020603050405020304" pitchFamily="18" charset="0"/>
                <a:cs typeface="Times New Roman" panose="02020603050405020304" pitchFamily="18" charset="0"/>
              </a:rPr>
              <a:t>Вг</a:t>
            </a:r>
            <a:r>
              <a:rPr lang="uk-UA" sz="1600" noProof="1" smtClean="0">
                <a:solidFill>
                  <a:schemeClr val="tx2"/>
                </a:solidFill>
                <a:latin typeface="Times New Roman" panose="02020603050405020304" pitchFamily="18" charset="0"/>
                <a:cs typeface="Times New Roman" panose="02020603050405020304" pitchFamily="18" charset="0"/>
              </a:rPr>
              <a:t> - </a:t>
            </a:r>
            <a:r>
              <a:rPr lang="uk-UA" noProof="1" smtClean="0">
                <a:solidFill>
                  <a:schemeClr val="tx2"/>
                </a:solidFill>
                <a:latin typeface="Times New Roman" panose="02020603050405020304" pitchFamily="18" charset="0"/>
                <a:cs typeface="Times New Roman" panose="02020603050405020304" pitchFamily="18" charset="0"/>
              </a:rPr>
              <a:t>опосередкована вартість (гривень) 1 кв. метра загальної площі житла для населеного пункту, в якому заявник перебуває на обліку як особа, що потребує поліпшення житлових умов на день звернення за грошовою компенсацією (по Сумській області з 01.10.2019 складає 12 413 гривні);</a:t>
            </a:r>
          </a:p>
          <a:p>
            <a:pPr algn="just">
              <a:lnSpc>
                <a:spcPct val="95000"/>
              </a:lnSpc>
              <a:spcAft>
                <a:spcPts val="0"/>
              </a:spcAft>
            </a:pPr>
            <a:r>
              <a:rPr lang="uk-UA" sz="2400" noProof="1" smtClean="0">
                <a:solidFill>
                  <a:schemeClr val="tx2"/>
                </a:solidFill>
                <a:latin typeface="Times New Roman" panose="02020603050405020304" pitchFamily="18" charset="0"/>
                <a:cs typeface="Times New Roman" panose="02020603050405020304" pitchFamily="18" charset="0"/>
              </a:rPr>
              <a:t>Км</a:t>
            </a:r>
            <a:r>
              <a:rPr lang="uk-UA" sz="1600" noProof="1" smtClean="0">
                <a:solidFill>
                  <a:schemeClr val="tx2"/>
                </a:solidFill>
                <a:latin typeface="Times New Roman" panose="02020603050405020304" pitchFamily="18" charset="0"/>
                <a:cs typeface="Times New Roman" panose="02020603050405020304" pitchFamily="18" charset="0"/>
              </a:rPr>
              <a:t> - </a:t>
            </a:r>
            <a:r>
              <a:rPr lang="uk-UA" noProof="1" smtClean="0">
                <a:solidFill>
                  <a:schemeClr val="tx2"/>
                </a:solidFill>
                <a:latin typeface="Times New Roman" panose="02020603050405020304" pitchFamily="18" charset="0"/>
                <a:cs typeface="Times New Roman" panose="02020603050405020304" pitchFamily="18" charset="0"/>
              </a:rPr>
              <a:t>коефіцієнт збільшення опосередкованої вартості 1 кв. метра загальної площі житла для міст Києва, Дніпра, Львова, Одеси та Харкова опосередкована вартість збільшується у 1,75 раза, для міст - обласних центрів, а також міст обласного значення з населенням понад 300 тис. чоловік - у 1,5 раза, для міст обласного значення з населенням від 100 тис. до 300 тис. - у 1,25 раза);</a:t>
            </a:r>
          </a:p>
          <a:p>
            <a:pPr algn="just">
              <a:lnSpc>
                <a:spcPct val="95000"/>
              </a:lnSpc>
              <a:spcAft>
                <a:spcPts val="0"/>
              </a:spcAft>
            </a:pPr>
            <a:r>
              <a:rPr lang="uk-UA" sz="1600" noProof="1" smtClean="0">
                <a:solidFill>
                  <a:schemeClr val="tx2"/>
                </a:solidFill>
                <a:latin typeface="Times New Roman" panose="02020603050405020304" pitchFamily="18" charset="0"/>
                <a:cs typeface="Times New Roman" panose="02020603050405020304" pitchFamily="18" charset="0"/>
              </a:rPr>
              <a:t> </a:t>
            </a:r>
            <a:r>
              <a:rPr lang="uk-UA" sz="2400" noProof="1" smtClean="0">
                <a:solidFill>
                  <a:schemeClr val="tx2"/>
                </a:solidFill>
                <a:latin typeface="Times New Roman" panose="02020603050405020304" pitchFamily="18" charset="0"/>
                <a:cs typeface="Times New Roman" panose="02020603050405020304" pitchFamily="18" charset="0"/>
              </a:rPr>
              <a:t>ПЗ </a:t>
            </a:r>
            <a:r>
              <a:rPr lang="uk-UA" sz="1600" noProof="1" smtClean="0">
                <a:solidFill>
                  <a:schemeClr val="tx2"/>
                </a:solidFill>
                <a:latin typeface="Times New Roman" panose="02020603050405020304" pitchFamily="18" charset="0"/>
                <a:cs typeface="Times New Roman" panose="02020603050405020304" pitchFamily="18" charset="0"/>
              </a:rPr>
              <a:t>- </a:t>
            </a:r>
            <a:r>
              <a:rPr lang="uk-UA" noProof="1" smtClean="0">
                <a:solidFill>
                  <a:schemeClr val="tx2"/>
                </a:solidFill>
                <a:latin typeface="Times New Roman" panose="02020603050405020304" pitchFamily="18" charset="0"/>
                <a:cs typeface="Times New Roman" panose="02020603050405020304" pitchFamily="18" charset="0"/>
              </a:rPr>
              <a:t>витрати (гривень), пов’язані з купівлею, оформленням права власності на житло та сплатою податків </a:t>
            </a:r>
            <a:r>
              <a:rPr lang="uk-UA" dirty="0" smtClean="0">
                <a:solidFill>
                  <a:schemeClr val="tx2"/>
                </a:solidFill>
                <a:latin typeface="Times New Roman" panose="02020603050405020304" pitchFamily="18" charset="0"/>
                <a:cs typeface="Times New Roman" panose="02020603050405020304" pitchFamily="18" charset="0"/>
              </a:rPr>
              <a:t>і зборів (обов’язкових </a:t>
            </a:r>
            <a:r>
              <a:rPr lang="uk-UA" noProof="1" smtClean="0">
                <a:solidFill>
                  <a:schemeClr val="tx2"/>
                </a:solidFill>
                <a:latin typeface="Times New Roman" panose="02020603050405020304" pitchFamily="18" charset="0"/>
                <a:cs typeface="Times New Roman" panose="02020603050405020304" pitchFamily="18" charset="0"/>
              </a:rPr>
              <a:t>платежів).</a:t>
            </a:r>
            <a:endParaRPr lang="uk-UA" noProof="1">
              <a:solidFill>
                <a:schemeClr val="tx2"/>
              </a:solidFill>
              <a:latin typeface="Times New Roman" panose="02020603050405020304" pitchFamily="18" charset="0"/>
              <a:cs typeface="Times New Roman" panose="02020603050405020304" pitchFamily="18" charset="0"/>
            </a:endParaRPr>
          </a:p>
        </p:txBody>
      </p:sp>
      <p:sp useBgFill="1">
        <p:nvSpPr>
          <p:cNvPr id="8" name="Прямоугольник 7"/>
          <p:cNvSpPr/>
          <p:nvPr/>
        </p:nvSpPr>
        <p:spPr>
          <a:xfrm>
            <a:off x="24631" y="5969789"/>
            <a:ext cx="9036495" cy="6927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b="1" dirty="0" smtClean="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Орган </a:t>
            </a:r>
            <a:r>
              <a:rPr lang="uk-UA" b="1" noProof="1" smtClean="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соцзахисту кошти перераховує </a:t>
            </a:r>
            <a:r>
              <a:rPr lang="uk-UA" b="1" dirty="0" smtClean="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на спеціальний рахунок заявника в банку, заявник </a:t>
            </a:r>
            <a:r>
              <a:rPr lang="uk-UA" b="1" dirty="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має </a:t>
            </a:r>
            <a:r>
              <a:rPr lang="uk-UA" b="1" dirty="0" smtClean="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право протягом року придбати житло</a:t>
            </a:r>
            <a:endParaRPr lang="uk-UA" b="1" dirty="0">
              <a:solidFill>
                <a:schemeClr val="tx2"/>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xmlns="" val="2138077400"/>
      </p:ext>
    </p:extLst>
  </p:cSld>
  <p:clrMapOvr>
    <a:masterClrMapping/>
  </p:clrMapOvr>
  <p:transition>
    <p:split orient="ver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rotWithShape="1">
          <a:blip r:embed="rId2">
            <a:extLst>
              <a:ext uri="{28A0092B-C50C-407E-A947-70E740481C1C}">
                <a14:useLocalDpi xmlns:a14="http://schemas.microsoft.com/office/drawing/2010/main" xmlns="" val="0"/>
              </a:ext>
            </a:extLst>
          </a:blip>
          <a:srcRect l="-590" t="44641" r="-197" b="6882"/>
          <a:stretch/>
        </p:blipFill>
        <p:spPr>
          <a:xfrm>
            <a:off x="-72000" y="0"/>
            <a:ext cx="9216000" cy="6876000"/>
          </a:xfrm>
          <a:prstGeom prst="rect">
            <a:avLst/>
          </a:prstGeom>
        </p:spPr>
      </p:pic>
    </p:spTree>
    <p:extLst>
      <p:ext uri="{BB962C8B-B14F-4D97-AF65-F5344CB8AC3E}">
        <p14:creationId xmlns:p14="http://schemas.microsoft.com/office/powerpoint/2010/main" xmlns="" val="4085932506"/>
      </p:ext>
    </p:extLst>
  </p:cSld>
  <p:clrMapOvr>
    <a:masterClrMapping/>
  </p:clrMapOvr>
  <p:transition>
    <p:split orient="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9" name="Заголовок 8"/>
          <p:cNvSpPr>
            <a:spLocks noGrp="1"/>
          </p:cNvSpPr>
          <p:nvPr>
            <p:ph type="title"/>
          </p:nvPr>
        </p:nvSpPr>
        <p:spPr>
          <a:xfrm>
            <a:off x="398223" y="506878"/>
            <a:ext cx="8291264" cy="5377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800" b="1" dirty="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СТАТУС УЧАСНИКА БОЙОВИХ ДІЙ</a:t>
            </a:r>
            <a:endParaRPr lang="ru-RU" sz="2800" b="1" dirty="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4" name="Объект 3"/>
          <p:cNvSpPr>
            <a:spLocks noGrp="1"/>
          </p:cNvSpPr>
          <p:nvPr>
            <p:ph sz="half" idx="2"/>
          </p:nvPr>
        </p:nvSpPr>
        <p:spPr>
          <a:xfrm>
            <a:off x="0" y="1910020"/>
            <a:ext cx="5101597" cy="4687331"/>
          </a:xfrm>
        </p:spPr>
        <p:txBody>
          <a:bodyPr>
            <a:noAutofit/>
          </a:bodyPr>
          <a:lstStyle/>
          <a:p>
            <a:pPr marL="0" indent="0" algn="just">
              <a:spcBef>
                <a:spcPts val="0"/>
              </a:spcBef>
              <a:buNone/>
            </a:pPr>
            <a:r>
              <a:rPr lang="uk-UA" sz="2000" noProof="1" smtClean="0">
                <a:solidFill>
                  <a:schemeClr val="accent5">
                    <a:lumMod val="50000"/>
                  </a:schemeClr>
                </a:solidFill>
                <a:latin typeface="Times New Roman" panose="02020603050405020304" pitchFamily="18" charset="0"/>
                <a:cs typeface="Times New Roman" panose="02020603050405020304" pitchFamily="18" charset="0"/>
              </a:rPr>
              <a:t>Військовослужбовці (резервісти, військово-зобов’язані) Збройних Сил, Нацгвардії, СБУ, Служби зовнішньої розвідки, Держприкор-донслужби, Держспецтрансслужби, військо-вослужбовці військових прокуратур, особи рядового та начальницького складу підроз-ділів оперативного забезпечення зон прове-дення АТО ДФС, поліцейські, особи рядо-вого, начальницького складу, військовослуж-бовці МВС, Управління державної охорони, Держспецзв’язку, ДСНС, Державної кримінально-виконавчої служби, співробіт-ники Служби судової охорони, ін. утворених відповідно до законів України військових формувань, які захищали незалежність, суве-ренітет та територіальну цілісність України і брали безпосередню участь в АТО/ООС</a:t>
            </a:r>
            <a:endParaRPr lang="uk-UA" sz="2000" b="1" noProof="1">
              <a:solidFill>
                <a:schemeClr val="accent5">
                  <a:lumMod val="50000"/>
                </a:schemeClr>
              </a:solidFill>
              <a:latin typeface="Times New Roman" panose="02020603050405020304" pitchFamily="18" charset="0"/>
              <a:cs typeface="Times New Roman" panose="02020603050405020304" pitchFamily="18" charset="0"/>
            </a:endParaRPr>
          </a:p>
        </p:txBody>
      </p:sp>
      <p:sp>
        <p:nvSpPr>
          <p:cNvPr id="6" name="Объект 5"/>
          <p:cNvSpPr>
            <a:spLocks noGrp="1"/>
          </p:cNvSpPr>
          <p:nvPr>
            <p:ph sz="quarter" idx="4"/>
          </p:nvPr>
        </p:nvSpPr>
        <p:spPr>
          <a:xfrm>
            <a:off x="5220072" y="1910020"/>
            <a:ext cx="3747502" cy="4975363"/>
          </a:xfrm>
        </p:spPr>
        <p:txBody>
          <a:bodyPr>
            <a:normAutofit lnSpcReduction="10000"/>
          </a:bodyPr>
          <a:lstStyle/>
          <a:p>
            <a:pPr marL="0" indent="0" algn="just">
              <a:buNone/>
            </a:pPr>
            <a:r>
              <a:rPr lang="uk-UA" sz="2000" noProof="1">
                <a:solidFill>
                  <a:schemeClr val="accent5">
                    <a:lumMod val="50000"/>
                  </a:schemeClr>
                </a:solidFill>
                <a:latin typeface="Times New Roman" panose="02020603050405020304" pitchFamily="18" charset="0"/>
                <a:cs typeface="Times New Roman" panose="02020603050405020304" pitchFamily="18" charset="0"/>
              </a:rPr>
              <a:t>особи, які у складі добровольчих </a:t>
            </a:r>
            <a:r>
              <a:rPr lang="uk-UA" sz="2000" noProof="1" smtClean="0">
                <a:solidFill>
                  <a:schemeClr val="accent5">
                    <a:lumMod val="50000"/>
                  </a:schemeClr>
                </a:solidFill>
                <a:latin typeface="Times New Roman" panose="02020603050405020304" pitchFamily="18" charset="0"/>
                <a:cs typeface="Times New Roman" panose="02020603050405020304" pitchFamily="18" charset="0"/>
              </a:rPr>
              <a:t>формувань</a:t>
            </a:r>
            <a:r>
              <a:rPr lang="uk-UA" sz="2000" noProof="1">
                <a:solidFill>
                  <a:schemeClr val="accent5">
                    <a:lumMod val="50000"/>
                  </a:schemeClr>
                </a:solidFill>
                <a:latin typeface="Times New Roman" panose="02020603050405020304" pitchFamily="18" charset="0"/>
                <a:cs typeface="Times New Roman" panose="02020603050405020304" pitchFamily="18" charset="0"/>
              </a:rPr>
              <a:t>, що були утворені або самоорганізувалися для захисту незалежності, </a:t>
            </a:r>
            <a:r>
              <a:rPr lang="uk-UA" sz="2000" noProof="1" smtClean="0">
                <a:solidFill>
                  <a:schemeClr val="accent5">
                    <a:lumMod val="50000"/>
                  </a:schemeClr>
                </a:solidFill>
                <a:latin typeface="Times New Roman" panose="02020603050405020304" pitchFamily="18" charset="0"/>
                <a:cs typeface="Times New Roman" panose="02020603050405020304" pitchFamily="18" charset="0"/>
              </a:rPr>
              <a:t>суверені-тету </a:t>
            </a:r>
            <a:r>
              <a:rPr lang="uk-UA" sz="2000" noProof="1">
                <a:solidFill>
                  <a:schemeClr val="accent5">
                    <a:lumMod val="50000"/>
                  </a:schemeClr>
                </a:solidFill>
                <a:latin typeface="Times New Roman" panose="02020603050405020304" pitchFamily="18" charset="0"/>
                <a:cs typeface="Times New Roman" panose="02020603050405020304" pitchFamily="18" charset="0"/>
              </a:rPr>
              <a:t>та </a:t>
            </a:r>
            <a:r>
              <a:rPr lang="uk-UA" sz="2000" noProof="1" smtClean="0">
                <a:solidFill>
                  <a:schemeClr val="accent5">
                    <a:lumMod val="50000"/>
                  </a:schemeClr>
                </a:solidFill>
                <a:latin typeface="Times New Roman" panose="02020603050405020304" pitchFamily="18" charset="0"/>
                <a:cs typeface="Times New Roman" panose="02020603050405020304" pitchFamily="18" charset="0"/>
              </a:rPr>
              <a:t>територіальної ціліс-ності </a:t>
            </a:r>
            <a:r>
              <a:rPr lang="uk-UA" sz="2000" noProof="1">
                <a:solidFill>
                  <a:schemeClr val="accent5">
                    <a:lumMod val="50000"/>
                  </a:schemeClr>
                </a:solidFill>
                <a:latin typeface="Times New Roman" panose="02020603050405020304" pitchFamily="18" charset="0"/>
                <a:cs typeface="Times New Roman" panose="02020603050405020304" pitchFamily="18" charset="0"/>
              </a:rPr>
              <a:t>України, брали </a:t>
            </a:r>
            <a:r>
              <a:rPr lang="uk-UA" sz="2000" noProof="1" smtClean="0">
                <a:solidFill>
                  <a:schemeClr val="accent5">
                    <a:lumMod val="50000"/>
                  </a:schemeClr>
                </a:solidFill>
                <a:latin typeface="Times New Roman" panose="02020603050405020304" pitchFamily="18" charset="0"/>
                <a:cs typeface="Times New Roman" panose="02020603050405020304" pitchFamily="18" charset="0"/>
              </a:rPr>
              <a:t>безпо-середню </a:t>
            </a:r>
            <a:r>
              <a:rPr lang="uk-UA" sz="2000" noProof="1">
                <a:solidFill>
                  <a:schemeClr val="accent5">
                    <a:lumMod val="50000"/>
                  </a:schemeClr>
                </a:solidFill>
                <a:latin typeface="Times New Roman" panose="02020603050405020304" pitchFamily="18" charset="0"/>
                <a:cs typeface="Times New Roman" panose="02020603050405020304" pitchFamily="18" charset="0"/>
              </a:rPr>
              <a:t>участь в АТО,  </a:t>
            </a:r>
            <a:r>
              <a:rPr lang="uk-UA" sz="2000" noProof="1" smtClean="0">
                <a:solidFill>
                  <a:schemeClr val="accent5">
                    <a:lumMod val="50000"/>
                  </a:schemeClr>
                </a:solidFill>
                <a:latin typeface="Times New Roman" panose="02020603050405020304" pitchFamily="18" charset="0"/>
                <a:cs typeface="Times New Roman" panose="02020603050405020304" pitchFamily="18" charset="0"/>
              </a:rPr>
              <a:t>забезпеченні </a:t>
            </a:r>
            <a:r>
              <a:rPr lang="uk-UA" sz="2000" noProof="1">
                <a:solidFill>
                  <a:schemeClr val="accent5">
                    <a:lumMod val="50000"/>
                  </a:schemeClr>
                </a:solidFill>
                <a:latin typeface="Times New Roman" panose="02020603050405020304" pitchFamily="18" charset="0"/>
                <a:cs typeface="Times New Roman" panose="02020603050405020304" pitchFamily="18" charset="0"/>
              </a:rPr>
              <a:t>її проведення, перебуваючи безпосередньо в районах АТО у період її проведення, за умови, що в подальшому такі добровольчі формування були включені до складу ЗСУ, МВС, Нацгвардії та ін. утворених відповідно до законів України військових формувань та правоохоронних органів.</a:t>
            </a:r>
          </a:p>
          <a:p>
            <a:endParaRPr lang="uk-UA" sz="2000" b="1" noProof="1">
              <a:latin typeface="Times New Roman" panose="02020603050405020304" pitchFamily="18" charset="0"/>
              <a:cs typeface="Times New Roman" panose="02020603050405020304" pitchFamily="18" charset="0"/>
            </a:endParaRPr>
          </a:p>
        </p:txBody>
      </p:sp>
      <p:sp>
        <p:nvSpPr>
          <p:cNvPr id="7" name="Скругленный прямоугольник 4"/>
          <p:cNvSpPr/>
          <p:nvPr/>
        </p:nvSpPr>
        <p:spPr>
          <a:xfrm>
            <a:off x="2627784" y="1178278"/>
            <a:ext cx="3340513" cy="427341"/>
          </a:xfrm>
          <a:prstGeom prst="flowChartAlternateProcess">
            <a:avLst/>
          </a:prstGeom>
          <a:noFill/>
          <a:ln>
            <a:noFill/>
          </a:ln>
        </p:spPr>
        <p:style>
          <a:lnRef idx="1">
            <a:schemeClr val="accent4"/>
          </a:lnRef>
          <a:fillRef idx="2">
            <a:schemeClr val="accent4"/>
          </a:fillRef>
          <a:effectRef idx="1">
            <a:schemeClr val="accent4"/>
          </a:effectRef>
          <a:fontRef idx="minor">
            <a:schemeClr val="dk1"/>
          </a:fontRef>
        </p:style>
        <p:txBody>
          <a:bodyPr spcFirstLastPara="0" vert="horz" wrap="square" lIns="68580" tIns="68580" rIns="68580" bIns="68580" numCol="1" spcCol="1270" anchor="ctr" anchorCtr="0">
            <a:noAutofit/>
          </a:bodyPr>
          <a:lstStyle/>
          <a:p>
            <a:pPr lvl="0" algn="ctr"/>
            <a:r>
              <a:rPr lang="uk-UA" sz="3200" b="1" dirty="0">
                <a:solidFill>
                  <a:srgbClr val="002060"/>
                </a:solidFill>
                <a:latin typeface="Times New Roman" panose="02020603050405020304" pitchFamily="18" charset="0"/>
                <a:cs typeface="Times New Roman" panose="02020603050405020304" pitchFamily="18" charset="0"/>
              </a:rPr>
              <a:t>Мають право</a:t>
            </a:r>
            <a:endParaRPr lang="ru-RU" sz="3200" b="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000084875"/>
      </p:ext>
    </p:extLst>
  </p:cSld>
  <p:clrMapOvr>
    <a:masterClrMapping/>
  </p:clrMapOvr>
  <p:transition>
    <p:split orient="ver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6" descr="http://www.otsurgut.ru/photos/photo_neftyanik-sibiri/medob3_ns.jpg"/>
          <p:cNvPicPr>
            <a:picLocks noChangeAspect="1" noChangeArrowheads="1"/>
          </p:cNvPicPr>
          <p:nvPr/>
        </p:nvPicPr>
        <p:blipFill>
          <a:blip r:embed="rId2" cstate="print"/>
          <a:srcRect l="2" t="16071" r="47632" b="9077"/>
          <a:stretch>
            <a:fillRect/>
          </a:stretch>
        </p:blipFill>
        <p:spPr bwMode="auto">
          <a:xfrm>
            <a:off x="18901" y="116632"/>
            <a:ext cx="1966516" cy="2124236"/>
          </a:xfrm>
          <a:prstGeom prst="rect">
            <a:avLst/>
          </a:prstGeom>
          <a:ln>
            <a:noFill/>
          </a:ln>
          <a:effectLst>
            <a:softEdge rad="112500"/>
          </a:effectLst>
        </p:spPr>
      </p:pic>
      <p:sp>
        <p:nvSpPr>
          <p:cNvPr id="4" name="Прямоугольник 3"/>
          <p:cNvSpPr/>
          <p:nvPr/>
        </p:nvSpPr>
        <p:spPr>
          <a:xfrm>
            <a:off x="1913276" y="1150190"/>
            <a:ext cx="7056784" cy="2031325"/>
          </a:xfrm>
          <a:prstGeom prst="rect">
            <a:avLst/>
          </a:prstGeom>
        </p:spPr>
        <p:txBody>
          <a:bodyPr wrap="square">
            <a:spAutoFit/>
          </a:bodyPr>
          <a:lstStyle/>
          <a:p>
            <a:pPr algn="ctr"/>
            <a:r>
              <a:rPr lang="uk-UA" b="1" i="1" noProof="1">
                <a:solidFill>
                  <a:srgbClr val="333399"/>
                </a:solidFill>
                <a:latin typeface="Times New Roman" panose="02020603050405020304" pitchFamily="18" charset="0"/>
                <a:cs typeface="Times New Roman" panose="02020603050405020304" pitchFamily="18" charset="0"/>
              </a:rPr>
              <a:t>ПКМУ від 31.01.2015 № 200 «</a:t>
            </a:r>
            <a:r>
              <a:rPr lang="uk-UA" b="1" i="1" dirty="0">
                <a:solidFill>
                  <a:srgbClr val="333399"/>
                </a:solidFill>
                <a:latin typeface="Times New Roman" panose="02020603050405020304" pitchFamily="18" charset="0"/>
                <a:cs typeface="Times New Roman" panose="02020603050405020304" pitchFamily="18" charset="0"/>
              </a:rPr>
              <a:t>Про затвердження Порядку використання коштів, передбачених у державному бюджеті на забезпечення постраждалих учасників Революції Гідності, учасників антитерористичної операції та осіб, які здійснювали заходи із забезпечення національної безпеки і оборони, відсічі і стримування збройної агресії Російської Федерації у Донецькій та Луганській областях санаторно-курортним лікуванням</a:t>
            </a:r>
            <a:r>
              <a:rPr lang="uk-UA" b="1" i="1" noProof="1">
                <a:solidFill>
                  <a:srgbClr val="333399"/>
                </a:solidFill>
                <a:latin typeface="Times New Roman" panose="02020603050405020304" pitchFamily="18" charset="0"/>
                <a:cs typeface="Times New Roman" panose="02020603050405020304" pitchFamily="18" charset="0"/>
              </a:rPr>
              <a:t>»</a:t>
            </a:r>
          </a:p>
        </p:txBody>
      </p:sp>
      <p:sp>
        <p:nvSpPr>
          <p:cNvPr id="9" name="Прямоугольник 8"/>
          <p:cNvSpPr/>
          <p:nvPr/>
        </p:nvSpPr>
        <p:spPr>
          <a:xfrm>
            <a:off x="18902" y="3573018"/>
            <a:ext cx="9125098" cy="3170099"/>
          </a:xfrm>
          <a:prstGeom prst="rect">
            <a:avLst/>
          </a:prstGeom>
        </p:spPr>
        <p:txBody>
          <a:bodyPr wrap="square">
            <a:spAutoFit/>
          </a:bodyPr>
          <a:lstStyle/>
          <a:p>
            <a:r>
              <a:rPr lang="uk-UA" sz="2000" b="1" noProof="1">
                <a:solidFill>
                  <a:srgbClr val="333399"/>
                </a:solidFill>
                <a:latin typeface="Times New Roman" panose="02020603050405020304" pitchFamily="18" charset="0"/>
                <a:cs typeface="Times New Roman" panose="02020603050405020304" pitchFamily="18" charset="0"/>
              </a:rPr>
              <a:t>Цим Порядком визначається механізм </a:t>
            </a:r>
            <a:r>
              <a:rPr lang="uk-UA" sz="2000" b="1" noProof="1" smtClean="0">
                <a:solidFill>
                  <a:srgbClr val="333399"/>
                </a:solidFill>
                <a:latin typeface="Times New Roman" panose="02020603050405020304" pitchFamily="18" charset="0"/>
                <a:cs typeface="Times New Roman" panose="02020603050405020304" pitchFamily="18" charset="0"/>
              </a:rPr>
              <a:t>використання коштів, передбачених у державному бюджеті </a:t>
            </a:r>
            <a:r>
              <a:rPr lang="uk-UA" sz="2000" b="1" dirty="0" smtClean="0">
                <a:solidFill>
                  <a:srgbClr val="333399"/>
                </a:solidFill>
                <a:latin typeface="Times New Roman" panose="02020603050405020304" pitchFamily="18" charset="0"/>
                <a:cs typeface="Times New Roman" panose="02020603050405020304" pitchFamily="18" charset="0"/>
              </a:rPr>
              <a:t>на забезпечення санаторно-курортним лікуванням у закладах, розміщених на території України, осіб, яким надано статус:</a:t>
            </a:r>
          </a:p>
          <a:p>
            <a:r>
              <a:rPr lang="uk-UA" sz="2000" b="1" dirty="0" smtClean="0">
                <a:solidFill>
                  <a:srgbClr val="333399"/>
                </a:solidFill>
                <a:latin typeface="Times New Roman" panose="02020603050405020304" pitchFamily="18" charset="0"/>
                <a:cs typeface="Times New Roman" panose="02020603050405020304" pitchFamily="18" charset="0"/>
              </a:rPr>
              <a:t>     • постраждалого учасника Революції Гідності відповідно до </a:t>
            </a:r>
            <a:r>
              <a:rPr lang="uk-UA" sz="2000" b="1" dirty="0" smtClean="0">
                <a:solidFill>
                  <a:srgbClr val="333399"/>
                </a:solidFill>
                <a:latin typeface="Times New Roman" panose="02020603050405020304" pitchFamily="18" charset="0"/>
                <a:cs typeface="Times New Roman" panose="02020603050405020304" pitchFamily="18" charset="0"/>
                <a:hlinkClick r:id="rId3"/>
              </a:rPr>
              <a:t>ст. </a:t>
            </a:r>
            <a:r>
              <a:rPr lang="uk-UA" sz="2000" b="1" u="sng" dirty="0">
                <a:solidFill>
                  <a:srgbClr val="333399"/>
                </a:solidFill>
                <a:latin typeface="Times New Roman" panose="02020603050405020304" pitchFamily="18" charset="0"/>
                <a:cs typeface="Times New Roman" panose="02020603050405020304" pitchFamily="18" charset="0"/>
                <a:hlinkClick r:id="rId3"/>
              </a:rPr>
              <a:t>1</a:t>
            </a:r>
            <a:r>
              <a:rPr lang="uk-UA" sz="2000" b="1" u="sng" dirty="0">
                <a:solidFill>
                  <a:srgbClr val="0070C0"/>
                </a:solidFill>
                <a:latin typeface="Times New Roman" panose="02020603050405020304" pitchFamily="18" charset="0"/>
                <a:cs typeface="Times New Roman" panose="02020603050405020304" pitchFamily="18" charset="0"/>
                <a:hlinkClick r:id="rId3"/>
              </a:rPr>
              <a:t>6-</a:t>
            </a:r>
            <a:r>
              <a:rPr lang="uk-UA" sz="2000" b="1" u="sng" dirty="0">
                <a:solidFill>
                  <a:srgbClr val="0070C0"/>
                </a:solidFill>
                <a:latin typeface="Times New Roman" panose="02020603050405020304" pitchFamily="18" charset="0"/>
                <a:cs typeface="Times New Roman" panose="02020603050405020304" pitchFamily="18" charset="0"/>
              </a:rPr>
              <a:t>1</a:t>
            </a:r>
            <a:r>
              <a:rPr lang="uk-UA" sz="2000" b="1" dirty="0">
                <a:solidFill>
                  <a:srgbClr val="333399"/>
                </a:solidFill>
                <a:latin typeface="Times New Roman" panose="02020603050405020304" pitchFamily="18" charset="0"/>
                <a:cs typeface="Times New Roman" panose="02020603050405020304" pitchFamily="18" charset="0"/>
              </a:rPr>
              <a:t> </a:t>
            </a:r>
            <a:r>
              <a:rPr lang="uk-UA" sz="2000" b="1" dirty="0" smtClean="0">
                <a:solidFill>
                  <a:srgbClr val="333399"/>
                </a:solidFill>
                <a:latin typeface="Times New Roman" panose="02020603050405020304" pitchFamily="18" charset="0"/>
                <a:cs typeface="Times New Roman" panose="02020603050405020304" pitchFamily="18" charset="0"/>
              </a:rPr>
              <a:t>Закону України «Про статус ветеранів війни, гарантії їх соціального захисту»;</a:t>
            </a:r>
          </a:p>
          <a:p>
            <a:pPr algn="just"/>
            <a:r>
              <a:rPr lang="uk-UA" sz="2000" b="1" dirty="0" smtClean="0">
                <a:solidFill>
                  <a:srgbClr val="333399"/>
                </a:solidFill>
                <a:latin typeface="Times New Roman" panose="02020603050405020304" pitchFamily="18" charset="0"/>
                <a:cs typeface="Times New Roman" panose="02020603050405020304" pitchFamily="18" charset="0"/>
              </a:rPr>
              <a:t>     • учасника бойових дій, особи з інвалідністю внаслідок війни або учасника війни відповідно до </a:t>
            </a:r>
            <a:r>
              <a:rPr lang="uk-UA" sz="2000" b="1" dirty="0" err="1" smtClean="0">
                <a:solidFill>
                  <a:srgbClr val="333399"/>
                </a:solidFill>
                <a:latin typeface="Times New Roman" panose="02020603050405020304" pitchFamily="18" charset="0"/>
                <a:cs typeface="Times New Roman" panose="02020603050405020304" pitchFamily="18" charset="0"/>
                <a:hlinkClick r:id="rId3"/>
              </a:rPr>
              <a:t>пп</a:t>
            </a:r>
            <a:r>
              <a:rPr lang="uk-UA" sz="2000" b="1" dirty="0" smtClean="0">
                <a:solidFill>
                  <a:srgbClr val="333399"/>
                </a:solidFill>
                <a:latin typeface="Times New Roman" panose="02020603050405020304" pitchFamily="18" charset="0"/>
                <a:cs typeface="Times New Roman" panose="02020603050405020304" pitchFamily="18" charset="0"/>
                <a:hlinkClick r:id="rId3"/>
              </a:rPr>
              <a:t>. 19</a:t>
            </a:r>
            <a:r>
              <a:rPr lang="uk-UA" sz="2000" b="1" dirty="0" smtClean="0">
                <a:solidFill>
                  <a:srgbClr val="333399"/>
                </a:solidFill>
                <a:latin typeface="Times New Roman" panose="02020603050405020304" pitchFamily="18" charset="0"/>
                <a:cs typeface="Times New Roman" panose="02020603050405020304" pitchFamily="18" charset="0"/>
              </a:rPr>
              <a:t> і </a:t>
            </a:r>
            <a:r>
              <a:rPr lang="uk-UA" sz="2000" b="1" dirty="0" smtClean="0">
                <a:solidFill>
                  <a:srgbClr val="333399"/>
                </a:solidFill>
                <a:latin typeface="Times New Roman" panose="02020603050405020304" pitchFamily="18" charset="0"/>
                <a:cs typeface="Times New Roman" panose="02020603050405020304" pitchFamily="18" charset="0"/>
                <a:hlinkClick r:id="rId3"/>
              </a:rPr>
              <a:t>20</a:t>
            </a:r>
            <a:r>
              <a:rPr lang="uk-UA" sz="2000" b="1" dirty="0" smtClean="0">
                <a:solidFill>
                  <a:srgbClr val="333399"/>
                </a:solidFill>
                <a:latin typeface="Times New Roman" panose="02020603050405020304" pitchFamily="18" charset="0"/>
                <a:cs typeface="Times New Roman" panose="02020603050405020304" pitchFamily="18" charset="0"/>
              </a:rPr>
              <a:t> частини першої ст. 6, </a:t>
            </a:r>
            <a:r>
              <a:rPr lang="uk-UA" sz="2000" b="1" dirty="0" err="1" smtClean="0">
                <a:solidFill>
                  <a:srgbClr val="333399"/>
                </a:solidFill>
                <a:latin typeface="Times New Roman" panose="02020603050405020304" pitchFamily="18" charset="0"/>
                <a:cs typeface="Times New Roman" panose="02020603050405020304" pitchFamily="18" charset="0"/>
                <a:hlinkClick r:id="rId3"/>
              </a:rPr>
              <a:t>пп</a:t>
            </a:r>
            <a:r>
              <a:rPr lang="uk-UA" sz="2000" b="1" dirty="0" smtClean="0">
                <a:solidFill>
                  <a:srgbClr val="333399"/>
                </a:solidFill>
                <a:latin typeface="Times New Roman" panose="02020603050405020304" pitchFamily="18" charset="0"/>
                <a:cs typeface="Times New Roman" panose="02020603050405020304" pitchFamily="18" charset="0"/>
                <a:hlinkClick r:id="rId3"/>
              </a:rPr>
              <a:t>. 10-14</a:t>
            </a:r>
            <a:r>
              <a:rPr lang="uk-UA" sz="2000" b="1" dirty="0" smtClean="0">
                <a:solidFill>
                  <a:srgbClr val="333399"/>
                </a:solidFill>
                <a:latin typeface="Times New Roman" panose="02020603050405020304" pitchFamily="18" charset="0"/>
                <a:cs typeface="Times New Roman" panose="02020603050405020304" pitchFamily="18" charset="0"/>
              </a:rPr>
              <a:t> частини другої ст. 7 та </a:t>
            </a:r>
            <a:r>
              <a:rPr lang="uk-UA" sz="2000" b="1" dirty="0" smtClean="0">
                <a:solidFill>
                  <a:srgbClr val="333399"/>
                </a:solidFill>
                <a:latin typeface="Times New Roman" panose="02020603050405020304" pitchFamily="18" charset="0"/>
                <a:cs typeface="Times New Roman" panose="02020603050405020304" pitchFamily="18" charset="0"/>
                <a:hlinkClick r:id="rId3"/>
              </a:rPr>
              <a:t>п. 13</a:t>
            </a:r>
            <a:r>
              <a:rPr lang="uk-UA" sz="2000" b="1" dirty="0" smtClean="0">
                <a:solidFill>
                  <a:srgbClr val="333399"/>
                </a:solidFill>
                <a:latin typeface="Times New Roman" panose="02020603050405020304" pitchFamily="18" charset="0"/>
                <a:cs typeface="Times New Roman" panose="02020603050405020304" pitchFamily="18" charset="0"/>
              </a:rPr>
              <a:t> ст. 9 Закону України «Про статус ветеранів війни, гарантії їх соціального захисту»</a:t>
            </a:r>
          </a:p>
          <a:p>
            <a:pPr algn="just"/>
            <a:endParaRPr lang="uk-UA" sz="2000" b="1" dirty="0">
              <a:solidFill>
                <a:srgbClr val="333399"/>
              </a:solidFill>
              <a:latin typeface="Times New Roman" panose="02020603050405020304" pitchFamily="18" charset="0"/>
              <a:cs typeface="Times New Roman" panose="02020603050405020304" pitchFamily="18" charset="0"/>
            </a:endParaRPr>
          </a:p>
        </p:txBody>
      </p:sp>
      <p:sp useBgFill="1">
        <p:nvSpPr>
          <p:cNvPr id="11" name="Прямоугольник 10"/>
          <p:cNvSpPr/>
          <p:nvPr/>
        </p:nvSpPr>
        <p:spPr>
          <a:xfrm>
            <a:off x="2081476" y="438669"/>
            <a:ext cx="6720385" cy="4711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400" b="1" dirty="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САНАТОРНО-КУРОРТНЕ ЛІКУВАННЯ</a:t>
            </a:r>
            <a:endParaRPr lang="ru-RU" sz="2400" b="1" dirty="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ransition>
    <p:split orient="vert"/>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4356" y="1169147"/>
            <a:ext cx="9143999" cy="830997"/>
          </a:xfrm>
          <a:prstGeom prst="rect">
            <a:avLst/>
          </a:prstGeom>
        </p:spPr>
        <p:txBody>
          <a:bodyPr wrap="square">
            <a:spAutoFit/>
          </a:bodyPr>
          <a:lstStyle/>
          <a:p>
            <a:pPr algn="ctr"/>
            <a:r>
              <a:rPr lang="uk-UA" sz="2400" b="1" i="1" dirty="0" smtClean="0">
                <a:solidFill>
                  <a:srgbClr val="333399"/>
                </a:solidFill>
                <a:latin typeface="Times New Roman" panose="02020603050405020304" pitchFamily="18" charset="0"/>
                <a:cs typeface="Times New Roman" panose="02020603050405020304" pitchFamily="18" charset="0"/>
              </a:rPr>
              <a:t>З 2017 року змінено систему закупівлі санаторно-курортних послуг для </a:t>
            </a:r>
            <a:r>
              <a:rPr lang="uk-UA" sz="2400" b="1" i="1" dirty="0">
                <a:solidFill>
                  <a:srgbClr val="333399"/>
                </a:solidFill>
                <a:latin typeface="Times New Roman" panose="02020603050405020304" pitchFamily="18" charset="0"/>
                <a:cs typeface="Times New Roman" panose="02020603050405020304" pitchFamily="18" charset="0"/>
              </a:rPr>
              <a:t>постраждалих учасників АТО </a:t>
            </a:r>
            <a:endParaRPr lang="ru-RU" sz="2400" b="1" i="1" dirty="0">
              <a:solidFill>
                <a:srgbClr val="333399"/>
              </a:solidFill>
              <a:latin typeface="Times New Roman" panose="02020603050405020304" pitchFamily="18" charset="0"/>
              <a:cs typeface="Times New Roman" panose="02020603050405020304" pitchFamily="18" charset="0"/>
            </a:endParaRPr>
          </a:p>
        </p:txBody>
      </p:sp>
      <p:sp>
        <p:nvSpPr>
          <p:cNvPr id="9" name="Прямоугольник 8"/>
          <p:cNvSpPr/>
          <p:nvPr/>
        </p:nvSpPr>
        <p:spPr>
          <a:xfrm>
            <a:off x="107504" y="2132856"/>
            <a:ext cx="8928992" cy="4524315"/>
          </a:xfrm>
          <a:prstGeom prst="rect">
            <a:avLst/>
          </a:prstGeom>
        </p:spPr>
        <p:txBody>
          <a:bodyPr wrap="square">
            <a:spAutoFit/>
          </a:bodyPr>
          <a:lstStyle/>
          <a:p>
            <a:pPr algn="just"/>
            <a:r>
              <a:rPr lang="uk-UA" sz="2400" noProof="1" smtClean="0">
                <a:solidFill>
                  <a:srgbClr val="333399"/>
                </a:solidFill>
                <a:latin typeface="Times New Roman" panose="02020603050405020304" pitchFamily="18" charset="0"/>
                <a:cs typeface="Times New Roman" panose="02020603050405020304" pitchFamily="18" charset="0"/>
              </a:rPr>
              <a:t>Путівки для постраждалих учасників АТО/ООС  закуповуються на підставі тристоронньої угоди (особа – управління – санаторій). Людина зможе самостійно обрати санаторій для оздоровлення, після чого звернутися до управління соцзахисту. Після цього укладається тристороння угода, на підставі якої передбачено безготівкове перерахування коштів санаторно-курортним закладам за надані послуги. Гранична вартість путівки для відшкодування вартості послуг санаторно-курортного лікування визначатиметься щороку Мінсоцполітики за погодженням з Мінфіном. Перелік базових послуг, які мають надаватися особам відповідно до медичних рекомендацій та входять до вартості путівки, затверджуватимуться Мінсоцполітики. </a:t>
            </a:r>
            <a:endParaRPr lang="uk-UA" sz="2400" noProof="1">
              <a:solidFill>
                <a:srgbClr val="333399"/>
              </a:solidFill>
              <a:latin typeface="Times New Roman" panose="02020603050405020304" pitchFamily="18" charset="0"/>
              <a:cs typeface="Times New Roman" panose="02020603050405020304" pitchFamily="18" charset="0"/>
            </a:endParaRPr>
          </a:p>
        </p:txBody>
      </p:sp>
      <p:sp useBgFill="1">
        <p:nvSpPr>
          <p:cNvPr id="11" name="Прямоугольник 10"/>
          <p:cNvSpPr/>
          <p:nvPr/>
        </p:nvSpPr>
        <p:spPr>
          <a:xfrm>
            <a:off x="1199629" y="332656"/>
            <a:ext cx="6720385" cy="4711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400" b="1" dirty="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САНАТОРНО-КУРОРТНЕ ЛІКУВАННЯ</a:t>
            </a:r>
            <a:endParaRPr lang="ru-RU" sz="2400" b="1" dirty="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xmlns="" val="1961648606"/>
      </p:ext>
    </p:extLst>
  </p:cSld>
  <p:clrMapOvr>
    <a:masterClrMapping/>
  </p:clrMapOvr>
  <p:transition>
    <p:split orient="vert"/>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1" name="Прямоугольник 10"/>
          <p:cNvSpPr/>
          <p:nvPr/>
        </p:nvSpPr>
        <p:spPr>
          <a:xfrm>
            <a:off x="2100958" y="262028"/>
            <a:ext cx="6720385" cy="4711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400" b="1" dirty="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САНАТОРНО-КУРОРТНЕ ЛІКУВАННЯ</a:t>
            </a:r>
            <a:endParaRPr lang="ru-RU" sz="2400" b="1" dirty="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6" name="Прямоугольник 5"/>
          <p:cNvSpPr/>
          <p:nvPr/>
        </p:nvSpPr>
        <p:spPr>
          <a:xfrm>
            <a:off x="2100958" y="1124744"/>
            <a:ext cx="6935538" cy="1077218"/>
          </a:xfrm>
          <a:prstGeom prst="rect">
            <a:avLst/>
          </a:prstGeom>
        </p:spPr>
        <p:txBody>
          <a:bodyPr wrap="square">
            <a:spAutoFit/>
          </a:bodyPr>
          <a:lstStyle/>
          <a:p>
            <a:pPr algn="ctr"/>
            <a:r>
              <a:rPr lang="uk-UA" sz="1600" b="1" i="1" noProof="1">
                <a:solidFill>
                  <a:srgbClr val="333399"/>
                </a:solidFill>
                <a:latin typeface="Times New Roman" panose="02020603050405020304" pitchFamily="18" charset="0"/>
                <a:cs typeface="Times New Roman" panose="02020603050405020304" pitchFamily="18" charset="0"/>
              </a:rPr>
              <a:t>ПКМУ від 31.01.2015 № 200 «Про затвердження Порядку використання коштів, передбачених у державному бюджеті на забезпечення </a:t>
            </a:r>
            <a:r>
              <a:rPr lang="uk-UA" sz="1600" b="1" i="1" noProof="1" smtClean="0">
                <a:solidFill>
                  <a:srgbClr val="333399"/>
                </a:solidFill>
                <a:latin typeface="Times New Roman" panose="02020603050405020304" pitchFamily="18" charset="0"/>
                <a:cs typeface="Times New Roman" panose="02020603050405020304" pitchFamily="18" charset="0"/>
              </a:rPr>
              <a:t>постраждалих  </a:t>
            </a:r>
            <a:r>
              <a:rPr lang="uk-UA" sz="1600" b="1" i="1" dirty="0" smtClean="0">
                <a:solidFill>
                  <a:srgbClr val="333399"/>
                </a:solidFill>
                <a:latin typeface="Times New Roman" panose="02020603050405020304" pitchFamily="18" charset="0"/>
                <a:cs typeface="Times New Roman" panose="02020603050405020304" pitchFamily="18" charset="0"/>
              </a:rPr>
              <a:t>учасників Революції Гідності </a:t>
            </a:r>
            <a:r>
              <a:rPr lang="uk-UA" sz="1600" b="1" i="1" noProof="1" smtClean="0">
                <a:solidFill>
                  <a:srgbClr val="333399"/>
                </a:solidFill>
                <a:latin typeface="Times New Roman" panose="02020603050405020304" pitchFamily="18" charset="0"/>
                <a:cs typeface="Times New Roman" panose="02020603050405020304" pitchFamily="18" charset="0"/>
              </a:rPr>
              <a:t> та учасників антитерористичної </a:t>
            </a:r>
            <a:r>
              <a:rPr lang="uk-UA" sz="1600" b="1" i="1" noProof="1">
                <a:solidFill>
                  <a:srgbClr val="333399"/>
                </a:solidFill>
                <a:latin typeface="Times New Roman" panose="02020603050405020304" pitchFamily="18" charset="0"/>
                <a:cs typeface="Times New Roman" panose="02020603050405020304" pitchFamily="18" charset="0"/>
              </a:rPr>
              <a:t>операції санаторно-курортним лікуванням»</a:t>
            </a:r>
            <a:endParaRPr lang="uk-UA" sz="1600" b="1" i="1" noProof="1">
              <a:solidFill>
                <a:srgbClr val="333399"/>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0" name="Прямоугольник 9"/>
          <p:cNvSpPr/>
          <p:nvPr/>
        </p:nvSpPr>
        <p:spPr>
          <a:xfrm>
            <a:off x="0" y="2267807"/>
            <a:ext cx="9136244" cy="4524315"/>
          </a:xfrm>
          <a:prstGeom prst="rect">
            <a:avLst/>
          </a:prstGeom>
        </p:spPr>
        <p:txBody>
          <a:bodyPr wrap="square">
            <a:spAutoFit/>
          </a:bodyPr>
          <a:lstStyle/>
          <a:p>
            <a:pPr algn="ctr"/>
            <a:r>
              <a:rPr lang="uk-UA" sz="2000" b="1" dirty="0">
                <a:solidFill>
                  <a:srgbClr val="333399"/>
                </a:solidFill>
                <a:latin typeface="Times New Roman" panose="02020603050405020304" pitchFamily="18" charset="0"/>
                <a:cs typeface="Times New Roman" panose="02020603050405020304" pitchFamily="18" charset="0"/>
              </a:rPr>
              <a:t>За умови перебування на обліку забезпечуються безоплатними путівками до санаторно-курортних закладів згідно з медичними рекомендаціями в порядку </a:t>
            </a:r>
            <a:r>
              <a:rPr lang="uk-UA" sz="2000" b="1" dirty="0" smtClean="0">
                <a:solidFill>
                  <a:srgbClr val="333399"/>
                </a:solidFill>
                <a:latin typeface="Times New Roman" panose="02020603050405020304" pitchFamily="18" charset="0"/>
                <a:cs typeface="Times New Roman" panose="02020603050405020304" pitchFamily="18" charset="0"/>
              </a:rPr>
              <a:t>черговості:</a:t>
            </a:r>
            <a:endParaRPr lang="uk-UA" sz="2000" b="1" dirty="0">
              <a:solidFill>
                <a:srgbClr val="333399"/>
              </a:solidFill>
              <a:latin typeface="Times New Roman" panose="02020603050405020304" pitchFamily="18" charset="0"/>
              <a:cs typeface="Times New Roman" panose="02020603050405020304" pitchFamily="18" charset="0"/>
            </a:endParaRPr>
          </a:p>
          <a:p>
            <a:endParaRPr lang="uk-UA" sz="800" b="1" dirty="0" smtClean="0">
              <a:solidFill>
                <a:srgbClr val="333399"/>
              </a:solidFill>
              <a:latin typeface="Times New Roman" panose="02020603050405020304" pitchFamily="18" charset="0"/>
              <a:cs typeface="Times New Roman" panose="02020603050405020304" pitchFamily="18" charset="0"/>
            </a:endParaRPr>
          </a:p>
          <a:p>
            <a:r>
              <a:rPr lang="uk-UA" sz="2000" b="1" dirty="0" smtClean="0">
                <a:solidFill>
                  <a:srgbClr val="333399"/>
                </a:solidFill>
                <a:latin typeface="Times New Roman" panose="02020603050405020304" pitchFamily="18" charset="0"/>
                <a:cs typeface="Times New Roman" panose="02020603050405020304" pitchFamily="18" charset="0"/>
              </a:rPr>
              <a:t>1</a:t>
            </a:r>
            <a:r>
              <a:rPr lang="uk-UA" sz="2000" b="1" dirty="0">
                <a:solidFill>
                  <a:srgbClr val="333399"/>
                </a:solidFill>
                <a:latin typeface="Times New Roman" panose="02020603050405020304" pitchFamily="18" charset="0"/>
                <a:cs typeface="Times New Roman" panose="02020603050405020304" pitchFamily="18" charset="0"/>
              </a:rPr>
              <a:t>) учасники бойових дій - щороку строком на 18-21 день;</a:t>
            </a:r>
          </a:p>
          <a:p>
            <a:r>
              <a:rPr lang="uk-UA" sz="2000" b="1" dirty="0">
                <a:solidFill>
                  <a:srgbClr val="333399"/>
                </a:solidFill>
                <a:latin typeface="Times New Roman" panose="02020603050405020304" pitchFamily="18" charset="0"/>
                <a:cs typeface="Times New Roman" panose="02020603050405020304" pitchFamily="18" charset="0"/>
              </a:rPr>
              <a:t>2) </a:t>
            </a:r>
            <a:r>
              <a:rPr lang="uk-UA" sz="2000" b="1" dirty="0" smtClean="0">
                <a:solidFill>
                  <a:srgbClr val="333399"/>
                </a:solidFill>
                <a:latin typeface="Times New Roman" panose="02020603050405020304" pitchFamily="18" charset="0"/>
                <a:cs typeface="Times New Roman" panose="02020603050405020304" pitchFamily="18" charset="0"/>
              </a:rPr>
              <a:t>особи з інвалідністю внаслідок </a:t>
            </a:r>
            <a:r>
              <a:rPr lang="uk-UA" sz="2000" b="1" dirty="0">
                <a:solidFill>
                  <a:srgbClr val="333399"/>
                </a:solidFill>
                <a:latin typeface="Times New Roman" panose="02020603050405020304" pitchFamily="18" charset="0"/>
                <a:cs typeface="Times New Roman" panose="02020603050405020304" pitchFamily="18" charset="0"/>
              </a:rPr>
              <a:t>війни - позачергово щороку строком на 18-21 день;</a:t>
            </a:r>
          </a:p>
          <a:p>
            <a:r>
              <a:rPr lang="uk-UA" sz="2000" b="1" dirty="0">
                <a:solidFill>
                  <a:srgbClr val="333399"/>
                </a:solidFill>
                <a:latin typeface="Times New Roman" panose="02020603050405020304" pitchFamily="18" charset="0"/>
                <a:cs typeface="Times New Roman" panose="02020603050405020304" pitchFamily="18" charset="0"/>
              </a:rPr>
              <a:t>3) </a:t>
            </a:r>
            <a:r>
              <a:rPr lang="uk-UA" sz="2000" b="1" dirty="0" smtClean="0">
                <a:solidFill>
                  <a:srgbClr val="333399"/>
                </a:solidFill>
                <a:latin typeface="Times New Roman" panose="02020603050405020304" pitchFamily="18" charset="0"/>
                <a:cs typeface="Times New Roman" panose="02020603050405020304" pitchFamily="18" charset="0"/>
              </a:rPr>
              <a:t>особи з інвалідністю внаслідок війни із </a:t>
            </a:r>
            <a:r>
              <a:rPr lang="uk-UA" sz="2000" b="1" dirty="0">
                <a:solidFill>
                  <a:srgbClr val="333399"/>
                </a:solidFill>
                <a:latin typeface="Times New Roman" panose="02020603050405020304" pitchFamily="18" charset="0"/>
                <a:cs typeface="Times New Roman" panose="02020603050405020304" pitchFamily="18" charset="0"/>
              </a:rPr>
              <a:t>захворюваннями нервової системи (з наслідками травм і захворюваннями хребта та спинного мозку) - відповідно до медичних рекомендацій, з них:</a:t>
            </a:r>
          </a:p>
          <a:p>
            <a:r>
              <a:rPr lang="uk-UA" sz="2000" b="1" dirty="0">
                <a:solidFill>
                  <a:srgbClr val="333399"/>
                </a:solidFill>
                <a:latin typeface="Times New Roman" panose="02020603050405020304" pitchFamily="18" charset="0"/>
                <a:cs typeface="Times New Roman" panose="02020603050405020304" pitchFamily="18" charset="0"/>
              </a:rPr>
              <a:t>       </a:t>
            </a:r>
            <a:r>
              <a:rPr lang="uk-UA" sz="2000" b="1" dirty="0" smtClean="0">
                <a:solidFill>
                  <a:srgbClr val="333399"/>
                </a:solidFill>
                <a:latin typeface="Times New Roman" panose="02020603050405020304" pitchFamily="18" charset="0"/>
                <a:cs typeface="Times New Roman" panose="02020603050405020304" pitchFamily="18" charset="0"/>
              </a:rPr>
              <a:t>      </a:t>
            </a:r>
            <a:r>
              <a:rPr lang="uk-UA" sz="2000" b="1" dirty="0">
                <a:solidFill>
                  <a:srgbClr val="333399"/>
                </a:solidFill>
                <a:latin typeface="Times New Roman" panose="02020603050405020304" pitchFamily="18" charset="0"/>
                <a:cs typeface="Times New Roman" panose="02020603050405020304" pitchFamily="18" charset="0"/>
              </a:rPr>
              <a:t>I та II груп - до санаторіїв (відділень) спінального профілю з     </a:t>
            </a:r>
          </a:p>
          <a:p>
            <a:r>
              <a:rPr lang="uk-UA" sz="2000" b="1" dirty="0">
                <a:solidFill>
                  <a:srgbClr val="333399"/>
                </a:solidFill>
                <a:latin typeface="Times New Roman" panose="02020603050405020304" pitchFamily="18" charset="0"/>
                <a:cs typeface="Times New Roman" panose="02020603050405020304" pitchFamily="18" charset="0"/>
              </a:rPr>
              <a:t>                                    лікуванням строком на 35 днів;</a:t>
            </a:r>
          </a:p>
          <a:p>
            <a:r>
              <a:rPr lang="uk-UA" sz="2000" b="1" dirty="0">
                <a:solidFill>
                  <a:srgbClr val="333399"/>
                </a:solidFill>
                <a:latin typeface="Times New Roman" panose="02020603050405020304" pitchFamily="18" charset="0"/>
                <a:cs typeface="Times New Roman" panose="02020603050405020304" pitchFamily="18" charset="0"/>
              </a:rPr>
              <a:t>             III групи  -    до санаторіїв неврологічного профілю з лікуванням   </a:t>
            </a:r>
          </a:p>
          <a:p>
            <a:r>
              <a:rPr lang="uk-UA" sz="2000" b="1" dirty="0">
                <a:solidFill>
                  <a:srgbClr val="333399"/>
                </a:solidFill>
                <a:latin typeface="Times New Roman" panose="02020603050405020304" pitchFamily="18" charset="0"/>
                <a:cs typeface="Times New Roman" panose="02020603050405020304" pitchFamily="18" charset="0"/>
              </a:rPr>
              <a:t>                                    строком на 18-21 день</a:t>
            </a:r>
            <a:r>
              <a:rPr lang="uk-UA" sz="2000" b="1" dirty="0" smtClean="0">
                <a:solidFill>
                  <a:srgbClr val="333399"/>
                </a:solidFill>
                <a:latin typeface="Times New Roman" panose="02020603050405020304" pitchFamily="18" charset="0"/>
                <a:cs typeface="Times New Roman" panose="02020603050405020304" pitchFamily="18" charset="0"/>
              </a:rPr>
              <a:t>.</a:t>
            </a:r>
          </a:p>
          <a:p>
            <a:r>
              <a:rPr lang="uk-UA" sz="2000" b="1" dirty="0" smtClean="0">
                <a:solidFill>
                  <a:srgbClr val="333399"/>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4) </a:t>
            </a:r>
            <a:r>
              <a:rPr lang="uk-UA" sz="2000" b="1" dirty="0" smtClean="0">
                <a:solidFill>
                  <a:srgbClr val="333399"/>
                </a:solidFill>
                <a:latin typeface="Times New Roman" panose="02020603050405020304" pitchFamily="18" charset="0"/>
                <a:cs typeface="Times New Roman" panose="02020603050405020304" pitchFamily="18" charset="0"/>
              </a:rPr>
              <a:t>учасників війни - не частіше ніж 1 раз на два роки строком на 18-21 день.</a:t>
            </a:r>
            <a:endParaRPr lang="uk-UA" sz="2000" b="1" dirty="0">
              <a:solidFill>
                <a:srgbClr val="333399"/>
              </a:solidFill>
              <a:latin typeface="Times New Roman" panose="02020603050405020304" pitchFamily="18" charset="0"/>
              <a:cs typeface="Times New Roman" panose="02020603050405020304" pitchFamily="18" charset="0"/>
            </a:endParaRPr>
          </a:p>
        </p:txBody>
      </p:sp>
      <p:pic>
        <p:nvPicPr>
          <p:cNvPr id="7" name="Рисунок 6"/>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53751" y="137183"/>
            <a:ext cx="1979714" cy="1707641"/>
          </a:xfrm>
          <a:prstGeom prst="rect">
            <a:avLst/>
          </a:prstGeom>
        </p:spPr>
      </p:pic>
    </p:spTree>
    <p:extLst>
      <p:ext uri="{BB962C8B-B14F-4D97-AF65-F5344CB8AC3E}">
        <p14:creationId xmlns:p14="http://schemas.microsoft.com/office/powerpoint/2010/main" xmlns="" val="2618940401"/>
      </p:ext>
    </p:extLst>
  </p:cSld>
  <p:clrMapOvr>
    <a:masterClrMapping/>
  </p:clrMapOvr>
  <p:transition>
    <p:split orient="vert"/>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Объект 9"/>
          <p:cNvSpPr>
            <a:spLocks noGrp="1"/>
          </p:cNvSpPr>
          <p:nvPr>
            <p:ph idx="1"/>
          </p:nvPr>
        </p:nvSpPr>
        <p:spPr>
          <a:xfrm>
            <a:off x="6613367" y="2034954"/>
            <a:ext cx="2499757" cy="4104455"/>
          </a:xfrm>
        </p:spPr>
        <p:txBody>
          <a:bodyPr/>
          <a:lstStyle/>
          <a:p>
            <a:pPr marL="0" indent="0" algn="ctr">
              <a:buNone/>
            </a:pPr>
            <a:r>
              <a:rPr lang="uk-UA" b="1" dirty="0" smtClean="0">
                <a:latin typeface="Times New Roman" panose="02020603050405020304" pitchFamily="18" charset="0"/>
                <a:cs typeface="Times New Roman" panose="02020603050405020304" pitchFamily="18" charset="0"/>
              </a:rPr>
              <a:t>Органи соціального захисту населення за місцем реєстрації для взяття на облік</a:t>
            </a:r>
          </a:p>
        </p:txBody>
      </p:sp>
      <p:sp>
        <p:nvSpPr>
          <p:cNvPr id="15" name="Текст 14"/>
          <p:cNvSpPr>
            <a:spLocks noGrp="1"/>
          </p:cNvSpPr>
          <p:nvPr>
            <p:ph type="body" sz="half" idx="2"/>
          </p:nvPr>
        </p:nvSpPr>
        <p:spPr>
          <a:xfrm>
            <a:off x="154674" y="1484784"/>
            <a:ext cx="5132457" cy="5040560"/>
          </a:xfrm>
        </p:spPr>
        <p:txBody>
          <a:bodyPr>
            <a:normAutofit/>
          </a:bodyPr>
          <a:lstStyle/>
          <a:p>
            <a:pPr algn="just"/>
            <a:r>
              <a:rPr lang="uk-UA" sz="2800" noProof="1">
                <a:latin typeface="Times New Roman" panose="02020603050405020304" pitchFamily="18" charset="0"/>
                <a:cs typeface="Times New Roman" panose="02020603050405020304" pitchFamily="18" charset="0"/>
              </a:rPr>
              <a:t>♦медичну довідку лікувальної установи за формою 070/о</a:t>
            </a:r>
            <a:endParaRPr lang="uk-UA" sz="2800" b="1" u="sng" noProof="1">
              <a:latin typeface="Times New Roman" panose="02020603050405020304" pitchFamily="18" charset="0"/>
              <a:cs typeface="Times New Roman" panose="02020603050405020304" pitchFamily="18" charset="0"/>
            </a:endParaRPr>
          </a:p>
          <a:p>
            <a:pPr algn="just"/>
            <a:r>
              <a:rPr lang="uk-UA" sz="2800" b="1" noProof="1">
                <a:latin typeface="Times New Roman" panose="02020603050405020304" pitchFamily="18" charset="0"/>
                <a:cs typeface="Times New Roman" panose="02020603050405020304" pitchFamily="18" charset="0"/>
              </a:rPr>
              <a:t>♦</a:t>
            </a:r>
            <a:r>
              <a:rPr lang="uk-UA" sz="2800" noProof="1">
                <a:latin typeface="Times New Roman" panose="02020603050405020304" pitchFamily="18" charset="0"/>
                <a:cs typeface="Times New Roman" panose="02020603050405020304" pitchFamily="18" charset="0"/>
              </a:rPr>
              <a:t>копію військового квитка (за наявності) та копію документа, що підтверджує безпосереднє залучення особи до виконання завдань </a:t>
            </a:r>
            <a:r>
              <a:rPr lang="uk-UA" sz="2800" noProof="1" smtClean="0">
                <a:latin typeface="Times New Roman" panose="02020603050405020304" pitchFamily="18" charset="0"/>
                <a:cs typeface="Times New Roman" panose="02020603050405020304" pitchFamily="18" charset="0"/>
              </a:rPr>
              <a:t>АТО/ООС </a:t>
            </a:r>
            <a:r>
              <a:rPr lang="uk-UA" sz="2800" noProof="1">
                <a:latin typeface="Times New Roman" panose="02020603050405020304" pitchFamily="18" charset="0"/>
                <a:cs typeface="Times New Roman" panose="02020603050405020304" pitchFamily="18" charset="0"/>
              </a:rPr>
              <a:t>в районах її проведення</a:t>
            </a:r>
          </a:p>
          <a:p>
            <a:r>
              <a:rPr lang="uk-UA" sz="2800" b="1" noProof="1">
                <a:latin typeface="Times New Roman" panose="02020603050405020304" pitchFamily="18" charset="0"/>
                <a:cs typeface="Times New Roman" panose="02020603050405020304" pitchFamily="18" charset="0"/>
              </a:rPr>
              <a:t>♦</a:t>
            </a:r>
            <a:r>
              <a:rPr lang="uk-UA" sz="2800" noProof="1">
                <a:latin typeface="Times New Roman" panose="02020603050405020304" pitchFamily="18" charset="0"/>
                <a:cs typeface="Times New Roman" panose="02020603050405020304" pitchFamily="18" charset="0"/>
              </a:rPr>
              <a:t>копію </a:t>
            </a:r>
            <a:r>
              <a:rPr lang="uk-UA" sz="2800" noProof="1" smtClean="0">
                <a:latin typeface="Times New Roman" panose="02020603050405020304" pitchFamily="18" charset="0"/>
                <a:cs typeface="Times New Roman" panose="02020603050405020304" pitchFamily="18" charset="0"/>
              </a:rPr>
              <a:t>відповідного посвідчення</a:t>
            </a:r>
            <a:endParaRPr lang="uk-UA" sz="2800" b="1" noProof="1">
              <a:latin typeface="Times New Roman" panose="02020603050405020304" pitchFamily="18" charset="0"/>
              <a:cs typeface="Times New Roman" panose="02020603050405020304" pitchFamily="18" charset="0"/>
            </a:endParaRPr>
          </a:p>
        </p:txBody>
      </p:sp>
      <p:sp>
        <p:nvSpPr>
          <p:cNvPr id="8" name="Стрелка вправо 7"/>
          <p:cNvSpPr/>
          <p:nvPr/>
        </p:nvSpPr>
        <p:spPr>
          <a:xfrm>
            <a:off x="5526251" y="4665513"/>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useBgFill="1">
        <p:nvSpPr>
          <p:cNvPr id="9" name="Прямоугольник 8"/>
          <p:cNvSpPr/>
          <p:nvPr/>
        </p:nvSpPr>
        <p:spPr>
          <a:xfrm>
            <a:off x="251520" y="526827"/>
            <a:ext cx="8651304" cy="4711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400" b="1" dirty="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ДЛЯ ОТРИМАННЯ САНАТОРНО-КУРОРТНОЇ ПУТІВКИ</a:t>
            </a:r>
            <a:endParaRPr lang="ru-RU" sz="2400" b="1" dirty="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3" name="Рисунок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5395837" y="2783468"/>
            <a:ext cx="1248407" cy="1586967"/>
          </a:xfrm>
          <a:prstGeom prst="rect">
            <a:avLst/>
          </a:prstGeom>
        </p:spPr>
      </p:pic>
    </p:spTree>
    <p:extLst>
      <p:ext uri="{BB962C8B-B14F-4D97-AF65-F5344CB8AC3E}">
        <p14:creationId xmlns:p14="http://schemas.microsoft.com/office/powerpoint/2010/main" xmlns="" val="162052914"/>
      </p:ext>
    </p:extLst>
  </p:cSld>
  <p:clrMapOvr>
    <a:masterClrMapping/>
  </p:clrMapOvr>
  <p:transition>
    <p:split orient="vert"/>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Объект 1"/>
          <p:cNvGraphicFramePr>
            <a:graphicFrameLocks noGrp="1"/>
          </p:cNvGraphicFramePr>
          <p:nvPr>
            <p:ph idx="1"/>
            <p:extLst/>
          </p:nvPr>
        </p:nvGraphicFramePr>
        <p:xfrm>
          <a:off x="-36000" y="1700809"/>
          <a:ext cx="9174792" cy="50418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Скругленный прямоугольник 8"/>
          <p:cNvSpPr/>
          <p:nvPr/>
        </p:nvSpPr>
        <p:spPr>
          <a:xfrm>
            <a:off x="35103" y="2219159"/>
            <a:ext cx="9144000" cy="148599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uk-UA" sz="2400" b="1" dirty="0">
                <a:solidFill>
                  <a:srgbClr val="333399"/>
                </a:solidFill>
                <a:latin typeface="Times New Roman" panose="02020603050405020304" pitchFamily="18" charset="0"/>
                <a:cs typeface="Times New Roman" panose="02020603050405020304" pitchFamily="18" charset="0"/>
              </a:rPr>
              <a:t>Для отримання послуги з психологічної реабілітації необхідно </a:t>
            </a:r>
            <a:r>
              <a:rPr lang="uk-UA" sz="2400" b="1" dirty="0" smtClean="0">
                <a:solidFill>
                  <a:srgbClr val="333399"/>
                </a:solidFill>
                <a:latin typeface="Times New Roman" panose="02020603050405020304" pitchFamily="18" charset="0"/>
                <a:cs typeface="Times New Roman" panose="02020603050405020304" pitchFamily="18" charset="0"/>
              </a:rPr>
              <a:t>звернутись до органу з питань </a:t>
            </a:r>
            <a:r>
              <a:rPr lang="uk-UA" sz="2400" b="1" dirty="0">
                <a:solidFill>
                  <a:srgbClr val="333399"/>
                </a:solidFill>
                <a:latin typeface="Times New Roman" panose="02020603050405020304" pitchFamily="18" charset="0"/>
                <a:cs typeface="Times New Roman" panose="02020603050405020304" pitchFamily="18" charset="0"/>
              </a:rPr>
              <a:t>соціального захисту населення за місцем </a:t>
            </a:r>
            <a:r>
              <a:rPr lang="uk-UA" sz="2400" b="1" dirty="0" smtClean="0">
                <a:solidFill>
                  <a:srgbClr val="333399"/>
                </a:solidFill>
                <a:latin typeface="Times New Roman" panose="02020603050405020304" pitchFamily="18" charset="0"/>
                <a:cs typeface="Times New Roman" panose="02020603050405020304" pitchFamily="18" charset="0"/>
              </a:rPr>
              <a:t>реєстрації, </a:t>
            </a:r>
            <a:r>
              <a:rPr lang="uk-UA" sz="2400" b="1" dirty="0">
                <a:solidFill>
                  <a:srgbClr val="333399"/>
                </a:solidFill>
                <a:latin typeface="Times New Roman" panose="02020603050405020304" pitchFamily="18" charset="0"/>
                <a:cs typeface="Times New Roman" panose="02020603050405020304" pitchFamily="18" charset="0"/>
              </a:rPr>
              <a:t>фактичного </a:t>
            </a:r>
            <a:r>
              <a:rPr lang="uk-UA" sz="2400" b="1" dirty="0" smtClean="0">
                <a:solidFill>
                  <a:srgbClr val="333399"/>
                </a:solidFill>
                <a:latin typeface="Times New Roman" panose="02020603050405020304" pitchFamily="18" charset="0"/>
                <a:cs typeface="Times New Roman" panose="02020603050405020304" pitchFamily="18" charset="0"/>
              </a:rPr>
              <a:t>проживання або проходження служби</a:t>
            </a:r>
            <a:endParaRPr lang="ru-RU" sz="2400" b="1" dirty="0">
              <a:solidFill>
                <a:srgbClr val="333399"/>
              </a:solidFill>
              <a:latin typeface="Times New Roman" panose="02020603050405020304" pitchFamily="18" charset="0"/>
              <a:cs typeface="Times New Roman" panose="02020603050405020304" pitchFamily="18" charset="0"/>
            </a:endParaRPr>
          </a:p>
        </p:txBody>
      </p:sp>
      <p:sp>
        <p:nvSpPr>
          <p:cNvPr id="10" name="Скругленный прямоугольник 9"/>
          <p:cNvSpPr/>
          <p:nvPr/>
        </p:nvSpPr>
        <p:spPr>
          <a:xfrm>
            <a:off x="35103" y="4027540"/>
            <a:ext cx="9108897" cy="149360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uk-UA" sz="2400" b="1" i="1" dirty="0" smtClean="0">
                <a:solidFill>
                  <a:srgbClr val="333399"/>
                </a:solidFill>
                <a:latin typeface="Times New Roman" panose="02020603050405020304" pitchFamily="18" charset="0"/>
                <a:cs typeface="Times New Roman" panose="02020603050405020304" pitchFamily="18" charset="0"/>
              </a:rPr>
              <a:t>Подати документи</a:t>
            </a:r>
            <a:r>
              <a:rPr lang="en-US" sz="2400" b="1" i="1" dirty="0" smtClean="0">
                <a:solidFill>
                  <a:srgbClr val="333399"/>
                </a:solidFill>
                <a:latin typeface="Times New Roman" panose="02020603050405020304" pitchFamily="18" charset="0"/>
                <a:cs typeface="Times New Roman" panose="02020603050405020304" pitchFamily="18" charset="0"/>
              </a:rPr>
              <a:t>:</a:t>
            </a:r>
            <a:r>
              <a:rPr lang="uk-UA" sz="2400" b="1" i="1" dirty="0" smtClean="0">
                <a:solidFill>
                  <a:srgbClr val="333399"/>
                </a:solidFill>
                <a:latin typeface="Times New Roman" panose="02020603050405020304" pitchFamily="18" charset="0"/>
                <a:cs typeface="Times New Roman" panose="02020603050405020304" pitchFamily="18" charset="0"/>
              </a:rPr>
              <a:t> </a:t>
            </a:r>
          </a:p>
          <a:p>
            <a:pPr lvl="0" algn="ctr"/>
            <a:r>
              <a:rPr lang="uk-UA" sz="2000" b="1" dirty="0" smtClean="0">
                <a:solidFill>
                  <a:srgbClr val="333399"/>
                </a:solidFill>
                <a:latin typeface="Times New Roman" panose="02020603050405020304" pitchFamily="18" charset="0"/>
                <a:cs typeface="Times New Roman" panose="02020603050405020304" pitchFamily="18" charset="0"/>
              </a:rPr>
              <a:t>Копії посвідчення учасника бойових дій, інваліда війни або учасника війни</a:t>
            </a:r>
            <a:r>
              <a:rPr lang="en-US" sz="2000" b="1" dirty="0" smtClean="0">
                <a:solidFill>
                  <a:srgbClr val="333399"/>
                </a:solidFill>
                <a:latin typeface="Times New Roman" panose="02020603050405020304" pitchFamily="18" charset="0"/>
                <a:cs typeface="Times New Roman" panose="02020603050405020304" pitchFamily="18" charset="0"/>
              </a:rPr>
              <a:t>;</a:t>
            </a:r>
            <a:r>
              <a:rPr lang="uk-UA" sz="2000" b="1" dirty="0" smtClean="0">
                <a:solidFill>
                  <a:srgbClr val="333399"/>
                </a:solidFill>
                <a:latin typeface="Times New Roman" panose="02020603050405020304" pitchFamily="18" charset="0"/>
                <a:cs typeface="Times New Roman" panose="02020603050405020304" pitchFamily="18" charset="0"/>
              </a:rPr>
              <a:t> документа, що підтверджує безпосереднє залучення до виконання завдань АТО/ООС в районах її проведення</a:t>
            </a:r>
            <a:endParaRPr lang="ru-RU" sz="2000" b="1" dirty="0">
              <a:solidFill>
                <a:srgbClr val="333399"/>
              </a:solidFill>
              <a:latin typeface="Times New Roman" panose="02020603050405020304" pitchFamily="18" charset="0"/>
              <a:cs typeface="Times New Roman" panose="02020603050405020304" pitchFamily="18" charset="0"/>
            </a:endParaRPr>
          </a:p>
        </p:txBody>
      </p:sp>
      <p:sp>
        <p:nvSpPr>
          <p:cNvPr id="12" name="Стрелка вправо 11"/>
          <p:cNvSpPr/>
          <p:nvPr/>
        </p:nvSpPr>
        <p:spPr>
          <a:xfrm rot="5400000">
            <a:off x="4361715" y="3637610"/>
            <a:ext cx="266846"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Стрелка вправо 12"/>
          <p:cNvSpPr/>
          <p:nvPr/>
        </p:nvSpPr>
        <p:spPr>
          <a:xfrm rot="5400000">
            <a:off x="4364182" y="5441562"/>
            <a:ext cx="242772"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Скругленный прямоугольник 14"/>
          <p:cNvSpPr/>
          <p:nvPr/>
        </p:nvSpPr>
        <p:spPr>
          <a:xfrm>
            <a:off x="0" y="5805264"/>
            <a:ext cx="9144000" cy="105882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uk-UA" sz="2400" b="1" dirty="0">
                <a:solidFill>
                  <a:srgbClr val="333399"/>
                </a:solidFill>
                <a:latin typeface="Times New Roman" panose="02020603050405020304" pitchFamily="18" charset="0"/>
                <a:cs typeface="Times New Roman" panose="02020603050405020304" pitchFamily="18" charset="0"/>
              </a:rPr>
              <a:t>Обрати суб’єкта надання послуг, у якого бажає пройти  </a:t>
            </a:r>
            <a:r>
              <a:rPr lang="uk-UA" sz="2400" b="1" dirty="0" smtClean="0">
                <a:solidFill>
                  <a:srgbClr val="333399"/>
                </a:solidFill>
                <a:latin typeface="Times New Roman" panose="02020603050405020304" pitchFamily="18" charset="0"/>
                <a:cs typeface="Times New Roman" panose="02020603050405020304" pitchFamily="18" charset="0"/>
              </a:rPr>
              <a:t>реабілітацію, після чого місцевий орган з питань </a:t>
            </a:r>
            <a:r>
              <a:rPr lang="uk-UA" sz="2400" b="1" dirty="0">
                <a:solidFill>
                  <a:srgbClr val="333399"/>
                </a:solidFill>
                <a:latin typeface="Times New Roman" panose="02020603050405020304" pitchFamily="18" charset="0"/>
                <a:cs typeface="Times New Roman" panose="02020603050405020304" pitchFamily="18" charset="0"/>
              </a:rPr>
              <a:t>соціального захисту населення</a:t>
            </a:r>
            <a:r>
              <a:rPr lang="uk-UA" sz="2400" b="1" dirty="0" smtClean="0">
                <a:solidFill>
                  <a:srgbClr val="333399"/>
                </a:solidFill>
                <a:latin typeface="Times New Roman" panose="02020603050405020304" pitchFamily="18" charset="0"/>
                <a:cs typeface="Times New Roman" panose="02020603050405020304" pitchFamily="18" charset="0"/>
              </a:rPr>
              <a:t> укладає тристоронній договір </a:t>
            </a:r>
            <a:endParaRPr lang="ru-RU" sz="2400" b="1" dirty="0">
              <a:solidFill>
                <a:srgbClr val="333399"/>
              </a:solidFill>
              <a:latin typeface="Times New Roman" panose="02020603050405020304" pitchFamily="18" charset="0"/>
              <a:cs typeface="Times New Roman" panose="02020603050405020304" pitchFamily="18" charset="0"/>
            </a:endParaRPr>
          </a:p>
        </p:txBody>
      </p:sp>
      <p:pic>
        <p:nvPicPr>
          <p:cNvPr id="14" name="Объект 3"/>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bwMode="auto">
          <a:xfrm>
            <a:off x="35103" y="427768"/>
            <a:ext cx="2160634" cy="1610745"/>
          </a:xfrm>
          <a:prstGeom prst="rect">
            <a:avLst/>
          </a:prstGeom>
          <a:noFill/>
          <a:ln w="9525">
            <a:noFill/>
            <a:miter lim="800000"/>
            <a:headEnd/>
            <a:tailEnd/>
          </a:ln>
        </p:spPr>
      </p:pic>
      <p:sp useBgFill="1">
        <p:nvSpPr>
          <p:cNvPr id="16" name="Прямоугольник 15"/>
          <p:cNvSpPr/>
          <p:nvPr/>
        </p:nvSpPr>
        <p:spPr>
          <a:xfrm>
            <a:off x="2086903" y="105555"/>
            <a:ext cx="7087979" cy="208642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b="1" i="1" noProof="1">
                <a:solidFill>
                  <a:srgbClr val="333399"/>
                </a:solidFill>
                <a:latin typeface="Times New Roman" panose="02020603050405020304" pitchFamily="18" charset="0"/>
                <a:cs typeface="Times New Roman" panose="02020603050405020304" pitchFamily="18" charset="0"/>
              </a:rPr>
              <a:t>ПКМУ від 12.07.2017 № 497 «</a:t>
            </a:r>
            <a:r>
              <a:rPr lang="uk-UA" b="1" i="1" dirty="0">
                <a:solidFill>
                  <a:srgbClr val="333399"/>
                </a:solidFill>
                <a:latin typeface="Times New Roman" panose="02020603050405020304" pitchFamily="18" charset="0"/>
                <a:cs typeface="Times New Roman" panose="02020603050405020304" pitchFamily="18" charset="0"/>
              </a:rPr>
              <a:t>Про затвердження Порядку використання коштів, передбачених у державному бюджеті для здійснення заходів із психологічної реабілітації постраждалих учасників Революції Гідності, учасників антитерористичної операції та осіб, які здійснювали заходи із забезпечення національної безпеки і оборони, відсічі і стримування збройної агресії Російської Федерації у Донецькій та Луганській областях</a:t>
            </a:r>
            <a:r>
              <a:rPr lang="uk-UA" b="1" i="1" noProof="1">
                <a:solidFill>
                  <a:srgbClr val="333399"/>
                </a:solidFill>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xmlns="" val="3305470938"/>
      </p:ext>
    </p:extLst>
  </p:cSld>
  <p:clrMapOvr>
    <a:masterClrMapping/>
  </p:clrMapOvr>
  <p:transition>
    <p:split orient="vert"/>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1648" y="3068960"/>
            <a:ext cx="9102352" cy="3789040"/>
          </a:xfrm>
        </p:spPr>
        <p:txBody>
          <a:bodyPr>
            <a:normAutofit/>
          </a:bodyPr>
          <a:lstStyle/>
          <a:p>
            <a:pPr marL="0" indent="0" algn="ctr">
              <a:buNone/>
            </a:pPr>
            <a:endParaRPr lang="uk-UA" sz="1200" b="1" dirty="0">
              <a:solidFill>
                <a:srgbClr val="333399"/>
              </a:solidFill>
              <a:latin typeface="Times New Roman" panose="02020603050405020304" pitchFamily="18" charset="0"/>
              <a:cs typeface="Times New Roman" panose="02020603050405020304" pitchFamily="18" charset="0"/>
            </a:endParaRPr>
          </a:p>
          <a:p>
            <a:pPr marL="0" indent="0" algn="just">
              <a:buNone/>
            </a:pPr>
            <a:r>
              <a:rPr lang="uk-UA" sz="2000" b="1" noProof="1">
                <a:solidFill>
                  <a:srgbClr val="333399"/>
                </a:solidFill>
                <a:latin typeface="Times New Roman" panose="02020603050405020304" pitchFamily="18" charset="0"/>
                <a:cs typeface="Times New Roman" panose="02020603050405020304" pitchFamily="18" charset="0"/>
              </a:rPr>
              <a:t>Грошова компенсація вартості проїзду учасників </a:t>
            </a:r>
            <a:r>
              <a:rPr lang="uk-UA" sz="2000" b="1" noProof="1" smtClean="0">
                <a:solidFill>
                  <a:srgbClr val="333399"/>
                </a:solidFill>
                <a:latin typeface="Times New Roman" panose="02020603050405020304" pitchFamily="18" charset="0"/>
                <a:cs typeface="Times New Roman" panose="02020603050405020304" pitchFamily="18" charset="0"/>
              </a:rPr>
              <a:t>АТО/ООС </a:t>
            </a:r>
            <a:r>
              <a:rPr lang="uk-UA" sz="2000" b="1" noProof="1">
                <a:solidFill>
                  <a:srgbClr val="333399"/>
                </a:solidFill>
                <a:latin typeface="Times New Roman" panose="02020603050405020304" pitchFamily="18" charset="0"/>
                <a:cs typeface="Times New Roman" panose="02020603050405020304" pitchFamily="18" charset="0"/>
              </a:rPr>
              <a:t>до реабілітаційних установ та назад надається у разі користування таким міжміським транспортом:</a:t>
            </a:r>
          </a:p>
          <a:p>
            <a:pPr algn="just"/>
            <a:r>
              <a:rPr lang="uk-UA" sz="2000" b="1" noProof="1">
                <a:solidFill>
                  <a:srgbClr val="333399"/>
                </a:solidFill>
                <a:latin typeface="Times New Roman" panose="02020603050405020304" pitchFamily="18" charset="0"/>
                <a:cs typeface="Times New Roman" panose="02020603050405020304" pitchFamily="18" charset="0"/>
              </a:rPr>
              <a:t>залізничним - у розмірі фактичних витрат, підтверджених проїзними документами, але не більше вартості проїзду в плацкартному/купейному вагоні швидкого поїзда та вагоні другого класу швидкісного поїзда;</a:t>
            </a:r>
          </a:p>
          <a:p>
            <a:pPr algn="just"/>
            <a:r>
              <a:rPr lang="uk-UA" sz="2000" b="1" noProof="1">
                <a:solidFill>
                  <a:srgbClr val="333399"/>
                </a:solidFill>
                <a:latin typeface="Times New Roman" panose="02020603050405020304" pitchFamily="18" charset="0"/>
                <a:cs typeface="Times New Roman" panose="02020603050405020304" pitchFamily="18" charset="0"/>
              </a:rPr>
              <a:t>автомобільним загального користування (крім таксі) - у розмірі фактичних витрат, підтверджених проїзними документами.</a:t>
            </a:r>
          </a:p>
          <a:p>
            <a:pPr marL="0" indent="0" algn="just">
              <a:buNone/>
            </a:pPr>
            <a:r>
              <a:rPr lang="uk-UA" sz="2000" b="1" noProof="1">
                <a:solidFill>
                  <a:srgbClr val="333399"/>
                </a:solidFill>
                <a:latin typeface="Times New Roman" panose="02020603050405020304" pitchFamily="18" charset="0"/>
                <a:cs typeface="Times New Roman" panose="02020603050405020304" pitchFamily="18" charset="0"/>
              </a:rPr>
              <a:t>Витрати на проїзд транспортом міського та приміського сполучення відшкодуванню не підлягають.</a:t>
            </a:r>
          </a:p>
        </p:txBody>
      </p:sp>
      <p:pic>
        <p:nvPicPr>
          <p:cNvPr id="2" name="Рисунок 1"/>
          <p:cNvPicPr>
            <a:picLocks noChangeAspect="1"/>
          </p:cNvPicPr>
          <p:nvPr/>
        </p:nvPicPr>
        <p:blipFill rotWithShape="1">
          <a:blip r:embed="rId2">
            <a:extLst>
              <a:ext uri="{28A0092B-C50C-407E-A947-70E740481C1C}">
                <a14:useLocalDpi xmlns:a14="http://schemas.microsoft.com/office/drawing/2010/main" xmlns="" val="0"/>
              </a:ext>
            </a:extLst>
          </a:blip>
          <a:srcRect l="2869" t="3433" r="3636" b="15385"/>
          <a:stretch/>
        </p:blipFill>
        <p:spPr>
          <a:xfrm>
            <a:off x="68560" y="476672"/>
            <a:ext cx="2069479" cy="2016224"/>
          </a:xfrm>
          <a:prstGeom prst="rect">
            <a:avLst/>
          </a:prstGeom>
        </p:spPr>
      </p:pic>
      <p:sp useBgFill="1">
        <p:nvSpPr>
          <p:cNvPr id="6" name="Прямоугольник 5"/>
          <p:cNvSpPr/>
          <p:nvPr/>
        </p:nvSpPr>
        <p:spPr>
          <a:xfrm>
            <a:off x="2138040" y="188640"/>
            <a:ext cx="7005960" cy="28803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000" b="1" i="1" noProof="1">
                <a:solidFill>
                  <a:srgbClr val="333399"/>
                </a:solidFill>
                <a:latin typeface="Times New Roman" panose="02020603050405020304" pitchFamily="18" charset="0"/>
                <a:cs typeface="Times New Roman" panose="02020603050405020304" pitchFamily="18" charset="0"/>
              </a:rPr>
              <a:t>ПКМУ від 23.08.2016 № 528 «</a:t>
            </a:r>
            <a:r>
              <a:rPr lang="uk-UA" sz="2000" b="1" i="1" dirty="0">
                <a:solidFill>
                  <a:srgbClr val="333399"/>
                </a:solidFill>
                <a:latin typeface="Times New Roman" panose="02020603050405020304" pitchFamily="18" charset="0"/>
                <a:cs typeface="Times New Roman" panose="02020603050405020304" pitchFamily="18" charset="0"/>
              </a:rPr>
              <a:t>Про затвердження Порядку виплати грошової компенсації вартості проїзду постраждалих учасників Революції Гідності, учасників антитерористичної операції та осіб, які здійснювали заходи із забезпечення національної безпеки і оборони, відсічі і стримування збройної агресії Російської Федерації у Донецькій та Луганській областях, до суб’єктів надання послуг для проходження психологічної реабілітації та назад</a:t>
            </a:r>
            <a:r>
              <a:rPr lang="uk-UA" sz="2000" b="1" i="1" noProof="1">
                <a:solidFill>
                  <a:srgbClr val="333399"/>
                </a:solidFill>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xmlns="" val="4216530090"/>
      </p:ext>
    </p:extLst>
  </p:cSld>
  <p:clrMapOvr>
    <a:masterClrMapping/>
  </p:clrMapOvr>
  <p:transition>
    <p:split orient="vert"/>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79512" y="332656"/>
            <a:ext cx="8640960" cy="1224136"/>
          </a:xfrm>
        </p:spPr>
        <p:txBody>
          <a:bodyPr>
            <a:noAutofit/>
          </a:bodyPr>
          <a:lstStyle/>
          <a:p>
            <a:r>
              <a:rPr lang="uk-UA" sz="2000" b="1" i="1" noProof="1" smtClean="0">
                <a:solidFill>
                  <a:srgbClr val="333399"/>
                </a:solidFill>
                <a:latin typeface="Times New Roman" panose="02020603050405020304" pitchFamily="18" charset="0"/>
                <a:cs typeface="Times New Roman" panose="02020603050405020304" pitchFamily="18" charset="0"/>
              </a:rPr>
              <a:t>Грошова компенсація вартості проїзду учасників АТО/ООС до реабілітаційних установ та назад призначається </a:t>
            </a:r>
            <a:r>
              <a:rPr lang="uk-UA" sz="2000" b="1" i="1" noProof="1">
                <a:solidFill>
                  <a:srgbClr val="333399"/>
                </a:solidFill>
                <a:latin typeface="Times New Roman" panose="02020603050405020304" pitchFamily="18" charset="0"/>
                <a:cs typeface="Times New Roman" panose="02020603050405020304" pitchFamily="18" charset="0"/>
              </a:rPr>
              <a:t>в разі, коли звернення надійшло не пізніше ніж через 90 календарних днів із зазначеної в проїзному документі дати закінчення поїздки</a:t>
            </a:r>
          </a:p>
        </p:txBody>
      </p:sp>
      <p:sp>
        <p:nvSpPr>
          <p:cNvPr id="3" name="Подзаголовок 2"/>
          <p:cNvSpPr>
            <a:spLocks noGrp="1"/>
          </p:cNvSpPr>
          <p:nvPr>
            <p:ph type="subTitle" idx="1"/>
          </p:nvPr>
        </p:nvSpPr>
        <p:spPr>
          <a:xfrm>
            <a:off x="1" y="1988840"/>
            <a:ext cx="5898475" cy="4869160"/>
          </a:xfrm>
        </p:spPr>
        <p:txBody>
          <a:bodyPr>
            <a:normAutofit/>
          </a:bodyPr>
          <a:lstStyle/>
          <a:p>
            <a:pPr algn="just"/>
            <a:r>
              <a:rPr lang="uk-UA" sz="2200" noProof="1" smtClean="0">
                <a:solidFill>
                  <a:srgbClr val="333399"/>
                </a:solidFill>
                <a:latin typeface="Times New Roman" panose="02020603050405020304" pitchFamily="18" charset="0"/>
                <a:cs typeface="Times New Roman" panose="02020603050405020304" pitchFamily="18" charset="0"/>
              </a:rPr>
              <a:t>●</a:t>
            </a:r>
            <a:r>
              <a:rPr lang="uk-UA" sz="2200" noProof="1">
                <a:solidFill>
                  <a:srgbClr val="333399"/>
                </a:solidFill>
                <a:latin typeface="Times New Roman" panose="02020603050405020304" pitchFamily="18" charset="0"/>
                <a:cs typeface="Times New Roman" panose="02020603050405020304" pitchFamily="18" charset="0"/>
              </a:rPr>
              <a:t>заяву </a:t>
            </a:r>
          </a:p>
          <a:p>
            <a:pPr algn="just"/>
            <a:r>
              <a:rPr lang="uk-UA" sz="2200" noProof="1">
                <a:solidFill>
                  <a:srgbClr val="333399"/>
                </a:solidFill>
                <a:latin typeface="Times New Roman" panose="02020603050405020304" pitchFamily="18" charset="0"/>
                <a:cs typeface="Times New Roman" panose="02020603050405020304" pitchFamily="18" charset="0"/>
              </a:rPr>
              <a:t>●копію паспорта або іншого документа, що засвідчує особу заявника та місце його проживання;</a:t>
            </a:r>
          </a:p>
          <a:p>
            <a:pPr algn="just"/>
            <a:r>
              <a:rPr lang="uk-UA" sz="2200" noProof="1">
                <a:solidFill>
                  <a:srgbClr val="333399"/>
                </a:solidFill>
                <a:latin typeface="Times New Roman" panose="02020603050405020304" pitchFamily="18" charset="0"/>
                <a:cs typeface="Times New Roman" panose="02020603050405020304" pitchFamily="18" charset="0"/>
              </a:rPr>
              <a:t>●заповнений реабілітаційною установою відривний корінець направлення на психологічну реабілітацію із зазначенням строків перебування в реабілітаційній установі;</a:t>
            </a:r>
          </a:p>
          <a:p>
            <a:pPr algn="just"/>
            <a:r>
              <a:rPr lang="uk-UA" sz="2200" noProof="1">
                <a:solidFill>
                  <a:srgbClr val="333399"/>
                </a:solidFill>
                <a:latin typeface="Times New Roman" panose="02020603050405020304" pitchFamily="18" charset="0"/>
                <a:cs typeface="Times New Roman" panose="02020603050405020304" pitchFamily="18" charset="0"/>
              </a:rPr>
              <a:t>●оригінали проїзних документів, що підтверджують витрати на оплату проїзду (на проїзному документі повинні бути зазначені дата проїзду та його вартість).</a:t>
            </a:r>
          </a:p>
        </p:txBody>
      </p:sp>
      <p:sp>
        <p:nvSpPr>
          <p:cNvPr id="6" name="Подзаголовок 2"/>
          <p:cNvSpPr txBox="1">
            <a:spLocks/>
          </p:cNvSpPr>
          <p:nvPr/>
        </p:nvSpPr>
        <p:spPr bwMode="auto">
          <a:xfrm>
            <a:off x="6533962" y="2276872"/>
            <a:ext cx="2478605" cy="3406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ctr" rtl="0" eaLnBrk="1" fontAlgn="base" hangingPunct="1">
              <a:spcBef>
                <a:spcPct val="20000"/>
              </a:spcBef>
              <a:spcAft>
                <a:spcPct val="0"/>
              </a:spcAft>
              <a:buFont typeface="Arial" charset="0"/>
              <a:buNone/>
              <a:defRPr sz="3200" kern="1200">
                <a:solidFill>
                  <a:schemeClr val="tx1">
                    <a:tint val="75000"/>
                  </a:schemeClr>
                </a:solidFill>
                <a:latin typeface="+mn-lt"/>
                <a:ea typeface="+mn-ea"/>
                <a:cs typeface="+mn-cs"/>
              </a:defRPr>
            </a:lvl1pPr>
            <a:lvl2pPr marL="457200" indent="0" algn="ctr" rtl="0" eaLnBrk="1" fontAlgn="base" hangingPunct="1">
              <a:spcBef>
                <a:spcPct val="20000"/>
              </a:spcBef>
              <a:spcAft>
                <a:spcPct val="0"/>
              </a:spcAft>
              <a:buFont typeface="Arial" charset="0"/>
              <a:buNone/>
              <a:defRPr sz="2800" kern="1200">
                <a:solidFill>
                  <a:schemeClr val="tx1">
                    <a:tint val="75000"/>
                  </a:schemeClr>
                </a:solidFill>
                <a:latin typeface="+mn-lt"/>
                <a:ea typeface="+mn-ea"/>
                <a:cs typeface="+mn-cs"/>
              </a:defRPr>
            </a:lvl2pPr>
            <a:lvl3pPr marL="914400" indent="0" algn="ctr" rtl="0" eaLnBrk="1" fontAlgn="base" hangingPunct="1">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600" indent="0" algn="ctr" rtl="0" eaLnBrk="1" fontAlgn="base" hangingPunct="1">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eaLnBrk="1" fontAlgn="base" hangingPunct="1">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uk-UA" sz="2400" noProof="1">
                <a:solidFill>
                  <a:srgbClr val="333399"/>
                </a:solidFill>
                <a:latin typeface="Times New Roman" panose="02020603050405020304" pitchFamily="18" charset="0"/>
                <a:cs typeface="Times New Roman" panose="02020603050405020304" pitchFamily="18" charset="0"/>
              </a:rPr>
              <a:t>органи соціального захисту населення за місцем реєстрації або за місцем фактичного проживання (перебування)</a:t>
            </a:r>
            <a:endParaRPr lang="uk-UA" sz="2400" b="1" noProof="1">
              <a:solidFill>
                <a:srgbClr val="333399"/>
              </a:solidFill>
              <a:latin typeface="Times New Roman" panose="02020603050405020304" pitchFamily="18" charset="0"/>
              <a:cs typeface="Times New Roman" panose="02020603050405020304" pitchFamily="18" charset="0"/>
            </a:endParaRPr>
          </a:p>
        </p:txBody>
      </p:sp>
      <p:pic>
        <p:nvPicPr>
          <p:cNvPr id="9" name="Рисунок 8"/>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029906" y="3846499"/>
            <a:ext cx="504056" cy="684935"/>
          </a:xfrm>
          <a:prstGeom prst="rect">
            <a:avLst/>
          </a:prstGeom>
        </p:spPr>
      </p:pic>
    </p:spTree>
    <p:extLst>
      <p:ext uri="{BB962C8B-B14F-4D97-AF65-F5344CB8AC3E}">
        <p14:creationId xmlns:p14="http://schemas.microsoft.com/office/powerpoint/2010/main" xmlns="" val="1199150621"/>
      </p:ext>
    </p:extLst>
  </p:cSld>
  <p:clrMapOvr>
    <a:masterClrMapping/>
  </p:clrMapOvr>
  <p:transition>
    <p:split orient="vert"/>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956" y="3284984"/>
            <a:ext cx="9144000" cy="3069639"/>
          </a:xfrm>
          <a:ln>
            <a:noFill/>
          </a:ln>
        </p:spPr>
        <p:txBody>
          <a:bodyPr>
            <a:noAutofit/>
          </a:bodyPr>
          <a:lstStyle/>
          <a:p>
            <a:pPr marL="0" indent="0" algn="just">
              <a:buNone/>
            </a:pPr>
            <a:r>
              <a:rPr lang="uk-UA" sz="2800" b="1" dirty="0" smtClean="0">
                <a:solidFill>
                  <a:srgbClr val="333399"/>
                </a:solidFill>
                <a:latin typeface="Times New Roman" panose="02020603050405020304" pitchFamily="18" charset="0"/>
                <a:cs typeface="Times New Roman" panose="02020603050405020304" pitchFamily="18" charset="0"/>
              </a:rPr>
              <a:t>Для навчання, перенавчання або підвищення кваліфікації за рахунок коштів державного бюджету у професійно-технічних навчальних закладах, автошколах ТСОУ, навчально-курсових комбінатах, курсах водіїв тощо з терміном навчання до 12 місяців звертатись до </a:t>
            </a:r>
            <a:r>
              <a:rPr lang="uk-UA" sz="2800" b="1" noProof="1" smtClean="0">
                <a:solidFill>
                  <a:srgbClr val="333399"/>
                </a:solidFill>
                <a:latin typeface="Times New Roman" panose="02020603050405020304" pitchFamily="18" charset="0"/>
                <a:cs typeface="Times New Roman" panose="02020603050405020304" pitchFamily="18" charset="0"/>
              </a:rPr>
              <a:t>органу з питань соціального захисту населення за місцем реєстрації або за місцем фактичного проживання (перебування)</a:t>
            </a:r>
            <a:endParaRPr lang="uk-UA" sz="2800" b="1" noProof="1">
              <a:solidFill>
                <a:srgbClr val="333399"/>
              </a:solidFill>
              <a:latin typeface="Times New Roman" panose="02020603050405020304" pitchFamily="18" charset="0"/>
              <a:cs typeface="Times New Roman" panose="02020603050405020304" pitchFamily="18" charset="0"/>
            </a:endParaRPr>
          </a:p>
        </p:txBody>
      </p:sp>
      <p:sp useBgFill="1">
        <p:nvSpPr>
          <p:cNvPr id="6" name="Прямоугольник 5"/>
          <p:cNvSpPr/>
          <p:nvPr/>
        </p:nvSpPr>
        <p:spPr>
          <a:xfrm>
            <a:off x="3074762" y="317512"/>
            <a:ext cx="6062392" cy="24799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000" b="1" i="1" noProof="1">
                <a:solidFill>
                  <a:srgbClr val="333399"/>
                </a:solidFill>
                <a:latin typeface="Times New Roman" panose="02020603050405020304" pitchFamily="18" charset="0"/>
                <a:cs typeface="Times New Roman" panose="02020603050405020304" pitchFamily="18" charset="0"/>
              </a:rPr>
              <a:t>ПКМУ від 31.03.2015 № 179 </a:t>
            </a:r>
            <a:r>
              <a:rPr lang="uk-UA" sz="2000" b="1" i="1" noProof="1" smtClean="0">
                <a:solidFill>
                  <a:srgbClr val="333399"/>
                </a:solidFill>
                <a:latin typeface="Times New Roman" panose="02020603050405020304" pitchFamily="18" charset="0"/>
                <a:cs typeface="Times New Roman" panose="02020603050405020304" pitchFamily="18" charset="0"/>
              </a:rPr>
              <a:t>«</a:t>
            </a:r>
            <a:r>
              <a:rPr lang="uk-UA" sz="2000" b="1" i="1" dirty="0">
                <a:solidFill>
                  <a:srgbClr val="333399"/>
                </a:solidFill>
                <a:latin typeface="Times New Roman" panose="02020603050405020304" pitchFamily="18" charset="0"/>
                <a:cs typeface="Times New Roman" panose="02020603050405020304" pitchFamily="18" charset="0"/>
              </a:rPr>
              <a:t>Про затвердження Порядку використання коштів, передбачених у державному бюджеті для здійснення заходів із соціальної та професійної адаптації учасників антитерористичної операції, осіб, які здійснювали заходи із забезпечення національної безпеки і оборони, відсічі і стримування збройної агресії Російської Федерації у Донецькій та Луганській областях, та постраждалих учасників Революції Гідності</a:t>
            </a:r>
            <a:r>
              <a:rPr lang="uk-UA" sz="2000" b="1" i="1" noProof="1">
                <a:solidFill>
                  <a:srgbClr val="333399"/>
                </a:solidFill>
                <a:latin typeface="Times New Roman" panose="02020603050405020304" pitchFamily="18" charset="0"/>
                <a:cs typeface="Times New Roman" panose="02020603050405020304" pitchFamily="18" charset="0"/>
              </a:rPr>
              <a:t>»</a:t>
            </a:r>
          </a:p>
        </p:txBody>
      </p:sp>
      <p:pic>
        <p:nvPicPr>
          <p:cNvPr id="7" name="Рисунок 6"/>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6661"/>
            <a:ext cx="1619673" cy="1451442"/>
          </a:xfrm>
          <a:prstGeom prst="rect">
            <a:avLst/>
          </a:prstGeom>
        </p:spPr>
      </p:pic>
      <p:pic>
        <p:nvPicPr>
          <p:cNvPr id="2" name="Рисунок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619674" y="-1930"/>
            <a:ext cx="1428750" cy="1428750"/>
          </a:xfrm>
          <a:prstGeom prst="rect">
            <a:avLst/>
          </a:prstGeom>
        </p:spPr>
      </p:pic>
      <p:pic>
        <p:nvPicPr>
          <p:cNvPr id="9" name="Рисунок 8"/>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2" y="1440668"/>
            <a:ext cx="1455089" cy="1356806"/>
          </a:xfrm>
          <a:prstGeom prst="rect">
            <a:avLst/>
          </a:prstGeom>
        </p:spPr>
      </p:pic>
      <p:pic>
        <p:nvPicPr>
          <p:cNvPr id="10" name="Рисунок 9"/>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1455091" y="1403273"/>
            <a:ext cx="1593333" cy="1394201"/>
          </a:xfrm>
          <a:prstGeom prst="rect">
            <a:avLst/>
          </a:prstGeom>
        </p:spPr>
      </p:pic>
    </p:spTree>
    <p:extLst>
      <p:ext uri="{BB962C8B-B14F-4D97-AF65-F5344CB8AC3E}">
        <p14:creationId xmlns:p14="http://schemas.microsoft.com/office/powerpoint/2010/main" xmlns="" val="1622804120"/>
      </p:ext>
    </p:extLst>
  </p:cSld>
  <p:clrMapOvr>
    <a:masterClrMapping/>
  </p:clrMapOvr>
  <p:transition>
    <p:split orient="vert"/>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Заголовок 2"/>
          <p:cNvSpPr>
            <a:spLocks noGrp="1"/>
          </p:cNvSpPr>
          <p:nvPr>
            <p:ph type="title"/>
          </p:nvPr>
        </p:nvSpPr>
        <p:spPr>
          <a:xfrm>
            <a:off x="2411760" y="228513"/>
            <a:ext cx="6396441" cy="1224136"/>
          </a:xfrm>
          <a:noFill/>
          <a:ln>
            <a:solidFill>
              <a:srgbClr val="333399"/>
            </a:solidFill>
          </a:ln>
        </p:spPr>
        <p:style>
          <a:lnRef idx="1">
            <a:schemeClr val="accent6"/>
          </a:lnRef>
          <a:fillRef idx="2">
            <a:schemeClr val="accent6"/>
          </a:fillRef>
          <a:effectRef idx="1">
            <a:schemeClr val="accent6"/>
          </a:effectRef>
          <a:fontRef idx="minor">
            <a:schemeClr val="dk1"/>
          </a:fontRef>
        </p:style>
        <p:txBody>
          <a:bodyPr rtlCol="0">
            <a:noAutofit/>
          </a:bodyPr>
          <a:lstStyle/>
          <a:p>
            <a:pPr algn="ctr" eaLnBrk="1" fontAlgn="auto" hangingPunct="1">
              <a:spcAft>
                <a:spcPts val="0"/>
              </a:spcAft>
              <a:defRPr/>
            </a:pPr>
            <a:r>
              <a:rPr lang="uk-UA" sz="2600" b="1" dirty="0" smtClean="0">
                <a:solidFill>
                  <a:schemeClr val="tx2">
                    <a:lumMod val="75000"/>
                  </a:schemeClr>
                </a:solidFill>
                <a:latin typeface="Times New Roman" pitchFamily="18" charset="0"/>
                <a:ea typeface="Verdana" pitchFamily="34" charset="0"/>
                <a:cs typeface="Times New Roman" pitchFamily="18" charset="0"/>
              </a:rPr>
              <a:t>Виплата щорічної разової грошової допомоги  учасникам АТО та членам сімей загиблих до 5 травня</a:t>
            </a:r>
          </a:p>
        </p:txBody>
      </p:sp>
      <p:sp>
        <p:nvSpPr>
          <p:cNvPr id="5123" name="Rectangle 1"/>
          <p:cNvSpPr>
            <a:spLocks noChangeArrowheads="1"/>
          </p:cNvSpPr>
          <p:nvPr/>
        </p:nvSpPr>
        <p:spPr bwMode="auto">
          <a:xfrm>
            <a:off x="1" y="1874617"/>
            <a:ext cx="8998759" cy="54168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a:r>
              <a:rPr lang="uk-UA" sz="2400" dirty="0" smtClean="0">
                <a:solidFill>
                  <a:srgbClr val="002060"/>
                </a:solidFill>
                <a:latin typeface="Times New Roman" panose="02020603050405020304" pitchFamily="18" charset="0"/>
                <a:cs typeface="Times New Roman" panose="02020603050405020304" pitchFamily="18" charset="0"/>
              </a:rPr>
              <a:t>Щорічно до 5 травня особам з інвалідністю внаслідок війни, учасникам бойових дій, учасникам війни, членам сімей, зазначеним у пункті 1 статті 10 Закону України «Про статус ветеранів війни, гарантії їх соціального захисту», а також дружинам (чоловікам) померлих осіб </a:t>
            </a:r>
            <a:r>
              <a:rPr lang="uk-UA" sz="2400" dirty="0">
                <a:solidFill>
                  <a:srgbClr val="002060"/>
                </a:solidFill>
                <a:latin typeface="Times New Roman" panose="02020603050405020304" pitchFamily="18" charset="0"/>
                <a:cs typeface="Times New Roman" panose="02020603050405020304" pitchFamily="18" charset="0"/>
              </a:rPr>
              <a:t>з інвалідністю внаслідок війни, </a:t>
            </a:r>
            <a:r>
              <a:rPr lang="uk-UA" sz="2400" dirty="0" smtClean="0">
                <a:solidFill>
                  <a:srgbClr val="002060"/>
                </a:solidFill>
                <a:latin typeface="Times New Roman" panose="02020603050405020304" pitchFamily="18" charset="0"/>
                <a:cs typeface="Times New Roman" panose="02020603050405020304" pitchFamily="18" charset="0"/>
              </a:rPr>
              <a:t>які не одружилися вдруге, та дружинам (чоловікам) померлих учасників бойових дій, учасників війни, визнаних за життя особами з інвалідністю від загального захворювання, трудового каліцтва та з інших причин, які не одружилися вдруге виплачується разова грошова допомога у розмірі, який визначається Кабінетом Міністрів України в межах бюджетних призначень, встановлених законом про Державний бюджет України.</a:t>
            </a:r>
          </a:p>
          <a:p>
            <a:pPr algn="ctr" eaLnBrk="1" hangingPunct="1">
              <a:spcBef>
                <a:spcPts val="1200"/>
              </a:spcBef>
              <a:spcAft>
                <a:spcPts val="1200"/>
              </a:spcAft>
            </a:pPr>
            <a:endParaRPr lang="ru-RU" altLang="ru-RU" sz="2400" b="1" dirty="0">
              <a:latin typeface="Times New Roman" panose="02020603050405020304" pitchFamily="18" charset="0"/>
              <a:cs typeface="Times New Roman" panose="02020603050405020304" pitchFamily="18" charset="0"/>
            </a:endParaRPr>
          </a:p>
        </p:txBody>
      </p:sp>
      <p:pic>
        <p:nvPicPr>
          <p:cNvPr id="1026" name="Picture 2" descr="ÐÐ¾ÑÐ¾Ð¶ÐµÐµ Ð¸Ð·Ð¾Ð±ÑÐ°Ð¶ÐµÐ½Ð¸Ðµ"/>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 y="0"/>
            <a:ext cx="2267744" cy="168116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776950455"/>
      </p:ext>
    </p:extLst>
  </p:cSld>
  <p:clrMapOvr>
    <a:masterClrMapping/>
  </p:clrMapOvr>
  <p:transition>
    <p:split orient="vert"/>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6201" y="3361159"/>
            <a:ext cx="9144000" cy="3496843"/>
          </a:xfrm>
          <a:ln>
            <a:noFill/>
          </a:ln>
        </p:spPr>
        <p:txBody>
          <a:bodyPr>
            <a:normAutofit/>
          </a:bodyPr>
          <a:lstStyle/>
          <a:p>
            <a:pPr marL="0" indent="0" algn="ctr">
              <a:buNone/>
            </a:pPr>
            <a:r>
              <a:rPr lang="uk-UA" sz="2400" b="1" dirty="0">
                <a:solidFill>
                  <a:srgbClr val="002060"/>
                </a:solidFill>
                <a:latin typeface="Times New Roman" panose="02020603050405020304" pitchFamily="18" charset="0"/>
                <a:cs typeface="Times New Roman" panose="02020603050405020304" pitchFamily="18" charset="0"/>
              </a:rPr>
              <a:t>Виплачується громадянам України, які звільнилися з військової строкової служби в розмірі</a:t>
            </a:r>
            <a:r>
              <a:rPr lang="uk-UA" sz="2400" b="1" dirty="0" smtClean="0">
                <a:solidFill>
                  <a:srgbClr val="002060"/>
                </a:solidFill>
                <a:latin typeface="Times New Roman" panose="02020603050405020304" pitchFamily="18" charset="0"/>
                <a:cs typeface="Times New Roman" panose="02020603050405020304" pitchFamily="18" charset="0"/>
              </a:rPr>
              <a:t>:</a:t>
            </a:r>
          </a:p>
          <a:p>
            <a:pPr marL="0" indent="0" algn="ctr">
              <a:buNone/>
            </a:pPr>
            <a:endParaRPr lang="ru-RU" sz="800" b="1" dirty="0">
              <a:solidFill>
                <a:srgbClr val="002060"/>
              </a:solidFill>
              <a:latin typeface="Times New Roman" panose="02020603050405020304" pitchFamily="18" charset="0"/>
              <a:cs typeface="Times New Roman" panose="02020603050405020304" pitchFamily="18" charset="0"/>
            </a:endParaRPr>
          </a:p>
          <a:p>
            <a:pPr algn="just"/>
            <a:r>
              <a:rPr lang="uk-UA" sz="2400" dirty="0">
                <a:solidFill>
                  <a:srgbClr val="002060"/>
                </a:solidFill>
                <a:latin typeface="Times New Roman" panose="02020603050405020304" pitchFamily="18" charset="0"/>
                <a:cs typeface="Times New Roman" panose="02020603050405020304" pitchFamily="18" charset="0"/>
              </a:rPr>
              <a:t>середньої заробітної плати на день призову, але не менше мінімальної заробітної плати, встановленої на день призову (для громадян, які працювали на підприємствах, в установах і організаціях);</a:t>
            </a:r>
            <a:endParaRPr lang="ru-RU" sz="2400" dirty="0">
              <a:solidFill>
                <a:srgbClr val="002060"/>
              </a:solidFill>
              <a:latin typeface="Times New Roman" panose="02020603050405020304" pitchFamily="18" charset="0"/>
              <a:cs typeface="Times New Roman" panose="02020603050405020304" pitchFamily="18" charset="0"/>
            </a:endParaRPr>
          </a:p>
          <a:p>
            <a:pPr algn="just"/>
            <a:r>
              <a:rPr lang="uk-UA" sz="2400" dirty="0">
                <a:solidFill>
                  <a:srgbClr val="002060"/>
                </a:solidFill>
                <a:latin typeface="Times New Roman" panose="02020603050405020304" pitchFamily="18" charset="0"/>
                <a:cs typeface="Times New Roman" panose="02020603050405020304" pitchFamily="18" charset="0"/>
              </a:rPr>
              <a:t>мінімальної заробітної плати, встановленої на день призову (для громадян, які до призову не працювали)</a:t>
            </a:r>
            <a:endParaRPr lang="ru-RU" sz="2400" dirty="0">
              <a:solidFill>
                <a:srgbClr val="002060"/>
              </a:solidFill>
              <a:latin typeface="Times New Roman" panose="02020603050405020304" pitchFamily="18" charset="0"/>
              <a:cs typeface="Times New Roman" panose="02020603050405020304" pitchFamily="18" charset="0"/>
            </a:endParaRPr>
          </a:p>
        </p:txBody>
      </p:sp>
      <p:sp useBgFill="1">
        <p:nvSpPr>
          <p:cNvPr id="6" name="Прямоугольник 5"/>
          <p:cNvSpPr/>
          <p:nvPr/>
        </p:nvSpPr>
        <p:spPr>
          <a:xfrm>
            <a:off x="3203849" y="1471979"/>
            <a:ext cx="5760640" cy="15461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b="1" i="1" noProof="1">
                <a:solidFill>
                  <a:srgbClr val="002060"/>
                </a:solidFill>
                <a:latin typeface="Times New Roman" panose="02020603050405020304" pitchFamily="18" charset="0"/>
                <a:cs typeface="Times New Roman" panose="02020603050405020304" pitchFamily="18" charset="0"/>
              </a:rPr>
              <a:t>ПКМУ від </a:t>
            </a:r>
            <a:r>
              <a:rPr lang="uk-UA" b="1" i="1" noProof="1" smtClean="0">
                <a:solidFill>
                  <a:srgbClr val="002060"/>
                </a:solidFill>
                <a:latin typeface="Times New Roman" panose="02020603050405020304" pitchFamily="18" charset="0"/>
                <a:cs typeface="Times New Roman" panose="02020603050405020304" pitchFamily="18" charset="0"/>
              </a:rPr>
              <a:t>08.04.2015 </a:t>
            </a:r>
            <a:r>
              <a:rPr lang="uk-UA" b="1" i="1" noProof="1">
                <a:solidFill>
                  <a:srgbClr val="002060"/>
                </a:solidFill>
                <a:latin typeface="Times New Roman" panose="02020603050405020304" pitchFamily="18" charset="0"/>
                <a:cs typeface="Times New Roman" panose="02020603050405020304" pitchFamily="18" charset="0"/>
              </a:rPr>
              <a:t>№ </a:t>
            </a:r>
            <a:r>
              <a:rPr lang="uk-UA" b="1" i="1" noProof="1" smtClean="0">
                <a:solidFill>
                  <a:srgbClr val="002060"/>
                </a:solidFill>
                <a:latin typeface="Times New Roman" panose="02020603050405020304" pitchFamily="18" charset="0"/>
                <a:cs typeface="Times New Roman" panose="02020603050405020304" pitchFamily="18" charset="0"/>
              </a:rPr>
              <a:t>185 «</a:t>
            </a:r>
            <a:r>
              <a:rPr lang="uk-UA" b="1" i="1" dirty="0">
                <a:solidFill>
                  <a:srgbClr val="002060"/>
                </a:solidFill>
                <a:latin typeface="Times New Roman" panose="02020603050405020304" pitchFamily="18" charset="0"/>
                <a:cs typeface="Times New Roman" panose="02020603050405020304" pitchFamily="18" charset="0"/>
              </a:rPr>
              <a:t>Про затвердження Порядку використання коштів, передбачених у державному бюджеті для виплати матеріальної допомоги військовослужбовцям, звільненим з військової строкової служби</a:t>
            </a:r>
            <a:r>
              <a:rPr lang="uk-UA" b="1" i="1" noProof="1" smtClean="0">
                <a:solidFill>
                  <a:srgbClr val="002060"/>
                </a:solidFill>
                <a:latin typeface="Times New Roman" panose="02020603050405020304" pitchFamily="18" charset="0"/>
                <a:cs typeface="Times New Roman" panose="02020603050405020304" pitchFamily="18" charset="0"/>
              </a:rPr>
              <a:t>»</a:t>
            </a:r>
            <a:endParaRPr lang="uk-UA" b="1" i="1" noProof="1">
              <a:solidFill>
                <a:srgbClr val="002060"/>
              </a:solidFill>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1266626"/>
            <a:ext cx="3059832" cy="1956809"/>
          </a:xfrm>
          <a:prstGeom prst="rect">
            <a:avLst/>
          </a:prstGeom>
        </p:spPr>
      </p:pic>
      <p:sp>
        <p:nvSpPr>
          <p:cNvPr id="9" name="Скругленный прямоугольник 8"/>
          <p:cNvSpPr/>
          <p:nvPr/>
        </p:nvSpPr>
        <p:spPr>
          <a:xfrm>
            <a:off x="99117" y="103487"/>
            <a:ext cx="8968682" cy="1025413"/>
          </a:xfrm>
          <a:prstGeom prst="roundRect">
            <a:avLst/>
          </a:prstGeom>
          <a:solidFill>
            <a:schemeClr val="accent1">
              <a:lumMod val="40000"/>
              <a:lumOff val="60000"/>
            </a:schemeClr>
          </a:solid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800" b="1" i="1" dirty="0">
                <a:solidFill>
                  <a:srgbClr val="002060"/>
                </a:solidFill>
                <a:latin typeface="Times New Roman" panose="02020603050405020304" pitchFamily="18" charset="0"/>
                <a:cs typeface="Times New Roman" panose="02020603050405020304" pitchFamily="18" charset="0"/>
              </a:rPr>
              <a:t>Матеріальна допомога військовослужбовцям, </a:t>
            </a:r>
          </a:p>
          <a:p>
            <a:pPr algn="ctr"/>
            <a:r>
              <a:rPr lang="uk-UA" sz="2800" b="1" i="1" dirty="0">
                <a:solidFill>
                  <a:srgbClr val="002060"/>
                </a:solidFill>
                <a:latin typeface="Times New Roman" panose="02020603050405020304" pitchFamily="18" charset="0"/>
                <a:cs typeface="Times New Roman" panose="02020603050405020304" pitchFamily="18" charset="0"/>
              </a:rPr>
              <a:t>звільненим з військової строкової служби</a:t>
            </a:r>
            <a:endParaRPr lang="ru-RU" sz="2800" b="1"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xmlns="" val="2559651789"/>
      </p:ext>
    </p:extLst>
  </p:cSld>
  <p:clrMapOvr>
    <a:masterClrMapping/>
  </p:clrMapOvr>
  <p:transition>
    <p:split orient="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2491074"/>
            <a:ext cx="3059832" cy="3539430"/>
          </a:xfrm>
          <a:prstGeom prst="rect">
            <a:avLst/>
          </a:prstGeom>
        </p:spPr>
        <p:txBody>
          <a:bodyPr wrap="square">
            <a:spAutoFit/>
          </a:bodyPr>
          <a:lstStyle/>
          <a:p>
            <a:pPr algn="ctr"/>
            <a:r>
              <a:rPr lang="uk-UA" sz="1400" b="1" dirty="0">
                <a:solidFill>
                  <a:schemeClr val="tx2">
                    <a:lumMod val="50000"/>
                  </a:schemeClr>
                </a:solidFill>
                <a:latin typeface="Times New Roman" panose="02020603050405020304" pitchFamily="18" charset="0"/>
                <a:ea typeface="Calibri" panose="020F0502020204030204" pitchFamily="34" charset="0"/>
                <a:cs typeface="Times New Roman" panose="02020603050405020304" pitchFamily="18" charset="0"/>
              </a:rPr>
              <a:t>ПКМУ </a:t>
            </a:r>
            <a:r>
              <a:rPr lang="uk-UA" sz="1400" b="1" dirty="0">
                <a:solidFill>
                  <a:schemeClr val="tx2">
                    <a:lumMod val="50000"/>
                  </a:schemeClr>
                </a:solidFill>
                <a:latin typeface="Times New Roman" panose="02020603050405020304" pitchFamily="18" charset="0"/>
                <a:cs typeface="Times New Roman" panose="02020603050405020304" pitchFamily="18" charset="0"/>
              </a:rPr>
              <a:t>від 20 </a:t>
            </a:r>
            <a:r>
              <a:rPr lang="uk-UA" sz="1400" b="1" dirty="0">
                <a:solidFill>
                  <a:schemeClr val="tx2">
                    <a:lumMod val="50000"/>
                  </a:schemeClr>
                </a:solidFill>
                <a:latin typeface="Times New Roman" panose="02020603050405020304" pitchFamily="18" charset="0"/>
                <a:ea typeface="Calibri" panose="020F0502020204030204" pitchFamily="34" charset="0"/>
                <a:cs typeface="Times New Roman" panose="02020603050405020304" pitchFamily="18" charset="0"/>
              </a:rPr>
              <a:t>серпня 2014 р. № 413 «Про затвердження Порядку надання та позбавлення статусу учасника бойових дій осіб, які захищали незалежність, суверенітет та територіальну цілісність України і брали безпосередню участь в антитерористичній операції, забезпеченні її проведення чи у здійсненні заходів із забезпечення національної безпеки і оборони, відсічі і стримування збройної агресії Російської Федерації в Донецькій та Луганській областях, забезпеченні їх здійснення»</a:t>
            </a:r>
            <a:endParaRPr lang="ru-RU" sz="1400" b="1" dirty="0">
              <a:solidFill>
                <a:schemeClr val="tx2">
                  <a:lumMod val="50000"/>
                </a:schemeClr>
              </a:solidFill>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6" name="Рисунок 5"/>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61764" y="486981"/>
            <a:ext cx="1529916" cy="1408387"/>
          </a:xfrm>
          <a:prstGeom prst="rect">
            <a:avLst/>
          </a:prstGeom>
        </p:spPr>
      </p:pic>
      <p:sp useBgFill="1">
        <p:nvSpPr>
          <p:cNvPr id="7" name="Прямоугольник 6"/>
          <p:cNvSpPr/>
          <p:nvPr/>
        </p:nvSpPr>
        <p:spPr>
          <a:xfrm>
            <a:off x="1691680" y="726222"/>
            <a:ext cx="7238128" cy="5652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800" b="1" dirty="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СТАТУС УЧАСНИКА БОЙОВИХ ДІЙ</a:t>
            </a:r>
            <a:endParaRPr lang="ru-RU" sz="2800" b="1" dirty="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9" name="Заголовок 8"/>
          <p:cNvSpPr>
            <a:spLocks noGrp="1"/>
          </p:cNvSpPr>
          <p:nvPr>
            <p:ph type="ctrTitle"/>
          </p:nvPr>
        </p:nvSpPr>
        <p:spPr>
          <a:xfrm>
            <a:off x="3937232" y="1550429"/>
            <a:ext cx="4861864" cy="2376904"/>
          </a:xfrm>
        </p:spPr>
        <p:txBody>
          <a:bodyPr>
            <a:noAutofit/>
          </a:bodyPr>
          <a:lstStyle/>
          <a:p>
            <a:r>
              <a:rPr lang="uk-UA" sz="1800" noProof="1" smtClean="0">
                <a:solidFill>
                  <a:schemeClr val="accent5">
                    <a:lumMod val="50000"/>
                  </a:schemeClr>
                </a:solidFill>
                <a:latin typeface="Times New Roman" panose="02020603050405020304" pitchFamily="18" charset="0"/>
                <a:cs typeface="Times New Roman" panose="02020603050405020304" pitchFamily="18" charset="0"/>
              </a:rPr>
              <a:t>комісії з питань розгляду матеріалів про визнання учасниками бойових дій, утвореними в Міноборони, МВС, Мін’юсті, Національній поліції, Нацгвардії, СБУ, Службі зовнішньої розвідки, Адміністрації Держприкордон-служби, Адміністрації Держспецтрансслужби, Генеральній прокуратурі України, Управлінні державної охорони, Адміністрації Держспецзв’язку, ДСНС, ДФС</a:t>
            </a:r>
            <a:endParaRPr lang="uk-UA" sz="1800" b="1" noProof="1">
              <a:solidFill>
                <a:schemeClr val="accent5">
                  <a:lumMod val="50000"/>
                </a:schemeClr>
              </a:solidFill>
              <a:latin typeface="Times New Roman" panose="02020603050405020304" pitchFamily="18" charset="0"/>
              <a:cs typeface="Times New Roman" panose="02020603050405020304" pitchFamily="18" charset="0"/>
            </a:endParaRPr>
          </a:p>
        </p:txBody>
      </p:sp>
      <p:sp>
        <p:nvSpPr>
          <p:cNvPr id="10" name="Подзаголовок 9"/>
          <p:cNvSpPr>
            <a:spLocks noGrp="1"/>
          </p:cNvSpPr>
          <p:nvPr>
            <p:ph type="subTitle" idx="1"/>
          </p:nvPr>
        </p:nvSpPr>
        <p:spPr>
          <a:xfrm>
            <a:off x="3999986" y="4186328"/>
            <a:ext cx="4929822" cy="2263415"/>
          </a:xfrm>
        </p:spPr>
        <p:txBody>
          <a:bodyPr>
            <a:noAutofit/>
          </a:bodyPr>
          <a:lstStyle/>
          <a:p>
            <a:r>
              <a:rPr lang="uk-UA" noProof="1" smtClean="0">
                <a:solidFill>
                  <a:schemeClr val="accent5">
                    <a:lumMod val="50000"/>
                  </a:schemeClr>
                </a:solidFill>
                <a:latin typeface="Times New Roman" panose="02020603050405020304" pitchFamily="18" charset="0"/>
                <a:cs typeface="Times New Roman" panose="02020603050405020304" pitchFamily="18" charset="0"/>
              </a:rPr>
              <a:t>міжвідомчі комісії з питань розгляду матеріалів про визнання учасниками бойових дій та виплати одноразової грошової допомоги в разі загибелі (смерті) або інвалідності волонтера і деяких інших категорій осіб відповідно до </a:t>
            </a:r>
            <a:r>
              <a:rPr lang="uk-UA" noProof="1" smtClean="0">
                <a:solidFill>
                  <a:schemeClr val="accent5">
                    <a:lumMod val="50000"/>
                  </a:schemeClr>
                </a:solidFill>
                <a:latin typeface="Times New Roman" panose="02020603050405020304" pitchFamily="18" charset="0"/>
                <a:cs typeface="Times New Roman" panose="02020603050405020304" pitchFamily="18" charset="0"/>
                <a:hlinkClick r:id="rId4"/>
              </a:rPr>
              <a:t>Закону України</a:t>
            </a:r>
            <a:r>
              <a:rPr lang="uk-UA" noProof="1" smtClean="0">
                <a:solidFill>
                  <a:schemeClr val="accent5">
                    <a:lumMod val="50000"/>
                  </a:schemeClr>
                </a:solidFill>
                <a:latin typeface="Times New Roman" panose="02020603050405020304" pitchFamily="18" charset="0"/>
                <a:cs typeface="Times New Roman" panose="02020603050405020304" pitchFamily="18" charset="0"/>
              </a:rPr>
              <a:t> </a:t>
            </a:r>
            <a:r>
              <a:rPr lang="uk-UA" noProof="1">
                <a:solidFill>
                  <a:schemeClr val="accent5">
                    <a:lumMod val="50000"/>
                  </a:schemeClr>
                </a:solidFill>
                <a:latin typeface="Times New Roman" panose="02020603050405020304" pitchFamily="18" charset="0"/>
                <a:cs typeface="Times New Roman" panose="02020603050405020304" pitchFamily="18" charset="0"/>
              </a:rPr>
              <a:t> </a:t>
            </a:r>
            <a:r>
              <a:rPr lang="uk-UA" noProof="1" smtClean="0">
                <a:solidFill>
                  <a:schemeClr val="accent5">
                    <a:lumMod val="50000"/>
                  </a:schemeClr>
                </a:solidFill>
                <a:latin typeface="Times New Roman" panose="02020603050405020304" pitchFamily="18" charset="0"/>
                <a:cs typeface="Times New Roman" panose="02020603050405020304" pitchFamily="18" charset="0"/>
              </a:rPr>
              <a:t>«Про статус ветеранів війни, гарантії їх соціального захисту», яка утворюється Мінветеранів - у разі виникнення спірних питань, що потребують міжвідомчого врегулювання</a:t>
            </a:r>
            <a:endParaRPr lang="uk-UA" noProof="1">
              <a:solidFill>
                <a:schemeClr val="accent5">
                  <a:lumMod val="50000"/>
                </a:schemeClr>
              </a:solidFill>
              <a:latin typeface="Times New Roman" panose="02020603050405020304" pitchFamily="18" charset="0"/>
              <a:cs typeface="Times New Roman" panose="02020603050405020304" pitchFamily="18" charset="0"/>
            </a:endParaRPr>
          </a:p>
        </p:txBody>
      </p:sp>
      <p:pic>
        <p:nvPicPr>
          <p:cNvPr id="14" name="Рисунок 13"/>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2855949" y="2446265"/>
            <a:ext cx="1008111" cy="2143125"/>
          </a:xfrm>
          <a:prstGeom prst="rect">
            <a:avLst/>
          </a:prstGeom>
          <a:scene3d>
            <a:camera prst="orthographicFront">
              <a:rot lat="3600000" lon="19200000" rev="0"/>
            </a:camera>
            <a:lightRig rig="threePt" dir="t"/>
          </a:scene3d>
        </p:spPr>
      </p:pic>
      <p:pic>
        <p:nvPicPr>
          <p:cNvPr id="15" name="Рисунок 14"/>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2843809" y="4133601"/>
            <a:ext cx="1008112" cy="2143125"/>
          </a:xfrm>
          <a:prstGeom prst="rect">
            <a:avLst/>
          </a:prstGeom>
          <a:scene3d>
            <a:camera prst="orthographicFront">
              <a:rot lat="3600000" lon="2400000" rev="0"/>
            </a:camera>
            <a:lightRig rig="threePt" dir="t"/>
          </a:scene3d>
        </p:spPr>
      </p:pic>
    </p:spTree>
    <p:extLst>
      <p:ext uri="{BB962C8B-B14F-4D97-AF65-F5344CB8AC3E}">
        <p14:creationId xmlns:p14="http://schemas.microsoft.com/office/powerpoint/2010/main" xmlns="" val="49306501"/>
      </p:ext>
    </p:extLst>
  </p:cSld>
  <p:clrMapOvr>
    <a:masterClrMapping/>
  </p:clrMapOvr>
  <p:transition>
    <p:split orient="vert"/>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Блок-схема: альтернативный процесс 31"/>
          <p:cNvSpPr/>
          <p:nvPr/>
        </p:nvSpPr>
        <p:spPr>
          <a:xfrm>
            <a:off x="6010436" y="4390054"/>
            <a:ext cx="3015762" cy="2309759"/>
          </a:xfrm>
          <a:prstGeom prst="flowChartAlternateProcess">
            <a:avLst/>
          </a:prstGeom>
          <a:noFill/>
          <a:ln>
            <a:solidFill>
              <a:srgbClr val="0033CC"/>
            </a:solidFill>
          </a:ln>
        </p:spPr>
        <p:style>
          <a:lnRef idx="1">
            <a:schemeClr val="accent4"/>
          </a:lnRef>
          <a:fillRef idx="2">
            <a:schemeClr val="accent4"/>
          </a:fillRef>
          <a:effectRef idx="1">
            <a:schemeClr val="accent4"/>
          </a:effectRef>
          <a:fontRef idx="minor">
            <a:schemeClr val="dk1"/>
          </a:fontRef>
        </p:style>
        <p:txBody>
          <a:bodyPr/>
          <a:lstStyle/>
          <a:p>
            <a:pPr algn="ctr"/>
            <a:r>
              <a:rPr lang="uk-UA" sz="2800" b="1" noProof="1">
                <a:solidFill>
                  <a:srgbClr val="3333CC"/>
                </a:solidFill>
                <a:effectLst>
                  <a:outerShdw blurRad="38100" dist="38100" dir="2700000" algn="tl">
                    <a:srgbClr val="000000">
                      <a:alpha val="43137"/>
                    </a:srgbClr>
                  </a:outerShdw>
                </a:effectLst>
                <a:latin typeface="Times New Roman" pitchFamily="18" charset="0"/>
                <a:cs typeface="Times New Roman" pitchFamily="18" charset="0"/>
              </a:rPr>
              <a:t>сімʾям загиблих на поліпшення матеріально-побутових умов 34 тис. гривень</a:t>
            </a:r>
          </a:p>
        </p:txBody>
      </p:sp>
      <p:sp useBgFill="1">
        <p:nvSpPr>
          <p:cNvPr id="5" name="Блок-схема: альтернативный процесс 4"/>
          <p:cNvSpPr/>
          <p:nvPr/>
        </p:nvSpPr>
        <p:spPr>
          <a:xfrm>
            <a:off x="2555776" y="304206"/>
            <a:ext cx="6219828" cy="1585751"/>
          </a:xfrm>
          <a:prstGeom prst="flowChartAlternateProcess">
            <a:avLst/>
          </a:prstGeom>
          <a:ln>
            <a:solidFill>
              <a:srgbClr val="0033CC"/>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uk-UA" sz="3200" b="1" dirty="0">
                <a:solidFill>
                  <a:srgbClr val="3333CC"/>
                </a:solidFill>
                <a:effectLst>
                  <a:outerShdw blurRad="38100" dist="38100" dir="2700000" algn="tl">
                    <a:srgbClr val="000000">
                      <a:alpha val="43137"/>
                    </a:srgbClr>
                  </a:outerShdw>
                </a:effectLst>
                <a:latin typeface="Times New Roman" pitchFamily="18" charset="0"/>
                <a:cs typeface="Times New Roman" pitchFamily="18" charset="0"/>
              </a:rPr>
              <a:t>Обласна комплексна програма соціального захисту населення на 2017-2021 роки</a:t>
            </a:r>
            <a:endParaRPr lang="ru-RU" sz="3200" b="1" dirty="0">
              <a:solidFill>
                <a:srgbClr val="3333CC"/>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8" name="Рисунок 7"/>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45205" y="2307"/>
            <a:ext cx="2250937" cy="1869103"/>
          </a:xfrm>
          <a:prstGeom prst="rect">
            <a:avLst/>
          </a:prstGeom>
        </p:spPr>
      </p:pic>
      <p:sp>
        <p:nvSpPr>
          <p:cNvPr id="9" name="Скругленный прямоугольник 4"/>
          <p:cNvSpPr/>
          <p:nvPr/>
        </p:nvSpPr>
        <p:spPr>
          <a:xfrm>
            <a:off x="5866420" y="4487537"/>
            <a:ext cx="2738375" cy="169418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algn="ctr" defTabSz="889000">
              <a:spcAft>
                <a:spcPct val="35000"/>
              </a:spcAft>
            </a:pPr>
            <a:endParaRPr lang="ru-RU" sz="2800" b="1" dirty="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grpSp>
        <p:nvGrpSpPr>
          <p:cNvPr id="10" name="Группа 9"/>
          <p:cNvGrpSpPr/>
          <p:nvPr/>
        </p:nvGrpSpPr>
        <p:grpSpPr>
          <a:xfrm>
            <a:off x="45205" y="2170452"/>
            <a:ext cx="9009391" cy="1284579"/>
            <a:chOff x="1049" y="1502"/>
            <a:chExt cx="9141901" cy="1749085"/>
          </a:xfrm>
          <a:noFill/>
        </p:grpSpPr>
        <p:sp>
          <p:nvSpPr>
            <p:cNvPr id="11" name="Скругленный прямоугольник 10"/>
            <p:cNvSpPr/>
            <p:nvPr/>
          </p:nvSpPr>
          <p:spPr>
            <a:xfrm>
              <a:off x="1049" y="1502"/>
              <a:ext cx="9141901" cy="1056468"/>
            </a:xfrm>
            <a:prstGeom prst="roundRect">
              <a:avLst>
                <a:gd name="adj" fmla="val 10000"/>
              </a:avLst>
            </a:prstGeom>
            <a:grp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2" name="Скругленный прямоугольник 4"/>
            <p:cNvSpPr/>
            <p:nvPr/>
          </p:nvSpPr>
          <p:spPr>
            <a:xfrm>
              <a:off x="31992" y="32443"/>
              <a:ext cx="9080015" cy="1718144"/>
            </a:xfrm>
            <a:prstGeom prst="flowChartPreparation">
              <a:avLst/>
            </a:prstGeom>
            <a:grpFill/>
            <a:ln>
              <a:solidFill>
                <a:srgbClr val="0033CC"/>
              </a:solidFill>
            </a:ln>
          </p:spPr>
          <p:style>
            <a:lnRef idx="1">
              <a:schemeClr val="accent4"/>
            </a:lnRef>
            <a:fillRef idx="2">
              <a:schemeClr val="accent4"/>
            </a:fillRef>
            <a:effectRef idx="1">
              <a:schemeClr val="accent4"/>
            </a:effectRef>
            <a:fontRef idx="minor">
              <a:schemeClr val="dk1"/>
            </a:fontRef>
          </p:style>
          <p:txBody>
            <a:bodyPr spcFirstLastPara="0" vert="horz" wrap="square" lIns="179070" tIns="179070" rIns="179070" bIns="179070" numCol="1" spcCol="1270" anchor="ctr" anchorCtr="0">
              <a:noAutofit/>
            </a:bodyPr>
            <a:lstStyle/>
            <a:p>
              <a:pPr algn="ctr" defTabSz="2089150">
                <a:lnSpc>
                  <a:spcPct val="90000"/>
                </a:lnSpc>
                <a:spcAft>
                  <a:spcPct val="35000"/>
                </a:spcAft>
              </a:pPr>
              <a:r>
                <a:rPr lang="uk-UA" sz="3200" b="1" dirty="0">
                  <a:solidFill>
                    <a:srgbClr val="3333CC"/>
                  </a:solidFill>
                  <a:effectLst>
                    <a:outerShdw blurRad="38100" dist="38100" dir="2700000" algn="tl">
                      <a:srgbClr val="000000">
                        <a:alpha val="43137"/>
                      </a:srgbClr>
                    </a:outerShdw>
                  </a:effectLst>
                  <a:latin typeface="Times New Roman" pitchFamily="18" charset="0"/>
                  <a:cs typeface="Times New Roman" pitchFamily="18" charset="0"/>
                </a:rPr>
                <a:t>Матеріальна допомога з обласного </a:t>
              </a:r>
              <a:r>
                <a:rPr lang="uk-UA" sz="3200" b="1" dirty="0" smtClean="0">
                  <a:solidFill>
                    <a:srgbClr val="3333CC"/>
                  </a:solidFill>
                  <a:effectLst>
                    <a:outerShdw blurRad="38100" dist="38100" dir="2700000" algn="tl">
                      <a:srgbClr val="000000">
                        <a:alpha val="43137"/>
                      </a:srgbClr>
                    </a:outerShdw>
                  </a:effectLst>
                  <a:latin typeface="Times New Roman" pitchFamily="18" charset="0"/>
                  <a:cs typeface="Times New Roman" pitchFamily="18" charset="0"/>
                </a:rPr>
                <a:t>бюджету надається</a:t>
              </a:r>
              <a:r>
                <a:rPr lang="en-US" sz="3200" b="1" dirty="0" smtClean="0">
                  <a:solidFill>
                    <a:srgbClr val="3333CC"/>
                  </a:solidFill>
                  <a:effectLst>
                    <a:outerShdw blurRad="38100" dist="38100" dir="2700000" algn="tl">
                      <a:srgbClr val="000000">
                        <a:alpha val="43137"/>
                      </a:srgbClr>
                    </a:outerShdw>
                  </a:effectLst>
                  <a:latin typeface="Times New Roman" pitchFamily="18" charset="0"/>
                  <a:cs typeface="Times New Roman" pitchFamily="18" charset="0"/>
                </a:rPr>
                <a:t>:</a:t>
              </a:r>
              <a:endParaRPr lang="ru-RU" sz="3200" b="1" dirty="0">
                <a:solidFill>
                  <a:srgbClr val="3333CC"/>
                </a:solidFill>
                <a:effectLst>
                  <a:outerShdw blurRad="38100" dist="38100" dir="2700000" algn="tl">
                    <a:srgbClr val="000000">
                      <a:alpha val="43137"/>
                    </a:srgbClr>
                  </a:outerShdw>
                </a:effectLst>
                <a:latin typeface="Times New Roman" pitchFamily="18" charset="0"/>
                <a:cs typeface="Times New Roman" pitchFamily="18" charset="0"/>
              </a:endParaRPr>
            </a:p>
          </p:txBody>
        </p:sp>
      </p:grpSp>
      <p:sp>
        <p:nvSpPr>
          <p:cNvPr id="15" name="Скругленный прямоугольник 4"/>
          <p:cNvSpPr/>
          <p:nvPr/>
        </p:nvSpPr>
        <p:spPr>
          <a:xfrm>
            <a:off x="80300" y="4390054"/>
            <a:ext cx="2791864" cy="2309759"/>
          </a:xfrm>
          <a:prstGeom prst="flowChartAlternateProcess">
            <a:avLst/>
          </a:prstGeom>
          <a:noFill/>
          <a:ln>
            <a:solidFill>
              <a:srgbClr val="0033CC"/>
            </a:solidFill>
          </a:ln>
        </p:spPr>
        <p:style>
          <a:lnRef idx="1">
            <a:schemeClr val="accent4"/>
          </a:lnRef>
          <a:fillRef idx="2">
            <a:schemeClr val="accent4"/>
          </a:fillRef>
          <a:effectRef idx="1">
            <a:schemeClr val="accent4"/>
          </a:effectRef>
          <a:fontRef idx="minor">
            <a:schemeClr val="dk1"/>
          </a:fontRef>
        </p:style>
        <p:txBody>
          <a:bodyPr spcFirstLastPara="0" vert="horz" wrap="square" lIns="68580" tIns="68580" rIns="68580" bIns="68580" numCol="1" spcCol="1270" anchor="ctr" anchorCtr="0">
            <a:noAutofit/>
          </a:bodyPr>
          <a:lstStyle/>
          <a:p>
            <a:pPr lvl="0" algn="ctr"/>
            <a:r>
              <a:rPr lang="uk-UA" sz="2800" b="1" dirty="0">
                <a:solidFill>
                  <a:srgbClr val="3333CC"/>
                </a:solidFill>
                <a:effectLst>
                  <a:outerShdw blurRad="38100" dist="38100" dir="2700000" algn="tl">
                    <a:srgbClr val="000000">
                      <a:alpha val="43137"/>
                    </a:srgbClr>
                  </a:outerShdw>
                </a:effectLst>
                <a:latin typeface="Times New Roman" pitchFamily="18" charset="0"/>
                <a:cs typeface="Times New Roman" pitchFamily="18" charset="0"/>
              </a:rPr>
              <a:t>постраждалим  25 тис. гривень  </a:t>
            </a:r>
            <a:endParaRPr lang="ru-RU" sz="2800" dirty="0">
              <a:solidFill>
                <a:srgbClr val="3333CC"/>
              </a:solidFill>
            </a:endParaRPr>
          </a:p>
        </p:txBody>
      </p:sp>
      <p:sp>
        <p:nvSpPr>
          <p:cNvPr id="18" name="Скругленный прямоугольник 4"/>
          <p:cNvSpPr/>
          <p:nvPr/>
        </p:nvSpPr>
        <p:spPr>
          <a:xfrm>
            <a:off x="2872164" y="4390054"/>
            <a:ext cx="2994254" cy="2309759"/>
          </a:xfrm>
          <a:prstGeom prst="flowChartAlternateProcess">
            <a:avLst/>
          </a:prstGeom>
          <a:noFill/>
          <a:ln>
            <a:solidFill>
              <a:srgbClr val="0033CC"/>
            </a:solidFill>
          </a:ln>
        </p:spPr>
        <p:style>
          <a:lnRef idx="1">
            <a:schemeClr val="accent4"/>
          </a:lnRef>
          <a:fillRef idx="2">
            <a:schemeClr val="accent4"/>
          </a:fillRef>
          <a:effectRef idx="1">
            <a:schemeClr val="accent4"/>
          </a:effectRef>
          <a:fontRef idx="minor">
            <a:schemeClr val="dk1"/>
          </a:fontRef>
        </p:style>
        <p:txBody>
          <a:bodyPr spcFirstLastPara="0" vert="horz" wrap="square" lIns="68580" tIns="68580" rIns="68580" bIns="68580" numCol="1" spcCol="1270" anchor="ctr" anchorCtr="0">
            <a:noAutofit/>
          </a:bodyPr>
          <a:lstStyle/>
          <a:p>
            <a:pPr algn="ctr"/>
            <a:r>
              <a:rPr lang="uk-UA" sz="2800" b="1" dirty="0">
                <a:solidFill>
                  <a:srgbClr val="3333CC"/>
                </a:solidFill>
                <a:effectLst>
                  <a:outerShdw blurRad="38100" dist="38100" dir="2700000" algn="tl">
                    <a:srgbClr val="000000">
                      <a:alpha val="43137"/>
                    </a:srgbClr>
                  </a:outerShdw>
                </a:effectLst>
                <a:latin typeface="Times New Roman" pitchFamily="18" charset="0"/>
                <a:cs typeface="Times New Roman" pitchFamily="18" charset="0"/>
              </a:rPr>
              <a:t>сім’ям загиблих 100 тис. гривень</a:t>
            </a:r>
            <a:endParaRPr lang="ru-RU" sz="2800" dirty="0">
              <a:solidFill>
                <a:srgbClr val="3333CC"/>
              </a:solidFill>
            </a:endParaRPr>
          </a:p>
        </p:txBody>
      </p:sp>
      <p:grpSp>
        <p:nvGrpSpPr>
          <p:cNvPr id="22" name="Группа 21"/>
          <p:cNvGrpSpPr/>
          <p:nvPr/>
        </p:nvGrpSpPr>
        <p:grpSpPr>
          <a:xfrm>
            <a:off x="1220266" y="3670096"/>
            <a:ext cx="455871" cy="504892"/>
            <a:chOff x="7669064" y="1585152"/>
            <a:chExt cx="1103943" cy="1103943"/>
          </a:xfrm>
        </p:grpSpPr>
        <p:sp>
          <p:nvSpPr>
            <p:cNvPr id="23" name="Стрелка вниз 22"/>
            <p:cNvSpPr/>
            <p:nvPr/>
          </p:nvSpPr>
          <p:spPr>
            <a:xfrm>
              <a:off x="7669064" y="1585152"/>
              <a:ext cx="1103943" cy="1103943"/>
            </a:xfrm>
            <a:prstGeom prst="downArrow">
              <a:avLst>
                <a:gd name="adj1" fmla="val 55000"/>
                <a:gd name="adj2" fmla="val 45000"/>
              </a:avLst>
            </a:prstGeom>
            <a:solidFill>
              <a:srgbClr val="FFC000">
                <a:alpha val="90000"/>
              </a:srgbClr>
            </a:solidFill>
            <a:ln>
              <a:solidFill>
                <a:schemeClr val="tx1">
                  <a:lumMod val="65000"/>
                  <a:lumOff val="35000"/>
                  <a:alpha val="90000"/>
                </a:schemeClr>
              </a:solid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24" name="Стрелка вниз 4"/>
            <p:cNvSpPr/>
            <p:nvPr/>
          </p:nvSpPr>
          <p:spPr>
            <a:xfrm>
              <a:off x="7917451" y="1585152"/>
              <a:ext cx="607169" cy="83071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5720" tIns="45720" rIns="45720" bIns="45720" numCol="1" spcCol="1270" anchor="ctr" anchorCtr="0">
              <a:noAutofit/>
            </a:bodyPr>
            <a:lstStyle/>
            <a:p>
              <a:pPr algn="ctr" defTabSz="1600200">
                <a:lnSpc>
                  <a:spcPct val="90000"/>
                </a:lnSpc>
                <a:spcAft>
                  <a:spcPct val="35000"/>
                </a:spcAft>
              </a:pPr>
              <a:endParaRPr lang="ru-RU" sz="3600" dirty="0"/>
            </a:p>
          </p:txBody>
        </p:sp>
      </p:grpSp>
      <p:grpSp>
        <p:nvGrpSpPr>
          <p:cNvPr id="25" name="Группа 24"/>
          <p:cNvGrpSpPr/>
          <p:nvPr/>
        </p:nvGrpSpPr>
        <p:grpSpPr>
          <a:xfrm>
            <a:off x="4141355" y="3670096"/>
            <a:ext cx="455871" cy="492686"/>
            <a:chOff x="7669064" y="1585152"/>
            <a:chExt cx="1103943" cy="1103943"/>
          </a:xfrm>
        </p:grpSpPr>
        <p:sp>
          <p:nvSpPr>
            <p:cNvPr id="26" name="Стрелка вниз 25"/>
            <p:cNvSpPr/>
            <p:nvPr/>
          </p:nvSpPr>
          <p:spPr>
            <a:xfrm>
              <a:off x="7669064" y="1585152"/>
              <a:ext cx="1103943" cy="1103943"/>
            </a:xfrm>
            <a:prstGeom prst="downArrow">
              <a:avLst>
                <a:gd name="adj1" fmla="val 55000"/>
                <a:gd name="adj2" fmla="val 45000"/>
              </a:avLst>
            </a:prstGeom>
            <a:solidFill>
              <a:srgbClr val="FFC000">
                <a:alpha val="90000"/>
              </a:srgbClr>
            </a:solidFill>
            <a:ln>
              <a:solidFill>
                <a:schemeClr val="tx1">
                  <a:lumMod val="65000"/>
                  <a:lumOff val="35000"/>
                  <a:alpha val="90000"/>
                </a:schemeClr>
              </a:solid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27" name="Стрелка вниз 4"/>
            <p:cNvSpPr/>
            <p:nvPr/>
          </p:nvSpPr>
          <p:spPr>
            <a:xfrm>
              <a:off x="7917451" y="1585152"/>
              <a:ext cx="607169" cy="83071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5720" tIns="45720" rIns="45720" bIns="45720" numCol="1" spcCol="1270" anchor="ctr" anchorCtr="0">
              <a:noAutofit/>
            </a:bodyPr>
            <a:lstStyle/>
            <a:p>
              <a:pPr algn="ctr" defTabSz="1600200">
                <a:lnSpc>
                  <a:spcPct val="90000"/>
                </a:lnSpc>
                <a:spcAft>
                  <a:spcPct val="35000"/>
                </a:spcAft>
              </a:pPr>
              <a:endParaRPr lang="ru-RU" sz="3600" dirty="0"/>
            </a:p>
          </p:txBody>
        </p:sp>
      </p:grpSp>
      <p:grpSp>
        <p:nvGrpSpPr>
          <p:cNvPr id="28" name="Группа 27"/>
          <p:cNvGrpSpPr/>
          <p:nvPr/>
        </p:nvGrpSpPr>
        <p:grpSpPr>
          <a:xfrm>
            <a:off x="7290381" y="3654103"/>
            <a:ext cx="455871" cy="508679"/>
            <a:chOff x="7669064" y="1585152"/>
            <a:chExt cx="1103943" cy="1103943"/>
          </a:xfrm>
        </p:grpSpPr>
        <p:sp>
          <p:nvSpPr>
            <p:cNvPr id="29" name="Стрелка вниз 28"/>
            <p:cNvSpPr/>
            <p:nvPr/>
          </p:nvSpPr>
          <p:spPr>
            <a:xfrm>
              <a:off x="7669064" y="1585152"/>
              <a:ext cx="1103943" cy="1103943"/>
            </a:xfrm>
            <a:prstGeom prst="downArrow">
              <a:avLst>
                <a:gd name="adj1" fmla="val 55000"/>
                <a:gd name="adj2" fmla="val 45000"/>
              </a:avLst>
            </a:prstGeom>
            <a:solidFill>
              <a:srgbClr val="FFC000">
                <a:alpha val="90000"/>
              </a:srgbClr>
            </a:solidFill>
            <a:ln>
              <a:solidFill>
                <a:schemeClr val="tx1">
                  <a:lumMod val="65000"/>
                  <a:lumOff val="35000"/>
                  <a:alpha val="90000"/>
                </a:schemeClr>
              </a:solid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30" name="Стрелка вниз 4"/>
            <p:cNvSpPr/>
            <p:nvPr/>
          </p:nvSpPr>
          <p:spPr>
            <a:xfrm>
              <a:off x="7917451" y="1585152"/>
              <a:ext cx="607169" cy="83071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5720" tIns="45720" rIns="45720" bIns="45720" numCol="1" spcCol="1270" anchor="ctr" anchorCtr="0">
              <a:noAutofit/>
            </a:bodyPr>
            <a:lstStyle/>
            <a:p>
              <a:pPr algn="ctr" defTabSz="1600200">
                <a:lnSpc>
                  <a:spcPct val="90000"/>
                </a:lnSpc>
                <a:spcAft>
                  <a:spcPct val="35000"/>
                </a:spcAft>
              </a:pPr>
              <a:endParaRPr lang="ru-RU" sz="3600" dirty="0"/>
            </a:p>
          </p:txBody>
        </p:sp>
      </p:grpSp>
    </p:spTree>
    <p:extLst>
      <p:ext uri="{BB962C8B-B14F-4D97-AF65-F5344CB8AC3E}">
        <p14:creationId xmlns:p14="http://schemas.microsoft.com/office/powerpoint/2010/main" xmlns="" val="899311390"/>
      </p:ext>
    </p:extLst>
  </p:cSld>
  <p:clrMapOvr>
    <a:masterClrMapping/>
  </p:clrMapOvr>
  <p:transition>
    <p:split orient="vert"/>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одзаголовок 2"/>
          <p:cNvSpPr>
            <a:spLocks noGrp="1"/>
          </p:cNvSpPr>
          <p:nvPr>
            <p:ph type="subTitle" idx="1"/>
          </p:nvPr>
        </p:nvSpPr>
        <p:spPr>
          <a:xfrm>
            <a:off x="-35091" y="2210041"/>
            <a:ext cx="3823672" cy="4647961"/>
          </a:xfrm>
          <a:ln>
            <a:solidFill>
              <a:srgbClr val="0070C0"/>
            </a:solidFill>
            <a:prstDash val="sysDash"/>
          </a:ln>
        </p:spPr>
        <p:txBody>
          <a:bodyPr>
            <a:normAutofit/>
          </a:bodyPr>
          <a:lstStyle/>
          <a:p>
            <a:pPr algn="l"/>
            <a:r>
              <a:rPr lang="uk-UA" sz="1800" b="1" noProof="1">
                <a:solidFill>
                  <a:srgbClr val="3333CC"/>
                </a:solidFill>
                <a:latin typeface="Times New Roman" panose="02020603050405020304" pitchFamily="18" charset="0"/>
                <a:cs typeface="Times New Roman" panose="02020603050405020304" pitchFamily="18" charset="0"/>
              </a:rPr>
              <a:t>●копія </a:t>
            </a:r>
            <a:r>
              <a:rPr lang="uk-UA" sz="1800" b="1" dirty="0">
                <a:solidFill>
                  <a:srgbClr val="3333CC"/>
                </a:solidFill>
                <a:latin typeface="Times New Roman" panose="02020603050405020304" pitchFamily="18" charset="0"/>
                <a:cs typeface="Times New Roman" panose="02020603050405020304" pitchFamily="18" charset="0"/>
              </a:rPr>
              <a:t>паспорту</a:t>
            </a:r>
            <a:r>
              <a:rPr lang="en-US" sz="1800" b="1" dirty="0">
                <a:solidFill>
                  <a:srgbClr val="3333CC"/>
                </a:solidFill>
                <a:latin typeface="Times New Roman" panose="02020603050405020304" pitchFamily="18" charset="0"/>
                <a:cs typeface="Times New Roman" panose="02020603050405020304" pitchFamily="18" charset="0"/>
              </a:rPr>
              <a:t>;</a:t>
            </a:r>
            <a:endParaRPr lang="ru-RU" sz="1800" b="1" dirty="0">
              <a:solidFill>
                <a:srgbClr val="3333CC"/>
              </a:solidFill>
              <a:latin typeface="Times New Roman" panose="02020603050405020304" pitchFamily="18" charset="0"/>
              <a:cs typeface="Times New Roman" panose="02020603050405020304" pitchFamily="18" charset="0"/>
            </a:endParaRPr>
          </a:p>
          <a:p>
            <a:pPr algn="l"/>
            <a:r>
              <a:rPr lang="uk-UA" sz="1800" b="1" noProof="1">
                <a:solidFill>
                  <a:srgbClr val="3333CC"/>
                </a:solidFill>
                <a:latin typeface="Times New Roman" panose="02020603050405020304" pitchFamily="18" charset="0"/>
                <a:cs typeface="Times New Roman" panose="02020603050405020304" pitchFamily="18" charset="0"/>
              </a:rPr>
              <a:t>● </a:t>
            </a:r>
            <a:r>
              <a:rPr lang="uk-UA" sz="1800" b="1" dirty="0">
                <a:solidFill>
                  <a:srgbClr val="3333CC"/>
                </a:solidFill>
                <a:latin typeface="Times New Roman" panose="02020603050405020304" pitchFamily="18" charset="0"/>
                <a:cs typeface="Times New Roman" panose="02020603050405020304" pitchFamily="18" charset="0"/>
              </a:rPr>
              <a:t>копія ідентифікаційного коду;</a:t>
            </a:r>
            <a:endParaRPr lang="ru-RU" sz="1800" b="1" dirty="0">
              <a:solidFill>
                <a:srgbClr val="3333CC"/>
              </a:solidFill>
              <a:latin typeface="Times New Roman" panose="02020603050405020304" pitchFamily="18" charset="0"/>
              <a:cs typeface="Times New Roman" panose="02020603050405020304" pitchFamily="18" charset="0"/>
            </a:endParaRPr>
          </a:p>
          <a:p>
            <a:pPr algn="l"/>
            <a:r>
              <a:rPr lang="uk-UA" sz="1800" b="1" noProof="1">
                <a:solidFill>
                  <a:srgbClr val="3333CC"/>
                </a:solidFill>
                <a:latin typeface="Times New Roman" panose="02020603050405020304" pitchFamily="18" charset="0"/>
                <a:cs typeface="Times New Roman" panose="02020603050405020304" pitchFamily="18" charset="0"/>
              </a:rPr>
              <a:t>● </a:t>
            </a:r>
            <a:r>
              <a:rPr lang="uk-UA" sz="1800" b="1" dirty="0">
                <a:solidFill>
                  <a:srgbClr val="3333CC"/>
                </a:solidFill>
                <a:latin typeface="Times New Roman" panose="02020603050405020304" pitchFamily="18" charset="0"/>
                <a:cs typeface="Times New Roman" panose="02020603050405020304" pitchFamily="18" charset="0"/>
              </a:rPr>
              <a:t>копія довідки про безпосередню участь в </a:t>
            </a:r>
            <a:r>
              <a:rPr lang="uk-UA" sz="1800" b="1" dirty="0" smtClean="0">
                <a:solidFill>
                  <a:srgbClr val="3333CC"/>
                </a:solidFill>
                <a:latin typeface="Times New Roman" panose="02020603050405020304" pitchFamily="18" charset="0"/>
                <a:cs typeface="Times New Roman" panose="02020603050405020304" pitchFamily="18" charset="0"/>
              </a:rPr>
              <a:t>АТО/ООС;</a:t>
            </a:r>
            <a:endParaRPr lang="uk-UA" sz="1800" b="1" dirty="0">
              <a:solidFill>
                <a:srgbClr val="3333CC"/>
              </a:solidFill>
              <a:latin typeface="Times New Roman" panose="02020603050405020304" pitchFamily="18" charset="0"/>
              <a:cs typeface="Times New Roman" panose="02020603050405020304" pitchFamily="18" charset="0"/>
            </a:endParaRPr>
          </a:p>
          <a:p>
            <a:pPr algn="l"/>
            <a:r>
              <a:rPr lang="uk-UA" sz="1800" b="1" noProof="1">
                <a:solidFill>
                  <a:srgbClr val="3333CC"/>
                </a:solidFill>
                <a:latin typeface="Times New Roman" panose="02020603050405020304" pitchFamily="18" charset="0"/>
                <a:cs typeface="Times New Roman" panose="02020603050405020304" pitchFamily="18" charset="0"/>
              </a:rPr>
              <a:t>● </a:t>
            </a:r>
            <a:r>
              <a:rPr lang="uk-UA" sz="1800" b="1" dirty="0">
                <a:solidFill>
                  <a:srgbClr val="3333CC"/>
                </a:solidFill>
                <a:latin typeface="Times New Roman" panose="02020603050405020304" pitchFamily="18" charset="0"/>
                <a:cs typeface="Times New Roman" panose="02020603050405020304" pitchFamily="18" charset="0"/>
              </a:rPr>
              <a:t>документ, що підтверджує травму, поранення, контузію, каліцтво, захворювання, отримані внаслідок участі в </a:t>
            </a:r>
            <a:r>
              <a:rPr lang="uk-UA" sz="1800" b="1" dirty="0" smtClean="0">
                <a:solidFill>
                  <a:srgbClr val="3333CC"/>
                </a:solidFill>
                <a:latin typeface="Times New Roman" panose="02020603050405020304" pitchFamily="18" charset="0"/>
                <a:cs typeface="Times New Roman" panose="02020603050405020304" pitchFamily="18" charset="0"/>
              </a:rPr>
              <a:t>АТО/ООС;</a:t>
            </a:r>
            <a:endParaRPr lang="ru-RU" sz="1800" b="1" dirty="0">
              <a:solidFill>
                <a:srgbClr val="3333CC"/>
              </a:solidFill>
              <a:latin typeface="Times New Roman" panose="02020603050405020304" pitchFamily="18" charset="0"/>
              <a:cs typeface="Times New Roman" panose="02020603050405020304" pitchFamily="18" charset="0"/>
            </a:endParaRPr>
          </a:p>
          <a:p>
            <a:pPr algn="l"/>
            <a:r>
              <a:rPr lang="uk-UA" sz="1800" b="1" noProof="1">
                <a:solidFill>
                  <a:srgbClr val="3333CC"/>
                </a:solidFill>
                <a:latin typeface="Times New Roman" panose="02020603050405020304" pitchFamily="18" charset="0"/>
                <a:cs typeface="Times New Roman" panose="02020603050405020304" pitchFamily="18" charset="0"/>
              </a:rPr>
              <a:t>● </a:t>
            </a:r>
            <a:r>
              <a:rPr lang="uk-UA" sz="1800" b="1" dirty="0">
                <a:solidFill>
                  <a:srgbClr val="3333CC"/>
                </a:solidFill>
                <a:latin typeface="Times New Roman" panose="02020603050405020304" pitchFamily="18" charset="0"/>
                <a:cs typeface="Times New Roman" panose="02020603050405020304" pitchFamily="18" charset="0"/>
              </a:rPr>
              <a:t>посвідчення інваліда війни </a:t>
            </a:r>
            <a:endParaRPr lang="ru-RU" sz="1800" b="1" dirty="0">
              <a:solidFill>
                <a:srgbClr val="3333CC"/>
              </a:solidFill>
              <a:latin typeface="Times New Roman" panose="02020603050405020304" pitchFamily="18" charset="0"/>
              <a:cs typeface="Times New Roman" panose="02020603050405020304" pitchFamily="18" charset="0"/>
            </a:endParaRPr>
          </a:p>
        </p:txBody>
      </p:sp>
      <p:sp>
        <p:nvSpPr>
          <p:cNvPr id="7" name="Прямоугольник 6"/>
          <p:cNvSpPr/>
          <p:nvPr/>
        </p:nvSpPr>
        <p:spPr>
          <a:xfrm>
            <a:off x="0" y="1217222"/>
            <a:ext cx="3528392" cy="504056"/>
          </a:xfrm>
          <a:prstGeom prst="rec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uk-UA" sz="2400" b="1" i="1" noProof="1">
                <a:solidFill>
                  <a:srgbClr val="333399"/>
                </a:solidFill>
                <a:latin typeface="Times New Roman" panose="02020603050405020304" pitchFamily="18" charset="0"/>
                <a:cs typeface="Times New Roman" panose="02020603050405020304" pitchFamily="18" charset="0"/>
              </a:rPr>
              <a:t>постраждалі особи</a:t>
            </a:r>
          </a:p>
        </p:txBody>
      </p:sp>
      <p:sp>
        <p:nvSpPr>
          <p:cNvPr id="8" name="Прямоугольник 7"/>
          <p:cNvSpPr/>
          <p:nvPr/>
        </p:nvSpPr>
        <p:spPr>
          <a:xfrm>
            <a:off x="4094984" y="1217222"/>
            <a:ext cx="4524517" cy="504056"/>
          </a:xfrm>
          <a:prstGeom prst="rec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uk-UA" sz="2400" b="1" i="1" dirty="0">
                <a:solidFill>
                  <a:srgbClr val="333399"/>
                </a:solidFill>
                <a:latin typeface="Times New Roman" panose="02020603050405020304" pitchFamily="18" charset="0"/>
                <a:cs typeface="Times New Roman" panose="02020603050405020304" pitchFamily="18" charset="0"/>
              </a:rPr>
              <a:t>члени сім’ї </a:t>
            </a:r>
            <a:r>
              <a:rPr lang="uk-UA" sz="2400" b="1" i="1" dirty="0" smtClean="0">
                <a:solidFill>
                  <a:srgbClr val="333399"/>
                </a:solidFill>
                <a:latin typeface="Times New Roman" panose="02020603050405020304" pitchFamily="18" charset="0"/>
                <a:cs typeface="Times New Roman" panose="02020603050405020304" pitchFamily="18" charset="0"/>
              </a:rPr>
              <a:t>загиблого</a:t>
            </a:r>
            <a:endParaRPr lang="uk-UA" sz="2400" b="1" i="1" noProof="1">
              <a:solidFill>
                <a:srgbClr val="333399"/>
              </a:solidFill>
              <a:latin typeface="Times New Roman" panose="02020603050405020304" pitchFamily="18" charset="0"/>
              <a:cs typeface="Times New Roman" panose="02020603050405020304" pitchFamily="18" charset="0"/>
            </a:endParaRPr>
          </a:p>
        </p:txBody>
      </p:sp>
      <p:sp>
        <p:nvSpPr>
          <p:cNvPr id="9" name="Подзаголовок 2"/>
          <p:cNvSpPr txBox="1">
            <a:spLocks/>
          </p:cNvSpPr>
          <p:nvPr/>
        </p:nvSpPr>
        <p:spPr bwMode="auto">
          <a:xfrm>
            <a:off x="3954493" y="2210042"/>
            <a:ext cx="5009997" cy="4633154"/>
          </a:xfrm>
          <a:prstGeom prst="rect">
            <a:avLst/>
          </a:prstGeom>
          <a:noFill/>
          <a:ln w="9525">
            <a:solidFill>
              <a:srgbClr val="0070C0"/>
            </a:solidFill>
            <a:prstDash val="sysDash"/>
            <a:miter lim="800000"/>
            <a:headEnd/>
            <a:tailEnd/>
          </a:ln>
        </p:spPr>
        <p:txBody>
          <a:bodyPr vert="horz" wrap="square" lIns="91440" tIns="45720" rIns="91440" bIns="45720" numCol="1" anchor="t" anchorCtr="0" compatLnSpc="1">
            <a:prstTxWarp prst="textNoShape">
              <a:avLst/>
            </a:prstTxWarp>
          </a:bodyPr>
          <a:lstStyle>
            <a:lvl1pPr marL="0" indent="0" algn="ctr" rtl="0" eaLnBrk="1" fontAlgn="base" hangingPunct="1">
              <a:spcBef>
                <a:spcPct val="20000"/>
              </a:spcBef>
              <a:spcAft>
                <a:spcPct val="0"/>
              </a:spcAft>
              <a:buFont typeface="Arial" charset="0"/>
              <a:buNone/>
              <a:defRPr sz="3200" kern="1200">
                <a:solidFill>
                  <a:schemeClr val="tx1">
                    <a:tint val="75000"/>
                  </a:schemeClr>
                </a:solidFill>
                <a:latin typeface="+mn-lt"/>
                <a:ea typeface="+mn-ea"/>
                <a:cs typeface="+mn-cs"/>
              </a:defRPr>
            </a:lvl1pPr>
            <a:lvl2pPr marL="457200" indent="0" algn="ctr" rtl="0" eaLnBrk="1" fontAlgn="base" hangingPunct="1">
              <a:spcBef>
                <a:spcPct val="20000"/>
              </a:spcBef>
              <a:spcAft>
                <a:spcPct val="0"/>
              </a:spcAft>
              <a:buFont typeface="Arial" charset="0"/>
              <a:buNone/>
              <a:defRPr sz="2800" kern="1200">
                <a:solidFill>
                  <a:schemeClr val="tx1">
                    <a:tint val="75000"/>
                  </a:schemeClr>
                </a:solidFill>
                <a:latin typeface="+mn-lt"/>
                <a:ea typeface="+mn-ea"/>
                <a:cs typeface="+mn-cs"/>
              </a:defRPr>
            </a:lvl2pPr>
            <a:lvl3pPr marL="914400" indent="0" algn="ctr" rtl="0" eaLnBrk="1" fontAlgn="base" hangingPunct="1">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600" indent="0" algn="ctr" rtl="0" eaLnBrk="1" fontAlgn="base" hangingPunct="1">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eaLnBrk="1" fontAlgn="base" hangingPunct="1">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lnSpc>
                <a:spcPct val="90000"/>
              </a:lnSpc>
            </a:pPr>
            <a:r>
              <a:rPr lang="uk-UA" sz="1800" b="1" noProof="1">
                <a:solidFill>
                  <a:srgbClr val="3333CC"/>
                </a:solidFill>
                <a:latin typeface="Times New Roman" panose="02020603050405020304" pitchFamily="18" charset="0"/>
                <a:cs typeface="Times New Roman" panose="02020603050405020304" pitchFamily="18" charset="0"/>
              </a:rPr>
              <a:t>●копія </a:t>
            </a:r>
            <a:r>
              <a:rPr lang="uk-UA" sz="1800" b="1" dirty="0">
                <a:solidFill>
                  <a:srgbClr val="3333CC"/>
                </a:solidFill>
                <a:latin typeface="Times New Roman" panose="02020603050405020304" pitchFamily="18" charset="0"/>
                <a:cs typeface="Times New Roman" panose="02020603050405020304" pitchFamily="18" charset="0"/>
              </a:rPr>
              <a:t>паспорту</a:t>
            </a:r>
            <a:r>
              <a:rPr lang="en-US" sz="1800" b="1" dirty="0">
                <a:solidFill>
                  <a:srgbClr val="3333CC"/>
                </a:solidFill>
                <a:latin typeface="Times New Roman" panose="02020603050405020304" pitchFamily="18" charset="0"/>
                <a:cs typeface="Times New Roman" panose="02020603050405020304" pitchFamily="18" charset="0"/>
              </a:rPr>
              <a:t>;</a:t>
            </a:r>
            <a:endParaRPr lang="ru-RU" sz="1800" b="1" dirty="0">
              <a:solidFill>
                <a:srgbClr val="3333CC"/>
              </a:solidFill>
              <a:latin typeface="Times New Roman" panose="02020603050405020304" pitchFamily="18" charset="0"/>
              <a:cs typeface="Times New Roman" panose="02020603050405020304" pitchFamily="18" charset="0"/>
            </a:endParaRPr>
          </a:p>
          <a:p>
            <a:pPr algn="l">
              <a:lnSpc>
                <a:spcPct val="90000"/>
              </a:lnSpc>
            </a:pPr>
            <a:r>
              <a:rPr lang="uk-UA" sz="1800" b="1" noProof="1">
                <a:solidFill>
                  <a:srgbClr val="3333CC"/>
                </a:solidFill>
                <a:latin typeface="Times New Roman" panose="02020603050405020304" pitchFamily="18" charset="0"/>
                <a:cs typeface="Times New Roman" panose="02020603050405020304" pitchFamily="18" charset="0"/>
              </a:rPr>
              <a:t>● </a:t>
            </a:r>
            <a:r>
              <a:rPr lang="uk-UA" sz="1800" b="1" dirty="0">
                <a:solidFill>
                  <a:srgbClr val="3333CC"/>
                </a:solidFill>
                <a:latin typeface="Times New Roman" panose="02020603050405020304" pitchFamily="18" charset="0"/>
                <a:cs typeface="Times New Roman" panose="02020603050405020304" pitchFamily="18" charset="0"/>
              </a:rPr>
              <a:t>копія ідентифікаційного коду;</a:t>
            </a:r>
            <a:endParaRPr lang="ru-RU" sz="1800" b="1" dirty="0">
              <a:solidFill>
                <a:srgbClr val="3333CC"/>
              </a:solidFill>
              <a:latin typeface="Times New Roman" panose="02020603050405020304" pitchFamily="18" charset="0"/>
              <a:cs typeface="Times New Roman" panose="02020603050405020304" pitchFamily="18" charset="0"/>
            </a:endParaRPr>
          </a:p>
          <a:p>
            <a:pPr algn="l">
              <a:lnSpc>
                <a:spcPct val="90000"/>
              </a:lnSpc>
            </a:pPr>
            <a:r>
              <a:rPr lang="uk-UA" sz="1800" b="1" noProof="1">
                <a:solidFill>
                  <a:srgbClr val="3333CC"/>
                </a:solidFill>
                <a:latin typeface="Times New Roman" panose="02020603050405020304" pitchFamily="18" charset="0"/>
                <a:cs typeface="Times New Roman" panose="02020603050405020304" pitchFamily="18" charset="0"/>
              </a:rPr>
              <a:t>● </a:t>
            </a:r>
            <a:r>
              <a:rPr lang="uk-UA" sz="1800" b="1" dirty="0">
                <a:solidFill>
                  <a:srgbClr val="3333CC"/>
                </a:solidFill>
                <a:latin typeface="Times New Roman" panose="02020603050405020304" pitchFamily="18" charset="0"/>
                <a:cs typeface="Times New Roman" panose="02020603050405020304" pitchFamily="18" charset="0"/>
              </a:rPr>
              <a:t>копія довідки про </a:t>
            </a:r>
            <a:r>
              <a:rPr lang="uk-UA" sz="1800" b="1" noProof="1">
                <a:solidFill>
                  <a:srgbClr val="3333CC"/>
                </a:solidFill>
                <a:latin typeface="Times New Roman" panose="02020603050405020304" pitchFamily="18" charset="0"/>
                <a:cs typeface="Times New Roman" panose="02020603050405020304" pitchFamily="18" charset="0"/>
              </a:rPr>
              <a:t>безпосер. </a:t>
            </a:r>
            <a:r>
              <a:rPr lang="uk-UA" sz="1800" b="1" dirty="0">
                <a:solidFill>
                  <a:srgbClr val="3333CC"/>
                </a:solidFill>
                <a:latin typeface="Times New Roman" panose="02020603050405020304" pitchFamily="18" charset="0"/>
                <a:cs typeface="Times New Roman" panose="02020603050405020304" pitchFamily="18" charset="0"/>
              </a:rPr>
              <a:t>участь в </a:t>
            </a:r>
            <a:r>
              <a:rPr lang="uk-UA" sz="1800" b="1" dirty="0" smtClean="0">
                <a:solidFill>
                  <a:srgbClr val="3333CC"/>
                </a:solidFill>
                <a:latin typeface="Times New Roman" panose="02020603050405020304" pitchFamily="18" charset="0"/>
                <a:cs typeface="Times New Roman" panose="02020603050405020304" pitchFamily="18" charset="0"/>
              </a:rPr>
              <a:t>АТО/ООС;</a:t>
            </a:r>
            <a:endParaRPr lang="uk-UA" sz="1800" b="1" dirty="0">
              <a:solidFill>
                <a:srgbClr val="3333CC"/>
              </a:solidFill>
              <a:latin typeface="Times New Roman" panose="02020603050405020304" pitchFamily="18" charset="0"/>
              <a:cs typeface="Times New Roman" panose="02020603050405020304" pitchFamily="18" charset="0"/>
            </a:endParaRPr>
          </a:p>
          <a:p>
            <a:pPr algn="l">
              <a:lnSpc>
                <a:spcPct val="90000"/>
              </a:lnSpc>
            </a:pPr>
            <a:r>
              <a:rPr lang="uk-UA" sz="1800" b="1" noProof="1">
                <a:solidFill>
                  <a:srgbClr val="3333CC"/>
                </a:solidFill>
                <a:latin typeface="Times New Roman" panose="02020603050405020304" pitchFamily="18" charset="0"/>
                <a:cs typeface="Times New Roman" panose="02020603050405020304" pitchFamily="18" charset="0"/>
              </a:rPr>
              <a:t>● </a:t>
            </a:r>
            <a:r>
              <a:rPr lang="uk-UA" sz="1800" b="1" dirty="0">
                <a:solidFill>
                  <a:srgbClr val="3333CC"/>
                </a:solidFill>
                <a:latin typeface="Times New Roman" panose="02020603050405020304" pitchFamily="18" charset="0"/>
                <a:cs typeface="Times New Roman" panose="02020603050405020304" pitchFamily="18" charset="0"/>
              </a:rPr>
              <a:t>копії документів, що підтверджують родинні стосунки; </a:t>
            </a:r>
          </a:p>
          <a:p>
            <a:pPr algn="l">
              <a:lnSpc>
                <a:spcPct val="90000"/>
              </a:lnSpc>
            </a:pPr>
            <a:r>
              <a:rPr lang="uk-UA" sz="1800" b="1" noProof="1">
                <a:solidFill>
                  <a:srgbClr val="3333CC"/>
                </a:solidFill>
                <a:latin typeface="Times New Roman" panose="02020603050405020304" pitchFamily="18" charset="0"/>
                <a:cs typeface="Times New Roman" panose="02020603050405020304" pitchFamily="18" charset="0"/>
              </a:rPr>
              <a:t>● </a:t>
            </a:r>
            <a:r>
              <a:rPr lang="uk-UA" sz="1800" b="1" dirty="0">
                <a:solidFill>
                  <a:srgbClr val="3333CC"/>
                </a:solidFill>
                <a:latin typeface="Times New Roman" panose="02020603050405020304" pitchFamily="18" charset="0"/>
                <a:cs typeface="Times New Roman" panose="02020603050405020304" pitchFamily="18" charset="0"/>
              </a:rPr>
              <a:t>письмова згода про виплату допомоги уповноваженому представнику сім’ї від інших членів сім’ї; </a:t>
            </a:r>
          </a:p>
          <a:p>
            <a:pPr algn="l">
              <a:lnSpc>
                <a:spcPct val="90000"/>
              </a:lnSpc>
            </a:pPr>
            <a:r>
              <a:rPr lang="uk-UA" sz="1800" b="1" noProof="1">
                <a:solidFill>
                  <a:srgbClr val="3333CC"/>
                </a:solidFill>
                <a:latin typeface="Times New Roman" panose="02020603050405020304" pitchFamily="18" charset="0"/>
                <a:cs typeface="Times New Roman" panose="02020603050405020304" pitchFamily="18" charset="0"/>
              </a:rPr>
              <a:t>● </a:t>
            </a:r>
            <a:r>
              <a:rPr lang="uk-UA" sz="1800" b="1" dirty="0">
                <a:solidFill>
                  <a:srgbClr val="3333CC"/>
                </a:solidFill>
                <a:latin typeface="Times New Roman" panose="02020603050405020304" pitchFamily="18" charset="0"/>
                <a:cs typeface="Times New Roman" panose="02020603050405020304" pitchFamily="18" charset="0"/>
              </a:rPr>
              <a:t>довідка про склад сім’ї; </a:t>
            </a:r>
          </a:p>
          <a:p>
            <a:pPr algn="l">
              <a:lnSpc>
                <a:spcPct val="90000"/>
              </a:lnSpc>
            </a:pPr>
            <a:r>
              <a:rPr lang="uk-UA" sz="1800" b="1" noProof="1">
                <a:solidFill>
                  <a:srgbClr val="3333CC"/>
                </a:solidFill>
                <a:latin typeface="Times New Roman" panose="02020603050405020304" pitchFamily="18" charset="0"/>
                <a:cs typeface="Times New Roman" panose="02020603050405020304" pitchFamily="18" charset="0"/>
              </a:rPr>
              <a:t>● </a:t>
            </a:r>
            <a:r>
              <a:rPr lang="uk-UA" sz="1800" b="1" dirty="0">
                <a:solidFill>
                  <a:srgbClr val="3333CC"/>
                </a:solidFill>
                <a:latin typeface="Times New Roman" panose="02020603050405020304" pitchFamily="18" charset="0"/>
                <a:cs typeface="Times New Roman" panose="02020603050405020304" pitchFamily="18" charset="0"/>
              </a:rPr>
              <a:t>довідка про доходи; </a:t>
            </a:r>
          </a:p>
          <a:p>
            <a:pPr algn="l">
              <a:lnSpc>
                <a:spcPct val="90000"/>
              </a:lnSpc>
            </a:pPr>
            <a:r>
              <a:rPr lang="uk-UA" sz="1800" b="1" noProof="1">
                <a:solidFill>
                  <a:srgbClr val="3333CC"/>
                </a:solidFill>
                <a:latin typeface="Times New Roman" panose="02020603050405020304" pitchFamily="18" charset="0"/>
                <a:cs typeface="Times New Roman" panose="02020603050405020304" pitchFamily="18" charset="0"/>
              </a:rPr>
              <a:t>● </a:t>
            </a:r>
            <a:r>
              <a:rPr lang="uk-UA" sz="1800" b="1" dirty="0">
                <a:solidFill>
                  <a:srgbClr val="3333CC"/>
                </a:solidFill>
                <a:latin typeface="Times New Roman" panose="02020603050405020304" pitchFamily="18" charset="0"/>
                <a:cs typeface="Times New Roman" panose="02020603050405020304" pitchFamily="18" charset="0"/>
              </a:rPr>
              <a:t>копія свідоцтва про смерть</a:t>
            </a:r>
            <a:r>
              <a:rPr lang="en-US" sz="1800" b="1" dirty="0">
                <a:solidFill>
                  <a:srgbClr val="3333CC"/>
                </a:solidFill>
                <a:latin typeface="Times New Roman" panose="02020603050405020304" pitchFamily="18" charset="0"/>
                <a:cs typeface="Times New Roman" panose="02020603050405020304" pitchFamily="18" charset="0"/>
              </a:rPr>
              <a:t>;</a:t>
            </a:r>
            <a:r>
              <a:rPr lang="uk-UA" sz="1800" b="1" dirty="0">
                <a:solidFill>
                  <a:srgbClr val="3333CC"/>
                </a:solidFill>
                <a:latin typeface="Times New Roman" panose="02020603050405020304" pitchFamily="18" charset="0"/>
                <a:cs typeface="Times New Roman" panose="02020603050405020304" pitchFamily="18" charset="0"/>
              </a:rPr>
              <a:t> </a:t>
            </a:r>
          </a:p>
          <a:p>
            <a:pPr algn="l">
              <a:lnSpc>
                <a:spcPct val="90000"/>
              </a:lnSpc>
            </a:pPr>
            <a:r>
              <a:rPr lang="uk-UA" sz="1800" b="1" noProof="1">
                <a:solidFill>
                  <a:srgbClr val="3333CC"/>
                </a:solidFill>
                <a:latin typeface="Times New Roman" panose="02020603050405020304" pitchFamily="18" charset="0"/>
                <a:cs typeface="Times New Roman" panose="02020603050405020304" pitchFamily="18" charset="0"/>
              </a:rPr>
              <a:t>● </a:t>
            </a:r>
            <a:r>
              <a:rPr lang="uk-UA" sz="1800" b="1" dirty="0">
                <a:solidFill>
                  <a:srgbClr val="3333CC"/>
                </a:solidFill>
                <a:latin typeface="Times New Roman" panose="02020603050405020304" pitchFamily="18" charset="0"/>
                <a:cs typeface="Times New Roman" panose="02020603050405020304" pitchFamily="18" charset="0"/>
              </a:rPr>
              <a:t>документ, що підтверджує смерть внаслідок участі в </a:t>
            </a:r>
            <a:r>
              <a:rPr lang="uk-UA" sz="1800" b="1" dirty="0" smtClean="0">
                <a:solidFill>
                  <a:srgbClr val="3333CC"/>
                </a:solidFill>
                <a:latin typeface="Times New Roman" panose="02020603050405020304" pitchFamily="18" charset="0"/>
                <a:cs typeface="Times New Roman" panose="02020603050405020304" pitchFamily="18" charset="0"/>
              </a:rPr>
              <a:t>АТО/ООС; </a:t>
            </a:r>
            <a:endParaRPr lang="uk-UA" sz="1800" b="1" dirty="0">
              <a:solidFill>
                <a:srgbClr val="3333CC"/>
              </a:solidFill>
              <a:latin typeface="Times New Roman" panose="02020603050405020304" pitchFamily="18" charset="0"/>
              <a:cs typeface="Times New Roman" panose="02020603050405020304" pitchFamily="18" charset="0"/>
            </a:endParaRPr>
          </a:p>
          <a:p>
            <a:pPr algn="l">
              <a:lnSpc>
                <a:spcPct val="90000"/>
              </a:lnSpc>
            </a:pPr>
            <a:r>
              <a:rPr lang="uk-UA" sz="1800" b="1" noProof="1">
                <a:solidFill>
                  <a:srgbClr val="3333CC"/>
                </a:solidFill>
                <a:latin typeface="Times New Roman" panose="02020603050405020304" pitchFamily="18" charset="0"/>
                <a:cs typeface="Times New Roman" panose="02020603050405020304" pitchFamily="18" charset="0"/>
              </a:rPr>
              <a:t>● </a:t>
            </a:r>
            <a:r>
              <a:rPr lang="uk-UA" sz="1800" b="1" dirty="0">
                <a:solidFill>
                  <a:srgbClr val="3333CC"/>
                </a:solidFill>
                <a:latin typeface="Times New Roman" panose="02020603050405020304" pitchFamily="18" charset="0"/>
                <a:cs typeface="Times New Roman" panose="02020603050405020304" pitchFamily="18" charset="0"/>
              </a:rPr>
              <a:t>посвідчення члена сім’ї загиблого</a:t>
            </a:r>
            <a:endParaRPr lang="ru-RU" sz="1800" b="1" dirty="0">
              <a:solidFill>
                <a:srgbClr val="3333CC"/>
              </a:solidFill>
              <a:latin typeface="Times New Roman" panose="02020603050405020304" pitchFamily="18" charset="0"/>
              <a:cs typeface="Times New Roman" panose="02020603050405020304" pitchFamily="18" charset="0"/>
            </a:endParaRPr>
          </a:p>
        </p:txBody>
      </p:sp>
      <p:sp>
        <p:nvSpPr>
          <p:cNvPr id="10" name="Прямоугольник 9"/>
          <p:cNvSpPr/>
          <p:nvPr/>
        </p:nvSpPr>
        <p:spPr>
          <a:xfrm>
            <a:off x="0" y="188640"/>
            <a:ext cx="9144000" cy="784200"/>
          </a:xfrm>
          <a:prstGeom prst="rec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uk-UA" sz="2800" b="1" noProof="1">
                <a:solidFill>
                  <a:srgbClr val="333399"/>
                </a:solidFill>
                <a:latin typeface="Times New Roman" panose="02020603050405020304" pitchFamily="18" charset="0"/>
                <a:cs typeface="Times New Roman" panose="02020603050405020304" pitchFamily="18" charset="0"/>
              </a:rPr>
              <a:t>Для отримання матеріальної допомоги на комісію при Департаменті подаються документи</a:t>
            </a:r>
            <a:r>
              <a:rPr lang="en-US" sz="2800" b="1" noProof="1">
                <a:solidFill>
                  <a:srgbClr val="333399"/>
                </a:solidFill>
                <a:latin typeface="Times New Roman" panose="02020603050405020304" pitchFamily="18" charset="0"/>
                <a:cs typeface="Times New Roman" panose="02020603050405020304" pitchFamily="18" charset="0"/>
              </a:rPr>
              <a:t>:</a:t>
            </a:r>
            <a:endParaRPr lang="uk-UA" sz="2800" b="1" noProof="1">
              <a:solidFill>
                <a:srgbClr val="333399"/>
              </a:solidFill>
              <a:latin typeface="Times New Roman" panose="02020603050405020304" pitchFamily="18" charset="0"/>
              <a:cs typeface="Times New Roman" panose="02020603050405020304" pitchFamily="18" charset="0"/>
            </a:endParaRPr>
          </a:p>
        </p:txBody>
      </p:sp>
      <p:grpSp>
        <p:nvGrpSpPr>
          <p:cNvPr id="11" name="Группа 10"/>
          <p:cNvGrpSpPr/>
          <p:nvPr/>
        </p:nvGrpSpPr>
        <p:grpSpPr>
          <a:xfrm>
            <a:off x="1423769" y="1792077"/>
            <a:ext cx="458058" cy="347165"/>
            <a:chOff x="7669064" y="1585152"/>
            <a:chExt cx="1103943" cy="1103943"/>
          </a:xfrm>
        </p:grpSpPr>
        <p:sp>
          <p:nvSpPr>
            <p:cNvPr id="12" name="Стрелка вниз 11"/>
            <p:cNvSpPr/>
            <p:nvPr/>
          </p:nvSpPr>
          <p:spPr>
            <a:xfrm>
              <a:off x="7669064" y="1585152"/>
              <a:ext cx="1103943" cy="1103943"/>
            </a:xfrm>
            <a:prstGeom prst="downArrow">
              <a:avLst>
                <a:gd name="adj1" fmla="val 55000"/>
                <a:gd name="adj2" fmla="val 45000"/>
              </a:avLst>
            </a:prstGeom>
            <a:solidFill>
              <a:srgbClr val="0033CC">
                <a:alpha val="90000"/>
              </a:srgbClr>
            </a:solidFill>
            <a:ln>
              <a:solidFill>
                <a:schemeClr val="tx1">
                  <a:lumMod val="65000"/>
                  <a:lumOff val="35000"/>
                  <a:alpha val="90000"/>
                </a:schemeClr>
              </a:solid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13" name="Стрелка вниз 4"/>
            <p:cNvSpPr/>
            <p:nvPr/>
          </p:nvSpPr>
          <p:spPr>
            <a:xfrm>
              <a:off x="7917451" y="1585152"/>
              <a:ext cx="607169" cy="83071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5720" tIns="45720" rIns="45720" bIns="45720" numCol="1" spcCol="1270" anchor="ctr" anchorCtr="0">
              <a:noAutofit/>
            </a:bodyPr>
            <a:lstStyle/>
            <a:p>
              <a:pPr algn="ctr" defTabSz="1600200">
                <a:lnSpc>
                  <a:spcPct val="90000"/>
                </a:lnSpc>
                <a:spcAft>
                  <a:spcPct val="35000"/>
                </a:spcAft>
              </a:pPr>
              <a:endParaRPr lang="ru-RU" sz="3600" dirty="0"/>
            </a:p>
          </p:txBody>
        </p:sp>
      </p:grpSp>
      <p:grpSp>
        <p:nvGrpSpPr>
          <p:cNvPr id="14" name="Группа 13"/>
          <p:cNvGrpSpPr/>
          <p:nvPr/>
        </p:nvGrpSpPr>
        <p:grpSpPr>
          <a:xfrm>
            <a:off x="6021095" y="1747794"/>
            <a:ext cx="438396" cy="349808"/>
            <a:chOff x="7669064" y="1585152"/>
            <a:chExt cx="1103943" cy="1103943"/>
          </a:xfrm>
        </p:grpSpPr>
        <p:sp>
          <p:nvSpPr>
            <p:cNvPr id="15" name="Стрелка вниз 14"/>
            <p:cNvSpPr/>
            <p:nvPr/>
          </p:nvSpPr>
          <p:spPr>
            <a:xfrm>
              <a:off x="7669064" y="1585152"/>
              <a:ext cx="1103943" cy="1103943"/>
            </a:xfrm>
            <a:prstGeom prst="downArrow">
              <a:avLst>
                <a:gd name="adj1" fmla="val 55000"/>
                <a:gd name="adj2" fmla="val 45000"/>
              </a:avLst>
            </a:prstGeom>
            <a:solidFill>
              <a:srgbClr val="0033CC">
                <a:alpha val="90000"/>
              </a:srgbClr>
            </a:solidFill>
            <a:ln>
              <a:solidFill>
                <a:schemeClr val="tx1">
                  <a:lumMod val="65000"/>
                  <a:lumOff val="35000"/>
                  <a:alpha val="90000"/>
                </a:schemeClr>
              </a:solid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16" name="Стрелка вниз 4"/>
            <p:cNvSpPr/>
            <p:nvPr/>
          </p:nvSpPr>
          <p:spPr>
            <a:xfrm>
              <a:off x="7917451" y="1585152"/>
              <a:ext cx="607169" cy="83071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5720" tIns="45720" rIns="45720" bIns="45720" numCol="1" spcCol="1270" anchor="ctr" anchorCtr="0">
              <a:noAutofit/>
            </a:bodyPr>
            <a:lstStyle/>
            <a:p>
              <a:pPr algn="ctr" defTabSz="1600200">
                <a:lnSpc>
                  <a:spcPct val="90000"/>
                </a:lnSpc>
                <a:spcAft>
                  <a:spcPct val="35000"/>
                </a:spcAft>
              </a:pPr>
              <a:endParaRPr lang="ru-RU" sz="3600" dirty="0"/>
            </a:p>
          </p:txBody>
        </p:sp>
      </p:grpSp>
    </p:spTree>
  </p:cSld>
  <p:clrMapOvr>
    <a:masterClrMapping/>
  </p:clrMapOvr>
  <p:transition>
    <p:split orient="vert"/>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Блок-схема: альтернативный процесс 31"/>
          <p:cNvSpPr/>
          <p:nvPr/>
        </p:nvSpPr>
        <p:spPr>
          <a:xfrm>
            <a:off x="4378118" y="4314136"/>
            <a:ext cx="4598214" cy="2385678"/>
          </a:xfrm>
          <a:prstGeom prst="flowChartAlternateProcess">
            <a:avLst/>
          </a:prstGeom>
          <a:noFill/>
          <a:ln>
            <a:solidFill>
              <a:srgbClr val="0033CC"/>
            </a:solidFill>
          </a:ln>
        </p:spPr>
        <p:style>
          <a:lnRef idx="1">
            <a:schemeClr val="accent4"/>
          </a:lnRef>
          <a:fillRef idx="2">
            <a:schemeClr val="accent4"/>
          </a:fillRef>
          <a:effectRef idx="1">
            <a:schemeClr val="accent4"/>
          </a:effectRef>
          <a:fontRef idx="minor">
            <a:schemeClr val="dk1"/>
          </a:fontRef>
        </p:style>
        <p:txBody>
          <a:bodyPr/>
          <a:lstStyle/>
          <a:p>
            <a:pPr algn="ctr"/>
            <a:r>
              <a:rPr lang="uk-UA" sz="2400" b="1" dirty="0">
                <a:solidFill>
                  <a:srgbClr val="333399"/>
                </a:solidFill>
                <a:latin typeface="Times New Roman" panose="02020603050405020304" pitchFamily="18" charset="0"/>
                <a:cs typeface="Times New Roman" panose="02020603050405020304" pitchFamily="18" charset="0"/>
              </a:rPr>
              <a:t>відшкодування за встановлення пам’ятників та облаштування місць поховання загиблих (померлих) учасників </a:t>
            </a:r>
            <a:r>
              <a:rPr lang="uk-UA" sz="2400" b="1" dirty="0" smtClean="0">
                <a:solidFill>
                  <a:srgbClr val="333399"/>
                </a:solidFill>
                <a:latin typeface="Times New Roman" panose="02020603050405020304" pitchFamily="18" charset="0"/>
                <a:cs typeface="Times New Roman" panose="02020603050405020304" pitchFamily="18" charset="0"/>
              </a:rPr>
              <a:t>АТО/ООС</a:t>
            </a:r>
            <a:endParaRPr lang="uk-UA" sz="2400" b="1" noProof="1">
              <a:solidFill>
                <a:srgbClr val="333399"/>
              </a:solidFill>
              <a:effectLst>
                <a:outerShdw blurRad="38100" dist="38100" dir="2700000" algn="tl">
                  <a:srgbClr val="000000">
                    <a:alpha val="43137"/>
                  </a:srgbClr>
                </a:outerShdw>
              </a:effectLst>
              <a:latin typeface="Times New Roman" pitchFamily="18" charset="0"/>
              <a:cs typeface="Times New Roman" pitchFamily="18" charset="0"/>
            </a:endParaRPr>
          </a:p>
        </p:txBody>
      </p:sp>
      <p:sp useBgFill="1">
        <p:nvSpPr>
          <p:cNvPr id="5" name="Блок-схема: альтернативный процесс 4"/>
          <p:cNvSpPr/>
          <p:nvPr/>
        </p:nvSpPr>
        <p:spPr>
          <a:xfrm>
            <a:off x="2415278" y="281095"/>
            <a:ext cx="6219828" cy="1585751"/>
          </a:xfrm>
          <a:prstGeom prst="flowChartAlternateProcess">
            <a:avLst/>
          </a:prstGeom>
          <a:ln>
            <a:solidFill>
              <a:srgbClr val="0033CC"/>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uk-UA" sz="3200" b="1" dirty="0">
                <a:solidFill>
                  <a:srgbClr val="3333CC"/>
                </a:solidFill>
                <a:effectLst>
                  <a:outerShdw blurRad="38100" dist="38100" dir="2700000" algn="tl">
                    <a:srgbClr val="000000">
                      <a:alpha val="43137"/>
                    </a:srgbClr>
                  </a:outerShdw>
                </a:effectLst>
                <a:latin typeface="Times New Roman" pitchFamily="18" charset="0"/>
                <a:cs typeface="Times New Roman" pitchFamily="18" charset="0"/>
              </a:rPr>
              <a:t>Обласна комплексна програма соціального захисту населення на 2017-2021 роки</a:t>
            </a:r>
            <a:endParaRPr lang="ru-RU" sz="3200" b="1" dirty="0">
              <a:solidFill>
                <a:srgbClr val="3333CC"/>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8" name="Рисунок 7"/>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6808" y="0"/>
            <a:ext cx="2250937" cy="1869103"/>
          </a:xfrm>
          <a:prstGeom prst="rect">
            <a:avLst/>
          </a:prstGeom>
        </p:spPr>
      </p:pic>
      <p:sp>
        <p:nvSpPr>
          <p:cNvPr id="9" name="Скругленный прямоугольник 4"/>
          <p:cNvSpPr/>
          <p:nvPr/>
        </p:nvSpPr>
        <p:spPr>
          <a:xfrm>
            <a:off x="5866420" y="4487537"/>
            <a:ext cx="2738375" cy="169418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algn="ctr" defTabSz="889000">
              <a:spcAft>
                <a:spcPct val="35000"/>
              </a:spcAft>
            </a:pPr>
            <a:endParaRPr lang="ru-RU" sz="2800" b="1" dirty="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grpSp>
        <p:nvGrpSpPr>
          <p:cNvPr id="10" name="Группа 9"/>
          <p:cNvGrpSpPr/>
          <p:nvPr/>
        </p:nvGrpSpPr>
        <p:grpSpPr>
          <a:xfrm>
            <a:off x="16808" y="2178640"/>
            <a:ext cx="9009391" cy="1036963"/>
            <a:chOff x="1049" y="1502"/>
            <a:chExt cx="9141901" cy="1411930"/>
          </a:xfrm>
          <a:noFill/>
        </p:grpSpPr>
        <p:sp>
          <p:nvSpPr>
            <p:cNvPr id="11" name="Скругленный прямоугольник 10"/>
            <p:cNvSpPr/>
            <p:nvPr/>
          </p:nvSpPr>
          <p:spPr>
            <a:xfrm>
              <a:off x="1049" y="1502"/>
              <a:ext cx="9141901" cy="1056468"/>
            </a:xfrm>
            <a:prstGeom prst="roundRect">
              <a:avLst>
                <a:gd name="adj" fmla="val 10000"/>
              </a:avLst>
            </a:prstGeom>
            <a:grp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2" name="Скругленный прямоугольник 4"/>
            <p:cNvSpPr/>
            <p:nvPr/>
          </p:nvSpPr>
          <p:spPr>
            <a:xfrm>
              <a:off x="31992" y="32444"/>
              <a:ext cx="9080015" cy="1380988"/>
            </a:xfrm>
            <a:prstGeom prst="flowChartPreparation">
              <a:avLst/>
            </a:prstGeom>
            <a:grpFill/>
            <a:ln>
              <a:solidFill>
                <a:srgbClr val="0033CC"/>
              </a:solidFill>
            </a:ln>
          </p:spPr>
          <p:style>
            <a:lnRef idx="1">
              <a:schemeClr val="accent4"/>
            </a:lnRef>
            <a:fillRef idx="2">
              <a:schemeClr val="accent4"/>
            </a:fillRef>
            <a:effectRef idx="1">
              <a:schemeClr val="accent4"/>
            </a:effectRef>
            <a:fontRef idx="minor">
              <a:schemeClr val="dk1"/>
            </a:fontRef>
          </p:style>
          <p:txBody>
            <a:bodyPr spcFirstLastPara="0" vert="horz" wrap="square" lIns="179070" tIns="179070" rIns="179070" bIns="179070" numCol="1" spcCol="1270" anchor="ctr" anchorCtr="0">
              <a:noAutofit/>
            </a:bodyPr>
            <a:lstStyle/>
            <a:p>
              <a:pPr algn="ctr" defTabSz="2089150">
                <a:lnSpc>
                  <a:spcPct val="90000"/>
                </a:lnSpc>
                <a:spcAft>
                  <a:spcPct val="35000"/>
                </a:spcAft>
              </a:pPr>
              <a:r>
                <a:rPr lang="uk-UA" sz="3200" b="1" dirty="0">
                  <a:solidFill>
                    <a:srgbClr val="3333CC"/>
                  </a:solidFill>
                  <a:effectLst>
                    <a:outerShdw blurRad="38100" dist="38100" dir="2700000" algn="tl">
                      <a:srgbClr val="000000">
                        <a:alpha val="43137"/>
                      </a:srgbClr>
                    </a:outerShdw>
                  </a:effectLst>
                  <a:latin typeface="Times New Roman" pitchFamily="18" charset="0"/>
                  <a:cs typeface="Times New Roman" pitchFamily="18" charset="0"/>
                </a:rPr>
                <a:t>Матеріальна допомога з обласного бюджету</a:t>
              </a:r>
              <a:endParaRPr lang="ru-RU" sz="3200" b="1" dirty="0">
                <a:solidFill>
                  <a:srgbClr val="3333CC"/>
                </a:solidFill>
                <a:effectLst>
                  <a:outerShdw blurRad="38100" dist="38100" dir="2700000" algn="tl">
                    <a:srgbClr val="000000">
                      <a:alpha val="43137"/>
                    </a:srgbClr>
                  </a:outerShdw>
                </a:effectLst>
                <a:latin typeface="Times New Roman" pitchFamily="18" charset="0"/>
                <a:cs typeface="Times New Roman" pitchFamily="18" charset="0"/>
              </a:endParaRPr>
            </a:p>
          </p:txBody>
        </p:sp>
      </p:grpSp>
      <p:sp>
        <p:nvSpPr>
          <p:cNvPr id="15" name="Скругленный прямоугольник 4"/>
          <p:cNvSpPr/>
          <p:nvPr/>
        </p:nvSpPr>
        <p:spPr>
          <a:xfrm>
            <a:off x="80299" y="4314136"/>
            <a:ext cx="4203669" cy="2385678"/>
          </a:xfrm>
          <a:prstGeom prst="flowChartAlternateProcess">
            <a:avLst/>
          </a:prstGeom>
          <a:noFill/>
          <a:ln>
            <a:solidFill>
              <a:srgbClr val="0033CC"/>
            </a:solidFill>
          </a:ln>
        </p:spPr>
        <p:style>
          <a:lnRef idx="1">
            <a:schemeClr val="accent4"/>
          </a:lnRef>
          <a:fillRef idx="2">
            <a:schemeClr val="accent4"/>
          </a:fillRef>
          <a:effectRef idx="1">
            <a:schemeClr val="accent4"/>
          </a:effectRef>
          <a:fontRef idx="minor">
            <a:schemeClr val="dk1"/>
          </a:fontRef>
        </p:style>
        <p:txBody>
          <a:bodyPr spcFirstLastPara="0" vert="horz" wrap="square" lIns="68580" tIns="68580" rIns="68580" bIns="68580" numCol="1" spcCol="1270" anchor="ctr" anchorCtr="0">
            <a:noAutofit/>
          </a:bodyPr>
          <a:lstStyle/>
          <a:p>
            <a:pPr lvl="0" algn="ctr"/>
            <a:r>
              <a:rPr lang="uk-UA" sz="2400" b="1" dirty="0" smtClean="0">
                <a:solidFill>
                  <a:srgbClr val="333399"/>
                </a:solidFill>
                <a:latin typeface="Times New Roman" panose="02020603050405020304" pitchFamily="18" charset="0"/>
                <a:cs typeface="Times New Roman" panose="02020603050405020304" pitchFamily="18" charset="0"/>
              </a:rPr>
              <a:t>адресна грошова допомога </a:t>
            </a:r>
            <a:r>
              <a:rPr lang="uk-UA" sz="2400" b="1" dirty="0">
                <a:solidFill>
                  <a:srgbClr val="333399"/>
                </a:solidFill>
                <a:latin typeface="Times New Roman" panose="02020603050405020304" pitchFamily="18" charset="0"/>
                <a:cs typeface="Times New Roman" panose="02020603050405020304" pitchFamily="18" charset="0"/>
              </a:rPr>
              <a:t>учасникам </a:t>
            </a:r>
            <a:r>
              <a:rPr lang="uk-UA" sz="2400" b="1" dirty="0" smtClean="0">
                <a:solidFill>
                  <a:srgbClr val="333399"/>
                </a:solidFill>
                <a:latin typeface="Times New Roman" panose="02020603050405020304" pitchFamily="18" charset="0"/>
                <a:cs typeface="Times New Roman" panose="02020603050405020304" pitchFamily="18" charset="0"/>
              </a:rPr>
              <a:t>АТО/ООС </a:t>
            </a:r>
            <a:r>
              <a:rPr lang="uk-UA" sz="2400" b="1" dirty="0">
                <a:solidFill>
                  <a:srgbClr val="333399"/>
                </a:solidFill>
                <a:latin typeface="Times New Roman" panose="02020603050405020304" pitchFamily="18" charset="0"/>
                <a:cs typeface="Times New Roman" panose="02020603050405020304" pitchFamily="18" charset="0"/>
              </a:rPr>
              <a:t>та сім’ям загиблих за проходження обстеження методом магнітно-резонансної томографії </a:t>
            </a:r>
            <a:endParaRPr lang="ru-RU" sz="2400" dirty="0">
              <a:solidFill>
                <a:srgbClr val="333399"/>
              </a:solidFill>
              <a:latin typeface="Times New Roman" panose="02020603050405020304" pitchFamily="18" charset="0"/>
              <a:cs typeface="Times New Roman" panose="02020603050405020304" pitchFamily="18" charset="0"/>
            </a:endParaRPr>
          </a:p>
        </p:txBody>
      </p:sp>
      <p:grpSp>
        <p:nvGrpSpPr>
          <p:cNvPr id="22" name="Группа 21"/>
          <p:cNvGrpSpPr/>
          <p:nvPr/>
        </p:nvGrpSpPr>
        <p:grpSpPr>
          <a:xfrm>
            <a:off x="1811874" y="3504939"/>
            <a:ext cx="455871" cy="504892"/>
            <a:chOff x="7669064" y="1585152"/>
            <a:chExt cx="1103943" cy="1103943"/>
          </a:xfrm>
        </p:grpSpPr>
        <p:sp>
          <p:nvSpPr>
            <p:cNvPr id="23" name="Стрелка вниз 22"/>
            <p:cNvSpPr/>
            <p:nvPr/>
          </p:nvSpPr>
          <p:spPr>
            <a:xfrm>
              <a:off x="7669064" y="1585152"/>
              <a:ext cx="1103943" cy="1103943"/>
            </a:xfrm>
            <a:prstGeom prst="downArrow">
              <a:avLst>
                <a:gd name="adj1" fmla="val 55000"/>
                <a:gd name="adj2" fmla="val 45000"/>
              </a:avLst>
            </a:prstGeom>
            <a:solidFill>
              <a:srgbClr val="FFC000">
                <a:alpha val="90000"/>
              </a:srgbClr>
            </a:solidFill>
            <a:ln>
              <a:solidFill>
                <a:schemeClr val="tx1">
                  <a:lumMod val="65000"/>
                  <a:lumOff val="35000"/>
                  <a:alpha val="90000"/>
                </a:schemeClr>
              </a:solid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24" name="Стрелка вниз 4"/>
            <p:cNvSpPr/>
            <p:nvPr/>
          </p:nvSpPr>
          <p:spPr>
            <a:xfrm>
              <a:off x="7917451" y="1585152"/>
              <a:ext cx="607169" cy="83071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5720" tIns="45720" rIns="45720" bIns="45720" numCol="1" spcCol="1270" anchor="ctr" anchorCtr="0">
              <a:noAutofit/>
            </a:bodyPr>
            <a:lstStyle/>
            <a:p>
              <a:pPr algn="ctr" defTabSz="1600200">
                <a:lnSpc>
                  <a:spcPct val="90000"/>
                </a:lnSpc>
                <a:spcAft>
                  <a:spcPct val="35000"/>
                </a:spcAft>
              </a:pPr>
              <a:endParaRPr lang="ru-RU" sz="3600" dirty="0"/>
            </a:p>
          </p:txBody>
        </p:sp>
      </p:grpSp>
      <p:grpSp>
        <p:nvGrpSpPr>
          <p:cNvPr id="28" name="Группа 27"/>
          <p:cNvGrpSpPr/>
          <p:nvPr/>
        </p:nvGrpSpPr>
        <p:grpSpPr>
          <a:xfrm>
            <a:off x="6221354" y="3488349"/>
            <a:ext cx="455871" cy="508679"/>
            <a:chOff x="7669064" y="1585152"/>
            <a:chExt cx="1103943" cy="1103943"/>
          </a:xfrm>
        </p:grpSpPr>
        <p:sp>
          <p:nvSpPr>
            <p:cNvPr id="29" name="Стрелка вниз 28"/>
            <p:cNvSpPr/>
            <p:nvPr/>
          </p:nvSpPr>
          <p:spPr>
            <a:xfrm>
              <a:off x="7669064" y="1585152"/>
              <a:ext cx="1103943" cy="1103943"/>
            </a:xfrm>
            <a:prstGeom prst="downArrow">
              <a:avLst>
                <a:gd name="adj1" fmla="val 55000"/>
                <a:gd name="adj2" fmla="val 45000"/>
              </a:avLst>
            </a:prstGeom>
            <a:solidFill>
              <a:srgbClr val="FFC000">
                <a:alpha val="90000"/>
              </a:srgbClr>
            </a:solidFill>
            <a:ln>
              <a:solidFill>
                <a:schemeClr val="tx1">
                  <a:lumMod val="65000"/>
                  <a:lumOff val="35000"/>
                  <a:alpha val="90000"/>
                </a:schemeClr>
              </a:solid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30" name="Стрелка вниз 4"/>
            <p:cNvSpPr/>
            <p:nvPr/>
          </p:nvSpPr>
          <p:spPr>
            <a:xfrm>
              <a:off x="7917451" y="1585152"/>
              <a:ext cx="607169" cy="83071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5720" tIns="45720" rIns="45720" bIns="45720" numCol="1" spcCol="1270" anchor="ctr" anchorCtr="0">
              <a:noAutofit/>
            </a:bodyPr>
            <a:lstStyle/>
            <a:p>
              <a:pPr algn="ctr" defTabSz="1600200">
                <a:lnSpc>
                  <a:spcPct val="90000"/>
                </a:lnSpc>
                <a:spcAft>
                  <a:spcPct val="35000"/>
                </a:spcAft>
              </a:pPr>
              <a:endParaRPr lang="ru-RU" sz="3600" dirty="0"/>
            </a:p>
          </p:txBody>
        </p:sp>
      </p:grpSp>
    </p:spTree>
    <p:extLst>
      <p:ext uri="{BB962C8B-B14F-4D97-AF65-F5344CB8AC3E}">
        <p14:creationId xmlns:p14="http://schemas.microsoft.com/office/powerpoint/2010/main" xmlns="" val="2798569595"/>
      </p:ext>
    </p:extLst>
  </p:cSld>
  <p:clrMapOvr>
    <a:masterClrMapping/>
  </p:clrMapOvr>
  <p:transition>
    <p:split orient="vert"/>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одзаголовок 2"/>
          <p:cNvSpPr>
            <a:spLocks noGrp="1"/>
          </p:cNvSpPr>
          <p:nvPr>
            <p:ph type="subTitle" idx="1"/>
          </p:nvPr>
        </p:nvSpPr>
        <p:spPr>
          <a:xfrm>
            <a:off x="-17750" y="4166455"/>
            <a:ext cx="3989584" cy="2689864"/>
          </a:xfrm>
          <a:ln>
            <a:solidFill>
              <a:srgbClr val="0070C0"/>
            </a:solidFill>
            <a:prstDash val="sysDash"/>
          </a:ln>
        </p:spPr>
        <p:txBody>
          <a:bodyPr>
            <a:normAutofit/>
          </a:bodyPr>
          <a:lstStyle/>
          <a:p>
            <a:pPr algn="l"/>
            <a:r>
              <a:rPr lang="uk-UA" sz="1800" b="1" noProof="1" smtClean="0">
                <a:solidFill>
                  <a:srgbClr val="3333CC"/>
                </a:solidFill>
                <a:latin typeface="Times New Roman" panose="02020603050405020304" pitchFamily="18" charset="0"/>
                <a:cs typeface="Times New Roman" panose="02020603050405020304" pitchFamily="18" charset="0"/>
              </a:rPr>
              <a:t>●</a:t>
            </a:r>
            <a:r>
              <a:rPr lang="uk-UA" sz="1800" b="1" noProof="1">
                <a:solidFill>
                  <a:srgbClr val="333399"/>
                </a:solidFill>
                <a:latin typeface="Times New Roman" panose="02020603050405020304" pitchFamily="18" charset="0"/>
                <a:cs typeface="Times New Roman" panose="02020603050405020304" pitchFamily="18" charset="0"/>
              </a:rPr>
              <a:t>копія </a:t>
            </a:r>
            <a:r>
              <a:rPr lang="uk-UA" sz="1800" b="1" dirty="0">
                <a:solidFill>
                  <a:srgbClr val="333399"/>
                </a:solidFill>
                <a:latin typeface="Times New Roman" panose="02020603050405020304" pitchFamily="18" charset="0"/>
                <a:cs typeface="Times New Roman" panose="02020603050405020304" pitchFamily="18" charset="0"/>
              </a:rPr>
              <a:t>паспорту</a:t>
            </a:r>
            <a:r>
              <a:rPr lang="en-US" sz="1800" b="1" dirty="0">
                <a:solidFill>
                  <a:srgbClr val="333399"/>
                </a:solidFill>
                <a:latin typeface="Times New Roman" panose="02020603050405020304" pitchFamily="18" charset="0"/>
                <a:cs typeface="Times New Roman" panose="02020603050405020304" pitchFamily="18" charset="0"/>
              </a:rPr>
              <a:t>;</a:t>
            </a:r>
            <a:endParaRPr lang="ru-RU" sz="1800" b="1" dirty="0">
              <a:solidFill>
                <a:srgbClr val="333399"/>
              </a:solidFill>
              <a:latin typeface="Times New Roman" panose="02020603050405020304" pitchFamily="18" charset="0"/>
              <a:cs typeface="Times New Roman" panose="02020603050405020304" pitchFamily="18" charset="0"/>
            </a:endParaRPr>
          </a:p>
          <a:p>
            <a:pPr algn="l"/>
            <a:r>
              <a:rPr lang="uk-UA" sz="1800" b="1" noProof="1">
                <a:solidFill>
                  <a:srgbClr val="333399"/>
                </a:solidFill>
                <a:latin typeface="Times New Roman" panose="02020603050405020304" pitchFamily="18" charset="0"/>
                <a:cs typeface="Times New Roman" panose="02020603050405020304" pitchFamily="18" charset="0"/>
              </a:rPr>
              <a:t>● </a:t>
            </a:r>
            <a:r>
              <a:rPr lang="uk-UA" sz="1800" b="1" dirty="0">
                <a:solidFill>
                  <a:srgbClr val="333399"/>
                </a:solidFill>
                <a:latin typeface="Times New Roman" panose="02020603050405020304" pitchFamily="18" charset="0"/>
                <a:cs typeface="Times New Roman" panose="02020603050405020304" pitchFamily="18" charset="0"/>
              </a:rPr>
              <a:t>копія ідентифікаційного коду</a:t>
            </a:r>
            <a:r>
              <a:rPr lang="uk-UA" sz="1800" b="1" dirty="0" smtClean="0">
                <a:solidFill>
                  <a:srgbClr val="333399"/>
                </a:solidFill>
                <a:latin typeface="Times New Roman" panose="02020603050405020304" pitchFamily="18" charset="0"/>
                <a:cs typeface="Times New Roman" panose="02020603050405020304" pitchFamily="18" charset="0"/>
              </a:rPr>
              <a:t>;</a:t>
            </a:r>
          </a:p>
          <a:p>
            <a:pPr algn="l"/>
            <a:r>
              <a:rPr lang="uk-UA" sz="1800" b="1" noProof="1">
                <a:solidFill>
                  <a:srgbClr val="333399"/>
                </a:solidFill>
                <a:latin typeface="Times New Roman" panose="02020603050405020304" pitchFamily="18" charset="0"/>
                <a:cs typeface="Times New Roman" panose="02020603050405020304" pitchFamily="18" charset="0"/>
              </a:rPr>
              <a:t>● </a:t>
            </a:r>
            <a:r>
              <a:rPr lang="uk-UA" sz="1800" b="1" dirty="0">
                <a:solidFill>
                  <a:srgbClr val="333399"/>
                </a:solidFill>
                <a:latin typeface="Times New Roman" panose="02020603050405020304" pitchFamily="18" charset="0"/>
                <a:cs typeface="Times New Roman" panose="02020603050405020304" pitchFamily="18" charset="0"/>
              </a:rPr>
              <a:t>копія </a:t>
            </a:r>
            <a:r>
              <a:rPr lang="uk-UA" sz="1800" b="1" dirty="0" smtClean="0">
                <a:solidFill>
                  <a:srgbClr val="333399"/>
                </a:solidFill>
                <a:latin typeface="Times New Roman" panose="02020603050405020304" pitchFamily="18" charset="0"/>
                <a:cs typeface="Times New Roman" panose="02020603050405020304" pitchFamily="18" charset="0"/>
              </a:rPr>
              <a:t>посвідчення та довідка </a:t>
            </a:r>
            <a:r>
              <a:rPr lang="uk-UA" sz="1800" b="1" dirty="0">
                <a:solidFill>
                  <a:srgbClr val="333399"/>
                </a:solidFill>
                <a:latin typeface="Times New Roman" panose="02020603050405020304" pitchFamily="18" charset="0"/>
                <a:cs typeface="Times New Roman" panose="02020603050405020304" pitchFamily="18" charset="0"/>
              </a:rPr>
              <a:t>про безпосередню участь в </a:t>
            </a:r>
            <a:r>
              <a:rPr lang="uk-UA" sz="1800" b="1" dirty="0" smtClean="0">
                <a:solidFill>
                  <a:srgbClr val="333399"/>
                </a:solidFill>
                <a:latin typeface="Times New Roman" panose="02020603050405020304" pitchFamily="18" charset="0"/>
                <a:cs typeface="Times New Roman" panose="02020603050405020304" pitchFamily="18" charset="0"/>
              </a:rPr>
              <a:t>АТО/ООС;</a:t>
            </a:r>
            <a:endParaRPr lang="uk-UA" sz="1800" b="1" dirty="0">
              <a:solidFill>
                <a:srgbClr val="333399"/>
              </a:solidFill>
              <a:latin typeface="Times New Roman" panose="02020603050405020304" pitchFamily="18" charset="0"/>
              <a:cs typeface="Times New Roman" panose="02020603050405020304" pitchFamily="18" charset="0"/>
            </a:endParaRPr>
          </a:p>
          <a:p>
            <a:pPr algn="l"/>
            <a:r>
              <a:rPr lang="uk-UA" sz="1800" b="1" noProof="1">
                <a:solidFill>
                  <a:srgbClr val="333399"/>
                </a:solidFill>
                <a:latin typeface="Times New Roman" panose="02020603050405020304" pitchFamily="18" charset="0"/>
                <a:cs typeface="Times New Roman" panose="02020603050405020304" pitchFamily="18" charset="0"/>
              </a:rPr>
              <a:t>● </a:t>
            </a:r>
            <a:r>
              <a:rPr lang="uk-UA" sz="1800" b="1" noProof="1" smtClean="0">
                <a:solidFill>
                  <a:srgbClr val="333399"/>
                </a:solidFill>
                <a:latin typeface="Times New Roman" panose="02020603050405020304" pitchFamily="18" charset="0"/>
                <a:cs typeface="Times New Roman" panose="02020603050405020304" pitchFamily="18" charset="0"/>
              </a:rPr>
              <a:t>копія </a:t>
            </a:r>
            <a:r>
              <a:rPr lang="uk-UA" sz="1800" b="1" dirty="0">
                <a:solidFill>
                  <a:srgbClr val="333399"/>
                </a:solidFill>
                <a:latin typeface="Times New Roman" panose="02020603050405020304" pitchFamily="18" charset="0"/>
                <a:cs typeface="Times New Roman" panose="02020603050405020304" pitchFamily="18" charset="0"/>
              </a:rPr>
              <a:t>направлення </a:t>
            </a:r>
            <a:r>
              <a:rPr lang="uk-UA" sz="1800" b="1" dirty="0" smtClean="0">
                <a:solidFill>
                  <a:srgbClr val="333399"/>
                </a:solidFill>
                <a:latin typeface="Times New Roman" panose="02020603050405020304" pitchFamily="18" charset="0"/>
                <a:cs typeface="Times New Roman" panose="02020603050405020304" pitchFamily="18" charset="0"/>
              </a:rPr>
              <a:t>на обстеження </a:t>
            </a:r>
            <a:r>
              <a:rPr lang="uk-UA" sz="1800" b="1" dirty="0">
                <a:solidFill>
                  <a:srgbClr val="333399"/>
                </a:solidFill>
                <a:latin typeface="Times New Roman" panose="02020603050405020304" pitchFamily="18" charset="0"/>
                <a:cs typeface="Times New Roman" panose="02020603050405020304" pitchFamily="18" charset="0"/>
              </a:rPr>
              <a:t>(МРТ) після заключення </a:t>
            </a:r>
            <a:r>
              <a:rPr lang="uk-UA" sz="1800" b="1" dirty="0" smtClean="0">
                <a:solidFill>
                  <a:srgbClr val="333399"/>
                </a:solidFill>
                <a:latin typeface="Times New Roman" panose="02020603050405020304" pitchFamily="18" charset="0"/>
                <a:cs typeface="Times New Roman" panose="02020603050405020304" pitchFamily="18" charset="0"/>
              </a:rPr>
              <a:t>обласного </a:t>
            </a:r>
            <a:r>
              <a:rPr lang="uk-UA" sz="1800" b="1" dirty="0">
                <a:solidFill>
                  <a:srgbClr val="333399"/>
                </a:solidFill>
                <a:latin typeface="Times New Roman" panose="02020603050405020304" pitchFamily="18" charset="0"/>
                <a:cs typeface="Times New Roman" panose="02020603050405020304" pitchFamily="18" charset="0"/>
              </a:rPr>
              <a:t>фахівця</a:t>
            </a:r>
            <a:r>
              <a:rPr lang="uk-UA" sz="1800" b="1" dirty="0" smtClean="0">
                <a:solidFill>
                  <a:srgbClr val="333399"/>
                </a:solidFill>
                <a:latin typeface="Times New Roman" panose="02020603050405020304" pitchFamily="18" charset="0"/>
                <a:cs typeface="Times New Roman" panose="02020603050405020304" pitchFamily="18" charset="0"/>
              </a:rPr>
              <a:t>;</a:t>
            </a:r>
            <a:endParaRPr lang="ru-RU" sz="1800" b="1" dirty="0">
              <a:solidFill>
                <a:srgbClr val="333399"/>
              </a:solidFill>
              <a:latin typeface="Times New Roman" panose="02020603050405020304" pitchFamily="18" charset="0"/>
              <a:cs typeface="Times New Roman" panose="02020603050405020304" pitchFamily="18" charset="0"/>
            </a:endParaRPr>
          </a:p>
          <a:p>
            <a:pPr algn="l"/>
            <a:r>
              <a:rPr lang="uk-UA" sz="1800" b="1" noProof="1">
                <a:solidFill>
                  <a:srgbClr val="333399"/>
                </a:solidFill>
                <a:latin typeface="Times New Roman" panose="02020603050405020304" pitchFamily="18" charset="0"/>
                <a:cs typeface="Times New Roman" panose="02020603050405020304" pitchFamily="18" charset="0"/>
              </a:rPr>
              <a:t>● </a:t>
            </a:r>
            <a:r>
              <a:rPr lang="uk-UA" sz="1800" b="1" dirty="0">
                <a:solidFill>
                  <a:srgbClr val="333399"/>
                </a:solidFill>
                <a:latin typeface="Times New Roman" panose="02020603050405020304" pitchFamily="18" charset="0"/>
                <a:cs typeface="Times New Roman" panose="02020603050405020304" pitchFamily="18" charset="0"/>
              </a:rPr>
              <a:t>оригінал </a:t>
            </a:r>
            <a:r>
              <a:rPr lang="uk-UA" sz="1800" b="1" dirty="0" smtClean="0">
                <a:solidFill>
                  <a:srgbClr val="333399"/>
                </a:solidFill>
                <a:latin typeface="Times New Roman" panose="02020603050405020304" pitchFamily="18" charset="0"/>
                <a:cs typeface="Times New Roman" panose="02020603050405020304" pitchFamily="18" charset="0"/>
              </a:rPr>
              <a:t>чеку</a:t>
            </a:r>
            <a:endParaRPr lang="ru-RU" sz="1800" b="1" dirty="0">
              <a:solidFill>
                <a:srgbClr val="333399"/>
              </a:solidFill>
              <a:latin typeface="Times New Roman" panose="02020603050405020304" pitchFamily="18" charset="0"/>
              <a:cs typeface="Times New Roman" panose="02020603050405020304" pitchFamily="18" charset="0"/>
            </a:endParaRPr>
          </a:p>
        </p:txBody>
      </p:sp>
      <p:sp>
        <p:nvSpPr>
          <p:cNvPr id="7" name="Прямоугольник 6"/>
          <p:cNvSpPr/>
          <p:nvPr/>
        </p:nvSpPr>
        <p:spPr>
          <a:xfrm>
            <a:off x="-17750" y="1039007"/>
            <a:ext cx="3954492" cy="535665"/>
          </a:xfrm>
          <a:prstGeom prst="rec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uk-UA" sz="2000" b="1" dirty="0">
                <a:solidFill>
                  <a:srgbClr val="333399"/>
                </a:solidFill>
                <a:latin typeface="Times New Roman" panose="02020603050405020304" pitchFamily="18" charset="0"/>
                <a:cs typeface="Times New Roman" panose="02020603050405020304" pitchFamily="18" charset="0"/>
              </a:rPr>
              <a:t>за проходження обстеження методом </a:t>
            </a:r>
            <a:r>
              <a:rPr lang="uk-UA" sz="2000" b="1" dirty="0" smtClean="0">
                <a:solidFill>
                  <a:srgbClr val="333399"/>
                </a:solidFill>
                <a:latin typeface="Times New Roman" panose="02020603050405020304" pitchFamily="18" charset="0"/>
                <a:cs typeface="Times New Roman" panose="02020603050405020304" pitchFamily="18" charset="0"/>
              </a:rPr>
              <a:t>МРТ</a:t>
            </a:r>
            <a:endParaRPr lang="uk-UA" sz="2000" b="1" i="1" noProof="1">
              <a:solidFill>
                <a:srgbClr val="333399"/>
              </a:solidFill>
              <a:latin typeface="Times New Roman" panose="02020603050405020304" pitchFamily="18" charset="0"/>
              <a:cs typeface="Times New Roman" panose="02020603050405020304" pitchFamily="18" charset="0"/>
            </a:endParaRPr>
          </a:p>
        </p:txBody>
      </p:sp>
      <p:sp>
        <p:nvSpPr>
          <p:cNvPr id="8" name="Прямоугольник 7"/>
          <p:cNvSpPr/>
          <p:nvPr/>
        </p:nvSpPr>
        <p:spPr>
          <a:xfrm>
            <a:off x="4205097" y="1050163"/>
            <a:ext cx="4932040" cy="546678"/>
          </a:xfrm>
          <a:prstGeom prst="rec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uk-UA" sz="2000" b="1" dirty="0">
                <a:solidFill>
                  <a:srgbClr val="333399"/>
                </a:solidFill>
                <a:latin typeface="Times New Roman" panose="02020603050405020304" pitchFamily="18" charset="0"/>
                <a:cs typeface="Times New Roman" panose="02020603050405020304" pitchFamily="18" charset="0"/>
              </a:rPr>
              <a:t>за встановлення пам’ятників та облаштування місць </a:t>
            </a:r>
            <a:r>
              <a:rPr lang="uk-UA" sz="2000" b="1" dirty="0" smtClean="0">
                <a:solidFill>
                  <a:srgbClr val="333399"/>
                </a:solidFill>
                <a:latin typeface="Times New Roman" panose="02020603050405020304" pitchFamily="18" charset="0"/>
                <a:cs typeface="Times New Roman" panose="02020603050405020304" pitchFamily="18" charset="0"/>
              </a:rPr>
              <a:t>поховання</a:t>
            </a:r>
            <a:endParaRPr lang="uk-UA" sz="2000" b="1" noProof="1">
              <a:solidFill>
                <a:srgbClr val="333399"/>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9" name="Подзаголовок 2"/>
          <p:cNvSpPr txBox="1">
            <a:spLocks/>
          </p:cNvSpPr>
          <p:nvPr/>
        </p:nvSpPr>
        <p:spPr bwMode="auto">
          <a:xfrm>
            <a:off x="4052423" y="4166455"/>
            <a:ext cx="5009997" cy="2689864"/>
          </a:xfrm>
          <a:prstGeom prst="rect">
            <a:avLst/>
          </a:prstGeom>
          <a:noFill/>
          <a:ln w="9525">
            <a:solidFill>
              <a:srgbClr val="0070C0"/>
            </a:solidFill>
            <a:prstDash val="sysDash"/>
            <a:miter lim="800000"/>
            <a:headEnd/>
            <a:tailEnd/>
          </a:ln>
        </p:spPr>
        <p:txBody>
          <a:bodyPr vert="horz" wrap="square" lIns="91440" tIns="45720" rIns="91440" bIns="45720" numCol="1" anchor="t" anchorCtr="0" compatLnSpc="1">
            <a:prstTxWarp prst="textNoShape">
              <a:avLst/>
            </a:prstTxWarp>
          </a:bodyPr>
          <a:lstStyle>
            <a:lvl1pPr marL="0" indent="0" algn="ctr" rtl="0" eaLnBrk="1" fontAlgn="base" hangingPunct="1">
              <a:spcBef>
                <a:spcPct val="20000"/>
              </a:spcBef>
              <a:spcAft>
                <a:spcPct val="0"/>
              </a:spcAft>
              <a:buFont typeface="Arial" charset="0"/>
              <a:buNone/>
              <a:defRPr sz="3200" kern="1200">
                <a:solidFill>
                  <a:schemeClr val="tx1">
                    <a:tint val="75000"/>
                  </a:schemeClr>
                </a:solidFill>
                <a:latin typeface="+mn-lt"/>
                <a:ea typeface="+mn-ea"/>
                <a:cs typeface="+mn-cs"/>
              </a:defRPr>
            </a:lvl1pPr>
            <a:lvl2pPr marL="457200" indent="0" algn="ctr" rtl="0" eaLnBrk="1" fontAlgn="base" hangingPunct="1">
              <a:spcBef>
                <a:spcPct val="20000"/>
              </a:spcBef>
              <a:spcAft>
                <a:spcPct val="0"/>
              </a:spcAft>
              <a:buFont typeface="Arial" charset="0"/>
              <a:buNone/>
              <a:defRPr sz="2800" kern="1200">
                <a:solidFill>
                  <a:schemeClr val="tx1">
                    <a:tint val="75000"/>
                  </a:schemeClr>
                </a:solidFill>
                <a:latin typeface="+mn-lt"/>
                <a:ea typeface="+mn-ea"/>
                <a:cs typeface="+mn-cs"/>
              </a:defRPr>
            </a:lvl2pPr>
            <a:lvl3pPr marL="914400" indent="0" algn="ctr" rtl="0" eaLnBrk="1" fontAlgn="base" hangingPunct="1">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600" indent="0" algn="ctr" rtl="0" eaLnBrk="1" fontAlgn="base" hangingPunct="1">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eaLnBrk="1" fontAlgn="base" hangingPunct="1">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lnSpc>
                <a:spcPct val="90000"/>
              </a:lnSpc>
            </a:pPr>
            <a:r>
              <a:rPr lang="uk-UA" sz="1800" b="1" noProof="1" smtClean="0">
                <a:solidFill>
                  <a:srgbClr val="333399"/>
                </a:solidFill>
                <a:latin typeface="Times New Roman" panose="02020603050405020304" pitchFamily="18" charset="0"/>
                <a:cs typeface="Times New Roman" panose="02020603050405020304" pitchFamily="18" charset="0"/>
              </a:rPr>
              <a:t>●</a:t>
            </a:r>
            <a:r>
              <a:rPr lang="uk-UA" sz="1800" b="1" noProof="1">
                <a:solidFill>
                  <a:srgbClr val="333399"/>
                </a:solidFill>
                <a:latin typeface="Times New Roman" panose="02020603050405020304" pitchFamily="18" charset="0"/>
                <a:cs typeface="Times New Roman" panose="02020603050405020304" pitchFamily="18" charset="0"/>
              </a:rPr>
              <a:t>копія </a:t>
            </a:r>
            <a:r>
              <a:rPr lang="uk-UA" sz="1800" b="1" dirty="0">
                <a:solidFill>
                  <a:srgbClr val="333399"/>
                </a:solidFill>
                <a:latin typeface="Times New Roman" panose="02020603050405020304" pitchFamily="18" charset="0"/>
                <a:cs typeface="Times New Roman" panose="02020603050405020304" pitchFamily="18" charset="0"/>
              </a:rPr>
              <a:t>паспорту</a:t>
            </a:r>
            <a:r>
              <a:rPr lang="en-US" sz="1800" b="1" dirty="0">
                <a:solidFill>
                  <a:srgbClr val="333399"/>
                </a:solidFill>
                <a:latin typeface="Times New Roman" panose="02020603050405020304" pitchFamily="18" charset="0"/>
                <a:cs typeface="Times New Roman" panose="02020603050405020304" pitchFamily="18" charset="0"/>
              </a:rPr>
              <a:t>;</a:t>
            </a:r>
            <a:endParaRPr lang="ru-RU" sz="1800" b="1" dirty="0">
              <a:solidFill>
                <a:srgbClr val="333399"/>
              </a:solidFill>
              <a:latin typeface="Times New Roman" panose="02020603050405020304" pitchFamily="18" charset="0"/>
              <a:cs typeface="Times New Roman" panose="02020603050405020304" pitchFamily="18" charset="0"/>
            </a:endParaRPr>
          </a:p>
          <a:p>
            <a:pPr algn="l">
              <a:lnSpc>
                <a:spcPct val="90000"/>
              </a:lnSpc>
            </a:pPr>
            <a:r>
              <a:rPr lang="uk-UA" sz="1800" b="1" noProof="1">
                <a:solidFill>
                  <a:srgbClr val="333399"/>
                </a:solidFill>
                <a:latin typeface="Times New Roman" panose="02020603050405020304" pitchFamily="18" charset="0"/>
                <a:cs typeface="Times New Roman" panose="02020603050405020304" pitchFamily="18" charset="0"/>
              </a:rPr>
              <a:t>● </a:t>
            </a:r>
            <a:r>
              <a:rPr lang="uk-UA" sz="1800" b="1" dirty="0">
                <a:solidFill>
                  <a:srgbClr val="333399"/>
                </a:solidFill>
                <a:latin typeface="Times New Roman" panose="02020603050405020304" pitchFamily="18" charset="0"/>
                <a:cs typeface="Times New Roman" panose="02020603050405020304" pitchFamily="18" charset="0"/>
              </a:rPr>
              <a:t>копія ідентифікаційного коду;</a:t>
            </a:r>
            <a:endParaRPr lang="ru-RU" sz="1800" b="1" dirty="0">
              <a:solidFill>
                <a:srgbClr val="333399"/>
              </a:solidFill>
              <a:latin typeface="Times New Roman" panose="02020603050405020304" pitchFamily="18" charset="0"/>
              <a:cs typeface="Times New Roman" panose="02020603050405020304" pitchFamily="18" charset="0"/>
            </a:endParaRPr>
          </a:p>
          <a:p>
            <a:pPr algn="l">
              <a:lnSpc>
                <a:spcPct val="90000"/>
              </a:lnSpc>
            </a:pPr>
            <a:r>
              <a:rPr lang="uk-UA" sz="1800" b="1" noProof="1" smtClean="0">
                <a:solidFill>
                  <a:srgbClr val="333399"/>
                </a:solidFill>
                <a:latin typeface="Times New Roman" panose="02020603050405020304" pitchFamily="18" charset="0"/>
                <a:cs typeface="Times New Roman" panose="02020603050405020304" pitchFamily="18" charset="0"/>
              </a:rPr>
              <a:t>● </a:t>
            </a:r>
            <a:r>
              <a:rPr lang="uk-UA" sz="1800" b="1" dirty="0">
                <a:solidFill>
                  <a:srgbClr val="333399"/>
                </a:solidFill>
                <a:latin typeface="Times New Roman" panose="02020603050405020304" pitchFamily="18" charset="0"/>
                <a:cs typeface="Times New Roman" panose="02020603050405020304" pitchFamily="18" charset="0"/>
              </a:rPr>
              <a:t>копія посвідчення </a:t>
            </a:r>
            <a:r>
              <a:rPr lang="uk-UA" sz="1800" b="1" dirty="0" smtClean="0">
                <a:solidFill>
                  <a:srgbClr val="333399"/>
                </a:solidFill>
                <a:latin typeface="Times New Roman" panose="02020603050405020304" pitchFamily="18" charset="0"/>
                <a:cs typeface="Times New Roman" panose="02020603050405020304" pitchFamily="18" charset="0"/>
              </a:rPr>
              <a:t>члена </a:t>
            </a:r>
            <a:r>
              <a:rPr lang="uk-UA" sz="1800" b="1" dirty="0">
                <a:solidFill>
                  <a:srgbClr val="333399"/>
                </a:solidFill>
                <a:latin typeface="Times New Roman" panose="02020603050405020304" pitchFamily="18" charset="0"/>
                <a:cs typeface="Times New Roman" panose="02020603050405020304" pitchFamily="18" charset="0"/>
              </a:rPr>
              <a:t>сім’ї </a:t>
            </a:r>
            <a:r>
              <a:rPr lang="uk-UA" sz="1800" b="1" dirty="0" smtClean="0">
                <a:solidFill>
                  <a:srgbClr val="333399"/>
                </a:solidFill>
                <a:latin typeface="Times New Roman" panose="02020603050405020304" pitchFamily="18" charset="0"/>
                <a:cs typeface="Times New Roman" panose="02020603050405020304" pitchFamily="18" charset="0"/>
              </a:rPr>
              <a:t>загиблого; </a:t>
            </a:r>
            <a:endParaRPr lang="uk-UA" sz="1800" b="1" dirty="0">
              <a:solidFill>
                <a:srgbClr val="333399"/>
              </a:solidFill>
              <a:latin typeface="Times New Roman" panose="02020603050405020304" pitchFamily="18" charset="0"/>
              <a:cs typeface="Times New Roman" panose="02020603050405020304" pitchFamily="18" charset="0"/>
            </a:endParaRPr>
          </a:p>
          <a:p>
            <a:pPr algn="l">
              <a:lnSpc>
                <a:spcPct val="90000"/>
              </a:lnSpc>
            </a:pPr>
            <a:r>
              <a:rPr lang="uk-UA" sz="1800" b="1" noProof="1">
                <a:solidFill>
                  <a:srgbClr val="333399"/>
                </a:solidFill>
                <a:latin typeface="Times New Roman" panose="02020603050405020304" pitchFamily="18" charset="0"/>
                <a:cs typeface="Times New Roman" panose="02020603050405020304" pitchFamily="18" charset="0"/>
              </a:rPr>
              <a:t>● </a:t>
            </a:r>
            <a:r>
              <a:rPr lang="uk-UA" sz="1800" b="1" dirty="0">
                <a:solidFill>
                  <a:srgbClr val="333399"/>
                </a:solidFill>
                <a:latin typeface="Times New Roman" panose="02020603050405020304" pitchFamily="18" charset="0"/>
                <a:cs typeface="Times New Roman" panose="02020603050405020304" pitchFamily="18" charset="0"/>
              </a:rPr>
              <a:t>копії документів, що підтверджують родинні стосунки</a:t>
            </a:r>
            <a:r>
              <a:rPr lang="uk-UA" sz="1800" b="1" dirty="0" smtClean="0">
                <a:solidFill>
                  <a:srgbClr val="333399"/>
                </a:solidFill>
                <a:latin typeface="Times New Roman" panose="02020603050405020304" pitchFamily="18" charset="0"/>
                <a:cs typeface="Times New Roman" panose="02020603050405020304" pitchFamily="18" charset="0"/>
              </a:rPr>
              <a:t>; </a:t>
            </a:r>
            <a:endParaRPr lang="uk-UA" sz="1800" b="1" dirty="0">
              <a:solidFill>
                <a:srgbClr val="333399"/>
              </a:solidFill>
              <a:latin typeface="Times New Roman" panose="02020603050405020304" pitchFamily="18" charset="0"/>
              <a:cs typeface="Times New Roman" panose="02020603050405020304" pitchFamily="18" charset="0"/>
            </a:endParaRPr>
          </a:p>
          <a:p>
            <a:pPr algn="l">
              <a:lnSpc>
                <a:spcPct val="90000"/>
              </a:lnSpc>
            </a:pPr>
            <a:r>
              <a:rPr lang="uk-UA" sz="1800" b="1" noProof="1">
                <a:solidFill>
                  <a:srgbClr val="333399"/>
                </a:solidFill>
                <a:latin typeface="Times New Roman" panose="02020603050405020304" pitchFamily="18" charset="0"/>
                <a:cs typeface="Times New Roman" panose="02020603050405020304" pitchFamily="18" charset="0"/>
              </a:rPr>
              <a:t>● </a:t>
            </a:r>
            <a:r>
              <a:rPr lang="uk-UA" sz="1800" b="1" dirty="0">
                <a:solidFill>
                  <a:srgbClr val="333399"/>
                </a:solidFill>
                <a:latin typeface="Times New Roman" panose="02020603050405020304" pitchFamily="18" charset="0"/>
                <a:cs typeface="Times New Roman" panose="02020603050405020304" pitchFamily="18" charset="0"/>
              </a:rPr>
              <a:t>документи, що підтверджують вартість виготовлення пам’ятника, його встановлення, вартість матеріалів та робіт, необхідних на облаштування місця поховання</a:t>
            </a:r>
            <a:endParaRPr lang="ru-RU" sz="1800" b="1" dirty="0">
              <a:solidFill>
                <a:srgbClr val="333399"/>
              </a:solidFill>
              <a:latin typeface="Times New Roman" panose="02020603050405020304" pitchFamily="18" charset="0"/>
              <a:cs typeface="Times New Roman" panose="02020603050405020304" pitchFamily="18" charset="0"/>
            </a:endParaRPr>
          </a:p>
        </p:txBody>
      </p:sp>
      <p:sp>
        <p:nvSpPr>
          <p:cNvPr id="10" name="Прямоугольник 9"/>
          <p:cNvSpPr/>
          <p:nvPr/>
        </p:nvSpPr>
        <p:spPr>
          <a:xfrm>
            <a:off x="1" y="231630"/>
            <a:ext cx="9144000" cy="414192"/>
          </a:xfrm>
          <a:prstGeom prst="rec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uk-UA" sz="2800" b="1" noProof="1">
                <a:solidFill>
                  <a:srgbClr val="333399"/>
                </a:solidFill>
                <a:latin typeface="Times New Roman" panose="02020603050405020304" pitchFamily="18" charset="0"/>
                <a:cs typeface="Times New Roman" panose="02020603050405020304" pitchFamily="18" charset="0"/>
              </a:rPr>
              <a:t>Для отримання </a:t>
            </a:r>
            <a:r>
              <a:rPr lang="uk-UA" sz="2800" b="1" noProof="1" smtClean="0">
                <a:solidFill>
                  <a:srgbClr val="333399"/>
                </a:solidFill>
                <a:latin typeface="Times New Roman" panose="02020603050405020304" pitchFamily="18" charset="0"/>
                <a:cs typeface="Times New Roman" panose="02020603050405020304" pitchFamily="18" charset="0"/>
              </a:rPr>
              <a:t>допомоги</a:t>
            </a:r>
            <a:r>
              <a:rPr lang="en-US" sz="2800" b="1" noProof="1" smtClean="0">
                <a:solidFill>
                  <a:srgbClr val="333399"/>
                </a:solidFill>
                <a:latin typeface="Times New Roman" panose="02020603050405020304" pitchFamily="18" charset="0"/>
                <a:cs typeface="Times New Roman" panose="02020603050405020304" pitchFamily="18" charset="0"/>
              </a:rPr>
              <a:t>:</a:t>
            </a:r>
            <a:endParaRPr lang="uk-UA" sz="2800" b="1" noProof="1">
              <a:solidFill>
                <a:srgbClr val="333399"/>
              </a:solidFill>
              <a:latin typeface="Times New Roman" panose="02020603050405020304" pitchFamily="18" charset="0"/>
              <a:cs typeface="Times New Roman" panose="02020603050405020304" pitchFamily="18" charset="0"/>
            </a:endParaRPr>
          </a:p>
        </p:txBody>
      </p:sp>
      <p:grpSp>
        <p:nvGrpSpPr>
          <p:cNvPr id="11" name="Группа 10"/>
          <p:cNvGrpSpPr/>
          <p:nvPr/>
        </p:nvGrpSpPr>
        <p:grpSpPr>
          <a:xfrm>
            <a:off x="1650638" y="1807346"/>
            <a:ext cx="458058" cy="347165"/>
            <a:chOff x="7669064" y="1585152"/>
            <a:chExt cx="1103943" cy="1103943"/>
          </a:xfrm>
        </p:grpSpPr>
        <p:sp>
          <p:nvSpPr>
            <p:cNvPr id="12" name="Стрелка вниз 11"/>
            <p:cNvSpPr/>
            <p:nvPr/>
          </p:nvSpPr>
          <p:spPr>
            <a:xfrm>
              <a:off x="7669064" y="1585152"/>
              <a:ext cx="1103943" cy="1103943"/>
            </a:xfrm>
            <a:prstGeom prst="downArrow">
              <a:avLst>
                <a:gd name="adj1" fmla="val 55000"/>
                <a:gd name="adj2" fmla="val 45000"/>
              </a:avLst>
            </a:prstGeom>
            <a:solidFill>
              <a:srgbClr val="0033CC">
                <a:alpha val="90000"/>
              </a:srgbClr>
            </a:solidFill>
            <a:ln>
              <a:solidFill>
                <a:schemeClr val="tx1">
                  <a:lumMod val="65000"/>
                  <a:lumOff val="35000"/>
                  <a:alpha val="90000"/>
                </a:schemeClr>
              </a:solid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13" name="Стрелка вниз 4"/>
            <p:cNvSpPr/>
            <p:nvPr/>
          </p:nvSpPr>
          <p:spPr>
            <a:xfrm>
              <a:off x="7917451" y="1585152"/>
              <a:ext cx="607169" cy="83071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5720" tIns="45720" rIns="45720" bIns="45720" numCol="1" spcCol="1270" anchor="ctr" anchorCtr="0">
              <a:noAutofit/>
            </a:bodyPr>
            <a:lstStyle/>
            <a:p>
              <a:pPr algn="ctr" defTabSz="1600200">
                <a:lnSpc>
                  <a:spcPct val="90000"/>
                </a:lnSpc>
                <a:spcAft>
                  <a:spcPct val="35000"/>
                </a:spcAft>
              </a:pPr>
              <a:endParaRPr lang="ru-RU" sz="3600" dirty="0"/>
            </a:p>
          </p:txBody>
        </p:sp>
      </p:grpSp>
      <p:grpSp>
        <p:nvGrpSpPr>
          <p:cNvPr id="14" name="Группа 13"/>
          <p:cNvGrpSpPr/>
          <p:nvPr/>
        </p:nvGrpSpPr>
        <p:grpSpPr>
          <a:xfrm>
            <a:off x="6426095" y="1787727"/>
            <a:ext cx="438396" cy="349808"/>
            <a:chOff x="7669064" y="1585152"/>
            <a:chExt cx="1103943" cy="1103943"/>
          </a:xfrm>
        </p:grpSpPr>
        <p:sp>
          <p:nvSpPr>
            <p:cNvPr id="15" name="Стрелка вниз 14"/>
            <p:cNvSpPr/>
            <p:nvPr/>
          </p:nvSpPr>
          <p:spPr>
            <a:xfrm>
              <a:off x="7669064" y="1585152"/>
              <a:ext cx="1103943" cy="1103943"/>
            </a:xfrm>
            <a:prstGeom prst="downArrow">
              <a:avLst>
                <a:gd name="adj1" fmla="val 55000"/>
                <a:gd name="adj2" fmla="val 45000"/>
              </a:avLst>
            </a:prstGeom>
            <a:solidFill>
              <a:srgbClr val="0033CC">
                <a:alpha val="90000"/>
              </a:srgbClr>
            </a:solidFill>
            <a:ln>
              <a:solidFill>
                <a:schemeClr val="tx1">
                  <a:lumMod val="65000"/>
                  <a:lumOff val="35000"/>
                  <a:alpha val="90000"/>
                </a:schemeClr>
              </a:solid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16" name="Стрелка вниз 4"/>
            <p:cNvSpPr/>
            <p:nvPr/>
          </p:nvSpPr>
          <p:spPr>
            <a:xfrm>
              <a:off x="7917451" y="1585152"/>
              <a:ext cx="607169" cy="83071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5720" tIns="45720" rIns="45720" bIns="45720" numCol="1" spcCol="1270" anchor="ctr" anchorCtr="0">
              <a:noAutofit/>
            </a:bodyPr>
            <a:lstStyle/>
            <a:p>
              <a:pPr algn="ctr" defTabSz="1600200">
                <a:lnSpc>
                  <a:spcPct val="90000"/>
                </a:lnSpc>
                <a:spcAft>
                  <a:spcPct val="35000"/>
                </a:spcAft>
              </a:pPr>
              <a:endParaRPr lang="ru-RU" sz="3600" dirty="0"/>
            </a:p>
          </p:txBody>
        </p:sp>
      </p:grpSp>
      <p:sp>
        <p:nvSpPr>
          <p:cNvPr id="17" name="Прямоугольник 16"/>
          <p:cNvSpPr/>
          <p:nvPr/>
        </p:nvSpPr>
        <p:spPr>
          <a:xfrm>
            <a:off x="-20007" y="2252688"/>
            <a:ext cx="9144000" cy="444216"/>
          </a:xfrm>
          <a:prstGeom prst="rec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uk-UA" sz="2800" b="1" noProof="1">
                <a:solidFill>
                  <a:srgbClr val="333399"/>
                </a:solidFill>
                <a:latin typeface="Times New Roman" panose="02020603050405020304" pitchFamily="18" charset="0"/>
                <a:cs typeface="Times New Roman" panose="02020603050405020304" pitchFamily="18" charset="0"/>
              </a:rPr>
              <a:t>подаються </a:t>
            </a:r>
            <a:r>
              <a:rPr lang="uk-UA" sz="2800" b="1" noProof="1" smtClean="0">
                <a:solidFill>
                  <a:srgbClr val="333399"/>
                </a:solidFill>
                <a:latin typeface="Times New Roman" panose="02020603050405020304" pitchFamily="18" charset="0"/>
                <a:cs typeface="Times New Roman" panose="02020603050405020304" pitchFamily="18" charset="0"/>
              </a:rPr>
              <a:t>документи</a:t>
            </a:r>
            <a:r>
              <a:rPr lang="en-US" sz="2800" b="1" noProof="1" smtClean="0">
                <a:solidFill>
                  <a:srgbClr val="333399"/>
                </a:solidFill>
                <a:latin typeface="Times New Roman" panose="02020603050405020304" pitchFamily="18" charset="0"/>
                <a:cs typeface="Times New Roman" panose="02020603050405020304" pitchFamily="18" charset="0"/>
              </a:rPr>
              <a:t>:</a:t>
            </a:r>
            <a:endParaRPr lang="uk-UA" sz="2800" b="1" noProof="1">
              <a:solidFill>
                <a:srgbClr val="333399"/>
              </a:solidFill>
              <a:latin typeface="Times New Roman" panose="02020603050405020304" pitchFamily="18" charset="0"/>
              <a:cs typeface="Times New Roman" panose="02020603050405020304" pitchFamily="18" charset="0"/>
            </a:endParaRPr>
          </a:p>
        </p:txBody>
      </p:sp>
      <p:grpSp>
        <p:nvGrpSpPr>
          <p:cNvPr id="18" name="Группа 17"/>
          <p:cNvGrpSpPr/>
          <p:nvPr/>
        </p:nvGrpSpPr>
        <p:grpSpPr>
          <a:xfrm>
            <a:off x="1753701" y="2843628"/>
            <a:ext cx="458058" cy="381856"/>
            <a:chOff x="7669064" y="1585152"/>
            <a:chExt cx="1103943" cy="1103943"/>
          </a:xfrm>
        </p:grpSpPr>
        <p:sp>
          <p:nvSpPr>
            <p:cNvPr id="19" name="Стрелка вниз 18"/>
            <p:cNvSpPr/>
            <p:nvPr/>
          </p:nvSpPr>
          <p:spPr>
            <a:xfrm>
              <a:off x="7669064" y="1585152"/>
              <a:ext cx="1103943" cy="1103943"/>
            </a:xfrm>
            <a:prstGeom prst="downArrow">
              <a:avLst>
                <a:gd name="adj1" fmla="val 55000"/>
                <a:gd name="adj2" fmla="val 45000"/>
              </a:avLst>
            </a:prstGeom>
            <a:solidFill>
              <a:srgbClr val="0033CC">
                <a:alpha val="90000"/>
              </a:srgbClr>
            </a:solidFill>
            <a:ln>
              <a:solidFill>
                <a:schemeClr val="tx1">
                  <a:lumMod val="65000"/>
                  <a:lumOff val="35000"/>
                  <a:alpha val="90000"/>
                </a:schemeClr>
              </a:solid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20" name="Стрелка вниз 4"/>
            <p:cNvSpPr/>
            <p:nvPr/>
          </p:nvSpPr>
          <p:spPr>
            <a:xfrm>
              <a:off x="7917451" y="1585152"/>
              <a:ext cx="607169" cy="83071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5720" tIns="45720" rIns="45720" bIns="45720" numCol="1" spcCol="1270" anchor="ctr" anchorCtr="0">
              <a:noAutofit/>
            </a:bodyPr>
            <a:lstStyle/>
            <a:p>
              <a:pPr algn="ctr" defTabSz="1600200">
                <a:lnSpc>
                  <a:spcPct val="90000"/>
                </a:lnSpc>
                <a:spcAft>
                  <a:spcPct val="35000"/>
                </a:spcAft>
              </a:pPr>
              <a:endParaRPr lang="ru-RU" sz="3600" dirty="0"/>
            </a:p>
          </p:txBody>
        </p:sp>
      </p:grpSp>
      <p:grpSp>
        <p:nvGrpSpPr>
          <p:cNvPr id="21" name="Группа 20"/>
          <p:cNvGrpSpPr/>
          <p:nvPr/>
        </p:nvGrpSpPr>
        <p:grpSpPr>
          <a:xfrm>
            <a:off x="6448952" y="2855854"/>
            <a:ext cx="458058" cy="408833"/>
            <a:chOff x="7669064" y="1585152"/>
            <a:chExt cx="1103943" cy="1103943"/>
          </a:xfrm>
        </p:grpSpPr>
        <p:sp>
          <p:nvSpPr>
            <p:cNvPr id="22" name="Стрелка вниз 21"/>
            <p:cNvSpPr/>
            <p:nvPr/>
          </p:nvSpPr>
          <p:spPr>
            <a:xfrm>
              <a:off x="7669064" y="1585152"/>
              <a:ext cx="1103943" cy="1103943"/>
            </a:xfrm>
            <a:prstGeom prst="downArrow">
              <a:avLst>
                <a:gd name="adj1" fmla="val 55000"/>
                <a:gd name="adj2" fmla="val 45000"/>
              </a:avLst>
            </a:prstGeom>
            <a:solidFill>
              <a:srgbClr val="0033CC">
                <a:alpha val="90000"/>
              </a:srgbClr>
            </a:solidFill>
            <a:ln>
              <a:solidFill>
                <a:schemeClr val="tx1">
                  <a:lumMod val="65000"/>
                  <a:lumOff val="35000"/>
                  <a:alpha val="90000"/>
                </a:schemeClr>
              </a:solid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23" name="Стрелка вниз 4"/>
            <p:cNvSpPr/>
            <p:nvPr/>
          </p:nvSpPr>
          <p:spPr>
            <a:xfrm>
              <a:off x="7917451" y="1585152"/>
              <a:ext cx="607169" cy="83071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45720" tIns="45720" rIns="45720" bIns="45720" numCol="1" spcCol="1270" anchor="ctr" anchorCtr="0">
              <a:noAutofit/>
            </a:bodyPr>
            <a:lstStyle/>
            <a:p>
              <a:pPr algn="ctr" defTabSz="1600200">
                <a:lnSpc>
                  <a:spcPct val="90000"/>
                </a:lnSpc>
                <a:spcAft>
                  <a:spcPct val="35000"/>
                </a:spcAft>
              </a:pPr>
              <a:endParaRPr lang="ru-RU" sz="3600" dirty="0"/>
            </a:p>
          </p:txBody>
        </p:sp>
      </p:grpSp>
      <p:sp>
        <p:nvSpPr>
          <p:cNvPr id="24" name="Прямоугольник 23"/>
          <p:cNvSpPr/>
          <p:nvPr/>
        </p:nvSpPr>
        <p:spPr>
          <a:xfrm>
            <a:off x="1" y="3254574"/>
            <a:ext cx="4109712" cy="679207"/>
          </a:xfrm>
          <a:prstGeom prst="rec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uk-UA" sz="2000" b="1" dirty="0" smtClean="0">
                <a:solidFill>
                  <a:srgbClr val="333399"/>
                </a:solidFill>
                <a:latin typeface="Times New Roman" panose="02020603050405020304" pitchFamily="18" charset="0"/>
                <a:cs typeface="Times New Roman" panose="02020603050405020304" pitchFamily="18" charset="0"/>
              </a:rPr>
              <a:t>До Департаменту соціального захисту </a:t>
            </a:r>
            <a:r>
              <a:rPr lang="uk-UA" sz="2000" b="1" dirty="0">
                <a:solidFill>
                  <a:srgbClr val="333399"/>
                </a:solidFill>
                <a:latin typeface="Times New Roman" panose="02020603050405020304" pitchFamily="18" charset="0"/>
                <a:cs typeface="Times New Roman" panose="02020603050405020304" pitchFamily="18" charset="0"/>
              </a:rPr>
              <a:t>населення Сумської </a:t>
            </a:r>
            <a:r>
              <a:rPr lang="uk-UA" sz="2000" b="1" dirty="0" smtClean="0">
                <a:solidFill>
                  <a:srgbClr val="333399"/>
                </a:solidFill>
                <a:latin typeface="Times New Roman" panose="02020603050405020304" pitchFamily="18" charset="0"/>
                <a:cs typeface="Times New Roman" panose="02020603050405020304" pitchFamily="18" charset="0"/>
              </a:rPr>
              <a:t>ОДА</a:t>
            </a:r>
            <a:endParaRPr lang="uk-UA" sz="2000" b="1" i="1" noProof="1">
              <a:solidFill>
                <a:srgbClr val="333399"/>
              </a:solidFill>
              <a:latin typeface="Times New Roman" panose="02020603050405020304" pitchFamily="18" charset="0"/>
              <a:cs typeface="Times New Roman" panose="02020603050405020304" pitchFamily="18" charset="0"/>
            </a:endParaRPr>
          </a:p>
        </p:txBody>
      </p:sp>
      <p:sp>
        <p:nvSpPr>
          <p:cNvPr id="25" name="Прямоугольник 24"/>
          <p:cNvSpPr/>
          <p:nvPr/>
        </p:nvSpPr>
        <p:spPr>
          <a:xfrm>
            <a:off x="4231386" y="3265809"/>
            <a:ext cx="4848938" cy="679207"/>
          </a:xfrm>
          <a:prstGeom prst="rec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lnSpc>
                <a:spcPct val="90000"/>
              </a:lnSpc>
            </a:pPr>
            <a:r>
              <a:rPr lang="uk-UA" sz="2000" b="1" noProof="1" smtClean="0">
                <a:solidFill>
                  <a:srgbClr val="333399"/>
                </a:solidFill>
                <a:latin typeface="Times New Roman" panose="02020603050405020304" pitchFamily="18" charset="0"/>
                <a:cs typeface="Times New Roman" panose="02020603050405020304" pitchFamily="18" charset="0"/>
              </a:rPr>
              <a:t>до </a:t>
            </a:r>
            <a:r>
              <a:rPr lang="uk-UA" sz="2000" b="1" noProof="1">
                <a:solidFill>
                  <a:srgbClr val="333399"/>
                </a:solidFill>
                <a:latin typeface="Times New Roman" panose="02020603050405020304" pitchFamily="18" charset="0"/>
                <a:cs typeface="Times New Roman" panose="02020603050405020304" pitchFamily="18" charset="0"/>
              </a:rPr>
              <a:t>органів соцзахисту за </a:t>
            </a:r>
            <a:r>
              <a:rPr lang="uk-UA" sz="2000" b="1" noProof="1" smtClean="0">
                <a:solidFill>
                  <a:srgbClr val="333399"/>
                </a:solidFill>
                <a:latin typeface="Times New Roman" panose="02020603050405020304" pitchFamily="18" charset="0"/>
                <a:cs typeface="Times New Roman" panose="02020603050405020304" pitchFamily="18" charset="0"/>
              </a:rPr>
              <a:t>місцем реєстрації</a:t>
            </a:r>
            <a:endParaRPr lang="uk-UA" sz="2000" b="1" noProof="1">
              <a:solidFill>
                <a:srgbClr val="333399"/>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318915868"/>
      </p:ext>
    </p:extLst>
  </p:cSld>
  <p:clrMapOvr>
    <a:masterClrMapping/>
  </p:clrMapOvr>
  <p:transition>
    <p:split orient="vert"/>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8285" y="2997389"/>
            <a:ext cx="3653201" cy="2299167"/>
          </a:xfrm>
          <a:ln/>
        </p:spPr>
        <p:style>
          <a:lnRef idx="1">
            <a:schemeClr val="accent3"/>
          </a:lnRef>
          <a:fillRef idx="2">
            <a:schemeClr val="accent3"/>
          </a:fillRef>
          <a:effectRef idx="1">
            <a:schemeClr val="accent3"/>
          </a:effectRef>
          <a:fontRef idx="minor">
            <a:schemeClr val="dk1"/>
          </a:fontRef>
        </p:style>
        <p:txBody>
          <a:bodyPr/>
          <a:lstStyle/>
          <a:p>
            <a:pPr marL="0" indent="0" algn="ctr">
              <a:buNone/>
            </a:pPr>
            <a:r>
              <a:rPr lang="uk-UA" sz="2800" b="1" noProof="1">
                <a:solidFill>
                  <a:srgbClr val="3333CC"/>
                </a:solidFill>
                <a:latin typeface="Times New Roman" panose="02020603050405020304" pitchFamily="18" charset="0"/>
                <a:cs typeface="Times New Roman" panose="02020603050405020304" pitchFamily="18" charset="0"/>
              </a:rPr>
              <a:t>житлове приміщення не забезпечене електро-, тепло- або газопостачанням для опалення </a:t>
            </a:r>
            <a:endParaRPr lang="uk-UA" sz="2800" b="1" noProof="1">
              <a:solidFill>
                <a:srgbClr val="3333CC"/>
              </a:solidFill>
              <a:effectLst>
                <a:outerShdw blurRad="38100" dist="38100" dir="2700000" algn="tl">
                  <a:srgbClr val="000000">
                    <a:alpha val="43137"/>
                  </a:srgbClr>
                </a:outerShdw>
              </a:effectLst>
              <a:latin typeface="Times New Roman" pitchFamily="18" charset="0"/>
              <a:cs typeface="Times New Roman" pitchFamily="18" charset="0"/>
            </a:endParaRPr>
          </a:p>
        </p:txBody>
      </p:sp>
      <p:sp useBgFill="1">
        <p:nvSpPr>
          <p:cNvPr id="6" name="Прямоугольник 5"/>
          <p:cNvSpPr/>
          <p:nvPr/>
        </p:nvSpPr>
        <p:spPr>
          <a:xfrm>
            <a:off x="2636968" y="188755"/>
            <a:ext cx="6507032" cy="8765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3600" b="1" noProof="1">
                <a:solidFill>
                  <a:srgbClr val="333399"/>
                </a:solidFill>
                <a:latin typeface="Times New Roman" panose="02020603050405020304" pitchFamily="18" charset="0"/>
                <a:cs typeface="Times New Roman" panose="02020603050405020304" pitchFamily="18" charset="0"/>
              </a:rPr>
              <a:t>Забезпечення твердим паливом</a:t>
            </a:r>
          </a:p>
        </p:txBody>
      </p:sp>
      <p:pic>
        <p:nvPicPr>
          <p:cNvPr id="8" name="Рисунок 7"/>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2619375" cy="1743075"/>
          </a:xfrm>
          <a:prstGeom prst="rect">
            <a:avLst/>
          </a:prstGeom>
        </p:spPr>
      </p:pic>
      <p:sp>
        <p:nvSpPr>
          <p:cNvPr id="9" name="Объект 2"/>
          <p:cNvSpPr txBox="1">
            <a:spLocks/>
          </p:cNvSpPr>
          <p:nvPr/>
        </p:nvSpPr>
        <p:spPr bwMode="auto">
          <a:xfrm>
            <a:off x="2878254" y="1362997"/>
            <a:ext cx="6024460" cy="83330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uk-UA" sz="2800" b="1" i="1" dirty="0">
                <a:solidFill>
                  <a:srgbClr val="333399"/>
                </a:solidFill>
                <a:latin typeface="Times New Roman" panose="02020603050405020304" pitchFamily="18" charset="0"/>
                <a:cs typeface="Times New Roman" panose="02020603050405020304" pitchFamily="18" charset="0"/>
              </a:rPr>
              <a:t>За місцем реєстрації один раз на рік на домогосподарство</a:t>
            </a:r>
            <a:endParaRPr lang="uk-UA" sz="2800" b="1" i="1" u="sng" noProof="1">
              <a:solidFill>
                <a:srgbClr val="333399"/>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0" name="Объект 2"/>
          <p:cNvSpPr txBox="1">
            <a:spLocks/>
          </p:cNvSpPr>
          <p:nvPr/>
        </p:nvSpPr>
        <p:spPr bwMode="auto">
          <a:xfrm>
            <a:off x="4262497" y="4748199"/>
            <a:ext cx="4235543" cy="925637"/>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uk-UA" sz="2000" b="1" dirty="0">
                <a:solidFill>
                  <a:srgbClr val="3333CC"/>
                </a:solidFill>
                <a:latin typeface="Times New Roman" panose="02020603050405020304" pitchFamily="18" charset="0"/>
                <a:cs typeface="Times New Roman" panose="02020603050405020304" pitchFamily="18" charset="0"/>
              </a:rPr>
              <a:t>виплата компенсації готівкою у сумі </a:t>
            </a:r>
            <a:r>
              <a:rPr lang="uk-UA" sz="2000" b="1" dirty="0" smtClean="0">
                <a:solidFill>
                  <a:srgbClr val="3333CC"/>
                </a:solidFill>
                <a:latin typeface="Times New Roman" panose="02020603050405020304" pitchFamily="18" charset="0"/>
                <a:cs typeface="Times New Roman" panose="02020603050405020304" pitchFamily="18" charset="0"/>
              </a:rPr>
              <a:t>3200 </a:t>
            </a:r>
            <a:r>
              <a:rPr lang="uk-UA" sz="2000" b="1" dirty="0">
                <a:solidFill>
                  <a:srgbClr val="3333CC"/>
                </a:solidFill>
                <a:latin typeface="Times New Roman" panose="02020603050405020304" pitchFamily="18" charset="0"/>
                <a:cs typeface="Times New Roman" panose="02020603050405020304" pitchFamily="18" charset="0"/>
              </a:rPr>
              <a:t>гривень</a:t>
            </a:r>
            <a:endParaRPr lang="ru-RU" sz="2000" b="1" dirty="0">
              <a:solidFill>
                <a:srgbClr val="3333CC"/>
              </a:solidFill>
              <a:latin typeface="Times New Roman" panose="02020603050405020304" pitchFamily="18" charset="0"/>
              <a:cs typeface="Times New Roman" panose="02020603050405020304" pitchFamily="18" charset="0"/>
            </a:endParaRPr>
          </a:p>
        </p:txBody>
      </p:sp>
      <p:sp>
        <p:nvSpPr>
          <p:cNvPr id="11" name="Двойная стрелка вверх/вниз 10"/>
          <p:cNvSpPr/>
          <p:nvPr/>
        </p:nvSpPr>
        <p:spPr>
          <a:xfrm>
            <a:off x="5890484" y="3835456"/>
            <a:ext cx="702043" cy="866416"/>
          </a:xfrm>
          <a:prstGeom prst="upDownArrow">
            <a:avLst/>
          </a:prstGeom>
          <a:ln/>
        </p:spPr>
        <p:style>
          <a:lnRef idx="1">
            <a:schemeClr val="accent3"/>
          </a:lnRef>
          <a:fillRef idx="2">
            <a:schemeClr val="accent3"/>
          </a:fillRef>
          <a:effectRef idx="1">
            <a:schemeClr val="accent3"/>
          </a:effectRef>
          <a:fontRef idx="minor">
            <a:schemeClr val="dk1"/>
          </a:fontRef>
        </p:style>
        <p:txBody>
          <a:bodyPr vert="vert270" anchor="ctr"/>
          <a:lstStyle/>
          <a:p>
            <a:pPr algn="ctr" eaLnBrk="1" hangingPunct="1">
              <a:defRPr/>
            </a:pPr>
            <a:r>
              <a:rPr lang="uk-UA" sz="2000" b="1" dirty="0">
                <a:solidFill>
                  <a:srgbClr val="FF0000"/>
                </a:solidFill>
                <a:latin typeface="Times New Roman" panose="02020603050405020304" pitchFamily="18" charset="0"/>
                <a:cs typeface="Times New Roman" panose="02020603050405020304" pitchFamily="18" charset="0"/>
              </a:rPr>
              <a:t>або</a:t>
            </a:r>
            <a:endParaRPr lang="ru-RU" sz="2000" b="1" dirty="0">
              <a:solidFill>
                <a:srgbClr val="FF0000"/>
              </a:solidFill>
              <a:latin typeface="Times New Roman" panose="02020603050405020304" pitchFamily="18" charset="0"/>
              <a:cs typeface="Times New Roman" panose="02020603050405020304" pitchFamily="18" charset="0"/>
            </a:endParaRPr>
          </a:p>
        </p:txBody>
      </p:sp>
      <p:grpSp>
        <p:nvGrpSpPr>
          <p:cNvPr id="13" name="Группа 12"/>
          <p:cNvGrpSpPr/>
          <p:nvPr/>
        </p:nvGrpSpPr>
        <p:grpSpPr>
          <a:xfrm rot="16200000">
            <a:off x="4140808" y="3853046"/>
            <a:ext cx="458058" cy="867391"/>
            <a:chOff x="7669064" y="1585152"/>
            <a:chExt cx="1103943" cy="1103943"/>
          </a:xfrm>
          <a:solidFill>
            <a:srgbClr val="C8EBF5"/>
          </a:solidFill>
        </p:grpSpPr>
        <p:sp>
          <p:nvSpPr>
            <p:cNvPr id="14" name="Стрелка вниз 13"/>
            <p:cNvSpPr/>
            <p:nvPr/>
          </p:nvSpPr>
          <p:spPr>
            <a:xfrm>
              <a:off x="7669064" y="1585152"/>
              <a:ext cx="1103943" cy="1103943"/>
            </a:xfrm>
            <a:prstGeom prst="downArrow">
              <a:avLst>
                <a:gd name="adj1" fmla="val 55000"/>
                <a:gd name="adj2" fmla="val 45000"/>
              </a:avLst>
            </a:prstGeom>
            <a:ln/>
          </p:spPr>
          <p:style>
            <a:lnRef idx="1">
              <a:schemeClr val="accent3"/>
            </a:lnRef>
            <a:fillRef idx="2">
              <a:schemeClr val="accent3"/>
            </a:fillRef>
            <a:effectRef idx="1">
              <a:schemeClr val="accent3"/>
            </a:effectRef>
            <a:fontRef idx="minor">
              <a:schemeClr val="dk1"/>
            </a:fontRef>
          </p:style>
        </p:sp>
        <p:sp>
          <p:nvSpPr>
            <p:cNvPr id="15" name="Стрелка вниз 4"/>
            <p:cNvSpPr/>
            <p:nvPr/>
          </p:nvSpPr>
          <p:spPr>
            <a:xfrm>
              <a:off x="7917451" y="1585152"/>
              <a:ext cx="607169" cy="830717"/>
            </a:xfrm>
            <a:prstGeom prst="rect">
              <a:avLst/>
            </a:prstGeom>
            <a:ln/>
          </p:spPr>
          <p:style>
            <a:lnRef idx="1">
              <a:schemeClr val="accent3"/>
            </a:lnRef>
            <a:fillRef idx="2">
              <a:schemeClr val="accent3"/>
            </a:fillRef>
            <a:effectRef idx="1">
              <a:schemeClr val="accent3"/>
            </a:effectRef>
            <a:fontRef idx="minor">
              <a:schemeClr val="dk1"/>
            </a:fontRef>
          </p:style>
          <p:txBody>
            <a:bodyPr spcFirstLastPara="0" vert="horz" wrap="square" lIns="45720" tIns="45720" rIns="45720" bIns="45720" numCol="1" spcCol="1270" anchor="ctr" anchorCtr="0">
              <a:noAutofit/>
            </a:bodyPr>
            <a:lstStyle/>
            <a:p>
              <a:pPr algn="ctr" defTabSz="1600200">
                <a:lnSpc>
                  <a:spcPct val="90000"/>
                </a:lnSpc>
                <a:spcAft>
                  <a:spcPct val="35000"/>
                </a:spcAft>
              </a:pPr>
              <a:endParaRPr lang="ru-RU" sz="3600" dirty="0"/>
            </a:p>
          </p:txBody>
        </p:sp>
      </p:grpSp>
      <p:sp>
        <p:nvSpPr>
          <p:cNvPr id="16" name="Объект 2"/>
          <p:cNvSpPr txBox="1">
            <a:spLocks/>
          </p:cNvSpPr>
          <p:nvPr/>
        </p:nvSpPr>
        <p:spPr bwMode="auto">
          <a:xfrm>
            <a:off x="4211962" y="2697080"/>
            <a:ext cx="4235543" cy="1088881"/>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uk-UA" sz="2000" b="1" noProof="1">
                <a:solidFill>
                  <a:srgbClr val="0033CC"/>
                </a:solidFill>
                <a:latin typeface="Times New Roman" panose="02020603050405020304" pitchFamily="18" charset="0"/>
                <a:cs typeface="Times New Roman" panose="02020603050405020304" pitchFamily="18" charset="0"/>
              </a:rPr>
              <a:t>5 м</a:t>
            </a:r>
            <a:r>
              <a:rPr lang="ru-RU" sz="2000" b="1" baseline="30000" dirty="0">
                <a:solidFill>
                  <a:srgbClr val="0033CC"/>
                </a:solidFill>
              </a:rPr>
              <a:t>3</a:t>
            </a:r>
            <a:r>
              <a:rPr lang="uk-UA" sz="2000" b="1" noProof="1">
                <a:solidFill>
                  <a:srgbClr val="0033CC"/>
                </a:solidFill>
                <a:latin typeface="Times New Roman" panose="02020603050405020304" pitchFamily="18" charset="0"/>
                <a:cs typeface="Times New Roman" panose="02020603050405020304" pitchFamily="18" charset="0"/>
              </a:rPr>
              <a:t> твердолистяних або 6 </a:t>
            </a:r>
            <a:r>
              <a:rPr lang="ru-RU" sz="2000" b="1" dirty="0">
                <a:solidFill>
                  <a:srgbClr val="0033CC"/>
                </a:solidFill>
                <a:latin typeface="Times New Roman" panose="02020603050405020304" pitchFamily="18" charset="0"/>
                <a:cs typeface="Times New Roman" panose="02020603050405020304" pitchFamily="18" charset="0"/>
              </a:rPr>
              <a:t>м</a:t>
            </a:r>
            <a:r>
              <a:rPr lang="ru-RU" sz="2000" b="1" baseline="30000" dirty="0">
                <a:solidFill>
                  <a:srgbClr val="0033CC"/>
                </a:solidFill>
                <a:latin typeface="Times New Roman" panose="02020603050405020304" pitchFamily="18" charset="0"/>
                <a:cs typeface="Times New Roman" panose="02020603050405020304" pitchFamily="18" charset="0"/>
              </a:rPr>
              <a:t>3</a:t>
            </a:r>
            <a:r>
              <a:rPr lang="uk-UA" sz="2000" b="1" noProof="1">
                <a:solidFill>
                  <a:srgbClr val="0033CC"/>
                </a:solidFill>
                <a:latin typeface="Times New Roman" panose="02020603050405020304" pitchFamily="18" charset="0"/>
                <a:cs typeface="Times New Roman" panose="02020603050405020304" pitchFamily="18" charset="0"/>
              </a:rPr>
              <a:t> шпилькових та м’яколистяних порід або 1,2 тонни торфобрикетів</a:t>
            </a:r>
            <a:endParaRPr lang="uk-UA" sz="2000" b="1" u="sng" noProof="1">
              <a:solidFill>
                <a:srgbClr val="0033CC"/>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7" name="Объект 2"/>
          <p:cNvSpPr txBox="1">
            <a:spLocks/>
          </p:cNvSpPr>
          <p:nvPr/>
        </p:nvSpPr>
        <p:spPr bwMode="auto">
          <a:xfrm>
            <a:off x="25649" y="5795248"/>
            <a:ext cx="9126408" cy="92709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uk-UA" sz="2800" b="1" i="1" noProof="1">
                <a:solidFill>
                  <a:srgbClr val="333399"/>
                </a:solidFill>
                <a:latin typeface="Times New Roman" panose="02020603050405020304" pitchFamily="18" charset="0"/>
                <a:cs typeface="Times New Roman" panose="02020603050405020304" pitchFamily="18" charset="0"/>
              </a:rPr>
              <a:t>Звертатись до місцевого управління соцзахисту за місцем реєстрації</a:t>
            </a:r>
            <a:endParaRPr lang="uk-UA" sz="2800" b="1" i="1" u="sng" noProof="1">
              <a:solidFill>
                <a:srgbClr val="333399"/>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xmlns="" val="3076959908"/>
      </p:ext>
    </p:extLst>
  </p:cSld>
  <p:clrMapOvr>
    <a:masterClrMapping/>
  </p:clrMapOvr>
  <p:transition>
    <p:split orient="vert"/>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44" y="5187"/>
            <a:ext cx="9144000" cy="980728"/>
          </a:xfrm>
          <a:noFill/>
        </p:spPr>
        <p:txBody>
          <a:bodyPr/>
          <a:lstStyle/>
          <a:p>
            <a:r>
              <a:rPr lang="uk-UA" sz="2000" b="1" noProof="1">
                <a:solidFill>
                  <a:srgbClr val="333399"/>
                </a:solidFill>
                <a:latin typeface="Times New Roman" panose="02020603050405020304" pitchFamily="18" charset="0"/>
                <a:cs typeface="Times New Roman" panose="02020603050405020304" pitchFamily="18" charset="0"/>
              </a:rPr>
              <a:t>З питань соціального захисту учасники АТО та члени їх сімей можуть звернутись до місцевих управлінь соціального захисту населення </a:t>
            </a:r>
          </a:p>
        </p:txBody>
      </p:sp>
      <p:sp>
        <p:nvSpPr>
          <p:cNvPr id="3" name="Подзаголовок 2"/>
          <p:cNvSpPr>
            <a:spLocks noGrp="1"/>
          </p:cNvSpPr>
          <p:nvPr>
            <p:ph type="subTitle" idx="1"/>
          </p:nvPr>
        </p:nvSpPr>
        <p:spPr>
          <a:xfrm>
            <a:off x="0" y="980731"/>
            <a:ext cx="9144000" cy="5877271"/>
          </a:xfrm>
        </p:spPr>
        <p:txBody>
          <a:bodyPr/>
          <a:lstStyle/>
          <a:p>
            <a:endParaRPr lang="ru-RU" dirty="0"/>
          </a:p>
        </p:txBody>
      </p:sp>
      <p:graphicFrame>
        <p:nvGraphicFramePr>
          <p:cNvPr id="5" name="Таблица 4"/>
          <p:cNvGraphicFramePr>
            <a:graphicFrameLocks noGrp="1"/>
          </p:cNvGraphicFramePr>
          <p:nvPr>
            <p:extLst>
              <p:ext uri="{D42A27DB-BD31-4B8C-83A1-F6EECF244321}">
                <p14:modId xmlns:p14="http://schemas.microsoft.com/office/powerpoint/2010/main" xmlns="" val="4078856546"/>
              </p:ext>
            </p:extLst>
          </p:nvPr>
        </p:nvGraphicFramePr>
        <p:xfrm>
          <a:off x="-5288" y="1074792"/>
          <a:ext cx="4145240" cy="5738584"/>
        </p:xfrm>
        <a:graphic>
          <a:graphicData uri="http://schemas.openxmlformats.org/drawingml/2006/table">
            <a:tbl>
              <a:tblPr>
                <a:tableStyleId>{5C22544A-7EE6-4342-B048-85BDC9FD1C3A}</a:tableStyleId>
              </a:tblPr>
              <a:tblGrid>
                <a:gridCol w="2035600">
                  <a:extLst>
                    <a:ext uri="{9D8B030D-6E8A-4147-A177-3AD203B41FA5}">
                      <a16:colId xmlns:a16="http://schemas.microsoft.com/office/drawing/2014/main" xmlns="" val="20000"/>
                    </a:ext>
                  </a:extLst>
                </a:gridCol>
                <a:gridCol w="2109640">
                  <a:extLst>
                    <a:ext uri="{9D8B030D-6E8A-4147-A177-3AD203B41FA5}">
                      <a16:colId xmlns:a16="http://schemas.microsoft.com/office/drawing/2014/main" xmlns="" val="20001"/>
                    </a:ext>
                  </a:extLst>
                </a:gridCol>
              </a:tblGrid>
              <a:tr h="596134">
                <a:tc>
                  <a:txBody>
                    <a:bodyPr/>
                    <a:lstStyle/>
                    <a:p>
                      <a:pPr algn="ctr" fontAlgn="b"/>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Назва міста, району</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9525" marR="9525" marT="9525" marB="0" anchor="b">
                    <a:noFill/>
                  </a:tcPr>
                </a:tc>
                <a:tc>
                  <a:txBody>
                    <a:bodyPr/>
                    <a:lstStyle/>
                    <a:p>
                      <a:pPr algn="ctr" fontAlgn="ctr"/>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контактний </a:t>
                      </a:r>
                    </a:p>
                    <a:p>
                      <a:pPr algn="ctr" fontAlgn="ctr"/>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телефон</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9525" marR="9525" marT="9525" marB="0" anchor="ctr">
                    <a:noFill/>
                  </a:tcPr>
                </a:tc>
                <a:extLst>
                  <a:ext uri="{0D108BD9-81ED-4DB2-BD59-A6C34878D82A}">
                    <a16:rowId xmlns:a16="http://schemas.microsoft.com/office/drawing/2014/main" xmlns="" val="10000"/>
                  </a:ext>
                </a:extLst>
              </a:tr>
              <a:tr h="339970">
                <a:tc>
                  <a:txBody>
                    <a:bodyPr/>
                    <a:lstStyle/>
                    <a:p>
                      <a:pPr algn="l" fontAlgn="b"/>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Білопільський</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9525" marR="9525" marT="9525" marB="0" anchor="b">
                    <a:noFill/>
                  </a:tcPr>
                </a:tc>
                <a:tc>
                  <a:txBody>
                    <a:bodyPr/>
                    <a:lstStyle/>
                    <a:p>
                      <a:pPr algn="ctr" fontAlgn="ctr"/>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(05443) 7 -10- 53</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9525" marR="9525" marT="9525" marB="0" anchor="ctr">
                    <a:noFill/>
                  </a:tcPr>
                </a:tc>
                <a:extLst>
                  <a:ext uri="{0D108BD9-81ED-4DB2-BD59-A6C34878D82A}">
                    <a16:rowId xmlns:a16="http://schemas.microsoft.com/office/drawing/2014/main" xmlns="" val="10001"/>
                  </a:ext>
                </a:extLst>
              </a:tr>
              <a:tr h="414779">
                <a:tc>
                  <a:txBody>
                    <a:bodyPr/>
                    <a:lstStyle/>
                    <a:p>
                      <a:pPr algn="l" fontAlgn="b"/>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Буринський</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9525" marR="9525" marT="9525" marB="0" anchor="b">
                    <a:noFill/>
                  </a:tcPr>
                </a:tc>
                <a:tc>
                  <a:txBody>
                    <a:bodyPr/>
                    <a:lstStyle/>
                    <a:p>
                      <a:pPr algn="ctr" fontAlgn="ctr"/>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(05454) 2- 31 -61</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9525" marR="9525" marT="9525" marB="0" anchor="ctr">
                    <a:noFill/>
                  </a:tcPr>
                </a:tc>
                <a:extLst>
                  <a:ext uri="{0D108BD9-81ED-4DB2-BD59-A6C34878D82A}">
                    <a16:rowId xmlns:a16="http://schemas.microsoft.com/office/drawing/2014/main" xmlns="" val="10002"/>
                  </a:ext>
                </a:extLst>
              </a:tr>
              <a:tr h="372456">
                <a:tc>
                  <a:txBody>
                    <a:bodyPr/>
                    <a:lstStyle/>
                    <a:p>
                      <a:pPr algn="l" fontAlgn="b"/>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В.-Писарівський</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9525" marR="9525" marT="9525" marB="0" anchor="b">
                    <a:noFill/>
                  </a:tcPr>
                </a:tc>
                <a:tc>
                  <a:txBody>
                    <a:bodyPr/>
                    <a:lstStyle/>
                    <a:p>
                      <a:pPr algn="ctr" fontAlgn="ctr"/>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(05457) 5-17-89</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9525" marR="9525" marT="9525" marB="0" anchor="ctr">
                    <a:noFill/>
                  </a:tcPr>
                </a:tc>
                <a:extLst>
                  <a:ext uri="{0D108BD9-81ED-4DB2-BD59-A6C34878D82A}">
                    <a16:rowId xmlns:a16="http://schemas.microsoft.com/office/drawing/2014/main" xmlns="" val="10003"/>
                  </a:ext>
                </a:extLst>
              </a:tr>
              <a:tr h="414779">
                <a:tc>
                  <a:txBody>
                    <a:bodyPr/>
                    <a:lstStyle/>
                    <a:p>
                      <a:pPr algn="l" fontAlgn="b"/>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Глухівський</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9525" marR="9525" marT="9525" marB="0" anchor="b">
                    <a:noFill/>
                  </a:tcPr>
                </a:tc>
                <a:tc>
                  <a:txBody>
                    <a:bodyPr/>
                    <a:lstStyle/>
                    <a:p>
                      <a:pPr algn="ctr" fontAlgn="ctr"/>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(05444) 2-20-50</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9525" marR="9525" marT="9525" marB="0" anchor="ctr">
                    <a:noFill/>
                  </a:tcPr>
                </a:tc>
                <a:extLst>
                  <a:ext uri="{0D108BD9-81ED-4DB2-BD59-A6C34878D82A}">
                    <a16:rowId xmlns:a16="http://schemas.microsoft.com/office/drawing/2014/main" xmlns="" val="10004"/>
                  </a:ext>
                </a:extLst>
              </a:tr>
              <a:tr h="385099">
                <a:tc>
                  <a:txBody>
                    <a:bodyPr/>
                    <a:lstStyle/>
                    <a:p>
                      <a:pPr algn="l" fontAlgn="b"/>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Конотопський</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9525" marR="9525" marT="9525" marB="0" anchor="b">
                    <a:noFill/>
                  </a:tcPr>
                </a:tc>
                <a:tc>
                  <a:txBody>
                    <a:bodyPr/>
                    <a:lstStyle/>
                    <a:p>
                      <a:pPr algn="ctr" fontAlgn="ctr"/>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(05447) 6-64-11</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9525" marR="9525" marT="9525" marB="0" anchor="ctr">
                    <a:noFill/>
                  </a:tcPr>
                </a:tc>
                <a:extLst>
                  <a:ext uri="{0D108BD9-81ED-4DB2-BD59-A6C34878D82A}">
                    <a16:rowId xmlns:a16="http://schemas.microsoft.com/office/drawing/2014/main" xmlns="" val="10005"/>
                  </a:ext>
                </a:extLst>
              </a:tr>
              <a:tr h="319413">
                <a:tc>
                  <a:txBody>
                    <a:bodyPr/>
                    <a:lstStyle/>
                    <a:p>
                      <a:pPr algn="l" fontAlgn="b"/>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Краснопільський</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9525" marR="9525" marT="9525" marB="0" anchor="b">
                    <a:noFill/>
                  </a:tcPr>
                </a:tc>
                <a:tc>
                  <a:txBody>
                    <a:bodyPr/>
                    <a:lstStyle/>
                    <a:p>
                      <a:pPr algn="ctr" fontAlgn="ctr"/>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(05459) 7-13-60</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9525" marR="9525" marT="9525" marB="0" anchor="ctr">
                    <a:noFill/>
                  </a:tcPr>
                </a:tc>
                <a:extLst>
                  <a:ext uri="{0D108BD9-81ED-4DB2-BD59-A6C34878D82A}">
                    <a16:rowId xmlns:a16="http://schemas.microsoft.com/office/drawing/2014/main" xmlns="" val="10006"/>
                  </a:ext>
                </a:extLst>
              </a:tr>
              <a:tr h="414779">
                <a:tc>
                  <a:txBody>
                    <a:bodyPr/>
                    <a:lstStyle/>
                    <a:p>
                      <a:pPr algn="l" fontAlgn="b"/>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Кролевецький</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9525" marR="9525" marT="9525" marB="0" anchor="b">
                    <a:noFill/>
                  </a:tcPr>
                </a:tc>
                <a:tc>
                  <a:txBody>
                    <a:bodyPr/>
                    <a:lstStyle/>
                    <a:p>
                      <a:pPr algn="ctr" fontAlgn="ctr"/>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(05453) 9-15-62</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9525" marR="9525" marT="9525" marB="0" anchor="ctr">
                    <a:noFill/>
                  </a:tcPr>
                </a:tc>
                <a:extLst>
                  <a:ext uri="{0D108BD9-81ED-4DB2-BD59-A6C34878D82A}">
                    <a16:rowId xmlns:a16="http://schemas.microsoft.com/office/drawing/2014/main" xmlns="" val="10007"/>
                  </a:ext>
                </a:extLst>
              </a:tr>
              <a:tr h="320935">
                <a:tc>
                  <a:txBody>
                    <a:bodyPr/>
                    <a:lstStyle/>
                    <a:p>
                      <a:pPr algn="l" fontAlgn="b"/>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Лебединський</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9525" marR="9525" marT="9525" marB="0" anchor="b">
                    <a:noFill/>
                  </a:tcPr>
                </a:tc>
                <a:tc>
                  <a:txBody>
                    <a:bodyPr/>
                    <a:lstStyle/>
                    <a:p>
                      <a:pPr algn="ctr" fontAlgn="ctr"/>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( 05445) 2-27- 09</a:t>
                      </a:r>
                    </a:p>
                  </a:txBody>
                  <a:tcPr marL="9525" marR="9525" marT="9525" marB="0" anchor="ctr">
                    <a:noFill/>
                  </a:tcPr>
                </a:tc>
                <a:extLst>
                  <a:ext uri="{0D108BD9-81ED-4DB2-BD59-A6C34878D82A}">
                    <a16:rowId xmlns:a16="http://schemas.microsoft.com/office/drawing/2014/main" xmlns="" val="10008"/>
                  </a:ext>
                </a:extLst>
              </a:tr>
              <a:tr h="432048">
                <a:tc>
                  <a:txBody>
                    <a:bodyPr/>
                    <a:lstStyle/>
                    <a:p>
                      <a:pPr algn="l" fontAlgn="ctr"/>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Л. – Долинський</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(05452) 5-13-37</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9525" marR="9525" marT="9525" marB="0" anchor="ctr">
                    <a:noFill/>
                  </a:tcPr>
                </a:tc>
                <a:extLst>
                  <a:ext uri="{0D108BD9-81ED-4DB2-BD59-A6C34878D82A}">
                    <a16:rowId xmlns:a16="http://schemas.microsoft.com/office/drawing/2014/main" xmlns="" val="10009"/>
                  </a:ext>
                </a:extLst>
              </a:tr>
              <a:tr h="360040">
                <a:tc>
                  <a:txBody>
                    <a:bodyPr/>
                    <a:lstStyle/>
                    <a:p>
                      <a:pPr algn="l" fontAlgn="b"/>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Недригайлівський</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6705" marR="6705" marT="6705" marB="0" anchor="b">
                    <a:noFill/>
                  </a:tcPr>
                </a:tc>
                <a:tc>
                  <a:txBody>
                    <a:bodyPr/>
                    <a:lstStyle/>
                    <a:p>
                      <a:pPr algn="ctr" fontAlgn="ctr"/>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(05455)  5-27- 54</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6705" marR="6705" marT="6705" marB="0" anchor="ctr">
                    <a:noFill/>
                  </a:tcPr>
                </a:tc>
                <a:extLst>
                  <a:ext uri="{0D108BD9-81ED-4DB2-BD59-A6C34878D82A}">
                    <a16:rowId xmlns:a16="http://schemas.microsoft.com/office/drawing/2014/main" xmlns="" val="10010"/>
                  </a:ext>
                </a:extLst>
              </a:tr>
              <a:tr h="432048">
                <a:tc>
                  <a:txBody>
                    <a:bodyPr/>
                    <a:lstStyle/>
                    <a:p>
                      <a:pPr algn="l" fontAlgn="ctr"/>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Охтирський</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6705" marR="6705" marT="6705" marB="0" anchor="ctr">
                    <a:noFill/>
                  </a:tcPr>
                </a:tc>
                <a:tc>
                  <a:txBody>
                    <a:bodyPr/>
                    <a:lstStyle/>
                    <a:p>
                      <a:pPr algn="ctr" fontAlgn="ctr"/>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(05446) 2-52-89</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6705" marR="6705" marT="6705" marB="0" anchor="ctr">
                    <a:noFill/>
                  </a:tcPr>
                </a:tc>
                <a:extLst>
                  <a:ext uri="{0D108BD9-81ED-4DB2-BD59-A6C34878D82A}">
                    <a16:rowId xmlns:a16="http://schemas.microsoft.com/office/drawing/2014/main" xmlns="" val="10011"/>
                  </a:ext>
                </a:extLst>
              </a:tr>
              <a:tr h="432048">
                <a:tc>
                  <a:txBody>
                    <a:bodyPr/>
                    <a:lstStyle/>
                    <a:p>
                      <a:pPr algn="l" fontAlgn="ctr"/>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Путивльський</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6705" marR="6705" marT="6705" marB="0" anchor="ctr">
                    <a:noFill/>
                  </a:tcPr>
                </a:tc>
                <a:tc>
                  <a:txBody>
                    <a:bodyPr/>
                    <a:lstStyle/>
                    <a:p>
                      <a:pPr algn="ctr" fontAlgn="ctr"/>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(05442) 5-43-86,</a:t>
                      </a:r>
                    </a:p>
                  </a:txBody>
                  <a:tcPr marL="6705" marR="6705" marT="6705" marB="0" anchor="ctr">
                    <a:noFill/>
                  </a:tcPr>
                </a:tc>
                <a:extLst>
                  <a:ext uri="{0D108BD9-81ED-4DB2-BD59-A6C34878D82A}">
                    <a16:rowId xmlns:a16="http://schemas.microsoft.com/office/drawing/2014/main" xmlns="" val="10012"/>
                  </a:ext>
                </a:extLst>
              </a:tr>
              <a:tr h="504056">
                <a:tc>
                  <a:txBody>
                    <a:bodyPr/>
                    <a:lstStyle/>
                    <a:p>
                      <a:pPr algn="l" fontAlgn="b"/>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Роменський</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6705" marR="6705" marT="6705" marB="0" anchor="b">
                    <a:noFill/>
                  </a:tcPr>
                </a:tc>
                <a:tc>
                  <a:txBody>
                    <a:bodyPr/>
                    <a:lstStyle/>
                    <a:p>
                      <a:pPr algn="ctr" fontAlgn="ctr"/>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(05448) 2-23-72 </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6705" marR="6705" marT="6705" marB="0" anchor="ctr">
                    <a:noFill/>
                  </a:tcPr>
                </a:tc>
                <a:extLst>
                  <a:ext uri="{0D108BD9-81ED-4DB2-BD59-A6C34878D82A}">
                    <a16:rowId xmlns:a16="http://schemas.microsoft.com/office/drawing/2014/main" xmlns="" val="10013"/>
                  </a:ext>
                </a:extLst>
              </a:tr>
            </a:tbl>
          </a:graphicData>
        </a:graphic>
      </p:graphicFrame>
      <p:graphicFrame>
        <p:nvGraphicFramePr>
          <p:cNvPr id="6" name="Таблица 5"/>
          <p:cNvGraphicFramePr>
            <a:graphicFrameLocks noGrp="1"/>
          </p:cNvGraphicFramePr>
          <p:nvPr>
            <p:extLst>
              <p:ext uri="{D42A27DB-BD31-4B8C-83A1-F6EECF244321}">
                <p14:modId xmlns:p14="http://schemas.microsoft.com/office/powerpoint/2010/main" xmlns="" val="758739272"/>
              </p:ext>
            </p:extLst>
          </p:nvPr>
        </p:nvGraphicFramePr>
        <p:xfrm>
          <a:off x="4139952" y="1052736"/>
          <a:ext cx="5004048" cy="5760640"/>
        </p:xfrm>
        <a:graphic>
          <a:graphicData uri="http://schemas.openxmlformats.org/drawingml/2006/table">
            <a:tbl>
              <a:tblPr>
                <a:tableStyleId>{5C22544A-7EE6-4342-B048-85BDC9FD1C3A}</a:tableStyleId>
              </a:tblPr>
              <a:tblGrid>
                <a:gridCol w="1744313">
                  <a:extLst>
                    <a:ext uri="{9D8B030D-6E8A-4147-A177-3AD203B41FA5}">
                      <a16:colId xmlns:a16="http://schemas.microsoft.com/office/drawing/2014/main" xmlns="" val="20000"/>
                    </a:ext>
                  </a:extLst>
                </a:gridCol>
                <a:gridCol w="3259735">
                  <a:extLst>
                    <a:ext uri="{9D8B030D-6E8A-4147-A177-3AD203B41FA5}">
                      <a16:colId xmlns:a16="http://schemas.microsoft.com/office/drawing/2014/main" xmlns="" val="20001"/>
                    </a:ext>
                  </a:extLst>
                </a:gridCol>
              </a:tblGrid>
              <a:tr h="627353">
                <a:tc>
                  <a:txBody>
                    <a:bodyPr/>
                    <a:lstStyle/>
                    <a:p>
                      <a:pPr algn="ctr" fontAlgn="b"/>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Назва міста, </a:t>
                      </a:r>
                    </a:p>
                    <a:p>
                      <a:pPr algn="ctr" fontAlgn="b"/>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району</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6705" marR="6705" marT="6705" marB="0" anchor="b">
                    <a:noFill/>
                  </a:tcPr>
                </a:tc>
                <a:tc>
                  <a:txBody>
                    <a:bodyPr/>
                    <a:lstStyle/>
                    <a:p>
                      <a:pPr algn="ctr" fontAlgn="ctr"/>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контактний </a:t>
                      </a:r>
                    </a:p>
                    <a:p>
                      <a:pPr algn="ctr" fontAlgn="ctr"/>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телефон</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6705" marR="6705" marT="6705" marB="0" anchor="ctr">
                    <a:noFill/>
                  </a:tcPr>
                </a:tc>
                <a:extLst>
                  <a:ext uri="{0D108BD9-81ED-4DB2-BD59-A6C34878D82A}">
                    <a16:rowId xmlns:a16="http://schemas.microsoft.com/office/drawing/2014/main" xmlns="" val="10000"/>
                  </a:ext>
                </a:extLst>
              </a:tr>
              <a:tr h="380759">
                <a:tc>
                  <a:txBody>
                    <a:bodyPr/>
                    <a:lstStyle/>
                    <a:p>
                      <a:pPr algn="l" fontAlgn="b"/>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С.-Будський</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6705" marR="6705" marT="6705" marB="0" anchor="b">
                    <a:noFill/>
                  </a:tcPr>
                </a:tc>
                <a:tc>
                  <a:txBody>
                    <a:bodyPr/>
                    <a:lstStyle/>
                    <a:p>
                      <a:pPr algn="ctr" fontAlgn="ctr"/>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(05451) 7-12- 58</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6705" marR="6705" marT="6705" marB="0" anchor="ctr">
                    <a:noFill/>
                  </a:tcPr>
                </a:tc>
                <a:extLst>
                  <a:ext uri="{0D108BD9-81ED-4DB2-BD59-A6C34878D82A}">
                    <a16:rowId xmlns:a16="http://schemas.microsoft.com/office/drawing/2014/main" xmlns="" val="10001"/>
                  </a:ext>
                </a:extLst>
              </a:tr>
              <a:tr h="432048">
                <a:tc>
                  <a:txBody>
                    <a:bodyPr/>
                    <a:lstStyle/>
                    <a:p>
                      <a:pPr algn="l" fontAlgn="b"/>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Сумський</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6705" marR="6705" marT="6705" marB="0" anchor="b">
                    <a:noFill/>
                  </a:tcPr>
                </a:tc>
                <a:tc>
                  <a:txBody>
                    <a:bodyPr/>
                    <a:lstStyle/>
                    <a:p>
                      <a:pPr algn="ctr" fontAlgn="ctr"/>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(0542) 66-35-72</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6705" marR="6705" marT="6705" marB="0" anchor="ctr">
                    <a:noFill/>
                  </a:tcPr>
                </a:tc>
                <a:extLst>
                  <a:ext uri="{0D108BD9-81ED-4DB2-BD59-A6C34878D82A}">
                    <a16:rowId xmlns:a16="http://schemas.microsoft.com/office/drawing/2014/main" xmlns="" val="10002"/>
                  </a:ext>
                </a:extLst>
              </a:tr>
              <a:tr h="432048">
                <a:tc>
                  <a:txBody>
                    <a:bodyPr/>
                    <a:lstStyle/>
                    <a:p>
                      <a:pPr algn="l" fontAlgn="b"/>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Тростянецький</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6705" marR="6705" marT="6705" marB="0" anchor="b">
                    <a:noFill/>
                  </a:tcPr>
                </a:tc>
                <a:tc>
                  <a:txBody>
                    <a:bodyPr/>
                    <a:lstStyle/>
                    <a:p>
                      <a:pPr algn="ctr" fontAlgn="ctr"/>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(05458) 5-13-59</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6705" marR="6705" marT="6705" marB="0" anchor="ctr">
                    <a:noFill/>
                  </a:tcPr>
                </a:tc>
                <a:extLst>
                  <a:ext uri="{0D108BD9-81ED-4DB2-BD59-A6C34878D82A}">
                    <a16:rowId xmlns:a16="http://schemas.microsoft.com/office/drawing/2014/main" xmlns="" val="10003"/>
                  </a:ext>
                </a:extLst>
              </a:tr>
              <a:tr h="432048">
                <a:tc>
                  <a:txBody>
                    <a:bodyPr/>
                    <a:lstStyle/>
                    <a:p>
                      <a:pPr algn="l" fontAlgn="b"/>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Шосткинський</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6705" marR="6705" marT="6705" marB="0" anchor="b">
                    <a:noFill/>
                  </a:tcPr>
                </a:tc>
                <a:tc>
                  <a:txBody>
                    <a:bodyPr/>
                    <a:lstStyle/>
                    <a:p>
                      <a:pPr algn="ctr" fontAlgn="ctr"/>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(05449) 7-09-28</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6705" marR="6705" marT="6705" marB="0" anchor="ctr">
                    <a:noFill/>
                  </a:tcPr>
                </a:tc>
                <a:extLst>
                  <a:ext uri="{0D108BD9-81ED-4DB2-BD59-A6C34878D82A}">
                    <a16:rowId xmlns:a16="http://schemas.microsoft.com/office/drawing/2014/main" xmlns="" val="10004"/>
                  </a:ext>
                </a:extLst>
              </a:tr>
              <a:tr h="432048">
                <a:tc>
                  <a:txBody>
                    <a:bodyPr/>
                    <a:lstStyle/>
                    <a:p>
                      <a:pPr algn="l" fontAlgn="b"/>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Ямпільський</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6705" marR="6705" marT="6705" marB="0" anchor="b">
                    <a:noFill/>
                  </a:tcPr>
                </a:tc>
                <a:tc>
                  <a:txBody>
                    <a:bodyPr/>
                    <a:lstStyle/>
                    <a:p>
                      <a:pPr algn="ctr" fontAlgn="ctr"/>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(05456) 2-17-25</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6705" marR="6705" marT="6705" marB="0" anchor="ctr">
                    <a:noFill/>
                  </a:tcPr>
                </a:tc>
                <a:extLst>
                  <a:ext uri="{0D108BD9-81ED-4DB2-BD59-A6C34878D82A}">
                    <a16:rowId xmlns:a16="http://schemas.microsoft.com/office/drawing/2014/main" xmlns="" val="10005"/>
                  </a:ext>
                </a:extLst>
              </a:tr>
              <a:tr h="432048">
                <a:tc>
                  <a:txBody>
                    <a:bodyPr/>
                    <a:lstStyle/>
                    <a:p>
                      <a:pPr algn="l" fontAlgn="b"/>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м. Глухів</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6705" marR="6705" marT="6705" marB="0" anchor="b">
                    <a:noFill/>
                  </a:tcPr>
                </a:tc>
                <a:tc>
                  <a:txBody>
                    <a:bodyPr/>
                    <a:lstStyle/>
                    <a:p>
                      <a:pPr algn="ctr" fontAlgn="ctr"/>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(05444) 3-10-29</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6705" marR="6705" marT="6705" marB="0" anchor="ctr">
                    <a:noFill/>
                  </a:tcPr>
                </a:tc>
                <a:extLst>
                  <a:ext uri="{0D108BD9-81ED-4DB2-BD59-A6C34878D82A}">
                    <a16:rowId xmlns:a16="http://schemas.microsoft.com/office/drawing/2014/main" xmlns="" val="10006"/>
                  </a:ext>
                </a:extLst>
              </a:tr>
              <a:tr h="432048">
                <a:tc>
                  <a:txBody>
                    <a:bodyPr/>
                    <a:lstStyle/>
                    <a:p>
                      <a:pPr algn="l" fontAlgn="b"/>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м. Конотоп</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6705" marR="6705" marT="6705" marB="0" anchor="b">
                    <a:noFill/>
                  </a:tcPr>
                </a:tc>
                <a:tc>
                  <a:txBody>
                    <a:bodyPr/>
                    <a:lstStyle/>
                    <a:p>
                      <a:pPr algn="ctr" fontAlgn="ctr"/>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(05447) 2-30-90</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6705" marR="6705" marT="6705" marB="0" anchor="ctr">
                    <a:noFill/>
                  </a:tcPr>
                </a:tc>
                <a:extLst>
                  <a:ext uri="{0D108BD9-81ED-4DB2-BD59-A6C34878D82A}">
                    <a16:rowId xmlns:a16="http://schemas.microsoft.com/office/drawing/2014/main" xmlns="" val="10007"/>
                  </a:ext>
                </a:extLst>
              </a:tr>
              <a:tr h="360040">
                <a:tc>
                  <a:txBody>
                    <a:bodyPr/>
                    <a:lstStyle/>
                    <a:p>
                      <a:pPr algn="l" fontAlgn="b"/>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м. Лебедин</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6705" marR="6705" marT="6705" marB="0" anchor="b">
                    <a:noFill/>
                  </a:tcPr>
                </a:tc>
                <a:tc>
                  <a:txBody>
                    <a:bodyPr/>
                    <a:lstStyle/>
                    <a:p>
                      <a:pPr algn="ctr" fontAlgn="ctr"/>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( 05445) 2-14-92</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6705" marR="6705" marT="6705" marB="0" anchor="ctr">
                    <a:noFill/>
                  </a:tcPr>
                </a:tc>
                <a:extLst>
                  <a:ext uri="{0D108BD9-81ED-4DB2-BD59-A6C34878D82A}">
                    <a16:rowId xmlns:a16="http://schemas.microsoft.com/office/drawing/2014/main" xmlns="" val="10008"/>
                  </a:ext>
                </a:extLst>
              </a:tr>
              <a:tr h="432048">
                <a:tc>
                  <a:txBody>
                    <a:bodyPr/>
                    <a:lstStyle/>
                    <a:p>
                      <a:pPr algn="l" fontAlgn="b"/>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м. Охтирка</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6705" marR="6705" marT="6705" marB="0" anchor="b">
                    <a:noFill/>
                  </a:tcPr>
                </a:tc>
                <a:tc>
                  <a:txBody>
                    <a:bodyPr/>
                    <a:lstStyle/>
                    <a:p>
                      <a:pPr algn="ctr" fontAlgn="ctr"/>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(05446) 4-15-30</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6705" marR="6705" marT="6705" marB="0" anchor="ctr">
                    <a:noFill/>
                  </a:tcPr>
                </a:tc>
                <a:extLst>
                  <a:ext uri="{0D108BD9-81ED-4DB2-BD59-A6C34878D82A}">
                    <a16:rowId xmlns:a16="http://schemas.microsoft.com/office/drawing/2014/main" xmlns="" val="10009"/>
                  </a:ext>
                </a:extLst>
              </a:tr>
              <a:tr h="504056">
                <a:tc>
                  <a:txBody>
                    <a:bodyPr/>
                    <a:lstStyle/>
                    <a:p>
                      <a:pPr algn="l" fontAlgn="b"/>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м. Ромни</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6705" marR="6705" marT="6705" marB="0" anchor="b">
                    <a:noFill/>
                  </a:tcPr>
                </a:tc>
                <a:tc>
                  <a:txBody>
                    <a:bodyPr/>
                    <a:lstStyle/>
                    <a:p>
                      <a:pPr algn="ctr" fontAlgn="ctr"/>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(05448) 5-31-44 </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6705" marR="6705" marT="6705" marB="0" anchor="ctr">
                    <a:noFill/>
                  </a:tcPr>
                </a:tc>
                <a:extLst>
                  <a:ext uri="{0D108BD9-81ED-4DB2-BD59-A6C34878D82A}">
                    <a16:rowId xmlns:a16="http://schemas.microsoft.com/office/drawing/2014/main" xmlns="" val="10010"/>
                  </a:ext>
                </a:extLst>
              </a:tr>
              <a:tr h="432048">
                <a:tc>
                  <a:txBody>
                    <a:bodyPr/>
                    <a:lstStyle/>
                    <a:p>
                      <a:pPr algn="l" fontAlgn="b"/>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м. Суми</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6705" marR="6705" marT="6705" marB="0" anchor="b">
                    <a:noFill/>
                  </a:tcPr>
                </a:tc>
                <a:tc>
                  <a:txBody>
                    <a:bodyPr/>
                    <a:lstStyle/>
                    <a:p>
                      <a:pPr algn="ctr" fontAlgn="ctr"/>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(0542) 78-71-37</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6705" marR="6705" marT="6705" marB="0" anchor="ctr">
                    <a:noFill/>
                  </a:tcPr>
                </a:tc>
                <a:extLst>
                  <a:ext uri="{0D108BD9-81ED-4DB2-BD59-A6C34878D82A}">
                    <a16:rowId xmlns:a16="http://schemas.microsoft.com/office/drawing/2014/main" xmlns="" val="10011"/>
                  </a:ext>
                </a:extLst>
              </a:tr>
              <a:tr h="432048">
                <a:tc>
                  <a:txBody>
                    <a:bodyPr/>
                    <a:lstStyle/>
                    <a:p>
                      <a:pPr algn="l" fontAlgn="b"/>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м. Шостка</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6705" marR="6705" marT="6705" marB="0" anchor="b">
                    <a:noFill/>
                  </a:tcPr>
                </a:tc>
                <a:tc>
                  <a:txBody>
                    <a:bodyPr/>
                    <a:lstStyle/>
                    <a:p>
                      <a:pPr algn="ctr" fontAlgn="ctr"/>
                      <a:r>
                        <a:rPr lang="uk-UA" sz="1800" b="1" u="none" strike="noStrike" noProof="1" smtClean="0">
                          <a:solidFill>
                            <a:srgbClr val="333399"/>
                          </a:solidFill>
                          <a:effectLst/>
                          <a:latin typeface="Times New Roman" panose="02020603050405020304" pitchFamily="18" charset="0"/>
                          <a:cs typeface="Times New Roman" panose="02020603050405020304" pitchFamily="18" charset="0"/>
                        </a:rPr>
                        <a:t>(05449) 7-08-94</a:t>
                      </a:r>
                      <a:endParaRPr lang="uk-UA" sz="1800" b="1" i="0" u="none" strike="noStrike" noProof="1">
                        <a:solidFill>
                          <a:srgbClr val="333399"/>
                        </a:solidFill>
                        <a:effectLst/>
                        <a:latin typeface="Times New Roman" panose="02020603050405020304" pitchFamily="18" charset="0"/>
                        <a:cs typeface="Times New Roman" panose="02020603050405020304" pitchFamily="18" charset="0"/>
                      </a:endParaRPr>
                    </a:p>
                  </a:txBody>
                  <a:tcPr marL="6705" marR="6705" marT="6705" marB="0" anchor="ctr">
                    <a:noFill/>
                  </a:tcPr>
                </a:tc>
                <a:extLst>
                  <a:ext uri="{0D108BD9-81ED-4DB2-BD59-A6C34878D82A}">
                    <a16:rowId xmlns:a16="http://schemas.microsoft.com/office/drawing/2014/main" xmlns="" val="10012"/>
                  </a:ext>
                </a:extLst>
              </a:tr>
            </a:tbl>
          </a:graphicData>
        </a:graphic>
      </p:graphicFrame>
    </p:spTree>
    <p:extLst>
      <p:ext uri="{BB962C8B-B14F-4D97-AF65-F5344CB8AC3E}">
        <p14:creationId xmlns:p14="http://schemas.microsoft.com/office/powerpoint/2010/main" xmlns="" val="859053019"/>
      </p:ext>
    </p:extLst>
  </p:cSld>
  <p:clrMapOvr>
    <a:masterClrMapping/>
  </p:clrMapOvr>
  <p:transition>
    <p:split orient="vert"/>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3861048"/>
            <a:ext cx="7776864" cy="2376264"/>
          </a:xfrm>
        </p:spPr>
        <p:txBody>
          <a:bodyPr>
            <a:normAutofit/>
          </a:bodyPr>
          <a:lstStyle/>
          <a:p>
            <a:pPr algn="ctr"/>
            <a:r>
              <a:rPr lang="uk-UA" sz="5400" dirty="0">
                <a:solidFill>
                  <a:srgbClr val="C00000"/>
                </a:solidFill>
                <a:latin typeface="Times New Roman" panose="02020603050405020304" pitchFamily="18" charset="0"/>
                <a:cs typeface="Times New Roman" panose="02020603050405020304" pitchFamily="18" charset="0"/>
              </a:rPr>
              <a:t>Телефон «гарячої лінії» </a:t>
            </a:r>
            <a:r>
              <a:rPr lang="en-US" sz="5400" dirty="0" smtClean="0">
                <a:solidFill>
                  <a:srgbClr val="C00000"/>
                </a:solidFill>
                <a:latin typeface="Times New Roman" panose="02020603050405020304" pitchFamily="18" charset="0"/>
                <a:cs typeface="Times New Roman" panose="02020603050405020304" pitchFamily="18" charset="0"/>
              </a:rPr>
              <a:t>77</a:t>
            </a:r>
            <a:r>
              <a:rPr lang="uk-UA" sz="5400" dirty="0" smtClean="0">
                <a:solidFill>
                  <a:srgbClr val="C00000"/>
                </a:solidFill>
                <a:latin typeface="Times New Roman" panose="02020603050405020304" pitchFamily="18" charset="0"/>
                <a:cs typeface="Times New Roman" panose="02020603050405020304" pitchFamily="18" charset="0"/>
              </a:rPr>
              <a:t>-</a:t>
            </a:r>
            <a:r>
              <a:rPr lang="en-US" sz="5400" dirty="0" smtClean="0">
                <a:solidFill>
                  <a:srgbClr val="C00000"/>
                </a:solidFill>
                <a:latin typeface="Times New Roman" panose="02020603050405020304" pitchFamily="18" charset="0"/>
                <a:cs typeface="Times New Roman" panose="02020603050405020304" pitchFamily="18" charset="0"/>
              </a:rPr>
              <a:t>99</a:t>
            </a:r>
            <a:r>
              <a:rPr lang="uk-UA" sz="5400" dirty="0" smtClean="0">
                <a:solidFill>
                  <a:srgbClr val="C00000"/>
                </a:solidFill>
                <a:latin typeface="Times New Roman" panose="02020603050405020304" pitchFamily="18" charset="0"/>
                <a:cs typeface="Times New Roman" panose="02020603050405020304" pitchFamily="18" charset="0"/>
              </a:rPr>
              <a:t>-</a:t>
            </a:r>
            <a:r>
              <a:rPr lang="en-US" sz="5400" smtClean="0">
                <a:solidFill>
                  <a:srgbClr val="C00000"/>
                </a:solidFill>
                <a:latin typeface="Times New Roman" panose="02020603050405020304" pitchFamily="18" charset="0"/>
                <a:cs typeface="Times New Roman" panose="02020603050405020304" pitchFamily="18" charset="0"/>
              </a:rPr>
              <a:t>56</a:t>
            </a:r>
            <a:r>
              <a:rPr lang="uk-UA" sz="5400" smtClean="0">
                <a:solidFill>
                  <a:srgbClr val="C00000"/>
                </a:solidFill>
                <a:latin typeface="Times New Roman" panose="02020603050405020304" pitchFamily="18" charset="0"/>
                <a:cs typeface="Times New Roman" panose="02020603050405020304" pitchFamily="18" charset="0"/>
              </a:rPr>
              <a:t> </a:t>
            </a:r>
            <a:r>
              <a:rPr lang="uk-UA" sz="5400" dirty="0" smtClean="0">
                <a:solidFill>
                  <a:srgbClr val="C00000"/>
                </a:solidFill>
                <a:latin typeface="Times New Roman" panose="02020603050405020304" pitchFamily="18" charset="0"/>
                <a:cs typeface="Times New Roman" panose="02020603050405020304" pitchFamily="18" charset="0"/>
              </a:rPr>
              <a:t/>
            </a:r>
            <a:br>
              <a:rPr lang="uk-UA" sz="5400" dirty="0" smtClean="0">
                <a:solidFill>
                  <a:srgbClr val="C00000"/>
                </a:solidFill>
                <a:latin typeface="Times New Roman" panose="02020603050405020304" pitchFamily="18" charset="0"/>
                <a:cs typeface="Times New Roman" panose="02020603050405020304" pitchFamily="18" charset="0"/>
              </a:rPr>
            </a:br>
            <a:r>
              <a:rPr lang="uk-UA" sz="5400" dirty="0" smtClean="0">
                <a:solidFill>
                  <a:srgbClr val="C00000"/>
                </a:solidFill>
                <a:latin typeface="Times New Roman" panose="02020603050405020304" pitchFamily="18" charset="0"/>
                <a:cs typeface="Times New Roman" panose="02020603050405020304" pitchFamily="18" charset="0"/>
              </a:rPr>
              <a:t>0800301505</a:t>
            </a:r>
            <a:endParaRPr lang="ru-RU" sz="5400" dirty="0">
              <a:solidFill>
                <a:srgbClr val="C00000"/>
              </a:solidFill>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2699792" y="1268762"/>
            <a:ext cx="2880320" cy="2592286"/>
          </a:xfrm>
        </p:spPr>
      </p:pic>
      <p:sp>
        <p:nvSpPr>
          <p:cNvPr id="7" name="Прямоугольник с двумя скругленными противолежащими углами 6"/>
          <p:cNvSpPr/>
          <p:nvPr/>
        </p:nvSpPr>
        <p:spPr>
          <a:xfrm>
            <a:off x="0" y="0"/>
            <a:ext cx="9114879" cy="587551"/>
          </a:xfrm>
          <a:prstGeom prst="round2Diag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400" b="1" dirty="0">
                <a:solidFill>
                  <a:srgbClr val="EED93E"/>
                </a:solidFill>
                <a:latin typeface="Times New Roman" panose="02020603050405020304" pitchFamily="18" charset="0"/>
                <a:cs typeface="Times New Roman" panose="02020603050405020304" pitchFamily="18" charset="0"/>
              </a:rPr>
              <a:t>Департамент соціального захисту населення</a:t>
            </a:r>
            <a:endParaRPr lang="ru-RU" sz="2400" dirty="0">
              <a:solidFill>
                <a:srgbClr val="EED93E"/>
              </a:solidFill>
            </a:endParaRPr>
          </a:p>
        </p:txBody>
      </p:sp>
      <p:sp>
        <p:nvSpPr>
          <p:cNvPr id="8" name="Прямоугольник с двумя скругленными противолежащими углами 7"/>
          <p:cNvSpPr/>
          <p:nvPr/>
        </p:nvSpPr>
        <p:spPr>
          <a:xfrm>
            <a:off x="0" y="501082"/>
            <a:ext cx="9114879" cy="596750"/>
          </a:xfrm>
          <a:prstGeom prst="round2DiagRect">
            <a:avLst/>
          </a:prstGeom>
          <a:solidFill>
            <a:srgbClr val="EED93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400" b="1" dirty="0">
                <a:solidFill>
                  <a:srgbClr val="333399"/>
                </a:solidFill>
                <a:latin typeface="Times New Roman" panose="02020603050405020304" pitchFamily="18" charset="0"/>
                <a:cs typeface="Times New Roman" panose="02020603050405020304" pitchFamily="18" charset="0"/>
              </a:rPr>
              <a:t>Сумської обласної державної адміністрації</a:t>
            </a:r>
            <a:endParaRPr lang="ru-RU" sz="2400" dirty="0">
              <a:solidFill>
                <a:srgbClr val="333399"/>
              </a:solidFill>
            </a:endParaRPr>
          </a:p>
        </p:txBody>
      </p:sp>
    </p:spTree>
    <p:extLst>
      <p:ext uri="{BB962C8B-B14F-4D97-AF65-F5344CB8AC3E}">
        <p14:creationId xmlns:p14="http://schemas.microsoft.com/office/powerpoint/2010/main" xmlns="" val="1571058694"/>
      </p:ext>
    </p:extLst>
  </p:cSld>
  <p:clrMapOvr>
    <a:masterClrMapping/>
  </p:clrMapOvr>
  <p:transition>
    <p:split orient="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Объект 9"/>
          <p:cNvSpPr>
            <a:spLocks noGrp="1"/>
          </p:cNvSpPr>
          <p:nvPr>
            <p:ph idx="1"/>
          </p:nvPr>
        </p:nvSpPr>
        <p:spPr>
          <a:xfrm>
            <a:off x="6084168" y="1844826"/>
            <a:ext cx="2818656" cy="4065315"/>
          </a:xfrm>
        </p:spPr>
        <p:txBody>
          <a:bodyPr>
            <a:normAutofit/>
          </a:bodyPr>
          <a:lstStyle/>
          <a:p>
            <a:pPr marL="0" indent="0" algn="ctr">
              <a:buNone/>
            </a:pPr>
            <a:r>
              <a:rPr lang="uk-UA" sz="3200" b="1" dirty="0" smtClean="0">
                <a:latin typeface="Times New Roman" panose="02020603050405020304" pitchFamily="18" charset="0"/>
                <a:cs typeface="Times New Roman" panose="02020603050405020304" pitchFamily="18" charset="0"/>
              </a:rPr>
              <a:t>Орган з питань соціального захисту населення за місцем реєстрації</a:t>
            </a:r>
          </a:p>
        </p:txBody>
      </p:sp>
      <p:sp>
        <p:nvSpPr>
          <p:cNvPr id="15" name="Текст 14"/>
          <p:cNvSpPr>
            <a:spLocks noGrp="1"/>
          </p:cNvSpPr>
          <p:nvPr>
            <p:ph type="body" sz="half" idx="2"/>
          </p:nvPr>
        </p:nvSpPr>
        <p:spPr>
          <a:xfrm>
            <a:off x="121794" y="737320"/>
            <a:ext cx="4566208" cy="6120680"/>
          </a:xfrm>
        </p:spPr>
        <p:txBody>
          <a:bodyPr>
            <a:normAutofit/>
          </a:bodyPr>
          <a:lstStyle/>
          <a:p>
            <a:pPr algn="ctr"/>
            <a:r>
              <a:rPr lang="uk-UA" sz="3200" b="1" u="sng" dirty="0" smtClean="0">
                <a:latin typeface="Times New Roman" panose="02020603050405020304" pitchFamily="18" charset="0"/>
                <a:cs typeface="Times New Roman" panose="02020603050405020304" pitchFamily="18" charset="0"/>
              </a:rPr>
              <a:t>Для отримання статусу</a:t>
            </a:r>
            <a:r>
              <a:rPr lang="en-US" sz="3200" b="1" u="sng" dirty="0" smtClean="0">
                <a:latin typeface="Times New Roman" panose="02020603050405020304" pitchFamily="18" charset="0"/>
                <a:cs typeface="Times New Roman" panose="02020603050405020304" pitchFamily="18" charset="0"/>
              </a:rPr>
              <a:t>:</a:t>
            </a:r>
            <a:endParaRPr lang="uk-UA" sz="3200" b="1" u="sng" dirty="0" smtClean="0">
              <a:latin typeface="Times New Roman" panose="02020603050405020304" pitchFamily="18" charset="0"/>
              <a:cs typeface="Times New Roman" panose="02020603050405020304" pitchFamily="18" charset="0"/>
            </a:endParaRPr>
          </a:p>
          <a:p>
            <a:r>
              <a:rPr lang="uk-UA" sz="2000" dirty="0" smtClean="0">
                <a:latin typeface="Times New Roman" panose="02020603050405020304" pitchFamily="18" charset="0"/>
                <a:cs typeface="Times New Roman" panose="02020603050405020304" pitchFamily="18" charset="0"/>
              </a:rPr>
              <a:t>♦</a:t>
            </a:r>
            <a:r>
              <a:rPr lang="uk-UA" sz="3200" dirty="0" smtClean="0">
                <a:latin typeface="Times New Roman" panose="02020603050405020304" pitchFamily="18" charset="0"/>
                <a:cs typeface="Times New Roman" panose="02020603050405020304" pitchFamily="18" charset="0"/>
              </a:rPr>
              <a:t> </a:t>
            </a:r>
            <a:r>
              <a:rPr lang="uk-UA" sz="3200" b="1" dirty="0" smtClean="0">
                <a:latin typeface="Times New Roman" panose="02020603050405020304" pitchFamily="18" charset="0"/>
                <a:cs typeface="Times New Roman" panose="02020603050405020304" pitchFamily="18" charset="0"/>
              </a:rPr>
              <a:t>особи з інвалідністю внаслідок </a:t>
            </a:r>
            <a:r>
              <a:rPr lang="uk-UA" sz="3200" b="1" dirty="0">
                <a:latin typeface="Times New Roman" panose="02020603050405020304" pitchFamily="18" charset="0"/>
                <a:cs typeface="Times New Roman" panose="02020603050405020304" pitchFamily="18" charset="0"/>
              </a:rPr>
              <a:t>війни</a:t>
            </a:r>
          </a:p>
          <a:p>
            <a:r>
              <a:rPr lang="uk-UA" sz="2000" b="1" dirty="0">
                <a:latin typeface="Times New Roman" panose="02020603050405020304" pitchFamily="18" charset="0"/>
                <a:cs typeface="Times New Roman" panose="02020603050405020304" pitchFamily="18" charset="0"/>
              </a:rPr>
              <a:t>♦</a:t>
            </a:r>
            <a:r>
              <a:rPr lang="uk-UA" sz="3200" b="1" dirty="0">
                <a:latin typeface="Times New Roman" panose="02020603050405020304" pitchFamily="18" charset="0"/>
                <a:cs typeface="Times New Roman" panose="02020603050405020304" pitchFamily="18" charset="0"/>
              </a:rPr>
              <a:t> </a:t>
            </a:r>
            <a:r>
              <a:rPr lang="uk-UA" sz="3200" b="1" dirty="0" smtClean="0">
                <a:latin typeface="Times New Roman" panose="02020603050405020304" pitchFamily="18" charset="0"/>
                <a:cs typeface="Times New Roman" panose="02020603050405020304" pitchFamily="18" charset="0"/>
              </a:rPr>
              <a:t>учасника </a:t>
            </a:r>
            <a:r>
              <a:rPr lang="uk-UA" sz="3200" b="1" dirty="0">
                <a:latin typeface="Times New Roman" panose="02020603050405020304" pitchFamily="18" charset="0"/>
                <a:cs typeface="Times New Roman" panose="02020603050405020304" pitchFamily="18" charset="0"/>
              </a:rPr>
              <a:t>війни</a:t>
            </a:r>
          </a:p>
          <a:p>
            <a:r>
              <a:rPr lang="uk-UA" sz="2000" b="1" dirty="0">
                <a:latin typeface="Times New Roman" panose="02020603050405020304" pitchFamily="18" charset="0"/>
                <a:cs typeface="Times New Roman" panose="02020603050405020304" pitchFamily="18" charset="0"/>
              </a:rPr>
              <a:t>♦</a:t>
            </a:r>
            <a:r>
              <a:rPr lang="uk-UA" sz="3200" b="1" dirty="0">
                <a:latin typeface="Times New Roman" panose="02020603050405020304" pitchFamily="18" charset="0"/>
                <a:cs typeface="Times New Roman" panose="02020603050405020304" pitchFamily="18" charset="0"/>
              </a:rPr>
              <a:t> </a:t>
            </a:r>
            <a:r>
              <a:rPr lang="uk-UA" sz="3200" b="1" dirty="0" smtClean="0">
                <a:latin typeface="Times New Roman" panose="02020603050405020304" pitchFamily="18" charset="0"/>
                <a:cs typeface="Times New Roman" panose="02020603050405020304" pitchFamily="18" charset="0"/>
              </a:rPr>
              <a:t>особи</a:t>
            </a:r>
            <a:r>
              <a:rPr lang="uk-UA" sz="3200" b="1" dirty="0">
                <a:latin typeface="Times New Roman" panose="02020603050405020304" pitchFamily="18" charset="0"/>
                <a:cs typeface="Times New Roman" panose="02020603050405020304" pitchFamily="18" charset="0"/>
              </a:rPr>
              <a:t>, на яку поширюється чинність Закону України «Про статус ветеранів війни, гарантії їх соціального захисту»</a:t>
            </a:r>
            <a:endParaRPr lang="ru-RU" sz="3200" b="1" dirty="0"/>
          </a:p>
        </p:txBody>
      </p:sp>
      <p:sp>
        <p:nvSpPr>
          <p:cNvPr id="8" name="Стрелка вправо 7"/>
          <p:cNvSpPr/>
          <p:nvPr/>
        </p:nvSpPr>
        <p:spPr>
          <a:xfrm>
            <a:off x="4889736" y="3356992"/>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7" name="Picture 5" descr="&amp;Ocy;&amp;tcy;&amp;vcy;&amp;iecy;&amp;tcy;&amp;ycy;@Mail.Ru: &amp;Mcy;&amp;ocy;&amp;dcy;&amp;iecy;&amp;lcy;&amp;softcy; &amp;bcy;&amp;iecy;&amp;lcy;&amp;ocy;&amp;gcy;&amp;ocy; &amp;chcy;&amp;iecy;&amp;lcy;&amp;ocy;&amp;vcy;&amp;iecy;&amp;chcy;&amp;kcy;&amp;acy;"/>
          <p:cNvPicPr>
            <a:picLocks noChangeAspect="1" noChangeArrowheads="1"/>
          </p:cNvPicPr>
          <p:nvPr/>
        </p:nvPicPr>
        <p:blipFill>
          <a:blip r:embed="rId2"/>
          <a:srcRect/>
          <a:stretch>
            <a:fillRect/>
          </a:stretch>
        </p:blipFill>
        <p:spPr bwMode="auto">
          <a:xfrm>
            <a:off x="4602565" y="1675075"/>
            <a:ext cx="1681919" cy="1681919"/>
          </a:xfrm>
          <a:prstGeom prst="ellipse">
            <a:avLst/>
          </a:prstGeom>
          <a:ln>
            <a:noFill/>
          </a:ln>
          <a:effectLst>
            <a:softEdge rad="112500"/>
          </a:effectLst>
        </p:spPr>
      </p:pic>
      <p:pic>
        <p:nvPicPr>
          <p:cNvPr id="2" name="Рисунок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rot="1717200">
            <a:off x="6008959" y="1381732"/>
            <a:ext cx="581421" cy="782349"/>
          </a:xfrm>
          <a:prstGeom prst="rect">
            <a:avLst/>
          </a:prstGeom>
        </p:spPr>
      </p:pic>
    </p:spTree>
    <p:extLst>
      <p:ext uri="{BB962C8B-B14F-4D97-AF65-F5344CB8AC3E}">
        <p14:creationId xmlns:p14="http://schemas.microsoft.com/office/powerpoint/2010/main" xmlns="" val="2557282706"/>
      </p:ext>
    </p:extLst>
  </p:cSld>
  <p:clrMapOvr>
    <a:masterClrMapping/>
  </p:clrMapOvr>
  <p:transition>
    <p:split orient="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3817" y="1605262"/>
            <a:ext cx="8858489" cy="1165869"/>
          </a:xfrm>
        </p:spPr>
        <p:txBody>
          <a:bodyPr>
            <a:normAutofit fontScale="90000"/>
          </a:bodyPr>
          <a:lstStyle/>
          <a:p>
            <a:r>
              <a:rPr lang="uk-UA" sz="1600" b="1" noProof="1" smtClean="0">
                <a:solidFill>
                  <a:schemeClr val="tx2">
                    <a:lumMod val="75000"/>
                  </a:schemeClr>
                </a:solidFill>
                <a:latin typeface="Times New Roman" panose="02020603050405020304" pitchFamily="18" charset="0"/>
                <a:cs typeface="Times New Roman" panose="02020603050405020304" pitchFamily="18" charset="0"/>
              </a:rPr>
              <a:t>ПКМУ від 8 вересня 2015 р. № 685 «Про затвердження Порядку надання статусу особи з інвалідністю внаслідок війни особам, які отримали інвалідність внаслідок поранення, контузії, каліцтва або захворювання, одержаних під час безпосередньої участі в антитерористичній операції, здійсненні заходів із забезпечення національної безпеки і оборони, відсічі і стримування збройної агресії Російської Федерації в Донецькій та Луганській областях, забезпеченні їх проведення»</a:t>
            </a:r>
            <a:endParaRPr lang="uk-UA" sz="1600" b="1" noProof="1">
              <a:solidFill>
                <a:schemeClr val="tx2">
                  <a:lumMod val="75000"/>
                </a:schemeClr>
              </a:solidFill>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27170" y="2921405"/>
            <a:ext cx="3455680" cy="3744416"/>
          </a:xfrm>
        </p:spPr>
        <p:txBody>
          <a:bodyPr>
            <a:noAutofit/>
          </a:bodyPr>
          <a:lstStyle/>
          <a:p>
            <a:pPr algn="just"/>
            <a:r>
              <a:rPr lang="uk-UA" sz="1400" noProof="1" smtClean="0">
                <a:solidFill>
                  <a:schemeClr val="accent5">
                    <a:lumMod val="50000"/>
                  </a:schemeClr>
                </a:solidFill>
                <a:latin typeface="Times New Roman" panose="02020603050405020304" pitchFamily="18" charset="0"/>
                <a:cs typeface="Times New Roman" panose="02020603050405020304" pitchFamily="18" charset="0"/>
              </a:rPr>
              <a:t>військовослужбовці (резервісти, військо-возобов’язані) ЗСУ, Нацгвардії, СБУ, Служби зовн. Розвідки, Держпри-кордонслужби, Держспецтрансслужби, військовослужбовці військових прокура-тур, поліцейські, особи рядового і нача-льницького складу, військовослужбовці МВС, Управління державної охорони, Держспецзв’язку, ДСНС, Державної кримінально-виконавчої служби, особи рядового та начальницького складу під-розділів опера-тивного забезпечення зон проведення АТО ДФС, ін. утворених від-повідно до законів України військових формувань, які захищали незалежність, суверенітет та територіальну цілісність України і стали особами з інвалідністю внаслідок поранення, контузії, каліцтва або захворювання, одержаних під час безпосередньої участі в АТО/ООС</a:t>
            </a:r>
            <a:endParaRPr lang="uk-UA" sz="1400" noProof="1">
              <a:solidFill>
                <a:schemeClr val="accent5">
                  <a:lumMod val="50000"/>
                </a:schemeClr>
              </a:solidFill>
              <a:latin typeface="Times New Roman" panose="02020603050405020304" pitchFamily="18" charset="0"/>
              <a:cs typeface="Times New Roman" panose="02020603050405020304" pitchFamily="18" charset="0"/>
            </a:endParaRPr>
          </a:p>
        </p:txBody>
      </p:sp>
      <p:sp useBgFill="1">
        <p:nvSpPr>
          <p:cNvPr id="5" name="Прямоугольник 4"/>
          <p:cNvSpPr/>
          <p:nvPr/>
        </p:nvSpPr>
        <p:spPr>
          <a:xfrm>
            <a:off x="1980426" y="447195"/>
            <a:ext cx="7055359" cy="12206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800" b="1" dirty="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СТАТУС </a:t>
            </a:r>
            <a:r>
              <a:rPr lang="uk-UA" sz="2800" b="1" dirty="0" smtClean="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ОСОБИ З ІНВАЛІДНІСТЮ ВНАСЛІДОК </a:t>
            </a:r>
            <a:r>
              <a:rPr lang="uk-UA" sz="2800" b="1" dirty="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ВІЙНИ</a:t>
            </a:r>
            <a:endParaRPr lang="ru-RU" sz="2800" b="1" dirty="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6" name="Подзаголовок 2"/>
          <p:cNvSpPr txBox="1">
            <a:spLocks/>
          </p:cNvSpPr>
          <p:nvPr/>
        </p:nvSpPr>
        <p:spPr bwMode="auto">
          <a:xfrm>
            <a:off x="5364090" y="2975200"/>
            <a:ext cx="3702741" cy="391275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ctr" rtl="0" eaLnBrk="1" fontAlgn="base" hangingPunct="1">
              <a:spcBef>
                <a:spcPct val="20000"/>
              </a:spcBef>
              <a:spcAft>
                <a:spcPct val="0"/>
              </a:spcAft>
              <a:buFont typeface="Arial" charset="0"/>
              <a:buNone/>
              <a:defRPr sz="3200" kern="1200">
                <a:solidFill>
                  <a:schemeClr val="tx1">
                    <a:tint val="75000"/>
                  </a:schemeClr>
                </a:solidFill>
                <a:latin typeface="+mn-lt"/>
                <a:ea typeface="+mn-ea"/>
                <a:cs typeface="+mn-cs"/>
              </a:defRPr>
            </a:lvl1pPr>
            <a:lvl2pPr marL="457200" indent="0" algn="ctr" rtl="0" eaLnBrk="1" fontAlgn="base" hangingPunct="1">
              <a:spcBef>
                <a:spcPct val="20000"/>
              </a:spcBef>
              <a:spcAft>
                <a:spcPct val="0"/>
              </a:spcAft>
              <a:buFont typeface="Arial" charset="0"/>
              <a:buNone/>
              <a:defRPr sz="2800" kern="1200">
                <a:solidFill>
                  <a:schemeClr val="tx1">
                    <a:tint val="75000"/>
                  </a:schemeClr>
                </a:solidFill>
                <a:latin typeface="+mn-lt"/>
                <a:ea typeface="+mn-ea"/>
                <a:cs typeface="+mn-cs"/>
              </a:defRPr>
            </a:lvl2pPr>
            <a:lvl3pPr marL="914400" indent="0" algn="ctr" rtl="0" eaLnBrk="1" fontAlgn="base" hangingPunct="1">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600" indent="0" algn="ctr" rtl="0" eaLnBrk="1" fontAlgn="base" hangingPunct="1">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eaLnBrk="1" fontAlgn="base" hangingPunct="1">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uk-UA" sz="1400" noProof="1">
                <a:solidFill>
                  <a:schemeClr val="accent5">
                    <a:lumMod val="50000"/>
                  </a:schemeClr>
                </a:solidFill>
                <a:latin typeface="Times New Roman" panose="02020603050405020304" pitchFamily="18" charset="0"/>
                <a:cs typeface="Times New Roman" panose="02020603050405020304" pitchFamily="18" charset="0"/>
              </a:rPr>
              <a:t>особи, які стали особами з інвалідністю внаслідок поранення, контузії, каліцтва або захворювання, одержаних під час безпосередньої участі в АТО/ООС у складі </a:t>
            </a:r>
            <a:r>
              <a:rPr lang="uk-UA" sz="1400" u="sng" noProof="1">
                <a:solidFill>
                  <a:schemeClr val="accent5">
                    <a:lumMod val="50000"/>
                  </a:schemeClr>
                </a:solidFill>
                <a:latin typeface="Times New Roman" panose="02020603050405020304" pitchFamily="18" charset="0"/>
                <a:cs typeface="Times New Roman" panose="02020603050405020304" pitchFamily="18" charset="0"/>
              </a:rPr>
              <a:t>добровольчих формувань</a:t>
            </a:r>
            <a:r>
              <a:rPr lang="uk-UA" sz="1400" noProof="1">
                <a:solidFill>
                  <a:schemeClr val="accent5">
                    <a:lumMod val="50000"/>
                  </a:schemeClr>
                </a:solidFill>
                <a:latin typeface="Times New Roman" panose="02020603050405020304" pitchFamily="18" charset="0"/>
                <a:cs typeface="Times New Roman" panose="02020603050405020304" pitchFamily="18" charset="0"/>
              </a:rPr>
              <a:t>, що були утворені або самоорганізувалися для захисту незалежності, суверенітету та територіальної цілісності України, за умови, що в подальшому такі добровольчі формування були включені до складу Збройних Сил, МВС, Національної поліції, Нацгвардії та інших утворених відповідно до закону військових формувань та правоохоронних органів</a:t>
            </a:r>
          </a:p>
        </p:txBody>
      </p:sp>
      <p:sp>
        <p:nvSpPr>
          <p:cNvPr id="7" name="Заголовок 1"/>
          <p:cNvSpPr txBox="1">
            <a:spLocks/>
          </p:cNvSpPr>
          <p:nvPr/>
        </p:nvSpPr>
        <p:spPr bwMode="auto">
          <a:xfrm>
            <a:off x="3633784" y="2821559"/>
            <a:ext cx="1484259" cy="370790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r>
              <a:rPr lang="uk-UA" sz="1600" b="1" dirty="0">
                <a:solidFill>
                  <a:schemeClr val="tx2">
                    <a:lumMod val="75000"/>
                  </a:schemeClr>
                </a:solidFill>
                <a:latin typeface="Times New Roman" panose="02020603050405020304" pitchFamily="18" charset="0"/>
                <a:cs typeface="Times New Roman" panose="02020603050405020304" pitchFamily="18" charset="0"/>
              </a:rPr>
              <a:t>довідка МСЕК про групу та причину </a:t>
            </a:r>
            <a:r>
              <a:rPr lang="uk-UA" sz="1600" b="1" dirty="0" smtClean="0">
                <a:solidFill>
                  <a:schemeClr val="tx2">
                    <a:lumMod val="75000"/>
                  </a:schemeClr>
                </a:solidFill>
                <a:latin typeface="Times New Roman" panose="02020603050405020304" pitchFamily="18" charset="0"/>
                <a:cs typeface="Times New Roman" panose="02020603050405020304" pitchFamily="18" charset="0"/>
              </a:rPr>
              <a:t>інвалідності</a:t>
            </a:r>
            <a:endParaRPr lang="ru-RU" sz="1600" b="1" dirty="0">
              <a:solidFill>
                <a:schemeClr val="tx2">
                  <a:lumMod val="75000"/>
                </a:schemeClr>
              </a:solidFill>
              <a:latin typeface="Times New Roman" panose="02020603050405020304" pitchFamily="18" charset="0"/>
              <a:cs typeface="Times New Roman" panose="02020603050405020304" pitchFamily="18" charset="0"/>
            </a:endParaRPr>
          </a:p>
        </p:txBody>
      </p:sp>
      <p:pic>
        <p:nvPicPr>
          <p:cNvPr id="9" name="Рисунок 8"/>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940135" y="4434205"/>
            <a:ext cx="360038" cy="522135"/>
          </a:xfrm>
          <a:prstGeom prst="rect">
            <a:avLst/>
          </a:prstGeom>
        </p:spPr>
      </p:pic>
      <p:pic>
        <p:nvPicPr>
          <p:cNvPr id="10" name="Рисунок 9"/>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3458083" y="4419445"/>
            <a:ext cx="360038" cy="512133"/>
          </a:xfrm>
          <a:prstGeom prst="rect">
            <a:avLst/>
          </a:prstGeom>
          <a:scene3d>
            <a:camera prst="orthographicFront">
              <a:rot lat="0" lon="0" rev="10800000"/>
            </a:camera>
            <a:lightRig rig="threePt" dir="t"/>
          </a:scene3d>
        </p:spPr>
      </p:pic>
      <p:pic>
        <p:nvPicPr>
          <p:cNvPr id="11" name="Рисунок 10"/>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17380" y="393730"/>
            <a:ext cx="1818317" cy="1271887"/>
          </a:xfrm>
          <a:prstGeom prst="rect">
            <a:avLst/>
          </a:prstGeom>
        </p:spPr>
      </p:pic>
    </p:spTree>
    <p:extLst>
      <p:ext uri="{BB962C8B-B14F-4D97-AF65-F5344CB8AC3E}">
        <p14:creationId xmlns:p14="http://schemas.microsoft.com/office/powerpoint/2010/main" xmlns="" val="1619558139"/>
      </p:ext>
    </p:extLst>
  </p:cSld>
  <p:clrMapOvr>
    <a:masterClrMapping/>
  </p:clrMapOvr>
  <p:transition>
    <p:split orient="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7380" y="3501008"/>
            <a:ext cx="3885764" cy="2549839"/>
          </a:xfrm>
        </p:spPr>
        <p:txBody>
          <a:bodyPr>
            <a:noAutofit/>
          </a:bodyPr>
          <a:lstStyle/>
          <a:p>
            <a:r>
              <a:rPr lang="uk-UA" sz="2000" b="1" noProof="1" smtClean="0">
                <a:solidFill>
                  <a:schemeClr val="accent5">
                    <a:lumMod val="50000"/>
                  </a:schemeClr>
                </a:solidFill>
                <a:latin typeface="Times New Roman" panose="02020603050405020304" pitchFamily="18" charset="0"/>
                <a:cs typeface="Times New Roman" panose="02020603050405020304" pitchFamily="18" charset="0"/>
              </a:rPr>
              <a:t>працівники підприємств, установ, організацій, які залучалися до забезпечення проведення АТО/ООС і стали особами з інвалідністю внаслідок поранення, контузії, каліцтва або захворювання, одержаних під час забезпечення проведення АТО/ООС</a:t>
            </a:r>
            <a:endParaRPr lang="uk-UA" sz="2000" b="1" noProof="1">
              <a:solidFill>
                <a:schemeClr val="accent5">
                  <a:lumMod val="50000"/>
                </a:schemeClr>
              </a:solidFill>
              <a:latin typeface="Times New Roman" panose="02020603050405020304" pitchFamily="18" charset="0"/>
              <a:cs typeface="Times New Roman" panose="02020603050405020304" pitchFamily="18" charset="0"/>
            </a:endParaRPr>
          </a:p>
        </p:txBody>
      </p:sp>
      <p:sp>
        <p:nvSpPr>
          <p:cNvPr id="7" name="Заголовок 1"/>
          <p:cNvSpPr txBox="1">
            <a:spLocks/>
          </p:cNvSpPr>
          <p:nvPr/>
        </p:nvSpPr>
        <p:spPr bwMode="auto">
          <a:xfrm>
            <a:off x="4500830" y="3043628"/>
            <a:ext cx="4643171" cy="381437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algn="just"/>
            <a:r>
              <a:rPr lang="uk-UA" sz="1600" b="1" dirty="0">
                <a:solidFill>
                  <a:schemeClr val="tx2">
                    <a:lumMod val="75000"/>
                  </a:schemeClr>
                </a:solidFill>
                <a:latin typeface="Times New Roman" panose="02020603050405020304" pitchFamily="18" charset="0"/>
                <a:cs typeface="Times New Roman" panose="02020603050405020304" pitchFamily="18" charset="0"/>
              </a:rPr>
              <a:t>● довідка МСЕК про групу та причину інвалідності;</a:t>
            </a:r>
            <a:endParaRPr lang="ru-RU" sz="1600" b="1" dirty="0">
              <a:solidFill>
                <a:schemeClr val="tx2">
                  <a:lumMod val="75000"/>
                </a:schemeClr>
              </a:solidFill>
              <a:latin typeface="Times New Roman" panose="02020603050405020304" pitchFamily="18" charset="0"/>
              <a:cs typeface="Times New Roman" panose="02020603050405020304" pitchFamily="18" charset="0"/>
            </a:endParaRPr>
          </a:p>
          <a:p>
            <a:pPr algn="just"/>
            <a:r>
              <a:rPr lang="uk-UA" sz="1600" b="1" dirty="0">
                <a:solidFill>
                  <a:schemeClr val="tx2">
                    <a:lumMod val="75000"/>
                  </a:schemeClr>
                </a:solidFill>
                <a:latin typeface="Times New Roman" panose="02020603050405020304" pitchFamily="18" charset="0"/>
                <a:cs typeface="Times New Roman" panose="02020603050405020304" pitchFamily="18" charset="0"/>
              </a:rPr>
              <a:t>● документи про безпосереднє залучення до виконання завдань АТО в районі її проведення або направлення (прибуття) у відрядження для безпосередньої участі в АТО в районі її проведення (витяги з наказів, розпоряджень, посвідчень про відрядження, книг нарядів, матеріалів спеціальних (службових) розслідувань за фактами отримання поранень), а також документи, що були підставою для прийняття керівниками підприємств, установ, організацій рішення про направлення осіб у таке відрядження</a:t>
            </a:r>
            <a:endParaRPr lang="ru-RU" sz="1600" b="1" dirty="0">
              <a:solidFill>
                <a:schemeClr val="tx2">
                  <a:lumMod val="75000"/>
                </a:schemeClr>
              </a:solidFill>
              <a:latin typeface="Times New Roman" panose="02020603050405020304" pitchFamily="18" charset="0"/>
              <a:cs typeface="Times New Roman" panose="02020603050405020304" pitchFamily="18" charset="0"/>
            </a:endParaRPr>
          </a:p>
        </p:txBody>
      </p:sp>
      <p:pic>
        <p:nvPicPr>
          <p:cNvPr id="9" name="Рисунок 8"/>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903144" y="4301768"/>
            <a:ext cx="504056" cy="684935"/>
          </a:xfrm>
          <a:prstGeom prst="rect">
            <a:avLst/>
          </a:prstGeom>
        </p:spPr>
      </p:pic>
      <p:pic>
        <p:nvPicPr>
          <p:cNvPr id="11" name="Рисунок 10"/>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7380" y="387177"/>
            <a:ext cx="1818317" cy="1271887"/>
          </a:xfrm>
          <a:prstGeom prst="rect">
            <a:avLst/>
          </a:prstGeom>
        </p:spPr>
      </p:pic>
      <p:sp useBgFill="1">
        <p:nvSpPr>
          <p:cNvPr id="10" name="Прямоугольник 9"/>
          <p:cNvSpPr/>
          <p:nvPr/>
        </p:nvSpPr>
        <p:spPr>
          <a:xfrm>
            <a:off x="1923584" y="387177"/>
            <a:ext cx="7055359" cy="12206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800" b="1" dirty="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СТАТУС </a:t>
            </a:r>
            <a:r>
              <a:rPr lang="uk-UA" sz="2800" b="1" dirty="0" smtClean="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ОСОБИ З ІНВАЛІДНІСТЮ ВНАСЛІДОК </a:t>
            </a:r>
            <a:r>
              <a:rPr lang="uk-UA" sz="2800" b="1" dirty="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ВІЙНИ</a:t>
            </a:r>
            <a:endParaRPr lang="ru-RU" sz="2800" b="1" dirty="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2" name="Заголовок 1"/>
          <p:cNvSpPr txBox="1">
            <a:spLocks/>
          </p:cNvSpPr>
          <p:nvPr/>
        </p:nvSpPr>
        <p:spPr>
          <a:xfrm>
            <a:off x="208341" y="1772818"/>
            <a:ext cx="8858489" cy="1165869"/>
          </a:xfrm>
          <a:prstGeom prst="rect">
            <a:avLst/>
          </a:prstGeom>
        </p:spPr>
        <p:txBody>
          <a:bodyPr vert="horz" lIns="91440" tIns="45720" rIns="91440" bIns="45720" rtlCol="0" anchor="b">
            <a:normAutofit fontScale="92500"/>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fontAlgn="auto">
              <a:spcAft>
                <a:spcPts val="0"/>
              </a:spcAft>
            </a:pPr>
            <a:r>
              <a:rPr lang="uk-UA" sz="1600" b="1" noProof="1">
                <a:solidFill>
                  <a:schemeClr val="tx2">
                    <a:lumMod val="75000"/>
                  </a:schemeClr>
                </a:solidFill>
                <a:latin typeface="Times New Roman" panose="02020603050405020304" pitchFamily="18" charset="0"/>
                <a:cs typeface="Times New Roman" panose="02020603050405020304" pitchFamily="18" charset="0"/>
              </a:rPr>
              <a:t>ПКМУ від 8 вересня 2015 р. № 685 «Про затвердження Порядку надання статусу особи з інвалідністю внаслідок війни особам, які отримали інвалідність внаслідок поранення, контузії, каліцтва або захворювання, одержаних під час безпосередньої участі в антитерористичній операції, здійсненні заходів із забезпечення національної безпеки і оборони, відсічі і стримування збройної агресії Російської Федерації в Донецькій та Луганській областях, забезпеченні їх проведення»</a:t>
            </a:r>
            <a:endParaRPr lang="ru-RU" sz="1600" b="1" dirty="0">
              <a:solidFill>
                <a:schemeClr val="tx2">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497472519"/>
      </p:ext>
    </p:extLst>
  </p:cSld>
  <p:clrMapOvr>
    <a:masterClrMapping/>
  </p:clrMapOvr>
  <p:transition>
    <p:split orient="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7715" y="2790226"/>
            <a:ext cx="3419872" cy="3919316"/>
          </a:xfrm>
        </p:spPr>
        <p:txBody>
          <a:bodyPr>
            <a:noAutofit/>
          </a:bodyPr>
          <a:lstStyle/>
          <a:p>
            <a:pPr algn="just"/>
            <a:r>
              <a:rPr lang="uk-UA" sz="1600" noProof="1" smtClean="0">
                <a:solidFill>
                  <a:schemeClr val="accent5">
                    <a:lumMod val="50000"/>
                  </a:schemeClr>
                </a:solidFill>
                <a:latin typeface="Times New Roman" panose="02020603050405020304" pitchFamily="18" charset="0"/>
                <a:cs typeface="Times New Roman" panose="02020603050405020304" pitchFamily="18" charset="0"/>
              </a:rPr>
              <a:t>особи, які стали особами з інвалід-ністю внаслідок поранення, контузії, каліцтва або захворювання, одер-жаних під час безпосередньої участі в АТО, забезпеченні її проведення, перебуваючи безпосередньо в районі її проведення у складі </a:t>
            </a:r>
            <a:r>
              <a:rPr lang="uk-UA" sz="1600" u="sng" noProof="1" smtClean="0">
                <a:solidFill>
                  <a:schemeClr val="accent5">
                    <a:lumMod val="50000"/>
                  </a:schemeClr>
                </a:solidFill>
                <a:latin typeface="Times New Roman" panose="02020603050405020304" pitchFamily="18" charset="0"/>
                <a:cs typeface="Times New Roman" panose="02020603050405020304" pitchFamily="18" charset="0"/>
              </a:rPr>
              <a:t>добровольчих формувань</a:t>
            </a:r>
            <a:r>
              <a:rPr lang="uk-UA" sz="1600" noProof="1" smtClean="0">
                <a:solidFill>
                  <a:schemeClr val="accent5">
                    <a:lumMod val="50000"/>
                  </a:schemeClr>
                </a:solidFill>
                <a:latin typeface="Times New Roman" panose="02020603050405020304" pitchFamily="18" charset="0"/>
                <a:cs typeface="Times New Roman" panose="02020603050405020304" pitchFamily="18" charset="0"/>
              </a:rPr>
              <a:t>, що були утворені або самоорганізувалися для захисту не-залежності, суверенітету та тери-торіальної цілісності України, але в подальшому такі добровольчі фор-мування </a:t>
            </a:r>
            <a:r>
              <a:rPr lang="uk-UA" sz="1600" u="sng" noProof="1" smtClean="0">
                <a:solidFill>
                  <a:schemeClr val="accent5">
                    <a:lumMod val="50000"/>
                  </a:schemeClr>
                </a:solidFill>
                <a:latin typeface="Times New Roman" panose="02020603050405020304" pitchFamily="18" charset="0"/>
                <a:cs typeface="Times New Roman" panose="02020603050405020304" pitchFamily="18" charset="0"/>
              </a:rPr>
              <a:t>не були включені </a:t>
            </a:r>
            <a:r>
              <a:rPr lang="uk-UA" sz="1600" noProof="1" smtClean="0">
                <a:solidFill>
                  <a:schemeClr val="accent5">
                    <a:lumMod val="50000"/>
                  </a:schemeClr>
                </a:solidFill>
                <a:latin typeface="Times New Roman" panose="02020603050405020304" pitchFamily="18" charset="0"/>
                <a:cs typeface="Times New Roman" panose="02020603050405020304" pitchFamily="18" charset="0"/>
              </a:rPr>
              <a:t>до складу військових формувань та право-охоронних органів, і виконували завдання АТО у взаємодії із військо-вими формуваннями та правоохоронними органами</a:t>
            </a:r>
            <a:endParaRPr lang="uk-UA" sz="1600" b="1" noProof="1">
              <a:solidFill>
                <a:schemeClr val="accent5">
                  <a:lumMod val="50000"/>
                </a:schemeClr>
              </a:solidFill>
              <a:latin typeface="Times New Roman" panose="02020603050405020304" pitchFamily="18" charset="0"/>
              <a:cs typeface="Times New Roman" panose="02020603050405020304" pitchFamily="18" charset="0"/>
            </a:endParaRPr>
          </a:p>
        </p:txBody>
      </p:sp>
      <p:sp>
        <p:nvSpPr>
          <p:cNvPr id="7" name="Заголовок 1"/>
          <p:cNvSpPr txBox="1">
            <a:spLocks/>
          </p:cNvSpPr>
          <p:nvPr/>
        </p:nvSpPr>
        <p:spPr bwMode="auto">
          <a:xfrm>
            <a:off x="3878826" y="2924944"/>
            <a:ext cx="5188002" cy="374228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r>
              <a:rPr lang="uk-UA" sz="1600" b="1" i="1" u="sng" dirty="0">
                <a:solidFill>
                  <a:schemeClr val="tx2">
                    <a:lumMod val="75000"/>
                  </a:schemeClr>
                </a:solidFill>
                <a:latin typeface="Times New Roman" panose="02020603050405020304" pitchFamily="18" charset="0"/>
                <a:cs typeface="Times New Roman" panose="02020603050405020304" pitchFamily="18" charset="0"/>
              </a:rPr>
              <a:t>Подає керівник добровольчого формування </a:t>
            </a:r>
          </a:p>
          <a:p>
            <a:pPr algn="just"/>
            <a:r>
              <a:rPr lang="uk-UA" sz="1600" b="1" dirty="0">
                <a:solidFill>
                  <a:schemeClr val="tx2">
                    <a:lumMod val="75000"/>
                  </a:schemeClr>
                </a:solidFill>
                <a:latin typeface="Times New Roman" panose="02020603050405020304" pitchFamily="18" charset="0"/>
                <a:cs typeface="Times New Roman" panose="02020603050405020304" pitchFamily="18" charset="0"/>
              </a:rPr>
              <a:t>● </a:t>
            </a:r>
            <a:r>
              <a:rPr lang="uk-UA" sz="1400" dirty="0">
                <a:solidFill>
                  <a:schemeClr val="accent5">
                    <a:lumMod val="50000"/>
                  </a:schemeClr>
                </a:solidFill>
                <a:latin typeface="Times New Roman" panose="02020603050405020304" pitchFamily="18" charset="0"/>
                <a:cs typeface="Times New Roman" panose="02020603050405020304" pitchFamily="18" charset="0"/>
              </a:rPr>
              <a:t>довідку МСЕК про групу та причину інвалідності</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a:p>
            <a:pPr algn="just"/>
            <a:r>
              <a:rPr lang="uk-UA" sz="1400" dirty="0" smtClean="0">
                <a:solidFill>
                  <a:schemeClr val="accent5">
                    <a:lumMod val="50000"/>
                  </a:schemeClr>
                </a:solidFill>
                <a:latin typeface="Times New Roman" panose="02020603050405020304" pitchFamily="18" charset="0"/>
                <a:cs typeface="Times New Roman" panose="02020603050405020304" pitchFamily="18" charset="0"/>
              </a:rPr>
              <a:t>●</a:t>
            </a:r>
            <a:r>
              <a:rPr lang="uk-UA" sz="1400" noProof="1" smtClean="0">
                <a:solidFill>
                  <a:schemeClr val="accent5">
                    <a:lumMod val="50000"/>
                  </a:schemeClr>
                </a:solidFill>
                <a:latin typeface="Times New Roman" panose="02020603050405020304" pitchFamily="18" charset="0"/>
                <a:cs typeface="Times New Roman" panose="02020603050405020304" pitchFamily="18" charset="0"/>
              </a:rPr>
              <a:t>клопотання про надання статусу особи з інвалідністю внаслідок війни керівника добровольчого формування, до складу якого входила така особа, або командира (начальника) військової частини (органу, підрозділу) ЗСУ, МВС, Нацполіції, Нацгвардії або ін. утвореного відповідно до закону військового формування чи правоохоронного органу, у взаємодії з якими особа виконувала завдання АТО. До клопотання додаються документи, що підтверджують участь особи в АТО, або письмові свідчення не менш як двох свідків з числа осіб, які разом з такою особою брали участь в АТО та отримали статус учасника бойових дій, особи з інвалідністю внаслідок війни або учасника війни</a:t>
            </a:r>
          </a:p>
          <a:p>
            <a:pPr algn="just"/>
            <a:r>
              <a:rPr lang="uk-UA" sz="1400" dirty="0" smtClean="0">
                <a:solidFill>
                  <a:schemeClr val="accent5">
                    <a:lumMod val="50000"/>
                  </a:schemeClr>
                </a:solidFill>
                <a:latin typeface="Times New Roman" panose="02020603050405020304" pitchFamily="18" charset="0"/>
                <a:cs typeface="Times New Roman" panose="02020603050405020304" pitchFamily="18" charset="0"/>
              </a:rPr>
              <a:t>● </a:t>
            </a:r>
            <a:r>
              <a:rPr lang="uk-UA" sz="1400" dirty="0">
                <a:solidFill>
                  <a:schemeClr val="accent5">
                    <a:lumMod val="50000"/>
                  </a:schemeClr>
                </a:solidFill>
                <a:latin typeface="Times New Roman" panose="02020603050405020304" pitchFamily="18" charset="0"/>
                <a:cs typeface="Times New Roman" panose="02020603050405020304" pitchFamily="18" charset="0"/>
              </a:rPr>
              <a:t>довідку керівника Антитерористичного центру при СБУ, Генштабу ЗСУ про виконання добровольчими формуваннями завдань АТО у взаємодії із ЗСУ, МВС, Нацгвардією та ін. утвореними відповідно до закону військ. формуваннями та правоохоронними органами, перебуваючи безпосередньо в районах АТО у період її проведення</a:t>
            </a:r>
            <a:endParaRPr lang="ru-RU" sz="1400" dirty="0">
              <a:solidFill>
                <a:schemeClr val="accent5">
                  <a:lumMod val="50000"/>
                </a:schemeClr>
              </a:solidFill>
              <a:latin typeface="Times New Roman" panose="02020603050405020304" pitchFamily="18" charset="0"/>
              <a:cs typeface="Times New Roman" panose="02020603050405020304" pitchFamily="18" charset="0"/>
            </a:endParaRPr>
          </a:p>
        </p:txBody>
      </p:sp>
      <p:pic>
        <p:nvPicPr>
          <p:cNvPr id="9" name="Рисунок 8"/>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419872" y="4365106"/>
            <a:ext cx="504056" cy="684935"/>
          </a:xfrm>
          <a:prstGeom prst="rect">
            <a:avLst/>
          </a:prstGeom>
        </p:spPr>
      </p:pic>
      <p:pic>
        <p:nvPicPr>
          <p:cNvPr id="11" name="Рисунок 10"/>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32925" y="297676"/>
            <a:ext cx="1818317" cy="1271887"/>
          </a:xfrm>
          <a:prstGeom prst="rect">
            <a:avLst/>
          </a:prstGeom>
        </p:spPr>
      </p:pic>
      <p:sp useBgFill="1">
        <p:nvSpPr>
          <p:cNvPr id="10" name="Прямоугольник 9"/>
          <p:cNvSpPr/>
          <p:nvPr/>
        </p:nvSpPr>
        <p:spPr>
          <a:xfrm>
            <a:off x="2011469" y="310800"/>
            <a:ext cx="7055359" cy="8622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800" b="1" dirty="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СТАТУС </a:t>
            </a:r>
            <a:r>
              <a:rPr lang="uk-UA" sz="2800" b="1" dirty="0" smtClean="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ОСОБИ З ІНВАЛІДНІСТЮ ВНАСЛІДОК </a:t>
            </a:r>
            <a:r>
              <a:rPr lang="uk-UA" sz="2800" b="1" dirty="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ВІЙНИ</a:t>
            </a:r>
            <a:endParaRPr lang="ru-RU" sz="2800" b="1" dirty="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2" name="Заголовок 1"/>
          <p:cNvSpPr txBox="1">
            <a:spLocks/>
          </p:cNvSpPr>
          <p:nvPr/>
        </p:nvSpPr>
        <p:spPr>
          <a:xfrm>
            <a:off x="0" y="1569563"/>
            <a:ext cx="9029415" cy="1155514"/>
          </a:xfrm>
          <a:prstGeom prst="rect">
            <a:avLst/>
          </a:prstGeom>
        </p:spPr>
        <p:txBody>
          <a:bodyPr vert="horz" lIns="91440" tIns="45720" rIns="91440" bIns="45720" rtlCol="0" anchor="b">
            <a:normAutofit fontScale="92500"/>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fontAlgn="auto">
              <a:spcAft>
                <a:spcPts val="0"/>
              </a:spcAft>
            </a:pPr>
            <a:r>
              <a:rPr lang="uk-UA" sz="1600" b="1" noProof="1">
                <a:solidFill>
                  <a:schemeClr val="tx2">
                    <a:lumMod val="75000"/>
                  </a:schemeClr>
                </a:solidFill>
                <a:latin typeface="Times New Roman" panose="02020603050405020304" pitchFamily="18" charset="0"/>
                <a:cs typeface="Times New Roman" panose="02020603050405020304" pitchFamily="18" charset="0"/>
              </a:rPr>
              <a:t>ПКМУ від 8 вересня 2015 р. № 685 «Про затвердження Порядку надання статусу особи з інвалідністю внаслідок війни особам, які отримали інвалідність внаслідок поранення, контузії, каліцтва або захворювання, одержаних під час безпосередньої участі в антитерористичній операції, здійсненні заходів із забезпечення національної безпеки і оборони, відсічі і стримування збройної агресії Російської Федерації в Донецькій та Луганській областях, забезпеченні їх проведення»</a:t>
            </a:r>
            <a:endParaRPr lang="ru-RU" sz="1600" b="1" dirty="0">
              <a:solidFill>
                <a:schemeClr val="tx2">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930574884"/>
      </p:ext>
    </p:extLst>
  </p:cSld>
  <p:clrMapOvr>
    <a:masterClrMapping/>
  </p:clrMapOvr>
  <p:transition>
    <p:split orient="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93153" y="1726780"/>
            <a:ext cx="8873678" cy="1021135"/>
          </a:xfrm>
        </p:spPr>
        <p:txBody>
          <a:bodyPr>
            <a:normAutofit fontScale="90000"/>
          </a:bodyPr>
          <a:lstStyle/>
          <a:p>
            <a:r>
              <a:rPr lang="uk-UA" sz="1600" b="1" noProof="1">
                <a:solidFill>
                  <a:schemeClr val="tx2">
                    <a:lumMod val="75000"/>
                  </a:schemeClr>
                </a:solidFill>
                <a:latin typeface="Times New Roman" panose="02020603050405020304" pitchFamily="18" charset="0"/>
                <a:cs typeface="Times New Roman" panose="02020603050405020304" pitchFamily="18" charset="0"/>
              </a:rPr>
              <a:t>ПКМУ від 8 вересня 2015 р. № 685 «Про затвердження Порядку надання статусу особи з інвалідністю внаслідок війни особам, які отримали інвалідність внаслідок поранення, контузії, каліцтва або захворювання, одержаних під час безпосередньої участі в антитерористичній операції, здійсненні заходів із забезпечення національної безпеки і оборони, відсічі і стримування збройної агресії Російської Федерації в Донецькій та Луганській областях, забезпеченні їх проведення»</a:t>
            </a:r>
            <a:endParaRPr lang="ru-RU" sz="1600" b="1" dirty="0">
              <a:solidFill>
                <a:schemeClr val="tx2">
                  <a:lumMod val="75000"/>
                </a:schemeClr>
              </a:solidFill>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36881" y="2943217"/>
            <a:ext cx="3851920" cy="3919316"/>
          </a:xfrm>
        </p:spPr>
        <p:txBody>
          <a:bodyPr>
            <a:noAutofit/>
          </a:bodyPr>
          <a:lstStyle/>
          <a:p>
            <a:pPr algn="just"/>
            <a:r>
              <a:rPr lang="uk-UA" sz="1600" noProof="1" smtClean="0">
                <a:solidFill>
                  <a:schemeClr val="accent5">
                    <a:lumMod val="50000"/>
                  </a:schemeClr>
                </a:solidFill>
                <a:latin typeface="Times New Roman" panose="02020603050405020304" pitchFamily="18" charset="0"/>
                <a:cs typeface="Times New Roman" panose="02020603050405020304" pitchFamily="18" charset="0"/>
              </a:rPr>
              <a:t>особи, які добровільно забезпечували (добровільно залучалися до забезпечення) проведення АТО, здійснення заходів із забезпечення національної безпеки і оборони, відсічі і стримування збройної агресії Російської Федерації у Донецькій та Луганській областях (у т.ч. провадили волонтерську діяльність за напрямами, визначеними абз. 9 частини 3 ст. 1 Закону України «Про волонтерську діяльність») та стали особами з інвалідністю внаслідок поранення, контузії, каліцтва або захворювання, одержаних під час забезпечення проведення АТО/ООС, перебуваючи безпосередньо в районах та у період здійснення зазначених заходів</a:t>
            </a:r>
            <a:endParaRPr lang="uk-UA" sz="1600" b="1" noProof="1">
              <a:solidFill>
                <a:schemeClr val="accent5">
                  <a:lumMod val="50000"/>
                </a:schemeClr>
              </a:solidFill>
              <a:latin typeface="Times New Roman" panose="02020603050405020304" pitchFamily="18" charset="0"/>
              <a:cs typeface="Times New Roman" panose="02020603050405020304" pitchFamily="18" charset="0"/>
            </a:endParaRPr>
          </a:p>
        </p:txBody>
      </p:sp>
      <p:sp>
        <p:nvSpPr>
          <p:cNvPr id="7" name="Заголовок 1"/>
          <p:cNvSpPr txBox="1">
            <a:spLocks/>
          </p:cNvSpPr>
          <p:nvPr/>
        </p:nvSpPr>
        <p:spPr bwMode="auto">
          <a:xfrm>
            <a:off x="4315011" y="2861068"/>
            <a:ext cx="4751817" cy="399345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algn="just"/>
            <a:r>
              <a:rPr lang="uk-UA" sz="1500" b="1" dirty="0">
                <a:solidFill>
                  <a:schemeClr val="tx2">
                    <a:lumMod val="75000"/>
                  </a:schemeClr>
                </a:solidFill>
                <a:latin typeface="Times New Roman" panose="02020603050405020304" pitchFamily="18" charset="0"/>
                <a:cs typeface="Times New Roman" panose="02020603050405020304" pitchFamily="18" charset="0"/>
              </a:rPr>
              <a:t>● довідка МСЕК про групу та причину </a:t>
            </a:r>
            <a:r>
              <a:rPr lang="uk-UA" sz="1500" b="1" noProof="1" smtClean="0">
                <a:solidFill>
                  <a:schemeClr val="tx2">
                    <a:lumMod val="75000"/>
                  </a:schemeClr>
                </a:solidFill>
                <a:latin typeface="Times New Roman" panose="02020603050405020304" pitchFamily="18" charset="0"/>
                <a:cs typeface="Times New Roman" panose="02020603050405020304" pitchFamily="18" charset="0"/>
              </a:rPr>
              <a:t>інвалідності</a:t>
            </a:r>
          </a:p>
          <a:p>
            <a:pPr algn="just"/>
            <a:r>
              <a:rPr lang="uk-UA" sz="1500" b="1" noProof="1" smtClean="0">
                <a:solidFill>
                  <a:schemeClr val="tx2">
                    <a:lumMod val="75000"/>
                  </a:schemeClr>
                </a:solidFill>
                <a:latin typeface="Times New Roman" panose="02020603050405020304" pitchFamily="18" charset="0"/>
                <a:cs typeface="Times New Roman" panose="02020603050405020304" pitchFamily="18" charset="0"/>
              </a:rPr>
              <a:t>● </a:t>
            </a:r>
            <a:r>
              <a:rPr lang="uk-UA" sz="1500" b="1" noProof="1" smtClean="0">
                <a:solidFill>
                  <a:schemeClr val="accent5">
                    <a:lumMod val="50000"/>
                  </a:schemeClr>
                </a:solidFill>
                <a:latin typeface="Times New Roman" panose="02020603050405020304" pitchFamily="18" charset="0"/>
                <a:cs typeface="Times New Roman" panose="02020603050405020304" pitchFamily="18" charset="0"/>
              </a:rPr>
              <a:t>довідка (витяг з наказу) керівника Антитерористичного центру при СБУ, Генштабу ЗСУ про добровільне забезпечення або добровільне залучення особи до забезпечення проведення АТО, здійснення заходів із забезпечення національної безпеки і оборони, відсічі і стримування збройної агресії Російської Федерації у Донецькій та Луганській областях або рішення суду про встановлення факту добровільного забезпечення або добровільного залучення особи до забезпечення проведення АТО, здійснення заходів із забезпечення національної безпеки і оборони, відсічі і стримування збройної агресії Російської Федерації у Донецькій та Луганській областях у разі відсутності зазначеної довідки</a:t>
            </a:r>
            <a:endParaRPr lang="uk-UA" sz="1500" b="1" noProof="1">
              <a:solidFill>
                <a:schemeClr val="accent5">
                  <a:lumMod val="50000"/>
                </a:schemeClr>
              </a:solidFill>
              <a:latin typeface="Times New Roman" panose="02020603050405020304" pitchFamily="18" charset="0"/>
              <a:cs typeface="Times New Roman" panose="02020603050405020304" pitchFamily="18" charset="0"/>
            </a:endParaRPr>
          </a:p>
        </p:txBody>
      </p:sp>
      <p:pic>
        <p:nvPicPr>
          <p:cNvPr id="9" name="Рисунок 8"/>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019892" y="4349555"/>
            <a:ext cx="295119" cy="495911"/>
          </a:xfrm>
          <a:prstGeom prst="rect">
            <a:avLst/>
          </a:prstGeom>
        </p:spPr>
      </p:pic>
      <p:pic>
        <p:nvPicPr>
          <p:cNvPr id="11" name="Рисунок 10"/>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93152" y="310799"/>
            <a:ext cx="1818317" cy="1271887"/>
          </a:xfrm>
          <a:prstGeom prst="rect">
            <a:avLst/>
          </a:prstGeom>
        </p:spPr>
      </p:pic>
      <p:sp useBgFill="1">
        <p:nvSpPr>
          <p:cNvPr id="12" name="Прямоугольник 11"/>
          <p:cNvSpPr/>
          <p:nvPr/>
        </p:nvSpPr>
        <p:spPr>
          <a:xfrm>
            <a:off x="2267744" y="310799"/>
            <a:ext cx="6799084" cy="12206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2800" b="1" dirty="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СТАТУС </a:t>
            </a:r>
            <a:r>
              <a:rPr lang="uk-UA" sz="2800" b="1" dirty="0" smtClean="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ОСОБИ З ІНВАЛІДНІСТЮ ВНАСЛІДОК </a:t>
            </a:r>
            <a:r>
              <a:rPr lang="uk-UA" sz="2800" b="1" dirty="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ВІЙНИ</a:t>
            </a:r>
            <a:endParaRPr lang="ru-RU" sz="2800" b="1" dirty="0">
              <a:solidFill>
                <a:schemeClr val="tx2">
                  <a:lumMod val="50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xmlns="" val="3832618218"/>
      </p:ext>
    </p:extLst>
  </p:cSld>
  <p:clrMapOvr>
    <a:masterClrMapping/>
  </p:clrMapOvr>
  <p:transition>
    <p:split orient="vert"/>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3566</TotalTime>
  <Words>4688</Words>
  <Application>Microsoft Office PowerPoint</Application>
  <PresentationFormat>Экран (4:3)</PresentationFormat>
  <Paragraphs>419</Paragraphs>
  <Slides>46</Slides>
  <Notes>10</Notes>
  <HiddenSlides>0</HiddenSlides>
  <MMClips>0</MMClips>
  <ScaleCrop>false</ScaleCrop>
  <HeadingPairs>
    <vt:vector size="4" baseType="variant">
      <vt:variant>
        <vt:lpstr>Тема</vt:lpstr>
      </vt:variant>
      <vt:variant>
        <vt:i4>1</vt:i4>
      </vt:variant>
      <vt:variant>
        <vt:lpstr>Заголовки слайдов</vt:lpstr>
      </vt:variant>
      <vt:variant>
        <vt:i4>46</vt:i4>
      </vt:variant>
    </vt:vector>
  </HeadingPairs>
  <TitlesOfParts>
    <vt:vector size="47" baseType="lpstr">
      <vt:lpstr>Тема Office</vt:lpstr>
      <vt:lpstr>Слайд 1</vt:lpstr>
      <vt:lpstr>Слайд 2</vt:lpstr>
      <vt:lpstr>СТАТУС УЧАСНИКА БОЙОВИХ ДІЙ</vt:lpstr>
      <vt:lpstr>комісії з питань розгляду матеріалів про визнання учасниками бойових дій, утвореними в Міноборони, МВС, Мін’юсті, Національній поліції, Нацгвардії, СБУ, Службі зовнішньої розвідки, Адміністрації Держприкордон-служби, Адміністрації Держспецтрансслужби, Генеральній прокуратурі України, Управлінні державної охорони, Адміністрації Держспецзв’язку, ДСНС, ДФС</vt:lpstr>
      <vt:lpstr>Слайд 5</vt:lpstr>
      <vt:lpstr>ПКМУ від 8 вересня 2015 р. № 685 «Про затвердження Порядку надання статусу особи з інвалідністю внаслідок війни особам, які отримали інвалідність внаслідок поранення, контузії, каліцтва або захворювання, одержаних під час безпосередньої участі в антитерористичній операції, здійсненні заходів із забезпечення національної безпеки і оборони, відсічі і стримування збройної агресії Російської Федерації в Донецькій та Луганській областях, забезпеченні їх проведення»</vt:lpstr>
      <vt:lpstr>Слайд 7</vt:lpstr>
      <vt:lpstr>Слайд 8</vt:lpstr>
      <vt:lpstr>ПКМУ від 8 вересня 2015 р. № 685 «Про затвердження Порядку надання статусу особи з інвалідністю внаслідок війни особам, які отримали інвалідність внаслідок поранення, контузії, каліцтва або захворювання, одержаних під час безпосередньої участі в антитерористичній операції, здійсненні заходів із забезпечення національної безпеки і оборони, відсічі і стримування збройної агресії Російської Федерації в Донецькій та Луганській областях, забезпеченні їх проведення»</vt:lpstr>
      <vt:lpstr>ПКМУ від 23 вересня 2015 р. № 739 «Питання надання статусу учасника війни деяким особам»</vt:lpstr>
      <vt:lpstr>СТАТУС ЧЛЕНА СІМЇ ЗАГИБЛОГО (ПОМЕРЛОГО) </vt:lpstr>
      <vt:lpstr>♦свідоцтво про смерть (копія) або повідомлення про загибель особи ♦документи про безпосередню участь особи, яка захищала незалежність, суверенітет та територіальну цілісність України і брала безпосередню участь АТО/ООС і загинула (пропала безвісти), померла внаслідок поранення, контузії, каліцтва або захворювання, одержаних під час безпосередньої участі в АТО/ООС ♦постанова штатної ВЛК відповідного військового формування</vt:lpstr>
      <vt:lpstr>♦свідоцтво про смерть (копія) або повідомлення про загибель особи ♦довідка керівника АТЦ при СБУ, Генерального штабу ЗСУ про виконання добровольчим формуванням, до складу якого входила особа, що померла (загинула), завдань АТО у взаємодії із ЗСУ, МВС, Нацгвардією чи ін. утвореними відповідно до законів України військовими формуваннями та правоохоронними органами під час перебування безпосередньо в районах АТО у період її проведення ♦документи про безпосереднє виконання завдань АТО в районах її проведення (витяги з наказів, розпоряджень, книг нарядів, матеріалів спеціальних/службових розслідувань за фактами отримання поранень), а також ін. видані державними органами офіційні документи, що містять достатні докази про безпосередню участь особи, яка померла (загинула), у виконанні завдань АТО в районах її проведення, або письмові свідчення не менш як двох свідків з числа осіб, які разом з такою особою брали участь в АТО та отримали статус учасника бойових дій або особи з інвалідністю внаслідок війни ♦висновок судово-медичної експертизи</vt:lpstr>
      <vt:lpstr>♦свідоцтво про смерть (копія) або повідомлення про загибель особи ♦клопотання керівника добровольчого формування, до складу якого входила особа, яка загинула (пропала безвісти) чи померла; документи або письмові свідчення не менше 2 свідків з числа осіб, які разом з такою особою брали участь в АТО і отримали статус учасника бойових дій, особи з інвалідністю внаслідок війни, або учасника війни за участь в АТО ♦довідка керівника АТЦ при СБУ, Генштабу ЗСУ про виконання добровольчими формуваннями завдань АТО у взаємодії із ЗСУ, МВС, Нацгвардією та ін. утвореними відповідно до законів України військовими формуваннями та правоохоронними органами  ♦висновок судово-медичної експертизи</vt:lpstr>
      <vt:lpstr>♦свідоцтво про смерть (копія) або повідомлення про загибель особи ♦ копія договору про провадження волонтерської діяльності (за наявності) або копія договору про надання волонтерської допомоги (за наявності) ♦свідчення командира (начальника) військової частини (органу, підрозділу), керівника добровольчого формування, які захищали незалежність, суверенітет і територіальну цілісність України та брали безпосередню участь в АТО/ООС, завірені печаткою військової частини ♦довідка (витяг з наказу) керівника АТЦ при СБУ, Генштабу ЗСУ про добровільне забезпечення або добровільне залучення до забезпечення проведення АТО/ООС особи, яка загинула (пропала безвісти) або померла ♦висновок судово-медичної експертизи ♦рішення суду про встановлення факту добровільного забезпечення або добровільного залучення до забезпечення проведення АТО/ООС особи, яка загинула (пропала безвісти) або померла</vt:lpstr>
      <vt:lpstr>♦свідоцтво про смерть (копія) або повідомлення про загибель особи ♦документи про безпосереднє залучення особи, яка загинула (пропала безвісти) чи померла, до забезпечення проведення АТО/ООС, або направлення (прибуття) у відрядження для безпосередньої участі в АТО/ООС в районах та у період здійснення зазначених заходів (витяги з наказів, розпоряджень, посвідчень про відрядження, книг нарядів, матеріалів спеціальних/службових розслідувань за фактами отримання поранень), а також документи, що були підставою для прийняття керівником підприємства, установи, організації рішення про направлення особи у таке відрядження ♦висновок судово-медичної експертизи</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Грошова компенсація вартості проїзду учасників АТО/ООС до реабілітаційних установ та назад призначається в разі, коли звернення надійшло не пізніше ніж через 90 календарних днів із зазначеної в проїзному документі дати закінчення поїздки</vt:lpstr>
      <vt:lpstr>Слайд 37</vt:lpstr>
      <vt:lpstr>Виплата щорічної разової грошової допомоги  учасникам АТО та членам сімей загиблих до 5 травня</vt:lpstr>
      <vt:lpstr>Слайд 39</vt:lpstr>
      <vt:lpstr>Слайд 40</vt:lpstr>
      <vt:lpstr>Слайд 41</vt:lpstr>
      <vt:lpstr>Слайд 42</vt:lpstr>
      <vt:lpstr>Слайд 43</vt:lpstr>
      <vt:lpstr>Слайд 44</vt:lpstr>
      <vt:lpstr>З питань соціального захисту учасники АТО та члени їх сімей можуть звернутись до місцевих управлінь соціального захисту населення </vt:lpstr>
      <vt:lpstr>Телефон «гарячої лінії» 77-99-56  0800301505</vt:lpstr>
    </vt:vector>
  </TitlesOfParts>
  <Company>diakov.net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 виконання розпорядження 479-ОД «Про організацію системи координації і контролю надання допомоги учасникам антитерористичної операції та членам їх сімей у Сумській області</dc:title>
  <dc:creator>user</dc:creator>
  <cp:lastModifiedBy>92</cp:lastModifiedBy>
  <cp:revision>241</cp:revision>
  <dcterms:created xsi:type="dcterms:W3CDTF">2016-02-26T07:25:45Z</dcterms:created>
  <dcterms:modified xsi:type="dcterms:W3CDTF">2021-04-12T07:11:41Z</dcterms:modified>
</cp:coreProperties>
</file>