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59"/>
  </p:notesMasterIdLst>
  <p:sldIdLst>
    <p:sldId id="256" r:id="rId2"/>
    <p:sldId id="267" r:id="rId3"/>
    <p:sldId id="302" r:id="rId4"/>
    <p:sldId id="285" r:id="rId5"/>
    <p:sldId id="301" r:id="rId6"/>
    <p:sldId id="304" r:id="rId7"/>
    <p:sldId id="312" r:id="rId8"/>
    <p:sldId id="269" r:id="rId9"/>
    <p:sldId id="307" r:id="rId10"/>
    <p:sldId id="270" r:id="rId11"/>
    <p:sldId id="298" r:id="rId12"/>
    <p:sldId id="271" r:id="rId13"/>
    <p:sldId id="326" r:id="rId14"/>
    <p:sldId id="327" r:id="rId15"/>
    <p:sldId id="329" r:id="rId16"/>
    <p:sldId id="328" r:id="rId17"/>
    <p:sldId id="336" r:id="rId18"/>
    <p:sldId id="334" r:id="rId19"/>
    <p:sldId id="335" r:id="rId20"/>
    <p:sldId id="333" r:id="rId21"/>
    <p:sldId id="338" r:id="rId22"/>
    <p:sldId id="337" r:id="rId23"/>
    <p:sldId id="340" r:id="rId24"/>
    <p:sldId id="342" r:id="rId25"/>
    <p:sldId id="345" r:id="rId26"/>
    <p:sldId id="344" r:id="rId27"/>
    <p:sldId id="343" r:id="rId28"/>
    <p:sldId id="346" r:id="rId29"/>
    <p:sldId id="272" r:id="rId30"/>
    <p:sldId id="316" r:id="rId31"/>
    <p:sldId id="313" r:id="rId32"/>
    <p:sldId id="319" r:id="rId33"/>
    <p:sldId id="314" r:id="rId34"/>
    <p:sldId id="315" r:id="rId35"/>
    <p:sldId id="320" r:id="rId36"/>
    <p:sldId id="277" r:id="rId37"/>
    <p:sldId id="261" r:id="rId38"/>
    <p:sldId id="262" r:id="rId39"/>
    <p:sldId id="274" r:id="rId40"/>
    <p:sldId id="278" r:id="rId41"/>
    <p:sldId id="305" r:id="rId42"/>
    <p:sldId id="281" r:id="rId43"/>
    <p:sldId id="297" r:id="rId44"/>
    <p:sldId id="282" r:id="rId45"/>
    <p:sldId id="311" r:id="rId46"/>
    <p:sldId id="286" r:id="rId47"/>
    <p:sldId id="265" r:id="rId48"/>
    <p:sldId id="288" r:id="rId49"/>
    <p:sldId id="287" r:id="rId50"/>
    <p:sldId id="276" r:id="rId51"/>
    <p:sldId id="275" r:id="rId52"/>
    <p:sldId id="292" r:id="rId53"/>
    <p:sldId id="321" r:id="rId54"/>
    <p:sldId id="322" r:id="rId55"/>
    <p:sldId id="290" r:id="rId56"/>
    <p:sldId id="289" r:id="rId57"/>
    <p:sldId id="332" r:id="rId5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291" autoAdjust="0"/>
  </p:normalViewPr>
  <p:slideViewPr>
    <p:cSldViewPr>
      <p:cViewPr varScale="1">
        <p:scale>
          <a:sx n="69" d="100"/>
          <a:sy n="6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9AD5E-C853-4595-BA9E-B09CF2E2FE7E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174F5-D391-4867-AECB-01BB19E687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174F5-D391-4867-AECB-01BB19E6872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err="1"/>
              <a:t>Прибдано</a:t>
            </a:r>
            <a:r>
              <a:rPr lang="uk-UA" dirty="0"/>
              <a:t> сценічні костюми  в кількості</a:t>
            </a:r>
            <a:r>
              <a:rPr lang="uk-UA" baseline="0" dirty="0"/>
              <a:t> 36 шт. на загальну  суму 19600 грн.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174F5-D391-4867-AECB-01BB19E6872D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930289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720800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84478607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138763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90348766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804700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443327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272074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89475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157416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82822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778547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858637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31464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498859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972168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5788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ransition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344817" cy="5400601"/>
          </a:xfrm>
        </p:spPr>
        <p:txBody>
          <a:bodyPr>
            <a:noAutofit/>
          </a:bodyPr>
          <a:lstStyle/>
          <a:p>
            <a:pPr algn="ctr"/>
            <a:r>
              <a:rPr lang="uk-UA" sz="3600" b="1" i="1" dirty="0">
                <a:solidFill>
                  <a:srgbClr val="002060"/>
                </a:solidFill>
              </a:rPr>
              <a:t/>
            </a:r>
            <a:br>
              <a:rPr lang="uk-UA" sz="3600" b="1" i="1" dirty="0">
                <a:solidFill>
                  <a:srgbClr val="002060"/>
                </a:solidFill>
              </a:rPr>
            </a:br>
            <a:r>
              <a:rPr lang="ru-RU" sz="3600" b="1" i="1" dirty="0">
                <a:solidFill>
                  <a:srgbClr val="002060"/>
                </a:solidFill>
              </a:rPr>
              <a:t/>
            </a:r>
            <a:br>
              <a:rPr lang="ru-RU" sz="3600" b="1" i="1" dirty="0">
                <a:solidFill>
                  <a:srgbClr val="002060"/>
                </a:solidFill>
              </a:rPr>
            </a:br>
            <a:r>
              <a:rPr lang="ru-RU" sz="3600" b="1" i="1" dirty="0">
                <a:solidFill>
                  <a:srgbClr val="002060"/>
                </a:solidFill>
              </a:rPr>
              <a:t/>
            </a:r>
            <a:br>
              <a:rPr lang="ru-RU" sz="3600" b="1" i="1" dirty="0">
                <a:solidFill>
                  <a:srgbClr val="002060"/>
                </a:solidFill>
              </a:rPr>
            </a:b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700808"/>
            <a:ext cx="5826719" cy="1396331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uk-UA" sz="12800" b="1" i="1" dirty="0">
                <a:solidFill>
                  <a:schemeClr val="tx1"/>
                </a:solidFill>
                <a:latin typeface="Arial Black" panose="020B0A04020102020204" pitchFamily="34" charset="0"/>
              </a:rPr>
              <a:t>Звіт</a:t>
            </a:r>
            <a:br>
              <a:rPr lang="uk-UA" sz="12800" b="1" i="1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uk-UA" sz="12800" b="1" i="1" dirty="0">
                <a:solidFill>
                  <a:schemeClr val="tx1"/>
                </a:solidFill>
                <a:latin typeface="Arial Black" panose="020B0A04020102020204" pitchFamily="34" charset="0"/>
              </a:rPr>
              <a:t> про виконання плану </a:t>
            </a:r>
            <a:br>
              <a:rPr lang="uk-UA" sz="12800" b="1" i="1" dirty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uk-UA" sz="12800" b="1" i="1" dirty="0">
                <a:solidFill>
                  <a:schemeClr val="tx1"/>
                </a:solidFill>
                <a:latin typeface="Arial Black" panose="020B0A04020102020204" pitchFamily="34" charset="0"/>
              </a:rPr>
              <a:t>соціально-економічного розвитку </a:t>
            </a:r>
            <a:endParaRPr lang="en-US" sz="12800" b="1" i="1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ctr"/>
            <a:r>
              <a:rPr lang="uk-UA" sz="12800" b="1" i="1" dirty="0" err="1">
                <a:solidFill>
                  <a:schemeClr val="tx1"/>
                </a:solidFill>
                <a:latin typeface="Arial Black" panose="020B0A04020102020204" pitchFamily="34" charset="0"/>
              </a:rPr>
              <a:t>Локницької</a:t>
            </a:r>
            <a:r>
              <a:rPr lang="uk-UA" sz="12800" b="1" i="1" dirty="0">
                <a:solidFill>
                  <a:schemeClr val="tx1"/>
                </a:solidFill>
                <a:latin typeface="Arial Black" panose="020B0A04020102020204" pitchFamily="34" charset="0"/>
              </a:rPr>
              <a:t> сільської ради </a:t>
            </a:r>
          </a:p>
          <a:p>
            <a:pPr algn="ctr"/>
            <a:r>
              <a:rPr lang="uk-UA" sz="12800" b="1" i="1" dirty="0">
                <a:solidFill>
                  <a:schemeClr val="tx1"/>
                </a:solidFill>
                <a:latin typeface="Arial Black" panose="020B0A04020102020204" pitchFamily="34" charset="0"/>
              </a:rPr>
              <a:t>за 2020 рік</a:t>
            </a:r>
          </a:p>
          <a:p>
            <a:pPr algn="ctr"/>
            <a:endParaRPr lang="uk-UA" sz="14400" b="1" i="1" dirty="0">
              <a:solidFill>
                <a:srgbClr val="002060"/>
              </a:solidFill>
            </a:endParaRPr>
          </a:p>
          <a:p>
            <a:pPr algn="ctr"/>
            <a:endParaRPr lang="uk-UA" sz="14400" b="1" i="1" dirty="0">
              <a:solidFill>
                <a:srgbClr val="002060"/>
              </a:solidFill>
            </a:endParaRPr>
          </a:p>
          <a:p>
            <a:pPr algn="ctr"/>
            <a:r>
              <a:rPr lang="uk-UA" sz="7200" b="1" i="1" dirty="0">
                <a:solidFill>
                  <a:schemeClr val="tx1"/>
                </a:solidFill>
                <a:latin typeface="Arial Black" panose="020B0A04020102020204" pitchFamily="34" charset="0"/>
              </a:rPr>
              <a:t>Сільський голова       Петро   ХАРКОВЕЦЬ</a:t>
            </a:r>
          </a:p>
          <a:p>
            <a:pPr algn="ctr"/>
            <a:endParaRPr lang="uk-UA" sz="14400" b="1" i="1" dirty="0">
              <a:solidFill>
                <a:srgbClr val="002060"/>
              </a:solidFill>
            </a:endParaRPr>
          </a:p>
          <a:p>
            <a:pPr algn="ctr"/>
            <a:endParaRPr lang="en-US" sz="9600" b="1" i="1" dirty="0">
              <a:solidFill>
                <a:srgbClr val="002060"/>
              </a:solidFill>
            </a:endParaRPr>
          </a:p>
          <a:p>
            <a:pPr algn="ctr"/>
            <a:endParaRPr lang="en-US" sz="14400" b="1" i="1" dirty="0">
              <a:solidFill>
                <a:srgbClr val="002060"/>
              </a:solidFill>
            </a:endParaRPr>
          </a:p>
          <a:p>
            <a:pPr algn="ctr"/>
            <a:r>
              <a:rPr lang="uk-UA" sz="1600" b="1" i="1" dirty="0">
                <a:solidFill>
                  <a:srgbClr val="002060"/>
                </a:solidFill>
              </a:rPr>
              <a:t>С</a:t>
            </a:r>
            <a:endParaRPr lang="ru-RU" sz="6400" b="1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2050" name="Picture 2" descr="C:\Users\Admin\Desktop\ГЕРБ   ЛОКНИЦЬКОЇ ОДА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85728"/>
            <a:ext cx="1407267" cy="1714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D01674-B3A6-414B-AC8E-4BBAB8FE4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5" y="295786"/>
            <a:ext cx="8352927" cy="900965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uk-UA" sz="2800" b="1" i="1" dirty="0">
                <a:solidFill>
                  <a:srgbClr val="54A021">
                    <a:lumMod val="50000"/>
                  </a:srgbClr>
                </a:solidFill>
                <a:latin typeface="Arial Black" pitchFamily="34" charset="0"/>
                <a:ea typeface="+mn-ea"/>
                <a:cs typeface="Aharoni" pitchFamily="2" charset="-79"/>
              </a:rPr>
              <a:t>РОЗВИТОК  СОЦІАЛЬНОЇ    СФЕРИ</a:t>
            </a:r>
            <a:br>
              <a:rPr lang="uk-UA" sz="2800" b="1" i="1" dirty="0">
                <a:solidFill>
                  <a:srgbClr val="54A021">
                    <a:lumMod val="50000"/>
                  </a:srgbClr>
                </a:solidFill>
                <a:latin typeface="Arial Black" pitchFamily="34" charset="0"/>
                <a:ea typeface="+mn-ea"/>
                <a:cs typeface="Aharoni" pitchFamily="2" charset="-79"/>
              </a:rPr>
            </a:br>
            <a:r>
              <a:rPr lang="uk-UA" sz="2800" b="1" i="1" dirty="0">
                <a:solidFill>
                  <a:srgbClr val="54A021">
                    <a:lumMod val="75000"/>
                  </a:srgbClr>
                </a:solidFill>
                <a:latin typeface="Arial Black" pitchFamily="34" charset="0"/>
                <a:ea typeface="+mn-ea"/>
                <a:cs typeface="Aharoni" pitchFamily="2" charset="-79"/>
              </a:rPr>
              <a:t>Освіта     </a:t>
            </a:r>
            <a:r>
              <a:rPr lang="uk-UA" sz="2800" dirty="0">
                <a:solidFill>
                  <a:srgbClr val="54A021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КЗ «</a:t>
            </a:r>
            <a:r>
              <a:rPr lang="uk-UA" sz="2800" dirty="0" err="1">
                <a:solidFill>
                  <a:srgbClr val="54A021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Локницька</a:t>
            </a:r>
            <a:r>
              <a:rPr lang="uk-UA" sz="2800" dirty="0">
                <a:solidFill>
                  <a:srgbClr val="54A021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ЗОШ І-ІІІ ст.»</a:t>
            </a:r>
            <a:r>
              <a:rPr lang="ru-RU" sz="2800" dirty="0">
                <a:solidFill>
                  <a:srgbClr val="54A021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2800" dirty="0">
                <a:solidFill>
                  <a:srgbClr val="54A021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316D5B0-3606-48D6-85D3-69166D05E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2"/>
            <a:ext cx="8352927" cy="7200733"/>
          </a:xfrm>
        </p:spPr>
        <p:txBody>
          <a:bodyPr/>
          <a:lstStyle/>
          <a:p>
            <a:r>
              <a:rPr lang="ru-RU" alt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Стільці</a:t>
            </a:r>
            <a:r>
              <a:rPr lang="ru-RU" alt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alt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сидіння</a:t>
            </a:r>
            <a:r>
              <a:rPr lang="ru-RU" alt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та </a:t>
            </a:r>
            <a:r>
              <a:rPr lang="ru-RU" alt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супутні</a:t>
            </a:r>
            <a:r>
              <a:rPr lang="ru-RU" alt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вироби</a:t>
            </a:r>
            <a:r>
              <a:rPr lang="ru-RU" alt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і </a:t>
            </a:r>
            <a:r>
              <a:rPr lang="ru-RU" alt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частини</a:t>
            </a:r>
            <a:r>
              <a:rPr lang="ru-RU" alt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до них  </a:t>
            </a:r>
            <a:r>
              <a:rPr lang="uk-UA" alt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13 365 грн.</a:t>
            </a:r>
          </a:p>
          <a:p>
            <a:r>
              <a:rPr lang="uk-UA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Мило рідке, Бджілка, з антисептичною дією,кан.5кг (110 </a:t>
            </a:r>
            <a:r>
              <a:rPr lang="uk-UA" sz="20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уп</a:t>
            </a:r>
            <a:r>
              <a:rPr lang="uk-UA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.)  12 594 грн.</a:t>
            </a:r>
          </a:p>
          <a:p>
            <a:r>
              <a:rPr lang="uk-UA" alt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Засіб дезінфікуючий "</a:t>
            </a:r>
            <a:r>
              <a:rPr lang="uk-UA" alt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Бланідас</a:t>
            </a:r>
            <a:r>
              <a:rPr lang="uk-UA" alt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300", таблетки (1кг.) 30 </a:t>
            </a:r>
            <a:r>
              <a:rPr lang="uk-UA" altLang="ru-RU" sz="2000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уп</a:t>
            </a:r>
            <a:r>
              <a:rPr lang="uk-UA" alt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6 780 грн.</a:t>
            </a:r>
            <a:endParaRPr lang="ru-RU" alt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uk-UA" sz="24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8F51FAA7-4D56-47F0-B5D5-A8A81D575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599" y="2218810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1" descr="20210204_104941">
            <a:extLst>
              <a:ext uri="{FF2B5EF4-FFF2-40B4-BE49-F238E27FC236}">
                <a16:creationId xmlns="" xmlns:a16="http://schemas.microsoft.com/office/drawing/2014/main" id="{3468EC1B-8A18-406B-BF96-BCB8F4B9C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10201"/>
            <a:ext cx="3196104" cy="2838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B610EE7-C749-4E80-AA5F-6D43C418A46A}"/>
              </a:ext>
            </a:extLst>
          </p:cNvPr>
          <p:cNvSpPr/>
          <p:nvPr/>
        </p:nvSpPr>
        <p:spPr>
          <a:xfrm>
            <a:off x="1117859" y="6742238"/>
            <a:ext cx="7992888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750"/>
              </a:spcAft>
            </a:pPr>
            <a:endParaRPr lang="uk-UA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sz="10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sz="10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sz="10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sz="10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sz="10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sz="10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sz="10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sz="10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uk-UA" sz="10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1" name="Picture 3" descr="20210204_101121">
            <a:extLst>
              <a:ext uri="{FF2B5EF4-FFF2-40B4-BE49-F238E27FC236}">
                <a16:creationId xmlns="" xmlns:a16="http://schemas.microsoft.com/office/drawing/2014/main" id="{31B6B0A1-947E-4592-B5D8-07310F8CA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531" y="3624444"/>
            <a:ext cx="2063039" cy="2747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>
            <a:extLst>
              <a:ext uri="{FF2B5EF4-FFF2-40B4-BE49-F238E27FC236}">
                <a16:creationId xmlns="" xmlns:a16="http://schemas.microsoft.com/office/drawing/2014/main" id="{26C262DA-F987-4DED-B551-2DA2109C3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330" y="5157371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2" name="Picture 4" descr="20210204_101312">
            <a:extLst>
              <a:ext uri="{FF2B5EF4-FFF2-40B4-BE49-F238E27FC236}">
                <a16:creationId xmlns="" xmlns:a16="http://schemas.microsoft.com/office/drawing/2014/main" id="{826C2C72-D9D3-4605-8B1C-86F095587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04503"/>
            <a:ext cx="2160240" cy="28438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51143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850833" cy="1083079"/>
          </a:xfrm>
        </p:spPr>
        <p:txBody>
          <a:bodyPr>
            <a:norm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РОЗВИТОК  СОЦІАЛЬНОЇ 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Освіта      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КЗ «</a:t>
            </a:r>
            <a:r>
              <a:rPr lang="uk-UA" sz="2800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Локницька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ЗОШ І-ІІІ ст.»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9" y="1692679"/>
            <a:ext cx="8424936" cy="4555720"/>
          </a:xfrm>
        </p:spPr>
        <p:txBody>
          <a:bodyPr/>
          <a:lstStyle/>
          <a:p>
            <a:r>
              <a:rPr lang="uk-UA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Капітальний ремонт і реставрація. Капітальний ремонт огорожі.  244 526 грн. </a:t>
            </a:r>
            <a:endParaRPr lang="ru-RU" sz="2000" b="1" dirty="0"/>
          </a:p>
        </p:txBody>
      </p:sp>
      <p:pic>
        <p:nvPicPr>
          <p:cNvPr id="3074" name="Picture 2" descr="20210204_102350">
            <a:extLst>
              <a:ext uri="{FF2B5EF4-FFF2-40B4-BE49-F238E27FC236}">
                <a16:creationId xmlns="" xmlns:a16="http://schemas.microsoft.com/office/drawing/2014/main" id="{65F7F4DF-D19E-4C18-94D1-C10C7894C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90" y="2871107"/>
            <a:ext cx="4447108" cy="33003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20210204_102403">
            <a:extLst>
              <a:ext uri="{FF2B5EF4-FFF2-40B4-BE49-F238E27FC236}">
                <a16:creationId xmlns="" xmlns:a16="http://schemas.microsoft.com/office/drawing/2014/main" id="{1B2B7387-6CC6-45CE-B9F7-C79579C4C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562" y="2831289"/>
            <a:ext cx="3898886" cy="33003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10B085D-C69A-44D7-A13F-1B07276ABD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6832601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B584E44-CDB7-4C5C-A687-0FE825C698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507" y="404664"/>
            <a:ext cx="8456574" cy="6358157"/>
          </a:xfrm>
        </p:spPr>
        <p:txBody>
          <a:bodyPr/>
          <a:lstStyle/>
          <a:p>
            <a:pPr marL="0" indent="0" fontAlgn="base">
              <a:spcBef>
                <a:spcPts val="0"/>
              </a:spcBef>
              <a:buNone/>
            </a:pPr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РОЗВИТОК  СОЦІАЛЬНОЇ  СФЕРИ</a:t>
            </a:r>
          </a:p>
          <a:p>
            <a:pPr marL="0" indent="0" fontAlgn="base">
              <a:spcBef>
                <a:spcPts val="0"/>
              </a:spcBef>
              <a:buNone/>
            </a:pP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Освіта   </a:t>
            </a:r>
            <a:r>
              <a:rPr lang="uk-UA" sz="28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КЗ «</a:t>
            </a:r>
            <a:r>
              <a:rPr lang="uk-UA" sz="2800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Локницька</a:t>
            </a:r>
            <a:r>
              <a:rPr lang="uk-UA" sz="28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ЗОШ  І-ІІІ ст</a:t>
            </a: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fontAlgn="base">
              <a:spcAft>
                <a:spcPts val="750"/>
              </a:spcAft>
            </a:pP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Жалюзі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12 285 </a:t>
            </a:r>
            <a:r>
              <a:rPr lang="ru-RU" b="1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грн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 fontAlgn="base">
              <a:spcAft>
                <a:spcPts val="750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Комплект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учнівський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:(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стіл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2-місний з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полицею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+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стілець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подібний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з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регулюванням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висоти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23 904 </a:t>
            </a:r>
            <a:r>
              <a:rPr lang="ru-RU" b="1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грн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7A006560-54F0-4AC5-928F-28A1904C7FE9}"/>
              </a:ext>
            </a:extLst>
          </p:cNvPr>
          <p:cNvSpPr txBox="1">
            <a:spLocks/>
          </p:cNvSpPr>
          <p:nvPr/>
        </p:nvSpPr>
        <p:spPr>
          <a:xfrm>
            <a:off x="1432421" y="4178124"/>
            <a:ext cx="8180140" cy="4758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ts val="750"/>
              </a:spcAft>
              <a:buNone/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Picture 2" descr="20210204_104902">
            <a:extLst>
              <a:ext uri="{FF2B5EF4-FFF2-40B4-BE49-F238E27FC236}">
                <a16:creationId xmlns="" xmlns:a16="http://schemas.microsoft.com/office/drawing/2014/main" id="{3849DFC8-7BEE-4FF3-8FF0-40BFC77652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3392693" cy="255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20210204_105420">
            <a:extLst>
              <a:ext uri="{FF2B5EF4-FFF2-40B4-BE49-F238E27FC236}">
                <a16:creationId xmlns="" xmlns:a16="http://schemas.microsoft.com/office/drawing/2014/main" id="{E09B57AD-971A-4F78-A167-8E3B60A77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12976"/>
            <a:ext cx="3804516" cy="285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129755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FE8F3E5-03ED-4795-8540-25717D9AA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704" y="260648"/>
            <a:ext cx="7924802" cy="1052460"/>
          </a:xfrm>
        </p:spPr>
        <p:txBody>
          <a:bodyPr>
            <a:normAutofit/>
          </a:bodyPr>
          <a:lstStyle/>
          <a:p>
            <a:pPr lvl="0" fontAlgn="base">
              <a:spcBef>
                <a:spcPts val="1000"/>
              </a:spcBef>
              <a:spcAft>
                <a:spcPts val="750"/>
              </a:spcAft>
            </a:pPr>
            <a:r>
              <a:rPr lang="uk-UA" sz="2800" b="1" i="1" dirty="0">
                <a:solidFill>
                  <a:srgbClr val="54A021">
                    <a:lumMod val="50000"/>
                  </a:srgb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  <a:t>РОЗВИТОК  СОЦІАЛЬНОЇ  СФЕРИ</a:t>
            </a:r>
            <a:br>
              <a:rPr lang="uk-UA" sz="2800" b="1" i="1" dirty="0">
                <a:solidFill>
                  <a:srgbClr val="54A021">
                    <a:lumMod val="50000"/>
                  </a:srgb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</a:br>
            <a:r>
              <a:rPr lang="uk-UA" sz="2800" b="1" i="1" dirty="0">
                <a:solidFill>
                  <a:srgbClr val="54A021">
                    <a:lumMod val="75000"/>
                  </a:srgb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+mn-cs"/>
              </a:rPr>
              <a:t>Освіта   </a:t>
            </a:r>
            <a:r>
              <a:rPr lang="uk-UA" sz="2800" dirty="0">
                <a:solidFill>
                  <a:srgbClr val="54A021">
                    <a:lumMod val="5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КЗ «</a:t>
            </a:r>
            <a:r>
              <a:rPr lang="uk-UA" sz="2800" dirty="0" err="1">
                <a:solidFill>
                  <a:srgbClr val="54A021">
                    <a:lumMod val="5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Локницька</a:t>
            </a:r>
            <a:r>
              <a:rPr lang="uk-UA" sz="2800" dirty="0">
                <a:solidFill>
                  <a:srgbClr val="54A021">
                    <a:lumMod val="5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ЗОШ  І-ІІІ ст.»</a:t>
            </a:r>
            <a:endParaRPr lang="ru-RU" dirty="0"/>
          </a:p>
        </p:txBody>
      </p:sp>
      <p:pic>
        <p:nvPicPr>
          <p:cNvPr id="6146" name="Picture 2" descr="20210204_103600">
            <a:extLst>
              <a:ext uri="{FF2B5EF4-FFF2-40B4-BE49-F238E27FC236}">
                <a16:creationId xmlns="" xmlns:a16="http://schemas.microsoft.com/office/drawing/2014/main" id="{FFCEBA29-1FBA-4559-B10A-D9D230F29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66678"/>
            <a:ext cx="2304256" cy="2791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88350E02-4689-46BA-A541-8B9DE72AA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1225375"/>
            <a:ext cx="5567518" cy="178379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952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Комп'ютерне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20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обладнання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НУШ</a:t>
            </a:r>
            <a:r>
              <a:rPr kumimoji="0" lang="uk-UA" altLang="ru-RU" sz="20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32 343 грн.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fontAlgn="base">
              <a:spcAft>
                <a:spcPts val="750"/>
              </a:spcAft>
            </a:pP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Принтер  БФП</a:t>
            </a:r>
            <a:r>
              <a:rPr lang="en-US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Brother DCP-1602R, </a:t>
            </a:r>
            <a:r>
              <a:rPr lang="ru-RU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Кабель</a:t>
            </a:r>
            <a:r>
              <a:rPr lang="en-US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Ultra USB 2.0 AM-BM 1.5 m</a:t>
            </a:r>
            <a:r>
              <a:rPr lang="uk-UA" sz="2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3 шт.  </a:t>
            </a:r>
            <a:r>
              <a:rPr lang="en-US" sz="20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16 350 </a:t>
            </a:r>
            <a:r>
              <a:rPr lang="ru-RU" sz="2000" b="1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грн</a:t>
            </a:r>
            <a:r>
              <a:rPr lang="uk-UA" sz="20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="" xmlns:a16="http://schemas.microsoft.com/office/drawing/2014/main" id="{72BA2564-C4E0-4E0B-AF82-0B22F922B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19557"/>
            <a:ext cx="248786" cy="69631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952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52" name="Picture 8" descr="20210204_105120">
            <a:extLst>
              <a:ext uri="{FF2B5EF4-FFF2-40B4-BE49-F238E27FC236}">
                <a16:creationId xmlns="" xmlns:a16="http://schemas.microsoft.com/office/drawing/2014/main" id="{85607E7F-0E1A-4F33-B56F-D383A6501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020" y="2036174"/>
            <a:ext cx="1844395" cy="1800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20210204_103611">
            <a:extLst>
              <a:ext uri="{FF2B5EF4-FFF2-40B4-BE49-F238E27FC236}">
                <a16:creationId xmlns="" xmlns:a16="http://schemas.microsoft.com/office/drawing/2014/main" id="{B372D15E-4DFC-46B3-993F-3FC21C3F1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09166"/>
            <a:ext cx="3355687" cy="274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822826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D4DEE4-F750-46DD-9AD6-C5B41431C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529" y="290356"/>
            <a:ext cx="7488832" cy="1008112"/>
          </a:xfrm>
        </p:spPr>
        <p:txBody>
          <a:bodyPr>
            <a:normAutofit/>
          </a:bodyPr>
          <a:lstStyle/>
          <a:p>
            <a:r>
              <a:rPr lang="uk-UA" sz="2800" b="1" i="1" dirty="0">
                <a:solidFill>
                  <a:srgbClr val="54A021">
                    <a:lumMod val="50000"/>
                  </a:srgb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РОЗВИТОК  СОЦІАЛЬНОЇ  СФЕРИ</a:t>
            </a:r>
            <a:br>
              <a:rPr lang="uk-UA" sz="2800" b="1" i="1" dirty="0">
                <a:solidFill>
                  <a:srgbClr val="54A021">
                    <a:lumMod val="50000"/>
                  </a:srgb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uk-UA" sz="2800" b="1" i="1" dirty="0">
                <a:solidFill>
                  <a:srgbClr val="54A021">
                    <a:lumMod val="75000"/>
                  </a:srgbClr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Освіта   </a:t>
            </a:r>
            <a:r>
              <a:rPr lang="uk-UA" sz="2800" dirty="0">
                <a:solidFill>
                  <a:srgbClr val="54A021">
                    <a:lumMod val="5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КЗ «</a:t>
            </a:r>
            <a:r>
              <a:rPr lang="uk-UA" sz="2800" dirty="0" err="1">
                <a:solidFill>
                  <a:srgbClr val="54A021">
                    <a:lumMod val="5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Локницька</a:t>
            </a:r>
            <a:r>
              <a:rPr lang="uk-UA" sz="2800" dirty="0">
                <a:solidFill>
                  <a:srgbClr val="54A021">
                    <a:lumMod val="50000"/>
                  </a:srgb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ЗОШ  І-ІІІ ст.»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C14D751-7B46-47AB-8C25-F643EA706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36" y="1292118"/>
            <a:ext cx="7634809" cy="5269175"/>
          </a:xfrm>
        </p:spPr>
        <p:txBody>
          <a:bodyPr/>
          <a:lstStyle/>
          <a:p>
            <a:pPr fontAlgn="base">
              <a:spcAft>
                <a:spcPts val="750"/>
              </a:spcAft>
            </a:pPr>
            <a:r>
              <a:rPr lang="uk-UA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Стіл учнівський 1-місний </a:t>
            </a:r>
            <a:r>
              <a:rPr lang="uk-UA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антисколіозний</a:t>
            </a:r>
            <a:r>
              <a:rPr lang="uk-UA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.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Стілець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Т-подібний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18 200 грн.</a:t>
            </a:r>
            <a:r>
              <a:rPr lang="uk-UA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fontAlgn="base">
              <a:spcBef>
                <a:spcPts val="0"/>
              </a:spcBef>
            </a:pPr>
            <a:r>
              <a:rPr lang="uk-UA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Шини 215/75 </a:t>
            </a:r>
            <a:r>
              <a:rPr 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uk-UA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17.5 </a:t>
            </a:r>
            <a:r>
              <a:rPr 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Matador DHR</a:t>
            </a:r>
            <a:r>
              <a:rPr lang="uk-UA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4 126/124</a:t>
            </a:r>
            <a:r>
              <a:rPr 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uk-UA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uk-UA" sz="20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шт</a:t>
            </a:r>
            <a:r>
              <a:rPr lang="uk-UA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uk-UA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8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uk-UA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242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uk-UA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грн.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Bef>
                <a:spcPts val="0"/>
              </a:spcBef>
            </a:pP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Дрова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паливні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198 000 грн</a:t>
            </a:r>
            <a:r>
              <a:rPr lang="ru-RU" sz="28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750"/>
              </a:spcAft>
            </a:pP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42" name="Picture 2" descr="20210204_103447">
            <a:extLst>
              <a:ext uri="{FF2B5EF4-FFF2-40B4-BE49-F238E27FC236}">
                <a16:creationId xmlns="" xmlns:a16="http://schemas.microsoft.com/office/drawing/2014/main" id="{822FA315-B552-48DA-A0BA-D6FD91BB5C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2940622"/>
            <a:ext cx="4286280" cy="3527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20210204_104249">
            <a:extLst>
              <a:ext uri="{FF2B5EF4-FFF2-40B4-BE49-F238E27FC236}">
                <a16:creationId xmlns="" xmlns:a16="http://schemas.microsoft.com/office/drawing/2014/main" id="{81454C14-BD6F-42EF-BA61-174F285A8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2786058"/>
            <a:ext cx="1901825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208404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198B4B-DEAA-42EF-A08A-DD9BDFD87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8248681" cy="103345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РОЗВИТОК  СОЦІАЛЬНОЇ  СФЕРИ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Освіта      </a:t>
            </a:r>
            <a:r>
              <a:rPr lang="uk-UA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КЗ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uk-UA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Кухченська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ЗОШ І-ІІІ ст.»</a:t>
            </a:r>
            <a:br>
              <a:rPr lang="uk-UA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7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Придбано  2 телевізори - 13 000 грн.</a:t>
            </a:r>
            <a:r>
              <a:rPr lang="uk-UA" sz="31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31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uk-UA" sz="31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31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endParaRPr lang="ru-RU" sz="31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Admin\Desktop\Використані кошти Кухче\IMG_20210204_1032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86058"/>
            <a:ext cx="3643338" cy="2803942"/>
          </a:xfrm>
          <a:prstGeom prst="rect">
            <a:avLst/>
          </a:prstGeom>
          <a:noFill/>
        </p:spPr>
      </p:pic>
      <p:pic>
        <p:nvPicPr>
          <p:cNvPr id="3075" name="Picture 3" descr="C:\Users\Admin\Desktop\Використані кошти Кухче\IMG_20210204_1033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786058"/>
            <a:ext cx="3786214" cy="28396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542030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6013615-55D4-4645-A4CF-B92FE94CC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8177243" cy="103345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РОЗВИТОК  СОЦІАЛЬНОЇ  СФЕРИ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Освіта      </a:t>
            </a:r>
            <a:r>
              <a:rPr lang="uk-UA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КЗ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uk-UA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Кухченська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ЗОШ І-ІІІ ст.»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376E74A-4306-4706-938F-3BFF00B15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909297"/>
            <a:ext cx="7962929" cy="4183999"/>
          </a:xfrm>
        </p:spPr>
        <p:txBody>
          <a:bodyPr>
            <a:normAutofit/>
          </a:bodyPr>
          <a:lstStyle/>
          <a:p>
            <a:r>
              <a:rPr lang="uk-UA" sz="2000" dirty="0"/>
              <a:t>Придбано меблі:  2 шафи, стінка, стіл -19 400 грн.</a:t>
            </a:r>
            <a:endParaRPr lang="ru-RU" sz="2000" dirty="0"/>
          </a:p>
        </p:txBody>
      </p:sp>
      <p:pic>
        <p:nvPicPr>
          <p:cNvPr id="4098" name="Picture 2" descr="C:\Users\Admin\Desktop\Використані кошти Кухче\IMG_20210204_1033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500306"/>
            <a:ext cx="2357454" cy="3143272"/>
          </a:xfrm>
          <a:prstGeom prst="rect">
            <a:avLst/>
          </a:prstGeom>
          <a:noFill/>
        </p:spPr>
      </p:pic>
      <p:pic>
        <p:nvPicPr>
          <p:cNvPr id="4099" name="Picture 3" descr="C:\Users\Admin\Desktop\Використані кошти Кухче\IMG_20210204_1035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500306"/>
            <a:ext cx="3742485" cy="3143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00098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034367" cy="962012"/>
          </a:xfrm>
        </p:spPr>
        <p:txBody>
          <a:bodyPr>
            <a:noAutofit/>
          </a:bodyPr>
          <a:lstStyle/>
          <a:p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</a:t>
            </a:r>
            <a:br>
              <a:rPr lang="uk-UA" sz="24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4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sz="24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sz="24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Кухченська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ЗОШ І-ІІІ ст.»</a:t>
            </a:r>
            <a:b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Встановлено вікна металопластикові-18 шт., двері вхідні -                        46 246 грн.</a:t>
            </a:r>
            <a:r>
              <a:rPr lang="uk-UA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/>
          </a:p>
        </p:txBody>
      </p:sp>
      <p:pic>
        <p:nvPicPr>
          <p:cNvPr id="1026" name="Picture 2" descr="C:\Users\Admin\Desktop\Використані кошти Кухче\IMG_20210204_1035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571744"/>
            <a:ext cx="2286016" cy="1714512"/>
          </a:xfrm>
          <a:prstGeom prst="rect">
            <a:avLst/>
          </a:prstGeom>
          <a:noFill/>
        </p:spPr>
      </p:pic>
      <p:pic>
        <p:nvPicPr>
          <p:cNvPr id="1027" name="Picture 3" descr="C:\Users\Admin\Desktop\Використані кошти Кухче\IMG_20210204_1034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571744"/>
            <a:ext cx="2214578" cy="1660933"/>
          </a:xfrm>
          <a:prstGeom prst="rect">
            <a:avLst/>
          </a:prstGeom>
          <a:noFill/>
        </p:spPr>
      </p:pic>
      <p:pic>
        <p:nvPicPr>
          <p:cNvPr id="1028" name="Picture 4" descr="C:\Users\Admin\Desktop\Використані кошти Кухче\IMG_20210204_1030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4429132"/>
            <a:ext cx="3071834" cy="2303876"/>
          </a:xfrm>
          <a:prstGeom prst="rect">
            <a:avLst/>
          </a:prstGeom>
          <a:noFill/>
        </p:spPr>
      </p:pic>
      <p:pic>
        <p:nvPicPr>
          <p:cNvPr id="1030" name="Picture 6" descr="C:\Users\Admin\Desktop\Використані кошти Кухче\IMG_20210204_1028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4357694"/>
            <a:ext cx="2857520" cy="23446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9" y="609600"/>
            <a:ext cx="8501122" cy="1104888"/>
          </a:xfrm>
        </p:spPr>
        <p:txBody>
          <a:bodyPr>
            <a:normAutofit fontScale="90000"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sz="28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sz="28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Кухченська</a:t>
            </a: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ЗОШ І-ІІІ ст.»</a:t>
            </a:r>
            <a:b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Придбано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м</a:t>
            </a:r>
            <a:r>
              <a:rPr lang="uk-UA" sz="2200" dirty="0">
                <a:solidFill>
                  <a:schemeClr val="tx1"/>
                </a:solidFill>
                <a:latin typeface="Times New Roman"/>
                <a:cs typeface="Times New Roman"/>
              </a:rPr>
              <a:t>’ячі спортивні - 3 шт.  1600 грн.;</a:t>
            </a:r>
            <a:br>
              <a:rPr lang="uk-UA" sz="2200" dirty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uk-UA" sz="2200" dirty="0">
                <a:solidFill>
                  <a:schemeClr val="tx1"/>
                </a:solidFill>
                <a:latin typeface="Times New Roman"/>
                <a:cs typeface="Times New Roman"/>
              </a:rPr>
              <a:t>4 динамометри (кабінет фізики) 1200 грн.;</a:t>
            </a:r>
            <a:br>
              <a:rPr lang="uk-UA" sz="2200" dirty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uk-UA" sz="2200" dirty="0">
                <a:solidFill>
                  <a:schemeClr val="tx1"/>
                </a:solidFill>
                <a:latin typeface="Times New Roman"/>
                <a:cs typeface="Times New Roman"/>
              </a:rPr>
              <a:t>Вимірювальні прилади (кабінет математики) 400 грн.;</a:t>
            </a:r>
            <a:br>
              <a:rPr lang="uk-UA" sz="2200" dirty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uk-UA" sz="2200" dirty="0">
                <a:solidFill>
                  <a:schemeClr val="tx1"/>
                </a:solidFill>
                <a:latin typeface="Times New Roman"/>
                <a:cs typeface="Times New Roman"/>
              </a:rPr>
              <a:t>Обладнання для харчоблоку – 146295 грн.</a:t>
            </a:r>
            <a:br>
              <a:rPr lang="uk-UA" sz="2200" dirty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uk-UA" sz="2200" b="1" dirty="0">
                <a:solidFill>
                  <a:schemeClr val="tx1"/>
                </a:solidFill>
                <a:latin typeface="Times New Roman"/>
                <a:cs typeface="Times New Roman"/>
              </a:rPr>
              <a:t>Інклюзія:  </a:t>
            </a:r>
            <a:r>
              <a:rPr lang="uk-UA" sz="2200" dirty="0">
                <a:solidFill>
                  <a:schemeClr val="tx1"/>
                </a:solidFill>
                <a:latin typeface="Times New Roman"/>
                <a:cs typeface="Times New Roman"/>
              </a:rPr>
              <a:t>ноутбук -12030 грн., дидактичні матеріали 7200 грн.</a:t>
            </a:r>
            <a:r>
              <a:rPr lang="uk-UA" sz="2800" dirty="0">
                <a:solidFill>
                  <a:schemeClr val="tx1"/>
                </a:solidFill>
                <a:latin typeface="Times New Roman"/>
                <a:cs typeface="Times New Roman"/>
              </a:rPr>
              <a:t/>
            </a:r>
            <a:br>
              <a:rPr lang="uk-UA" sz="2800" dirty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800" dirty="0"/>
          </a:p>
        </p:txBody>
      </p:sp>
      <p:pic>
        <p:nvPicPr>
          <p:cNvPr id="2050" name="Picture 2" descr="C:\Users\Admin\Desktop\Використані кошти Кухче\IMG_20210204_1046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3429000"/>
            <a:ext cx="1785950" cy="2381267"/>
          </a:xfrm>
          <a:prstGeom prst="rect">
            <a:avLst/>
          </a:prstGeom>
          <a:noFill/>
        </p:spPr>
      </p:pic>
      <p:pic>
        <p:nvPicPr>
          <p:cNvPr id="2051" name="Picture 3" descr="C:\Users\Admin\Desktop\Використані кошти Кухче\IMG_20210204_102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765" y="3500438"/>
            <a:ext cx="3048021" cy="2286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1857365"/>
            <a:ext cx="5929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3" name="Picture 2" descr="C:\Users\Admin\Desktop\Використані кошти Кухче\IMG_20210204_104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4071942"/>
            <a:ext cx="2214578" cy="16609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891491" cy="3176590"/>
          </a:xfrm>
        </p:spPr>
        <p:txBody>
          <a:bodyPr>
            <a:norm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sz="28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sz="28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Кухченська</a:t>
            </a:r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ЗОШ І-ІІІ ст.»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714489"/>
            <a:ext cx="7677177" cy="1143007"/>
          </a:xfrm>
        </p:spPr>
        <p:txBody>
          <a:bodyPr>
            <a:normAutofit/>
          </a:bodyPr>
          <a:lstStyle/>
          <a:p>
            <a:r>
              <a:rPr lang="uk-UA" b="1" dirty="0">
                <a:latin typeface="Arial" pitchFamily="34" charset="0"/>
                <a:cs typeface="Arial" pitchFamily="34" charset="0"/>
              </a:rPr>
              <a:t>Кошти НУШ: </a:t>
            </a:r>
            <a:r>
              <a:rPr lang="uk-UA" dirty="0">
                <a:latin typeface="Arial" pitchFamily="34" charset="0"/>
                <a:cs typeface="Arial" pitchFamily="34" charset="0"/>
              </a:rPr>
              <a:t>меблі – 38 270 грн., дидактика – 36 910 грн., комп’ютерне обладнання 64200 грн.</a:t>
            </a:r>
          </a:p>
          <a:p>
            <a:pPr>
              <a:buNone/>
            </a:pPr>
            <a:endParaRPr lang="uk-UA" b="1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uk-UA" dirty="0">
              <a:latin typeface="Arial" pitchFamily="34" charset="0"/>
              <a:cs typeface="Arial" pitchFamily="34" charset="0"/>
            </a:endParaRPr>
          </a:p>
          <a:p>
            <a:endParaRPr lang="uk-UA" dirty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Admin\Desktop\Використані кошти Кухче\IMG_20210204_1023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504457"/>
            <a:ext cx="4929222" cy="3238409"/>
          </a:xfrm>
          <a:prstGeom prst="rect">
            <a:avLst/>
          </a:prstGeom>
          <a:noFill/>
        </p:spPr>
      </p:pic>
      <p:pic>
        <p:nvPicPr>
          <p:cNvPr id="4" name="Picture 2" descr="C:\Users\Admin\Desktop\Використані кошти Кухче\IMG_20210204_104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86124"/>
            <a:ext cx="3113984" cy="23354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2CF679-86A5-4BBB-9345-3FC027CC1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962012"/>
          </a:xfrm>
        </p:spPr>
        <p:txBody>
          <a:bodyPr>
            <a:noAutofit/>
          </a:bodyPr>
          <a:lstStyle/>
          <a:p>
            <a:r>
              <a:rPr lang="uk-UA" sz="1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Звіт про виконання плану соціально-економічного розвитку  </a:t>
            </a:r>
            <a:r>
              <a:rPr lang="uk-UA" sz="1800" b="1" i="1" dirty="0" err="1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Локницької</a:t>
            </a:r>
            <a:r>
              <a:rPr lang="uk-UA" sz="1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сільської ради за </a:t>
            </a:r>
            <a: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2020</a:t>
            </a:r>
            <a:r>
              <a:rPr lang="uk-UA" sz="1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рік</a:t>
            </a:r>
            <a:r>
              <a:rPr lang="uk-UA" sz="1800" b="1" i="1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1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28C74B9-5899-41D9-9E5B-FC6620B62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571612"/>
            <a:ext cx="7418785" cy="509774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2000" dirty="0"/>
              <a:t>Рішенням сесії  </a:t>
            </a:r>
            <a:r>
              <a:rPr lang="uk-UA" sz="2000" dirty="0" err="1"/>
              <a:t>Локницької</a:t>
            </a:r>
            <a:r>
              <a:rPr lang="uk-UA" sz="2000" dirty="0"/>
              <a:t> сільської ради  № 634  від 17.12.2019 року було затверджено  План соціально-економічного розвитку </a:t>
            </a:r>
            <a:r>
              <a:rPr lang="uk-UA" sz="2000" dirty="0" err="1" smtClean="0"/>
              <a:t>Локницької</a:t>
            </a:r>
            <a:r>
              <a:rPr lang="uk-UA" sz="2000" dirty="0" smtClean="0"/>
              <a:t>  сільської ради  </a:t>
            </a:r>
            <a:r>
              <a:rPr lang="uk-UA" sz="2000" dirty="0"/>
              <a:t>на 2020 рік.</a:t>
            </a:r>
          </a:p>
          <a:p>
            <a:pPr marL="0" indent="0">
              <a:spcBef>
                <a:spcPts val="0"/>
              </a:spcBef>
              <a:buNone/>
            </a:pPr>
            <a:endParaRPr lang="uk-UA" sz="2000" dirty="0"/>
          </a:p>
          <a:p>
            <a:pPr marL="0" indent="0">
              <a:spcBef>
                <a:spcPts val="0"/>
              </a:spcBef>
              <a:buNone/>
            </a:pPr>
            <a:r>
              <a:rPr lang="uk-UA" sz="2000" dirty="0"/>
              <a:t>Для виконання Плану вирішувались основні проблемні питання соціально-економічного розвитку у сфері: </a:t>
            </a:r>
            <a:r>
              <a:rPr lang="uk-UA" sz="2000" dirty="0" smtClean="0"/>
              <a:t>освіти</a:t>
            </a:r>
            <a:r>
              <a:rPr lang="uk-UA" sz="2000" dirty="0"/>
              <a:t>, медицини, культури, фізичної культури і спорту, соціального захисту, по  благоустрою населених пунктів громади та ремонту доріг.</a:t>
            </a:r>
          </a:p>
          <a:p>
            <a:pPr marL="0" indent="0">
              <a:spcBef>
                <a:spcPts val="0"/>
              </a:spcBef>
              <a:buNone/>
            </a:pPr>
            <a:endParaRPr lang="uk-UA" sz="2000" dirty="0"/>
          </a:p>
          <a:p>
            <a:pPr marL="0" indent="0">
              <a:spcBef>
                <a:spcPts val="0"/>
              </a:spcBef>
              <a:buNone/>
            </a:pPr>
            <a:r>
              <a:rPr lang="uk-UA" sz="2000" dirty="0"/>
              <a:t>Виконання запланованих заходів реалізовано за рахунок коштів місцевого бюджету, обласного бюджету, коштів підприємств  і інвесторів та спонсорських  коштів.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000" dirty="0"/>
              <a:t>   </a:t>
            </a:r>
          </a:p>
          <a:p>
            <a:pPr marL="0" indent="0">
              <a:spcBef>
                <a:spcPts val="0"/>
              </a:spcBef>
              <a:buNone/>
            </a:pPr>
            <a:endParaRPr lang="uk-UA" sz="2000" dirty="0"/>
          </a:p>
          <a:p>
            <a:pPr marL="0" indent="0">
              <a:buNone/>
            </a:pPr>
            <a:r>
              <a:rPr lang="uk-UA" sz="2000" dirty="0"/>
              <a:t> </a:t>
            </a:r>
          </a:p>
          <a:p>
            <a:pPr marL="0" indent="0">
              <a:buNone/>
            </a:pPr>
            <a:r>
              <a:rPr lang="uk-UA" sz="2000" dirty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7159118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034367" cy="103345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Кутинська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ЗОШ І-ІІІ ст.»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785927"/>
            <a:ext cx="7534301" cy="20002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uk-UA" sz="2000" dirty="0"/>
              <a:t>Проведено косметичний ремонт школи та філій 25362 грн.</a:t>
            </a:r>
          </a:p>
          <a:p>
            <a:pPr>
              <a:spcBef>
                <a:spcPts val="0"/>
              </a:spcBef>
            </a:pPr>
            <a:r>
              <a:rPr lang="uk-UA" sz="2000" b="1" dirty="0"/>
              <a:t>Придбано</a:t>
            </a:r>
            <a:r>
              <a:rPr lang="uk-UA" sz="2000" dirty="0"/>
              <a:t>: Меблі -18360 грн.;</a:t>
            </a:r>
          </a:p>
          <a:p>
            <a:pPr>
              <a:spcBef>
                <a:spcPts val="0"/>
              </a:spcBef>
            </a:pPr>
            <a:r>
              <a:rPr lang="uk-UA" sz="2000" dirty="0"/>
              <a:t>Стільці – 10120 грн.;</a:t>
            </a:r>
          </a:p>
          <a:p>
            <a:pPr>
              <a:spcBef>
                <a:spcPts val="0"/>
              </a:spcBef>
            </a:pPr>
            <a:r>
              <a:rPr lang="uk-UA" sz="2000" dirty="0"/>
              <a:t>Світильники – 1750 грн.;</a:t>
            </a:r>
          </a:p>
          <a:p>
            <a:pPr>
              <a:spcBef>
                <a:spcPts val="0"/>
              </a:spcBef>
            </a:pPr>
            <a:r>
              <a:rPr lang="uk-UA" sz="2000" dirty="0"/>
              <a:t>Шини для автобуса -21 348 грн. </a:t>
            </a:r>
          </a:p>
          <a:p>
            <a:pPr>
              <a:spcBef>
                <a:spcPts val="0"/>
              </a:spcBef>
              <a:buNone/>
            </a:pPr>
            <a:r>
              <a:rPr lang="uk-UA" sz="2000" dirty="0"/>
              <a:t>Загальна сума витрат 76940 грн.</a:t>
            </a:r>
          </a:p>
          <a:p>
            <a:pPr>
              <a:spcBef>
                <a:spcPts val="0"/>
              </a:spcBef>
            </a:pPr>
            <a:endParaRPr lang="uk-UA" sz="2000" dirty="0"/>
          </a:p>
          <a:p>
            <a:pPr>
              <a:spcBef>
                <a:spcPts val="0"/>
              </a:spcBef>
            </a:pPr>
            <a:endParaRPr lang="ru-RU" sz="2000" dirty="0"/>
          </a:p>
        </p:txBody>
      </p:sp>
      <p:pic>
        <p:nvPicPr>
          <p:cNvPr id="3074" name="Picture 2" descr="C:\Users\Admin\Desktop\використ.кошти Кутин\DSCN394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000504"/>
            <a:ext cx="3071834" cy="2520000"/>
          </a:xfrm>
          <a:prstGeom prst="rect">
            <a:avLst/>
          </a:prstGeom>
          <a:noFill/>
        </p:spPr>
      </p:pic>
      <p:pic>
        <p:nvPicPr>
          <p:cNvPr id="3075" name="Picture 3" descr="C:\Users\Admin\Desktop\використ.кошти Кутин\DSCN3953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4071942"/>
            <a:ext cx="2286016" cy="2428892"/>
          </a:xfrm>
          <a:prstGeom prst="rect">
            <a:avLst/>
          </a:prstGeom>
          <a:noFill/>
        </p:spPr>
      </p:pic>
      <p:pic>
        <p:nvPicPr>
          <p:cNvPr id="3076" name="Picture 4" descr="C:\Users\Admin\Desktop\використ.кошти Кутин\DSCN3944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143380"/>
            <a:ext cx="2224485" cy="235745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891491" cy="962012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Храпинська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ЗОШ І-ІІ ст.»</a:t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Придбано: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Шафа для документів (2823 грн.)</a:t>
            </a:r>
            <a:b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Стільці  офісні (4000 грн.)</a:t>
            </a:r>
            <a:b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Столи учительські (4900 грн.)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Admin\Desktop\Фото Храпин\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95557"/>
            <a:ext cx="2696786" cy="3595713"/>
          </a:xfrm>
          <a:prstGeom prst="rect">
            <a:avLst/>
          </a:prstGeom>
          <a:noFill/>
        </p:spPr>
      </p:pic>
      <p:pic>
        <p:nvPicPr>
          <p:cNvPr id="4099" name="Picture 3" descr="C:\Users\Admin\Desktop\Фото Храпин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643182"/>
            <a:ext cx="2643206" cy="3524274"/>
          </a:xfrm>
          <a:prstGeom prst="rect">
            <a:avLst/>
          </a:prstGeom>
          <a:noFill/>
        </p:spPr>
      </p:pic>
      <p:pic>
        <p:nvPicPr>
          <p:cNvPr id="4102" name="Picture 6" descr="C:\Users\Admin\Desktop\Фото Храпин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7884" y="2643182"/>
            <a:ext cx="2644314" cy="35257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105805" cy="132080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Храпинська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ЗОШ І-ІІ ст.»</a:t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7"/>
            <a:ext cx="8286808" cy="107157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uk-UA" sz="7200" b="1" dirty="0">
                <a:latin typeface="Arial" pitchFamily="34" charset="0"/>
                <a:cs typeface="Arial" pitchFamily="34" charset="0"/>
              </a:rPr>
              <a:t>Придбано:   Принтер  - 5500грн.</a:t>
            </a:r>
          </a:p>
          <a:p>
            <a:pPr>
              <a:buNone/>
            </a:pPr>
            <a:r>
              <a:rPr lang="uk-UA" sz="7200" b="1" dirty="0">
                <a:latin typeface="Arial" pitchFamily="34" charset="0"/>
                <a:cs typeface="Arial" pitchFamily="34" charset="0"/>
              </a:rPr>
              <a:t>Телевізор  -7070 грн.</a:t>
            </a:r>
          </a:p>
          <a:p>
            <a:pPr>
              <a:buNone/>
            </a:pPr>
            <a:r>
              <a:rPr lang="uk-UA" sz="7200" b="1" dirty="0" err="1">
                <a:latin typeface="Arial" pitchFamily="34" charset="0"/>
                <a:cs typeface="Arial" pitchFamily="34" charset="0"/>
              </a:rPr>
              <a:t>Роутер</a:t>
            </a:r>
            <a:r>
              <a:rPr lang="uk-UA" sz="7200" b="1" dirty="0">
                <a:latin typeface="Arial" pitchFamily="34" charset="0"/>
                <a:cs typeface="Arial" pitchFamily="34" charset="0"/>
              </a:rPr>
              <a:t> – 849 грн., підсилювачі </a:t>
            </a:r>
            <a:r>
              <a:rPr lang="uk-UA" sz="7200" b="1" dirty="0" err="1">
                <a:latin typeface="Arial" pitchFamily="34" charset="0"/>
                <a:cs typeface="Arial" pitchFamily="34" charset="0"/>
              </a:rPr>
              <a:t>роутера</a:t>
            </a:r>
            <a:r>
              <a:rPr lang="uk-UA" sz="7200" b="1" dirty="0">
                <a:latin typeface="Arial" pitchFamily="34" charset="0"/>
                <a:cs typeface="Arial" pitchFamily="34" charset="0"/>
              </a:rPr>
              <a:t> – 1180 грн., материнські плати 5401 грн.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2050" name="Picture 2" descr="C:\Users\Admin\Desktop\Фото Храпин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786058"/>
            <a:ext cx="3214710" cy="3619525"/>
          </a:xfrm>
          <a:prstGeom prst="rect">
            <a:avLst/>
          </a:prstGeom>
          <a:noFill/>
        </p:spPr>
      </p:pic>
      <p:pic>
        <p:nvPicPr>
          <p:cNvPr id="2051" name="Picture 3" descr="C:\Users\Admin\Desktop\Фото Храпин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214686"/>
            <a:ext cx="2857520" cy="32306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105805" cy="1033450"/>
          </a:xfrm>
        </p:spPr>
        <p:txBody>
          <a:bodyPr>
            <a:no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sz="2800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sz="2800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Храпинська</a:t>
            </a:r>
            <a:r>
              <a:rPr lang="uk-UA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ЗОШ І-ІІ ст.»</a:t>
            </a:r>
            <a:br>
              <a:rPr lang="uk-UA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85926"/>
            <a:ext cx="8286808" cy="250033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uk-UA" sz="6200" dirty="0"/>
              <a:t>     Лінолеум 7416 грн.; Кришки до парт –1360 грн.;</a:t>
            </a:r>
            <a:r>
              <a:rPr lang="ru-RU" sz="6200" dirty="0"/>
              <a:t> </a:t>
            </a:r>
            <a:r>
              <a:rPr lang="uk-UA" sz="6200" dirty="0"/>
              <a:t>Сітка + стовпчики – 7606 </a:t>
            </a:r>
            <a:r>
              <a:rPr lang="uk-UA" sz="6200" dirty="0" err="1"/>
              <a:t>грн.Шпалери</a:t>
            </a:r>
            <a:r>
              <a:rPr lang="uk-UA" sz="6200" dirty="0"/>
              <a:t> – 4056 грн.;</a:t>
            </a:r>
            <a:r>
              <a:rPr lang="ru-RU" sz="6200" dirty="0"/>
              <a:t> </a:t>
            </a:r>
            <a:r>
              <a:rPr lang="uk-UA" sz="6200" dirty="0"/>
              <a:t>Вивіски – 1500 грн.;</a:t>
            </a:r>
            <a:r>
              <a:rPr lang="ru-RU" sz="6200" dirty="0"/>
              <a:t> </a:t>
            </a:r>
            <a:r>
              <a:rPr lang="uk-UA" sz="6200" dirty="0"/>
              <a:t>Тюль – 1164 грн.;</a:t>
            </a:r>
            <a:r>
              <a:rPr lang="ru-RU" sz="6200" dirty="0"/>
              <a:t> </a:t>
            </a:r>
            <a:r>
              <a:rPr lang="uk-UA" sz="6200" dirty="0"/>
              <a:t>Плінтус стельовий,болти – 487 грн.;</a:t>
            </a:r>
            <a:r>
              <a:rPr lang="ru-RU" sz="6200" dirty="0"/>
              <a:t> </a:t>
            </a:r>
            <a:r>
              <a:rPr lang="uk-UA" sz="6200" dirty="0"/>
              <a:t>Класні журнали – 1013 грн.;</a:t>
            </a:r>
            <a:r>
              <a:rPr lang="ru-RU" sz="6200" dirty="0"/>
              <a:t> </a:t>
            </a:r>
            <a:r>
              <a:rPr lang="uk-UA" sz="6200" dirty="0"/>
              <a:t>Антисептики – 3460,00 + 600,00 (</a:t>
            </a:r>
            <a:r>
              <a:rPr lang="uk-UA" sz="6200" dirty="0" err="1"/>
              <a:t>бланідас</a:t>
            </a:r>
            <a:r>
              <a:rPr lang="uk-UA" sz="6200" dirty="0"/>
              <a:t>)</a:t>
            </a:r>
            <a:r>
              <a:rPr lang="ru-RU" sz="6200" dirty="0"/>
              <a:t>; </a:t>
            </a:r>
            <a:r>
              <a:rPr lang="uk-UA" sz="6200" dirty="0"/>
              <a:t>Пірометр – 1200 грн.;</a:t>
            </a:r>
            <a:r>
              <a:rPr lang="uk-UA" sz="6200" dirty="0" err="1"/>
              <a:t>Вагонка</a:t>
            </a:r>
            <a:r>
              <a:rPr lang="uk-UA" sz="6200" dirty="0"/>
              <a:t> – 2560 грн.;Господарчі товари – 759 грн.; </a:t>
            </a:r>
            <a:r>
              <a:rPr lang="ru-RU" sz="6200" dirty="0"/>
              <a:t> </a:t>
            </a:r>
            <a:r>
              <a:rPr lang="uk-UA" sz="6200" dirty="0"/>
              <a:t>Дизпаливо – 1630 грн.; Класні дошки – 3500 грн. Матеріали для будівництва будки для дров – 2008 грн.</a:t>
            </a:r>
            <a:r>
              <a:rPr lang="ru-RU" sz="6200" dirty="0"/>
              <a:t> </a:t>
            </a:r>
            <a:r>
              <a:rPr lang="uk-UA" sz="6200" dirty="0"/>
              <a:t>Фарба, сніжка, лак, кісточки, </a:t>
            </a:r>
            <a:r>
              <a:rPr lang="uk-UA" sz="6200" dirty="0" err="1"/>
              <a:t>жесть</a:t>
            </a:r>
            <a:r>
              <a:rPr lang="uk-UA" sz="6200" dirty="0"/>
              <a:t> для </a:t>
            </a:r>
            <a:r>
              <a:rPr lang="uk-UA" sz="6200" dirty="0" err="1"/>
              <a:t>коньків</a:t>
            </a:r>
            <a:r>
              <a:rPr lang="uk-UA" sz="6200" dirty="0"/>
              <a:t>, </a:t>
            </a:r>
            <a:r>
              <a:rPr lang="uk-UA" sz="6200" dirty="0" err="1"/>
              <a:t>жесть</a:t>
            </a:r>
            <a:r>
              <a:rPr lang="uk-UA" sz="6200" dirty="0"/>
              <a:t> для колодязя, </a:t>
            </a:r>
            <a:r>
              <a:rPr lang="uk-UA" sz="6200" dirty="0" err="1"/>
              <a:t>лакобейц</a:t>
            </a:r>
            <a:r>
              <a:rPr lang="uk-UA" sz="6200" dirty="0"/>
              <a:t>, гвіздки – 12725 грн.</a:t>
            </a:r>
            <a:endParaRPr lang="ru-RU" sz="6200" dirty="0"/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Admin\Desktop\Фото Храпин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071942"/>
            <a:ext cx="1928826" cy="24994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86116" y="4572008"/>
            <a:ext cx="3143272" cy="11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uk-UA" sz="2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Інклюзія:</a:t>
            </a:r>
            <a:r>
              <a:rPr lang="ru-RU" sz="2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</a:p>
          <a:p>
            <a:pPr marL="342900" lvl="0" indent="-342900">
              <a:spcBef>
                <a:spcPts val="1000"/>
              </a:spcBef>
              <a:buClr>
                <a:srgbClr val="90C226"/>
              </a:buClr>
              <a:buSzPct val="80000"/>
            </a:pPr>
            <a:r>
              <a:rPr lang="uk-UA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Планшет «</a:t>
            </a:r>
            <a:r>
              <a:rPr lang="uk-UA" sz="20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Леново</a:t>
            </a:r>
            <a:r>
              <a:rPr lang="uk-UA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» - 4 807 грн.</a:t>
            </a: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3075" name="Picture 3" descr="C:\Users\Admin\Desktop\Фото Храпин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095732"/>
            <a:ext cx="2500330" cy="25781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7" y="428604"/>
            <a:ext cx="8501122" cy="1000132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Храпинська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ЗОШ І-ІІ ст.»</a:t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 кошти НУШ придбано:  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Меблі (7890 грн.); </a:t>
            </a:r>
            <a:b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Комп’ютерне обладнання ( 32114 грн.); Дидактика (7630 грн.) </a:t>
            </a:r>
            <a:r>
              <a:rPr lang="uk-UA" sz="2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2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Admin\Desktop\Фото Храпин\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57562"/>
            <a:ext cx="2352678" cy="3136904"/>
          </a:xfrm>
          <a:prstGeom prst="rect">
            <a:avLst/>
          </a:prstGeom>
          <a:noFill/>
        </p:spPr>
      </p:pic>
      <p:pic>
        <p:nvPicPr>
          <p:cNvPr id="5123" name="Picture 3" descr="C:\Users\Admin\Desktop\Фото Храпин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214686"/>
            <a:ext cx="2430000" cy="3240000"/>
          </a:xfrm>
          <a:prstGeom prst="rect">
            <a:avLst/>
          </a:prstGeom>
          <a:noFill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500306"/>
            <a:ext cx="300039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1" y="285728"/>
            <a:ext cx="8429684" cy="928694"/>
          </a:xfrm>
        </p:spPr>
        <p:txBody>
          <a:bodyPr>
            <a:normAutofit fontScale="90000"/>
          </a:bodyPr>
          <a:lstStyle/>
          <a:p>
            <a:r>
              <a:rPr lang="uk-UA" sz="31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sz="31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31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sz="3100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sz="31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sz="3100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Нобельська</a:t>
            </a:r>
            <a:r>
              <a:rPr lang="uk-UA" sz="31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ЗОШ І-ІІІ ст.»</a:t>
            </a:r>
            <a:br>
              <a:rPr lang="uk-UA" sz="31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31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31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Придбано: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Вікна в кабінет інформатики -2 шт.; </a:t>
            </a:r>
            <a:b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Двері у </a:t>
            </a:r>
            <a:r>
              <a:rPr lang="uk-UA" sz="2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спортзал-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2 шт.; Двері в їдальню; Двері у бібліотеку.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6146" name="Picture 2" descr="C:\Users\Admin\Desktop\НОБЕЛЬ  школа\0-02-05-8e4f376807dbfc247705363b28fc41c4b0cac2a020b1677c5f17fdef1bb01246_ba34eb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357430"/>
            <a:ext cx="3071834" cy="4238653"/>
          </a:xfrm>
          <a:prstGeom prst="rect">
            <a:avLst/>
          </a:prstGeom>
          <a:noFill/>
        </p:spPr>
      </p:pic>
      <p:pic>
        <p:nvPicPr>
          <p:cNvPr id="6147" name="Picture 3" descr="C:\Users\Admin\Desktop\НОБЕЛЬ  школа\0-02-05-45ec54562e90b0a0bf3e46e87de91de1aaba2d267e334ea15338d9fc678770e6_3ea45c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5569" y="2428869"/>
            <a:ext cx="2762712" cy="4105942"/>
          </a:xfrm>
          <a:prstGeom prst="rect">
            <a:avLst/>
          </a:prstGeom>
          <a:noFill/>
        </p:spPr>
      </p:pic>
      <p:pic>
        <p:nvPicPr>
          <p:cNvPr id="6150" name="Picture 6" descr="C:\Users\Admin\Desktop\НОБЕЛЬ  школа\0-02-05-3af258059d3d33d7b87eb85af030f21ee6c0c3bb56af2955139ffc8e8b8b8901_306915e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428868"/>
            <a:ext cx="2319736" cy="1739802"/>
          </a:xfrm>
          <a:prstGeom prst="rect">
            <a:avLst/>
          </a:prstGeom>
          <a:noFill/>
        </p:spPr>
      </p:pic>
      <p:pic>
        <p:nvPicPr>
          <p:cNvPr id="6151" name="Picture 7" descr="C:\Users\Admin\Desktop\НОБЕЛЬ  школа\0-02-05-fe67d7342fb908670dc3c274f2807bb6610a437f38ca916f136af367fe4037ca_9e2be5fe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464851"/>
            <a:ext cx="2357422" cy="176806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320119" cy="103345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Нобельська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ЗОШ І-ІІІ ст.»</a:t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Придбано: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Тюль у кабінет 1 класу та  англійської мови;</a:t>
            </a:r>
            <a:b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Штори з </a:t>
            </a:r>
            <a:r>
              <a:rPr lang="uk-UA" sz="2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ламбрикеном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у актову залу.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7170" name="Picture 2" descr="C:\Users\Admin\Desktop\НОБЕЛЬ  школа\0-02-05-98d355532d9f48ad993f8c215ab50734c9e35cdf95ed91203dc31c1d2e2a1cf7_f345d6a6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048" y="3571876"/>
            <a:ext cx="2544136" cy="2827339"/>
          </a:xfrm>
          <a:prstGeom prst="rect">
            <a:avLst/>
          </a:prstGeom>
          <a:noFill/>
        </p:spPr>
      </p:pic>
      <p:pic>
        <p:nvPicPr>
          <p:cNvPr id="7171" name="Picture 3" descr="C:\Users\Admin\Desktop\НОБЕЛЬ  школа\0-02-05-f2747d4d35f45f003f291304d81a38be5f322d37f4ed92acba51952b2e18e018_79cf9e5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704202"/>
            <a:ext cx="3429024" cy="3679046"/>
          </a:xfrm>
          <a:prstGeom prst="rect">
            <a:avLst/>
          </a:prstGeom>
          <a:noFill/>
        </p:spPr>
      </p:pic>
      <p:pic>
        <p:nvPicPr>
          <p:cNvPr id="7172" name="Picture 4" descr="C:\Users\Admin\Desktop\НОБЕЛЬ  школа\0-02-05-575cf57c837ac503d12f469e6e12fd3a4ed9ca3e9069bbb124543cbd6ca25786_a05741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7800" y="3500438"/>
            <a:ext cx="2261918" cy="288280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248681" cy="103345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Нобельська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ЗОШ І-ІІІ ст.»</a:t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Придбано: </a:t>
            </a:r>
            <a:r>
              <a:rPr lang="uk-UA" sz="2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Електросушка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для рук;</a:t>
            </a:r>
            <a:b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</a:t>
            </a:r>
            <a:r>
              <a:rPr lang="uk-UA" sz="2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Орг.техніка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(принтер, </a:t>
            </a:r>
            <a:r>
              <a:rPr lang="uk-UA" sz="2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веб.камери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2 шт.);</a:t>
            </a:r>
            <a:b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Резервуар для питної води.</a:t>
            </a:r>
            <a:b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Загальна сума на придбання 55 600грн. </a:t>
            </a:r>
            <a:br>
              <a:rPr lang="uk-UA" sz="2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8194" name="Picture 2" descr="C:\Users\Admin\Desktop\НОБЕЛЬ  школа\0-02-05-9819959021648221f57687e6d09bdec2cf11cd03a18d2475c42b5df41089e198_f0e76de7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238499"/>
            <a:ext cx="2500330" cy="3333773"/>
          </a:xfrm>
          <a:prstGeom prst="rect">
            <a:avLst/>
          </a:prstGeom>
          <a:noFill/>
        </p:spPr>
      </p:pic>
      <p:pic>
        <p:nvPicPr>
          <p:cNvPr id="8195" name="Picture 3" descr="C:\Users\Admin\Desktop\НОБЕЛЬ  школа\0-02-05-5ca0b6ac4c22d3d3c5106711b53dcfefa725183b7393f718e6cd6b5d675f78b8_3c16e03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097100"/>
            <a:ext cx="2571768" cy="3429024"/>
          </a:xfrm>
          <a:prstGeom prst="rect">
            <a:avLst/>
          </a:prstGeom>
          <a:noFill/>
        </p:spPr>
      </p:pic>
      <p:pic>
        <p:nvPicPr>
          <p:cNvPr id="8196" name="Picture 4" descr="C:\Users\Admin\Desktop\НОБЕЛЬ  школа\0-02-05-57443859c9c698b09dcec9244eaa936dc8744b45bb1096d3cdacc223d16c6cba_cd9ecf93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3942" y="2928934"/>
            <a:ext cx="2803942" cy="35971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43999" cy="857256"/>
          </a:xfrm>
        </p:spPr>
        <p:txBody>
          <a:bodyPr>
            <a:no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Освіта      </a:t>
            </a:r>
            <a:r>
              <a:rPr lang="uk-UA" sz="2800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КЗ</a:t>
            </a:r>
            <a:r>
              <a:rPr lang="uk-UA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uk-UA" sz="2800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Нобельська</a:t>
            </a:r>
            <a:r>
              <a:rPr lang="uk-UA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ЗОШ І-ІІІ ст.»</a:t>
            </a:r>
            <a:br>
              <a:rPr lang="uk-UA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Зроблено  косметичний ремонт;</a:t>
            </a:r>
            <a:b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Замінено підлогу в коридорі;</a:t>
            </a:r>
            <a:b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Облаштовано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поріг  школи;</a:t>
            </a:r>
            <a:b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Замінено  паркан біля пам</a:t>
            </a:r>
            <a:r>
              <a:rPr lang="uk-UA" sz="2000" dirty="0">
                <a:solidFill>
                  <a:schemeClr val="tx1"/>
                </a:solidFill>
                <a:latin typeface="Times New Roman"/>
                <a:cs typeface="Times New Roman"/>
              </a:rPr>
              <a:t>’ятника</a:t>
            </a:r>
            <a:r>
              <a:rPr lang="uk-UA" sz="2400" dirty="0">
                <a:solidFill>
                  <a:schemeClr val="tx1"/>
                </a:solidFill>
                <a:latin typeface="Times New Roman"/>
                <a:cs typeface="Times New Roman"/>
              </a:rPr>
              <a:t>. </a:t>
            </a:r>
            <a:r>
              <a:rPr lang="uk-UA" sz="2400" i="1" dirty="0">
                <a:solidFill>
                  <a:schemeClr val="tx1"/>
                </a:solidFill>
                <a:latin typeface="Times New Roman"/>
                <a:cs typeface="Times New Roman"/>
              </a:rPr>
              <a:t>Загальна сума  38400 грн.</a:t>
            </a:r>
            <a:r>
              <a:rPr lang="uk-UA" sz="2800" i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2800" i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800" i="1" dirty="0"/>
          </a:p>
        </p:txBody>
      </p:sp>
      <p:pic>
        <p:nvPicPr>
          <p:cNvPr id="9218" name="Picture 2" descr="C:\Users\Admin\Desktop\НОБЕЛЬ  школа\0-02-05-59694acc8eabe4485f01c57ae28c0b236177d179b3e836cf3d5ff09330637525_10fbd5b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857496"/>
            <a:ext cx="3071834" cy="3429024"/>
          </a:xfrm>
          <a:prstGeom prst="rect">
            <a:avLst/>
          </a:prstGeom>
          <a:noFill/>
        </p:spPr>
      </p:pic>
      <p:pic>
        <p:nvPicPr>
          <p:cNvPr id="9219" name="Picture 3" descr="C:\Users\Admin\Desktop\НОБЕЛЬ  школа\0-02-05-f2ccd8b28003b5997b50fd24aa525d240e107e5256a8aca708165910f4786532_d0e7d45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134172"/>
            <a:ext cx="2000264" cy="3249075"/>
          </a:xfrm>
          <a:prstGeom prst="rect">
            <a:avLst/>
          </a:prstGeom>
          <a:noFill/>
        </p:spPr>
      </p:pic>
      <p:pic>
        <p:nvPicPr>
          <p:cNvPr id="9220" name="Picture 4" descr="C:\Users\Admin\Desktop\НОБЕЛЬ  школа\0-02-05-53f05fe6dde36d1bee8dde82e76459e7d74633cb2020de210d8e59cbab150373_292b8ddf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857496"/>
            <a:ext cx="2571767" cy="34515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C358AA0-5F60-421E-A6E7-EEC200E27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515144"/>
          </a:xfrm>
        </p:spPr>
        <p:txBody>
          <a:bodyPr>
            <a:noAutofit/>
          </a:bodyPr>
          <a:lstStyle/>
          <a:p>
            <a:r>
              <a:rPr lang="uk-UA" sz="3200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ДНЗ «Малятко»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81C82B3-8A59-4BD4-8222-A676018F7E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124744"/>
            <a:ext cx="8066857" cy="491661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uk-UA" sz="2000" dirty="0"/>
              <a:t>Поточний ремонт  харчоблоку -  48981 грн.</a:t>
            </a:r>
          </a:p>
          <a:p>
            <a:pPr>
              <a:spcBef>
                <a:spcPts val="0"/>
              </a:spcBef>
            </a:pPr>
            <a:r>
              <a:rPr lang="uk-UA" sz="2000" dirty="0"/>
              <a:t>Поточний ремонт спальної </a:t>
            </a:r>
            <a:r>
              <a:rPr lang="uk-UA" sz="2000" dirty="0" err="1"/>
              <a:t>кітнати</a:t>
            </a:r>
            <a:r>
              <a:rPr lang="uk-UA" sz="2000" dirty="0"/>
              <a:t>,заміна підлоги, стяжка та </a:t>
            </a:r>
            <a:r>
              <a:rPr lang="uk-UA" sz="2000" dirty="0" err="1"/>
              <a:t>ламінат</a:t>
            </a:r>
            <a:r>
              <a:rPr lang="uk-UA" sz="2000" dirty="0"/>
              <a:t> - 44826 грн.</a:t>
            </a:r>
          </a:p>
          <a:p>
            <a:pPr>
              <a:spcBef>
                <a:spcPts val="0"/>
              </a:spcBef>
            </a:pPr>
            <a:r>
              <a:rPr lang="uk-UA" sz="2000" dirty="0"/>
              <a:t>Заміна огорожі біля ДНЗ «Малятко» - 49545 грн</a:t>
            </a:r>
            <a:r>
              <a:rPr lang="uk-UA" dirty="0"/>
              <a:t>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418999D-F61F-49F7-9978-5B8FEFF9C8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2" y="2643182"/>
            <a:ext cx="2714644" cy="35990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F3A732C-C317-498A-865C-60F2D1E4D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2643182"/>
            <a:ext cx="2531191" cy="3620537"/>
          </a:xfrm>
          <a:prstGeom prst="rect">
            <a:avLst/>
          </a:prstGeom>
        </p:spPr>
      </p:pic>
      <p:pic>
        <p:nvPicPr>
          <p:cNvPr id="1026" name="Picture 2" descr="C:\Users\Admin\Desktop\IMG-d903922d30a0f89604ab667732490241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643182"/>
            <a:ext cx="2714644" cy="3643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1182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94C6FC3-E962-4390-9221-F31185D05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60648"/>
            <a:ext cx="7994849" cy="864096"/>
          </a:xfrm>
        </p:spPr>
        <p:txBody>
          <a:bodyPr>
            <a:noAutofit/>
          </a:bodyPr>
          <a:lstStyle/>
          <a:p>
            <a:r>
              <a:rPr lang="uk-UA" sz="2800" b="1" i="1" dirty="0">
                <a:solidFill>
                  <a:srgbClr val="54A021">
                    <a:lumMod val="50000"/>
                  </a:srgbClr>
                </a:solidFill>
                <a:latin typeface="Arial Black" panose="020B0A04020102020204" pitchFamily="34" charset="0"/>
              </a:rPr>
              <a:t>Розвиток економіки та наповнюваність бюджету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43E52F8-21CF-4BE3-9B5B-0F1D8AEEC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268760"/>
            <a:ext cx="7562801" cy="5040560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r>
              <a:rPr lang="uk-UA" sz="5600" dirty="0" smtClean="0"/>
              <a:t>Бюджет сільської ради виконаний на 116,6 %, при плані 8 575852  грн. надійшло     10 000187  </a:t>
            </a:r>
            <a:r>
              <a:rPr lang="uk-UA" sz="5600" dirty="0" err="1" smtClean="0"/>
              <a:t>грн</a:t>
            </a:r>
            <a:r>
              <a:rPr lang="uk-UA" sz="5600" dirty="0" smtClean="0"/>
              <a:t>, перевиконання складає 1429 334  грн.;</a:t>
            </a:r>
            <a:endParaRPr lang="uk-UA" sz="5600" dirty="0"/>
          </a:p>
          <a:p>
            <a:r>
              <a:rPr lang="uk-UA" sz="5600" dirty="0" smtClean="0"/>
              <a:t> На  території громади здійснюють свою діяльність двадцять </a:t>
            </a:r>
            <a:r>
              <a:rPr lang="uk-UA" sz="5600" dirty="0" err="1" smtClean="0"/>
              <a:t>ФОПів</a:t>
            </a:r>
            <a:r>
              <a:rPr lang="uk-UA" sz="5600" dirty="0" smtClean="0"/>
              <a:t>,  ще біля десяти </a:t>
            </a:r>
            <a:r>
              <a:rPr lang="uk-UA" sz="5600" dirty="0" err="1" smtClean="0"/>
              <a:t>ФОПів</a:t>
            </a:r>
            <a:r>
              <a:rPr lang="uk-UA" sz="5600" dirty="0" smtClean="0"/>
              <a:t> здійснюють підприємницьку діяльність за межами територіальної громади,  але сплачують податки в сільський бюджет;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5600" dirty="0" smtClean="0"/>
              <a:t>Серед найбільших платників , юридичних осіб можна відмітити два агропідприємства : Рівненське   аграрне підприємство, АК </a:t>
            </a:r>
            <a:r>
              <a:rPr lang="uk-UA" sz="5600" dirty="0" err="1" smtClean="0"/>
              <a:t>“Полісся”</a:t>
            </a:r>
            <a:r>
              <a:rPr lang="uk-UA" sz="5600" dirty="0" smtClean="0"/>
              <a:t>: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5600" dirty="0" smtClean="0"/>
              <a:t>      ТОВ “АК </a:t>
            </a:r>
            <a:r>
              <a:rPr lang="uk-UA" sz="5600" dirty="0" err="1" smtClean="0"/>
              <a:t>Полісся”</a:t>
            </a:r>
            <a:r>
              <a:rPr lang="uk-UA" sz="5600" dirty="0" smtClean="0"/>
              <a:t>   (2072 договорів,20 років, 2353,92);                                                               </a:t>
            </a:r>
            <a:r>
              <a:rPr lang="uk-UA" sz="5600" dirty="0" err="1" smtClean="0"/>
              <a:t>ТзОВ</a:t>
            </a:r>
            <a:r>
              <a:rPr lang="uk-UA" sz="5600" dirty="0" smtClean="0"/>
              <a:t> “ЗАРІЧНЕ-АГРОПЕРЕРОБКА” (303 договори, 15 років, 142,2322);</a:t>
            </a:r>
          </a:p>
          <a:p>
            <a:r>
              <a:rPr lang="uk-UA" sz="5600" dirty="0" err="1" smtClean="0"/>
              <a:t>Нобельський</a:t>
            </a:r>
            <a:r>
              <a:rPr lang="uk-UA" sz="5600" dirty="0" smtClean="0"/>
              <a:t> національний природний  парк,  </a:t>
            </a:r>
            <a:r>
              <a:rPr lang="uk-UA" sz="5600" dirty="0" err="1" smtClean="0"/>
              <a:t>Зарічненський</a:t>
            </a:r>
            <a:r>
              <a:rPr lang="uk-UA" sz="5600" dirty="0" smtClean="0"/>
              <a:t> держлісгосп                   (</a:t>
            </a:r>
            <a:r>
              <a:rPr lang="uk-UA" sz="5600" dirty="0" err="1" smtClean="0"/>
              <a:t>Локницьке</a:t>
            </a:r>
            <a:r>
              <a:rPr lang="uk-UA" sz="5600" dirty="0" smtClean="0"/>
              <a:t> лісництво), Луцький прикордонний загін, комунальні заклади та комунальне підприємство </a:t>
            </a:r>
            <a:r>
              <a:rPr lang="uk-UA" sz="5600" dirty="0" err="1" smtClean="0"/>
              <a:t>“Обрій”</a:t>
            </a:r>
            <a:endParaRPr lang="uk-UA" sz="5600" dirty="0" smtClean="0"/>
          </a:p>
          <a:p>
            <a:endParaRPr lang="uk-UA" sz="56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uk-UA" sz="5600" dirty="0" smtClean="0"/>
              <a:t>На території   громади функціонує 31 магазин, одне кафе та три  аптеки. В  2020 році відкрився один новий магазин в селі </a:t>
            </a:r>
            <a:r>
              <a:rPr lang="uk-UA" sz="5600" dirty="0" err="1" smtClean="0"/>
              <a:t>Кухче</a:t>
            </a:r>
            <a:r>
              <a:rPr lang="uk-UA" sz="5600" dirty="0" smtClean="0"/>
              <a:t> ( підприємець Погорілець В.) та нова аптека в селі Кутин ( підприємець </a:t>
            </a:r>
            <a:r>
              <a:rPr lang="uk-UA" sz="5600" dirty="0" err="1" smtClean="0"/>
              <a:t>Куницька</a:t>
            </a:r>
            <a:r>
              <a:rPr lang="uk-UA" sz="5600" dirty="0" smtClean="0"/>
              <a:t> Наталія);</a:t>
            </a:r>
            <a:endParaRPr lang="uk-UA" sz="5600" dirty="0"/>
          </a:p>
          <a:p>
            <a:r>
              <a:rPr lang="uk-UA" sz="5600" dirty="0" smtClean="0"/>
              <a:t>Здійснено продаж однієї  ділянки </a:t>
            </a:r>
            <a:r>
              <a:rPr lang="uk-UA" sz="5600" dirty="0" err="1" smtClean="0"/>
              <a:t>несільськогогосподарського</a:t>
            </a:r>
            <a:r>
              <a:rPr lang="uk-UA" sz="5600" dirty="0" smtClean="0"/>
              <a:t> призначення на земельних торгах в </a:t>
            </a:r>
            <a:r>
              <a:rPr lang="uk-UA" sz="5600" dirty="0" err="1" smtClean="0"/>
              <a:t>с.Радове</a:t>
            </a:r>
            <a:r>
              <a:rPr lang="uk-UA" sz="5600" dirty="0" smtClean="0"/>
              <a:t> розміром 100  </a:t>
            </a:r>
            <a:r>
              <a:rPr lang="uk-UA" sz="5600" dirty="0" err="1" smtClean="0"/>
              <a:t>кв.м</a:t>
            </a:r>
            <a:r>
              <a:rPr lang="uk-UA" sz="5600" dirty="0" smtClean="0"/>
              <a:t>, продано право оренди земельних ділянок сільськогосподарського призначення із земель запасу сільської ради на земельному аукціоні на загальну площу  175.5719  га.  (в </a:t>
            </a:r>
            <a:r>
              <a:rPr lang="uk-UA" sz="5600" dirty="0" err="1" smtClean="0"/>
              <a:t>с.Нобель</a:t>
            </a:r>
            <a:r>
              <a:rPr lang="uk-UA" sz="5600" dirty="0" smtClean="0"/>
              <a:t>, </a:t>
            </a:r>
            <a:r>
              <a:rPr lang="uk-UA" sz="5600" dirty="0" err="1" smtClean="0"/>
              <a:t>Локниця</a:t>
            </a:r>
            <a:r>
              <a:rPr lang="uk-UA" sz="5600" dirty="0" smtClean="0"/>
              <a:t>).    Річна сума </a:t>
            </a:r>
            <a:r>
              <a:rPr lang="uk-UA" sz="5600" dirty="0" err="1" smtClean="0"/>
              <a:t>оренди-</a:t>
            </a:r>
            <a:r>
              <a:rPr lang="uk-UA" sz="5600" dirty="0" smtClean="0"/>
              <a:t> 90 970 грн. </a:t>
            </a:r>
          </a:p>
          <a:p>
            <a:r>
              <a:rPr lang="uk-UA" sz="5600" dirty="0" smtClean="0"/>
              <a:t>Виготовлено  генеральний план </a:t>
            </a:r>
            <a:r>
              <a:rPr lang="uk-UA" sz="5600" dirty="0" err="1" smtClean="0"/>
              <a:t>с.Кутин</a:t>
            </a:r>
            <a:r>
              <a:rPr lang="uk-UA" sz="5600" dirty="0" smtClean="0"/>
              <a:t>, розпочато виготовлення генпланів  в </a:t>
            </a:r>
            <a:r>
              <a:rPr lang="uk-UA" sz="5600" dirty="0" err="1" smtClean="0"/>
              <a:t>с.Кухче</a:t>
            </a:r>
            <a:r>
              <a:rPr lang="uk-UA" sz="5600" dirty="0" smtClean="0"/>
              <a:t>, Нобель, </a:t>
            </a:r>
            <a:r>
              <a:rPr lang="uk-UA" sz="5600" dirty="0" err="1" smtClean="0"/>
              <a:t>Локниця</a:t>
            </a:r>
            <a:r>
              <a:rPr lang="uk-UA" sz="5600" dirty="0" smtClean="0"/>
              <a:t> ( зроблено </a:t>
            </a:r>
            <a:r>
              <a:rPr lang="uk-UA" sz="5600" dirty="0" err="1" smtClean="0"/>
              <a:t>топозйомку</a:t>
            </a:r>
            <a:r>
              <a:rPr lang="uk-UA" sz="5600" dirty="0" smtClean="0"/>
              <a:t>), витрачено  коштів  на суму      328 019грн.</a:t>
            </a:r>
            <a:r>
              <a:rPr lang="uk-UA" sz="5600" dirty="0"/>
              <a:t> </a:t>
            </a:r>
            <a:r>
              <a:rPr lang="uk-UA" sz="5600" dirty="0" smtClean="0"/>
              <a:t>                                                                                                         </a:t>
            </a:r>
            <a:r>
              <a:rPr lang="uk-UA" sz="5600" i="1" dirty="0" smtClean="0">
                <a:latin typeface="Arial" pitchFamily="34" charset="0"/>
                <a:cs typeface="Arial" pitchFamily="34" charset="0"/>
              </a:rPr>
              <a:t>Завдяки </a:t>
            </a:r>
            <a:r>
              <a:rPr lang="uk-UA" sz="5600" i="1" dirty="0">
                <a:latin typeface="Arial" pitchFamily="34" charset="0"/>
                <a:cs typeface="Arial" pitchFamily="34" charset="0"/>
              </a:rPr>
              <a:t>коштам, які нам вдалось залучити, вирішувались проблемні  питання в соціальній сфері, по благоустрою та ремонту доріг, а саме: ----</a:t>
            </a:r>
            <a:r>
              <a:rPr lang="uk-UA" sz="5600" i="1" dirty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</a:t>
            </a:r>
            <a:r>
              <a:rPr lang="uk-UA" sz="5600" i="1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911084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034367" cy="1320800"/>
          </a:xfrm>
        </p:spPr>
        <p:txBody>
          <a:bodyPr>
            <a:normAutofit fontScale="90000"/>
          </a:bodyPr>
          <a:lstStyle/>
          <a:p>
            <a:r>
              <a:rPr lang="uk-UA" sz="31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</a:t>
            </a:r>
            <a:r>
              <a:rPr lang="uk-UA" sz="40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uk-UA" sz="40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Медицина</a:t>
            </a:r>
            <a:r>
              <a:rPr lang="uk-UA" sz="40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uk-UA" sz="40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 Narrow" pitchFamily="34" charset="0"/>
              </a:rPr>
              <a:t>Введено в експлуатацію та відкрито </a:t>
            </a:r>
            <a:r>
              <a:rPr lang="uk-UA" sz="2200" dirty="0" err="1">
                <a:solidFill>
                  <a:schemeClr val="tx1"/>
                </a:solidFill>
                <a:latin typeface="Arial Narrow" pitchFamily="34" charset="0"/>
              </a:rPr>
              <a:t>Кухченську</a:t>
            </a:r>
            <a:r>
              <a:rPr lang="uk-UA" sz="2200" dirty="0">
                <a:solidFill>
                  <a:schemeClr val="tx1"/>
                </a:solidFill>
                <a:latin typeface="Arial Narrow" pitchFamily="34" charset="0"/>
              </a:rPr>
              <a:t> лікарську амбулаторію.</a:t>
            </a:r>
            <a:endParaRPr lang="ru-RU" sz="2200" dirty="0"/>
          </a:p>
        </p:txBody>
      </p:sp>
      <p:pic>
        <p:nvPicPr>
          <p:cNvPr id="2051" name="Picture 3" descr="C:\Users\Admin\Desktop\ФОТО  до Звіту (викон плану соц.-економ розв\IMG_20210209_105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143248"/>
            <a:ext cx="2160000" cy="2874380"/>
          </a:xfrm>
          <a:prstGeom prst="rect">
            <a:avLst/>
          </a:prstGeom>
          <a:noFill/>
        </p:spPr>
      </p:pic>
      <p:pic>
        <p:nvPicPr>
          <p:cNvPr id="2052" name="Picture 4" descr="C:\Users\Admin\Desktop\ФОТО  до Звіту (викон плану соц.-економ розв\IMG_20210209_105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4000" y="3286124"/>
            <a:ext cx="1998950" cy="2660066"/>
          </a:xfrm>
          <a:prstGeom prst="rect">
            <a:avLst/>
          </a:prstGeom>
          <a:noFill/>
        </p:spPr>
      </p:pic>
      <p:pic>
        <p:nvPicPr>
          <p:cNvPr id="8" name="Picture 3" descr="C:\Users\Admin\Desktop\IMG_20210209_10494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1935013"/>
            <a:ext cx="4071966" cy="45658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7929618" cy="1320800"/>
          </a:xfrm>
        </p:spPr>
        <p:txBody>
          <a:bodyPr>
            <a:normAutofit fontScale="90000"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СОЦІАЛЬНОЇ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Медицина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/>
            </a:r>
            <a:b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Капітальний ремонт </a:t>
            </a:r>
            <a:r>
              <a:rPr lang="uk-UA" sz="2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ФАПу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в </a:t>
            </a:r>
            <a:r>
              <a:rPr lang="uk-UA" sz="2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с.Заозер’я</a:t>
            </a: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288 294 грн.</a:t>
            </a:r>
            <a:endParaRPr lang="ru-RU" sz="2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Admin\Desktop\IMG-fad0db252b02f84875cb526074527b28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619342"/>
            <a:ext cx="2928958" cy="3905278"/>
          </a:xfrm>
          <a:prstGeom prst="rect">
            <a:avLst/>
          </a:prstGeom>
          <a:noFill/>
        </p:spPr>
      </p:pic>
      <p:pic>
        <p:nvPicPr>
          <p:cNvPr id="1029" name="Picture 5" descr="C:\Users\Admin\Desktop\ФОТО  до Звіту (викон плану соц.-економ розв\IMG_20210209_1047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430112" y="-10144220"/>
            <a:ext cx="3600000" cy="3600000"/>
          </a:xfrm>
          <a:prstGeom prst="rect">
            <a:avLst/>
          </a:prstGeom>
          <a:noFill/>
        </p:spPr>
      </p:pic>
      <p:pic>
        <p:nvPicPr>
          <p:cNvPr id="8" name="Picture 2" descr="C:\Users\Admin\Desktop\ФОТО  до Звіту (викон плану соц.-економ розв\IMG_20210209_10474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357430"/>
            <a:ext cx="4786346" cy="40195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891491" cy="1962144"/>
          </a:xfrm>
        </p:spPr>
        <p:txBody>
          <a:bodyPr>
            <a:no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СОЦІАЛЬНОЇ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Медицина</a:t>
            </a:r>
            <a:b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Влаштовано  пандус   для осіб з обмеженими фізичними можливостями на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ФАПах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с.Радове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- 26935 грн. та в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с.Храпин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b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Заведено  воду на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ФАП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с.Радове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000" dirty="0"/>
          </a:p>
        </p:txBody>
      </p:sp>
      <p:pic>
        <p:nvPicPr>
          <p:cNvPr id="5122" name="Picture 2" descr="C:\Users\Admin\Desktop\ФОТО  до Звіту (викон плану соц.-економ розв\IMG_20210209_1052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643182"/>
            <a:ext cx="3881437" cy="3595685"/>
          </a:xfrm>
          <a:prstGeom prst="rect">
            <a:avLst/>
          </a:prstGeom>
          <a:noFill/>
        </p:spPr>
      </p:pic>
      <p:pic>
        <p:nvPicPr>
          <p:cNvPr id="5123" name="Picture 3" descr="C:\Users\Admin\Desktop\ФОТО  до Звіту (викон плану соц.-економ розв\IMG_20210209_1055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786058"/>
            <a:ext cx="3429024" cy="34290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891491" cy="1890706"/>
          </a:xfrm>
        </p:spPr>
        <p:txBody>
          <a:bodyPr>
            <a:normAutofit fontScale="90000"/>
          </a:bodyPr>
          <a:lstStyle/>
          <a:p>
            <a:r>
              <a:rPr lang="uk-UA" sz="31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</a:t>
            </a:r>
            <a:r>
              <a:rPr lang="uk-UA" sz="44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uk-UA" sz="44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Медицина</a:t>
            </a:r>
            <a:b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Влаштовано  пандус  для осіб з обмеженими фізичними можливостями</a:t>
            </a:r>
            <a:b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ФАПі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с.Задовже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Поточний ремонт порогу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ФАПу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с.Нобель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- 3000 грн.</a:t>
            </a:r>
            <a:b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Здійснено закупівлю матеріалів для проведення поточної води на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ФАПи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с.Радове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.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с.Задовже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та с. Нобель  - 28096 грн.</a:t>
            </a:r>
            <a:b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3074" name="Picture 2" descr="C:\Users\Admin\Desktop\ФОТО  до Звіту (викон плану соц.-економ розв\IMG_20210209_1045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928934"/>
            <a:ext cx="2857519" cy="3500462"/>
          </a:xfrm>
          <a:prstGeom prst="rect">
            <a:avLst/>
          </a:prstGeom>
          <a:noFill/>
        </p:spPr>
      </p:pic>
      <p:pic>
        <p:nvPicPr>
          <p:cNvPr id="3075" name="Picture 3" descr="C:\Users\Admin\Desktop\ФОТО  до Звіту (викон плану соц.-економ розв\IMG_20210209_105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000372"/>
            <a:ext cx="3500462" cy="3571900"/>
          </a:xfrm>
          <a:prstGeom prst="rect">
            <a:avLst/>
          </a:prstGeom>
          <a:noFill/>
        </p:spPr>
      </p:pic>
      <p:pic>
        <p:nvPicPr>
          <p:cNvPr id="3076" name="Picture 4" descr="C:\Users\Admin\Desktop\ФОТО  до Звіту (викон плану соц.-економ розв\IMG_20210209_1053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2786058"/>
            <a:ext cx="2071702" cy="28575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034367" cy="2033582"/>
          </a:xfrm>
        </p:spPr>
        <p:txBody>
          <a:bodyPr>
            <a:normAutofit fontScale="90000"/>
          </a:bodyPr>
          <a:lstStyle/>
          <a:p>
            <a:r>
              <a:rPr lang="uk-UA" sz="31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СОЦІАЛЬНОЇ СФЕРИ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7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Медицина</a:t>
            </a: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Проведено  поточний  ремонт  лікарських амбулаторій  в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с.Локниця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- 49867 грн. та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с.Кутин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- 53830 грн.</a:t>
            </a:r>
            <a:b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Поточний ремонт порогу та влаштовано пандус для осіб з обмеженими  фізичними можливостями в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Кутинській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ЛК   33745 грн.</a:t>
            </a: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6146" name="Picture 2" descr="C:\Users\Admin\Desktop\ФОТО  до Звіту (викон плану соц.-економ розв\IMG_20210209_1049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786058"/>
            <a:ext cx="4071966" cy="3571900"/>
          </a:xfrm>
          <a:prstGeom prst="rect">
            <a:avLst/>
          </a:prstGeom>
          <a:noFill/>
        </p:spPr>
      </p:pic>
      <p:pic>
        <p:nvPicPr>
          <p:cNvPr id="1026" name="Picture 2" descr="C:\Users\Admin\Desktop\IMG_20210210_1259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677400" y="-10820400"/>
            <a:ext cx="3600000" cy="3600000"/>
          </a:xfrm>
          <a:prstGeom prst="rect">
            <a:avLst/>
          </a:prstGeom>
          <a:noFill/>
        </p:spPr>
      </p:pic>
      <p:pic>
        <p:nvPicPr>
          <p:cNvPr id="1027" name="Picture 3" descr="C:\Users\Admin\Desktop\IMG_20210210_1259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2571744"/>
            <a:ext cx="3357586" cy="2428892"/>
          </a:xfrm>
          <a:prstGeom prst="rect">
            <a:avLst/>
          </a:prstGeom>
          <a:noFill/>
        </p:spPr>
      </p:pic>
      <p:pic>
        <p:nvPicPr>
          <p:cNvPr id="1028" name="Picture 4" descr="C:\Users\Admin\Desktop\IMG_20210210_1258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357694"/>
            <a:ext cx="3162942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820053" cy="1320800"/>
          </a:xfrm>
        </p:spPr>
        <p:txBody>
          <a:bodyPr>
            <a:no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СОЦІАЛЬНОЇ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Медицина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714488"/>
            <a:ext cx="7962929" cy="4326875"/>
          </a:xfrm>
        </p:spPr>
        <p:txBody>
          <a:bodyPr/>
          <a:lstStyle/>
          <a:p>
            <a:r>
              <a:rPr lang="uk-UA" dirty="0"/>
              <a:t>Всього  витрат за 2020 рік  по місцевому бюджету (загальний фонд) 740 530 грн.</a:t>
            </a:r>
          </a:p>
          <a:p>
            <a:r>
              <a:rPr lang="uk-UA" dirty="0"/>
              <a:t>Окрім вищезазначених  об</a:t>
            </a:r>
            <a:r>
              <a:rPr lang="uk-UA" dirty="0">
                <a:latin typeface="Times New Roman"/>
                <a:cs typeface="Times New Roman"/>
              </a:rPr>
              <a:t>'</a:t>
            </a:r>
            <a:r>
              <a:rPr lang="uk-UA" dirty="0"/>
              <a:t>єктів  використовувались кошти на такі потреби:</a:t>
            </a:r>
          </a:p>
          <a:p>
            <a:r>
              <a:rPr lang="uk-UA" dirty="0"/>
              <a:t>Оплачено електроенергію  -123 126 грн.;</a:t>
            </a:r>
          </a:p>
          <a:p>
            <a:r>
              <a:rPr lang="uk-UA" dirty="0"/>
              <a:t>Закуплено  дрова   - 46 998 грн.;</a:t>
            </a:r>
          </a:p>
          <a:p>
            <a:r>
              <a:rPr lang="uk-UA" dirty="0"/>
              <a:t>Закуплено </a:t>
            </a:r>
            <a:r>
              <a:rPr lang="uk-UA" dirty="0" err="1"/>
              <a:t>тирсобрикети</a:t>
            </a:r>
            <a:r>
              <a:rPr lang="uk-UA" dirty="0"/>
              <a:t>  - 44 800 грн.;</a:t>
            </a:r>
          </a:p>
          <a:p>
            <a:r>
              <a:rPr lang="uk-UA" dirty="0"/>
              <a:t>Закуплено медичних масок та захисних матеріалів на боротьбу з </a:t>
            </a:r>
            <a:r>
              <a:rPr lang="en-US" dirty="0"/>
              <a:t>COVID-</a:t>
            </a:r>
            <a:r>
              <a:rPr lang="uk-UA" dirty="0"/>
              <a:t>19  - 121 569 грн.</a:t>
            </a:r>
          </a:p>
          <a:p>
            <a:r>
              <a:rPr lang="uk-UA" dirty="0"/>
              <a:t>Оплата праці медпрацівників з нарахуваннями - 173016 грн.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57E7806-C098-4490-ABC2-B22AC3078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14290"/>
            <a:ext cx="6347713" cy="928694"/>
          </a:xfrm>
        </p:spPr>
        <p:txBody>
          <a:bodyPr>
            <a:normAutofit fontScale="90000"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СОЦІАЛЬНОЇ 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Культура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502A7FF-06BA-4395-80F6-83F192C93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142984"/>
            <a:ext cx="7274769" cy="528641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По програмі розвитку культури на 2020 рік було заплановано кошти в сумі 50000 грн.</a:t>
            </a: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Придбано сценічні костюми в кількості 36 одиниць на загальну суму 19 600 грн.; </a:t>
            </a: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 2 ноутбуки -18900 грн.;</a:t>
            </a: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2 мікрофони  - 3400 грн.;</a:t>
            </a: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Цифрова фотокамера - 4500 грн.</a:t>
            </a: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Для публічно-шкільних бібліотек  придбано тюль, </a:t>
            </a:r>
            <a:r>
              <a:rPr lang="uk-UA" dirty="0" err="1">
                <a:latin typeface="Arial" pitchFamily="34" charset="0"/>
                <a:cs typeface="Arial" pitchFamily="34" charset="0"/>
              </a:rPr>
              <a:t>коврові</a:t>
            </a:r>
            <a:r>
              <a:rPr lang="uk-UA" dirty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>
                <a:latin typeface="Arial" pitchFamily="34" charset="0"/>
                <a:cs typeface="Arial" pitchFamily="34" charset="0"/>
              </a:rPr>
              <a:t>дорожки</a:t>
            </a:r>
            <a:r>
              <a:rPr lang="uk-UA" dirty="0">
                <a:latin typeface="Arial" pitchFamily="34" charset="0"/>
                <a:cs typeface="Arial" pitchFamily="34" charset="0"/>
              </a:rPr>
              <a:t>, стільчики, карнизи, виставкові стелажі     (загальна сума 20 000 грн.)</a:t>
            </a: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Ремонт опалення  в сільському клубі </a:t>
            </a:r>
            <a:r>
              <a:rPr lang="uk-UA" dirty="0" err="1">
                <a:latin typeface="Arial" pitchFamily="34" charset="0"/>
                <a:cs typeface="Arial" pitchFamily="34" charset="0"/>
              </a:rPr>
              <a:t>с.Заозер’я</a:t>
            </a:r>
            <a:r>
              <a:rPr lang="uk-UA" dirty="0">
                <a:latin typeface="Arial" pitchFamily="34" charset="0"/>
                <a:cs typeface="Arial" pitchFamily="34" charset="0"/>
              </a:rPr>
              <a:t> - 45554;</a:t>
            </a: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Заміна огорожі біля сільського клубу </a:t>
            </a:r>
            <a:r>
              <a:rPr lang="uk-UA" dirty="0" err="1">
                <a:latin typeface="Arial" pitchFamily="34" charset="0"/>
                <a:cs typeface="Arial" pitchFamily="34" charset="0"/>
              </a:rPr>
              <a:t>с.Нобель</a:t>
            </a:r>
            <a:r>
              <a:rPr lang="uk-UA" dirty="0">
                <a:latin typeface="Arial" pitchFamily="34" charset="0"/>
                <a:cs typeface="Arial" pitchFamily="34" charset="0"/>
              </a:rPr>
              <a:t>  - 49909 </a:t>
            </a:r>
            <a:r>
              <a:rPr lang="uk-UA" dirty="0" err="1">
                <a:latin typeface="Arial" pitchFamily="34" charset="0"/>
                <a:cs typeface="Arial" pitchFamily="34" charset="0"/>
              </a:rPr>
              <a:t>грн</a:t>
            </a:r>
            <a:r>
              <a:rPr lang="uk-UA" dirty="0">
                <a:latin typeface="Arial" pitchFamily="34" charset="0"/>
                <a:cs typeface="Arial" pitchFamily="34" charset="0"/>
              </a:rPr>
              <a:t>; </a:t>
            </a: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Влаштування </a:t>
            </a:r>
            <a:r>
              <a:rPr lang="uk-UA" dirty="0" err="1">
                <a:latin typeface="Arial" pitchFamily="34" charset="0"/>
                <a:cs typeface="Arial" pitchFamily="34" charset="0"/>
              </a:rPr>
              <a:t>підшиви</a:t>
            </a:r>
            <a:r>
              <a:rPr lang="uk-UA" dirty="0">
                <a:latin typeface="Arial" pitchFamily="34" charset="0"/>
                <a:cs typeface="Arial" pitchFamily="34" charset="0"/>
              </a:rPr>
              <a:t> та  зливу у приміщенні клубу </a:t>
            </a:r>
            <a:r>
              <a:rPr lang="uk-UA" dirty="0" err="1">
                <a:latin typeface="Arial" pitchFamily="34" charset="0"/>
                <a:cs typeface="Arial" pitchFamily="34" charset="0"/>
              </a:rPr>
              <a:t>с.Нобель</a:t>
            </a:r>
            <a:r>
              <a:rPr lang="uk-UA" dirty="0">
                <a:latin typeface="Arial" pitchFamily="34" charset="0"/>
                <a:cs typeface="Arial" pitchFamily="34" charset="0"/>
              </a:rPr>
              <a:t> 70342 грн.</a:t>
            </a: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Заміна  огорожі біля сільського клубу с </a:t>
            </a:r>
            <a:r>
              <a:rPr lang="uk-UA" dirty="0" err="1">
                <a:latin typeface="Arial" pitchFamily="34" charset="0"/>
                <a:cs typeface="Arial" pitchFamily="34" charset="0"/>
              </a:rPr>
              <a:t>Радове</a:t>
            </a:r>
            <a:r>
              <a:rPr lang="uk-UA" dirty="0">
                <a:latin typeface="Arial" pitchFamily="34" charset="0"/>
                <a:cs typeface="Arial" pitchFamily="34" charset="0"/>
              </a:rPr>
              <a:t> - 49938 грн.</a:t>
            </a:r>
          </a:p>
          <a:p>
            <a:pPr>
              <a:spcBef>
                <a:spcPts val="0"/>
              </a:spcBef>
            </a:pPr>
            <a:endParaRPr lang="uk-UA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uk-UA" dirty="0">
                <a:latin typeface="Arial" pitchFamily="34" charset="0"/>
                <a:cs typeface="Arial" pitchFamily="34" charset="0"/>
              </a:rPr>
              <a:t>Загальна сума витрат  на заклади культури 282143 грн., з них 99847 грн. по благоустрою.</a:t>
            </a:r>
          </a:p>
          <a:p>
            <a:pPr>
              <a:spcBef>
                <a:spcPts val="0"/>
              </a:spcBef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6749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2853"/>
            <a:ext cx="7772400" cy="765868"/>
          </a:xfrm>
        </p:spPr>
        <p:txBody>
          <a:bodyPr>
            <a:normAutofit fontScale="90000"/>
          </a:bodyPr>
          <a:lstStyle/>
          <a:p>
            <a:pPr algn="l"/>
            <a:r>
              <a:rPr lang="uk-UA" sz="31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</a:t>
            </a:r>
            <a:br>
              <a:rPr lang="uk-UA" sz="31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400" b="1" i="1" dirty="0">
                <a:solidFill>
                  <a:srgbClr val="00B050"/>
                </a:solidFill>
                <a:latin typeface="Arial Black" pitchFamily="34" charset="0"/>
              </a:rPr>
              <a:t>КУЛЬТУРА</a:t>
            </a:r>
            <a:endParaRPr lang="ru-RU" sz="2400" b="1" i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72200" y="1772816"/>
            <a:ext cx="1872208" cy="386598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uk-UA" sz="2600" b="1" i="1" dirty="0">
                <a:solidFill>
                  <a:srgbClr val="002060"/>
                </a:solidFill>
              </a:rPr>
              <a:t>Придбано сценічні костюми в кількості </a:t>
            </a:r>
          </a:p>
          <a:p>
            <a:pPr algn="ctr"/>
            <a:r>
              <a:rPr lang="uk-UA" sz="2600" b="1" i="1" dirty="0">
                <a:solidFill>
                  <a:srgbClr val="002060"/>
                </a:solidFill>
              </a:rPr>
              <a:t>36 шт. на загальну суму 19600 грн.</a:t>
            </a:r>
          </a:p>
          <a:p>
            <a:pPr algn="ctr"/>
            <a:r>
              <a:rPr lang="uk-UA" sz="2600" i="1" dirty="0">
                <a:solidFill>
                  <a:srgbClr val="002060"/>
                </a:solidFill>
              </a:rPr>
              <a:t>(на фото аматори сцени сіл </a:t>
            </a:r>
            <a:r>
              <a:rPr lang="uk-UA" sz="2600" i="1" dirty="0" err="1">
                <a:solidFill>
                  <a:srgbClr val="002060"/>
                </a:solidFill>
              </a:rPr>
              <a:t>Кухче</a:t>
            </a:r>
            <a:r>
              <a:rPr lang="uk-UA" sz="2600" i="1" dirty="0">
                <a:solidFill>
                  <a:srgbClr val="002060"/>
                </a:solidFill>
              </a:rPr>
              <a:t>, </a:t>
            </a:r>
            <a:r>
              <a:rPr lang="uk-UA" sz="2600" i="1" dirty="0" err="1">
                <a:solidFill>
                  <a:srgbClr val="002060"/>
                </a:solidFill>
              </a:rPr>
              <a:t>Радове</a:t>
            </a:r>
            <a:r>
              <a:rPr lang="uk-UA" sz="2600" b="1" i="1" dirty="0">
                <a:solidFill>
                  <a:srgbClr val="002060"/>
                </a:solidFill>
              </a:rPr>
              <a:t>)</a:t>
            </a:r>
            <a:endParaRPr lang="ru-RU" sz="26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Admin\Desktop\ФОТО  до Звіту (викон плану соц.-економ розв\IMG-40259ef73d83b1725a96f9264647a1e4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72634"/>
            <a:ext cx="6336704" cy="5445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6EA6E1F-F2F5-40DE-80F7-F559849937EE}"/>
              </a:ext>
            </a:extLst>
          </p:cNvPr>
          <p:cNvSpPr txBox="1"/>
          <p:nvPr/>
        </p:nvSpPr>
        <p:spPr>
          <a:xfrm>
            <a:off x="6372200" y="327873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838446"/>
          </a:xfrm>
        </p:spPr>
        <p:txBody>
          <a:bodyPr>
            <a:normAutofit fontScale="90000"/>
          </a:bodyPr>
          <a:lstStyle/>
          <a:p>
            <a:pPr algn="l"/>
            <a:r>
              <a:rPr lang="uk-UA" sz="32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</a:t>
            </a:r>
            <a:br>
              <a:rPr lang="uk-UA" sz="32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800" b="1" i="1" dirty="0">
                <a:solidFill>
                  <a:srgbClr val="00B050"/>
                </a:solidFill>
                <a:latin typeface="Arial Black" pitchFamily="34" charset="0"/>
              </a:rPr>
              <a:t>КУЛЬТУРА  </a:t>
            </a:r>
            <a:r>
              <a:rPr lang="uk-UA" sz="1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Сценічні костюми</a:t>
            </a:r>
            <a:endParaRPr lang="ru-RU" sz="2200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141455512_862222791262992_4356384547483938355_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1052736"/>
            <a:ext cx="338437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0590D91-05BB-4B9A-836F-CB6A976F4C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426" y="1052736"/>
            <a:ext cx="3328973" cy="47525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A10DF84-4CF0-47C0-96C9-00C848B2EA29}"/>
              </a:ext>
            </a:extLst>
          </p:cNvPr>
          <p:cNvSpPr txBox="1"/>
          <p:nvPr/>
        </p:nvSpPr>
        <p:spPr>
          <a:xfrm>
            <a:off x="714348" y="5988626"/>
            <a:ext cx="7058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>
                <a:solidFill>
                  <a:schemeClr val="accent2">
                    <a:lumMod val="50000"/>
                  </a:schemeClr>
                </a:solidFill>
              </a:rPr>
              <a:t>Аматори сцени    </a:t>
            </a:r>
            <a:r>
              <a:rPr lang="uk-UA" b="1" i="1" dirty="0" err="1">
                <a:solidFill>
                  <a:schemeClr val="accent2">
                    <a:lumMod val="50000"/>
                  </a:schemeClr>
                </a:solidFill>
              </a:rPr>
              <a:t>с.Нобель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</a:rPr>
              <a:t>                    </a:t>
            </a:r>
            <a:r>
              <a:rPr lang="uk-UA" b="1" i="1" dirty="0" err="1">
                <a:solidFill>
                  <a:schemeClr val="accent2">
                    <a:lumMod val="50000"/>
                  </a:schemeClr>
                </a:solidFill>
              </a:rPr>
              <a:t>с.Заозер’я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3FFE44-2F89-4F57-A51D-0841522FF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472" y="357166"/>
            <a:ext cx="8358246" cy="1644672"/>
          </a:xfrm>
        </p:spPr>
        <p:txBody>
          <a:bodyPr>
            <a:norm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400" b="1" i="1" dirty="0">
                <a:solidFill>
                  <a:srgbClr val="00B050"/>
                </a:solidFill>
                <a:latin typeface="Arial Black" pitchFamily="34" charset="0"/>
              </a:rPr>
              <a:t>КУЛЬТУРА</a:t>
            </a:r>
            <a:r>
              <a:rPr lang="uk-UA" sz="2000" b="1" i="1" dirty="0">
                <a:solidFill>
                  <a:srgbClr val="00B050"/>
                </a:solidFill>
                <a:latin typeface="Arial Black" pitchFamily="34" charset="0"/>
              </a:rPr>
              <a:t>  </a:t>
            </a:r>
            <a:r>
              <a:rPr lang="uk-UA" sz="18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Сценічні костюми</a:t>
            </a:r>
            <a:r>
              <a:rPr lang="uk-UA" sz="18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uk-UA" sz="1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uk-UA" sz="1800" dirty="0">
                <a:solidFill>
                  <a:schemeClr val="accent2">
                    <a:lumMod val="75000"/>
                  </a:schemeClr>
                </a:solidFill>
              </a:rPr>
              <a:t>Аматори  сцени  </a:t>
            </a:r>
            <a:r>
              <a:rPr lang="uk-UA" sz="1800" dirty="0" err="1">
                <a:solidFill>
                  <a:schemeClr val="accent2">
                    <a:lumMod val="75000"/>
                  </a:schemeClr>
                </a:solidFill>
              </a:rPr>
              <a:t>с.Кутин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64F617D6-E7BF-4C36-B1D7-A57BC1868B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310388"/>
            <a:ext cx="3781292" cy="4839163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5689437-527C-4680-B7D6-7BB4A6D9E6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86063" y="1281112"/>
            <a:ext cx="3314329" cy="49672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42141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9B9352-70D5-4C60-94FA-31F8C532E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28604"/>
            <a:ext cx="8248681" cy="1857388"/>
          </a:xfrm>
        </p:spPr>
        <p:txBody>
          <a:bodyPr>
            <a:normAutofit fontScale="90000"/>
          </a:bodyPr>
          <a:lstStyle/>
          <a:p>
            <a:r>
              <a:rPr lang="uk-UA" dirty="0"/>
              <a:t>  </a:t>
            </a: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С0ЦІАЛЬНОЇ  СФЕРИ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Апарат управління</a:t>
            </a:r>
            <a:b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uk-UA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Капітальний ремонт огорожі біля приміщення сільської  ради в </a:t>
            </a:r>
            <a:r>
              <a:rPr lang="uk-UA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с.Локниця</a:t>
            </a:r>
            <a:r>
              <a:rPr lang="uk-UA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(281394 грн.) </a:t>
            </a:r>
            <a:br>
              <a:rPr lang="uk-UA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Влаштування пандусу для осіб з обмеженими  фізичними можливостями.</a:t>
            </a:r>
            <a: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endParaRPr lang="ru-RU" sz="2000" b="1" i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349406B-0817-4B21-A64E-F8E958D551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786058"/>
            <a:ext cx="2357134" cy="352780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27DB0F5-E63E-4423-A490-878E737F53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2" y="2214554"/>
            <a:ext cx="4143404" cy="4238653"/>
          </a:xfrm>
          <a:prstGeom prst="rect">
            <a:avLst/>
          </a:prstGeom>
        </p:spPr>
      </p:pic>
      <p:pic>
        <p:nvPicPr>
          <p:cNvPr id="4098" name="Picture 2" descr="C:\Users\Admin\Desktop\ФОТО  до Звіту (викон плану соц.-економ розв\IMG_20210209_10512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3857628"/>
            <a:ext cx="2071670" cy="23891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094231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287DDC-595D-4525-AF96-34788EB28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035" y="609600"/>
            <a:ext cx="6457278" cy="962012"/>
          </a:xfrm>
        </p:spPr>
        <p:txBody>
          <a:bodyPr>
            <a:normAutofit fontScale="90000"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</a:t>
            </a:r>
            <a:r>
              <a:rPr lang="uk-UA" sz="20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uk-UA" sz="20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sz="22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КУЛЬТУРА          </a:t>
            </a:r>
            <a:r>
              <a:rPr lang="uk-UA" sz="2200" b="1" i="1" dirty="0">
                <a:solidFill>
                  <a:srgbClr val="00B050"/>
                </a:solidFill>
                <a:latin typeface="Arial Black" pitchFamily="34" charset="0"/>
              </a:rPr>
              <a:t>       </a:t>
            </a:r>
            <a:r>
              <a:rPr lang="uk-UA" sz="2200" dirty="0">
                <a:solidFill>
                  <a:schemeClr val="accent2">
                    <a:lumMod val="50000"/>
                  </a:schemeClr>
                </a:solidFill>
              </a:rPr>
              <a:t>Клуб </a:t>
            </a:r>
            <a:r>
              <a:rPr lang="uk-UA" sz="2200" dirty="0" err="1">
                <a:solidFill>
                  <a:schemeClr val="accent2">
                    <a:lumMod val="50000"/>
                  </a:schemeClr>
                </a:solidFill>
              </a:rPr>
              <a:t>с.Заозер’я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C5C5274-C8A3-4049-8E10-FC76F87704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500174"/>
            <a:ext cx="3643338" cy="4531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0D9293A-A41E-4A65-BDC5-C2694C1014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48" y="1619680"/>
            <a:ext cx="4106416" cy="502403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3397A88-7271-4D53-A020-AE1E4703AD59}"/>
              </a:ext>
            </a:extLst>
          </p:cNvPr>
          <p:cNvSpPr txBox="1"/>
          <p:nvPr/>
        </p:nvSpPr>
        <p:spPr>
          <a:xfrm>
            <a:off x="609598" y="5898010"/>
            <a:ext cx="85344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Ремонт </a:t>
            </a:r>
            <a:r>
              <a:rPr lang="uk-UA" sz="2000" dirty="0" err="1"/>
              <a:t>опаленя</a:t>
            </a:r>
            <a:r>
              <a:rPr lang="uk-UA" sz="2000" dirty="0"/>
              <a:t> </a:t>
            </a:r>
            <a:br>
              <a:rPr lang="uk-UA" sz="2000" dirty="0"/>
            </a:br>
            <a:r>
              <a:rPr lang="uk-UA" sz="2000" dirty="0"/>
              <a:t>Загальна сума 45554 грн.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252264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4B03F0F-B599-4E74-A6A7-96F2AF341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85728"/>
            <a:ext cx="8105805" cy="911024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</a:t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Культура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   </a:t>
            </a:r>
            <a:r>
              <a:rPr lang="uk-UA" sz="2200" b="1" dirty="0">
                <a:solidFill>
                  <a:schemeClr val="tx1"/>
                </a:solidFill>
                <a:latin typeface="Arial" pitchFamily="34" charset="0"/>
                <a:cs typeface="Aharoni" pitchFamily="2" charset="-79"/>
              </a:rPr>
              <a:t>клуб  </a:t>
            </a:r>
            <a:r>
              <a:rPr lang="uk-UA" sz="2200" b="1" dirty="0" err="1">
                <a:solidFill>
                  <a:schemeClr val="tx1"/>
                </a:solidFill>
                <a:latin typeface="Arial" pitchFamily="34" charset="0"/>
                <a:cs typeface="Aharoni" pitchFamily="2" charset="-79"/>
              </a:rPr>
              <a:t>с.Нобель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endParaRPr lang="ru-RU" sz="2700" b="1" i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4712CE0-33F0-4C8C-88B4-D37CC5B77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340769"/>
            <a:ext cx="6347714" cy="1445289"/>
          </a:xfrm>
        </p:spPr>
        <p:txBody>
          <a:bodyPr>
            <a:normAutofit/>
          </a:bodyPr>
          <a:lstStyle/>
          <a:p>
            <a:r>
              <a:rPr lang="uk-UA" sz="2000" dirty="0"/>
              <a:t>Влаштування </a:t>
            </a:r>
            <a:r>
              <a:rPr lang="uk-UA" sz="2000" dirty="0" err="1"/>
              <a:t>підшиви</a:t>
            </a:r>
            <a:r>
              <a:rPr lang="uk-UA" sz="2000" dirty="0"/>
              <a:t> та зливу  - 70342 грн.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707ED49-BC15-4099-839A-2ED0242787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44" y="2630870"/>
            <a:ext cx="4077877" cy="39414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449640B-FD8F-452F-BCF4-CF4AAF5E58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01" y="2132857"/>
            <a:ext cx="4230355" cy="47251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9463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FE8850-938D-4A56-A8A3-DFCBF5891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85728"/>
            <a:ext cx="7677177" cy="1644672"/>
          </a:xfrm>
        </p:spPr>
        <p:txBody>
          <a:bodyPr/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 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uk-UA" sz="24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СПОРТ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31C8377-454D-45FC-8419-4B10171DC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196752"/>
            <a:ext cx="7748616" cy="4772603"/>
          </a:xfrm>
        </p:spPr>
        <p:txBody>
          <a:bodyPr>
            <a:normAutofit lnSpcReduction="10000"/>
          </a:bodyPr>
          <a:lstStyle/>
          <a:p>
            <a:r>
              <a:rPr lang="uk-UA" sz="2000" dirty="0"/>
              <a:t>По програмі розвитку фізичної культури та спорту на 2020 рік  було заплановано кошти в сумі  37 288 грн.</a:t>
            </a:r>
          </a:p>
          <a:p>
            <a:r>
              <a:rPr lang="uk-UA" sz="2000" dirty="0"/>
              <a:t>Придбано футбольну форму (частина коштів була проплачена у 2019 році, у 2020  </a:t>
            </a:r>
            <a:r>
              <a:rPr lang="uk-UA" sz="2000" dirty="0" err="1"/>
              <a:t>проплачено</a:t>
            </a:r>
            <a:r>
              <a:rPr lang="uk-UA" sz="2000" dirty="0"/>
              <a:t> 7288 грн.)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uk-UA" sz="2000" dirty="0"/>
              <a:t>Придбано  м’ячі, кубки,</a:t>
            </a:r>
            <a:r>
              <a:rPr lang="ru-RU" sz="2000" dirty="0"/>
              <a:t> </a:t>
            </a:r>
            <a:r>
              <a:rPr lang="uk-UA" sz="2000" dirty="0"/>
              <a:t>медалі на суму 4415 грн.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uk-UA" sz="2000" dirty="0"/>
              <a:t>Придбано </a:t>
            </a:r>
            <a:r>
              <a:rPr lang="uk-UA" sz="2000" dirty="0" err="1"/>
              <a:t>теренажери</a:t>
            </a:r>
            <a:r>
              <a:rPr lang="uk-UA" sz="2000" dirty="0"/>
              <a:t>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uk-UA" sz="2000" dirty="0"/>
              <a:t>Бігова доріжка  -16000грн.;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uk-UA" sz="2000" dirty="0"/>
              <a:t>Велотренажер - 6100 грн.;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uk-UA" sz="2000" dirty="0"/>
              <a:t>Лавка атлетична 3497 грн.</a:t>
            </a:r>
          </a:p>
          <a:p>
            <a:pPr>
              <a:spcBef>
                <a:spcPts val="0"/>
              </a:spcBef>
            </a:pPr>
            <a:r>
              <a:rPr lang="uk-UA" sz="2000" dirty="0"/>
              <a:t>Загальна сума використаних коштів по програмі розвитку  фізичної культури та спорту 37288 грн.</a:t>
            </a:r>
          </a:p>
          <a:p>
            <a:pPr>
              <a:spcBef>
                <a:spcPts val="0"/>
              </a:spcBef>
            </a:pPr>
            <a:r>
              <a:rPr lang="uk-UA" sz="2000" dirty="0"/>
              <a:t>Надавалась субвенція для </a:t>
            </a:r>
            <a:r>
              <a:rPr lang="uk-UA" sz="2000" dirty="0" err="1"/>
              <a:t>Зарічненської</a:t>
            </a:r>
            <a:r>
              <a:rPr lang="uk-UA" sz="2000" dirty="0"/>
              <a:t> ДЮСШ на утримання  тренерів 1,5 ставки. Загальна сума 139900 грн.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uk-UA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uk-UA" dirty="0"/>
          </a:p>
          <a:p>
            <a:pPr marL="0" indent="0">
              <a:spcBef>
                <a:spcPts val="0"/>
              </a:spcBef>
              <a:buNone/>
            </a:pPr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9639648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989312C-B420-48CE-AF45-78274E1F8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85728"/>
            <a:ext cx="7891491" cy="911024"/>
          </a:xfrm>
        </p:spPr>
        <p:txBody>
          <a:bodyPr>
            <a:normAutofit fontScale="90000"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 </a:t>
            </a:r>
            <a:r>
              <a:rPr lang="uk-UA" sz="2800" b="1" i="1" dirty="0">
                <a:latin typeface="Arial Black" panose="020B0A04020102020204" pitchFamily="34" charset="0"/>
              </a:rPr>
              <a:t/>
            </a:r>
            <a:br>
              <a:rPr lang="uk-UA" sz="2800" b="1" i="1" dirty="0">
                <a:latin typeface="Arial Black" panose="020B0A04020102020204" pitchFamily="34" charset="0"/>
              </a:rPr>
            </a:br>
            <a:r>
              <a:rPr lang="uk-UA" sz="2800" b="1" i="1" dirty="0">
                <a:latin typeface="Arial Black" panose="020B0A04020102020204" pitchFamily="34" charset="0"/>
              </a:rPr>
              <a:t>СПОРТ</a:t>
            </a:r>
            <a:endParaRPr lang="ru-RU" sz="2800" b="1" i="1" dirty="0">
              <a:latin typeface="Arial Black" panose="020B0A04020102020204" pitchFamily="34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9DBD132D-3609-44F4-907B-6F57C07EB0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3022984"/>
            <a:ext cx="3413293" cy="3626655"/>
          </a:xfr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0B5CAAEB-A490-4BAF-A147-B4E16530FF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9" y="2996951"/>
            <a:ext cx="4340295" cy="3626655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09AD5A89-E746-4891-8C70-6C9BF789C40A}"/>
              </a:ext>
            </a:extLst>
          </p:cNvPr>
          <p:cNvSpPr/>
          <p:nvPr/>
        </p:nvSpPr>
        <p:spPr>
          <a:xfrm>
            <a:off x="539552" y="1166245"/>
            <a:ext cx="691276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000"/>
              </a:spcBef>
              <a:buClr>
                <a:srgbClr val="90C226"/>
              </a:buClr>
              <a:buSzPct val="80000"/>
              <a:buFont typeface="Wingdings 3" charset="2"/>
              <a:buChar char=""/>
            </a:pPr>
            <a:r>
              <a:rPr lang="uk-UA" dirty="0">
                <a:solidFill>
                  <a:prstClr val="black">
                    <a:lumMod val="75000"/>
                    <a:lumOff val="25000"/>
                  </a:prstClr>
                </a:solidFill>
              </a:rPr>
              <a:t>В зв’язку з карантинними обмеженнями   проводились не всі  спортивні змагання згідно планування. </a:t>
            </a:r>
            <a:r>
              <a:rPr lang="uk-UA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Було проведено: Турнір з міні-футболу на Кубок </a:t>
            </a:r>
            <a:r>
              <a:rPr lang="uk-UA" sz="1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Локницької</a:t>
            </a:r>
            <a:r>
              <a:rPr lang="uk-UA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ОТГ серед молоді, приурочений 29-тій річниці Незалежності України та 4-тій річниці об’ єднання громади,  і Турнір з міні-футболу серед ветеранів футболу до Дня українського козацтва та пам’яті  учасника АТО Павла </a:t>
            </a:r>
            <a:r>
              <a:rPr lang="uk-UA" sz="16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Харковця</a:t>
            </a:r>
            <a:r>
              <a:rPr lang="uk-UA" sz="16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3241824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36577F8-EED5-4BBB-A833-6FF1128EF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14290"/>
            <a:ext cx="8034367" cy="1000132"/>
          </a:xfrm>
        </p:spPr>
        <p:txBody>
          <a:bodyPr>
            <a:norm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РОЗВИТОК  СОЦІАЛЬНОЇ  СФЕРИ </a:t>
            </a:r>
            <a:r>
              <a:rPr lang="uk-UA" sz="2800" i="1" dirty="0">
                <a:latin typeface="Arial Black" panose="020B0A04020102020204" pitchFamily="34" charset="0"/>
              </a:rPr>
              <a:t/>
            </a:r>
            <a:br>
              <a:rPr lang="uk-UA" sz="2800" i="1" dirty="0">
                <a:latin typeface="Arial Black" panose="020B0A04020102020204" pitchFamily="34" charset="0"/>
              </a:rPr>
            </a:br>
            <a:r>
              <a:rPr lang="uk-UA" sz="2800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СПОРТ</a:t>
            </a:r>
            <a:endParaRPr lang="ru-RU" sz="2800" i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BA645A2-F65D-4DE7-B2C7-74203C25DE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2"/>
            <a:ext cx="2952329" cy="4586601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26126A8-7F89-4D5B-AA99-9C353FA392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16216" y="1700808"/>
            <a:ext cx="2448272" cy="45475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182A79A-1C49-407A-88F1-FBFFB81A12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6" y="1196752"/>
            <a:ext cx="3312366" cy="50516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7EE9CB88-05FD-45A0-880D-76FD148BE562}"/>
              </a:ext>
            </a:extLst>
          </p:cNvPr>
          <p:cNvSpPr txBox="1"/>
          <p:nvPr/>
        </p:nvSpPr>
        <p:spPr>
          <a:xfrm>
            <a:off x="609599" y="6248400"/>
            <a:ext cx="7058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Тренажери.  Будинок культури </a:t>
            </a:r>
            <a:r>
              <a:rPr lang="uk-UA" dirty="0" err="1"/>
              <a:t>с.Локниця</a:t>
            </a:r>
            <a:r>
              <a:rPr lang="uk-UA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529075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604822"/>
          </a:xfrm>
        </p:spPr>
        <p:txBody>
          <a:bodyPr>
            <a:norm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СОЦІАЛЬНИЙ  ЗАХИСТ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8" y="1285860"/>
            <a:ext cx="7605739" cy="4755503"/>
          </a:xfrm>
        </p:spPr>
        <p:txBody>
          <a:bodyPr/>
          <a:lstStyle/>
          <a:p>
            <a:r>
              <a:rPr lang="uk-UA" sz="2400" dirty="0"/>
              <a:t>На утримання соціальних працівників було надано субвенцію  </a:t>
            </a:r>
            <a:r>
              <a:rPr lang="uk-UA" sz="2400" dirty="0" err="1"/>
              <a:t>Зарічненському</a:t>
            </a:r>
            <a:r>
              <a:rPr lang="uk-UA" sz="2400" dirty="0"/>
              <a:t>  територіальному  центру в сумі </a:t>
            </a:r>
            <a:r>
              <a:rPr lang="uk-UA" sz="2400" b="1" dirty="0"/>
              <a:t>510 079 грн.;</a:t>
            </a:r>
          </a:p>
          <a:p>
            <a:r>
              <a:rPr lang="uk-UA" sz="2400" dirty="0"/>
              <a:t>Надана субвенція на виплату за надання соціальної допомоги для осіб, які потребують стороннього догляду, загальна сума </a:t>
            </a:r>
            <a:r>
              <a:rPr lang="uk-UA" sz="2400" b="1" dirty="0"/>
              <a:t>86 000грн.</a:t>
            </a:r>
          </a:p>
          <a:p>
            <a:r>
              <a:rPr lang="uk-UA" sz="2400" dirty="0"/>
              <a:t>По комплексній програмі  </a:t>
            </a:r>
            <a:r>
              <a:rPr lang="uk-UA" sz="2400" dirty="0" err="1"/>
              <a:t>“Турбота”</a:t>
            </a:r>
            <a:r>
              <a:rPr lang="uk-UA" sz="2400" dirty="0"/>
              <a:t> надано матеріальні допомоги на лікування,  допомога  для учасників бойових  дій, та допомога на поховання </a:t>
            </a:r>
            <a:r>
              <a:rPr lang="uk-UA" sz="2400" dirty="0" err="1"/>
              <a:t>безробітніх</a:t>
            </a:r>
            <a:r>
              <a:rPr lang="uk-UA" sz="2400" dirty="0"/>
              <a:t> громадян  на загальну суму </a:t>
            </a:r>
            <a:r>
              <a:rPr lang="uk-UA" sz="2400" b="1" dirty="0"/>
              <a:t>92 900грн</a:t>
            </a:r>
            <a:r>
              <a:rPr lang="uk-UA" sz="2000" b="1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B5E58B-A531-4C53-B86A-1B2F7DCF2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31168"/>
          </a:xfrm>
        </p:spPr>
        <p:txBody>
          <a:bodyPr>
            <a:normAutofit/>
          </a:bodyPr>
          <a:lstStyle/>
          <a:p>
            <a:r>
              <a:rPr lang="uk-UA" sz="32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БЛАГОУСТРІЙ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C5DAB3D-E808-4E9B-AB45-EED572A19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152939"/>
            <a:ext cx="8066857" cy="4888424"/>
          </a:xfrm>
        </p:spPr>
        <p:txBody>
          <a:bodyPr/>
          <a:lstStyle/>
          <a:p>
            <a:r>
              <a:rPr lang="uk-UA" dirty="0"/>
              <a:t>В рамках реалізації проекту «Створення зони відпочинку  на березі озера Нобель» здійснено закупівлю: трьох альтанок, двох лавок садових, гойдалки, чотири урни для сміття, контейнер для пластику, шість </a:t>
            </a:r>
            <a:r>
              <a:rPr lang="uk-UA" dirty="0" err="1"/>
              <a:t>фанарів</a:t>
            </a:r>
            <a:r>
              <a:rPr lang="uk-UA" dirty="0"/>
              <a:t> з сонячними батареями, два мангали, здійснено облаштування бруківки до альтанок.  Видатки на реалізацію проекту </a:t>
            </a:r>
            <a:r>
              <a:rPr lang="uk-UA" b="1" dirty="0"/>
              <a:t>155000 грн., </a:t>
            </a:r>
            <a:r>
              <a:rPr lang="uk-UA" dirty="0"/>
              <a:t>з них </a:t>
            </a:r>
            <a:r>
              <a:rPr lang="uk-UA" b="1" dirty="0"/>
              <a:t>62000 грн</a:t>
            </a:r>
            <a:r>
              <a:rPr lang="uk-UA" dirty="0"/>
              <a:t>. кошти іншої субвенції з обласного бюджету та співфінансування місцевого бюджету в сумі </a:t>
            </a:r>
            <a:r>
              <a:rPr lang="uk-UA" b="1" dirty="0"/>
              <a:t>93000грн.</a:t>
            </a:r>
            <a:endParaRPr lang="ru-RU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16856F5-3E7E-4053-A606-95B0D7156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92" y="3644769"/>
            <a:ext cx="3140787" cy="307037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0803C14-DD80-4A35-A48A-D500D09F81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655" y="3286637"/>
            <a:ext cx="4412339" cy="32932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177812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595" y="404664"/>
            <a:ext cx="5826719" cy="792088"/>
          </a:xfrm>
        </p:spPr>
        <p:txBody>
          <a:bodyPr/>
          <a:lstStyle/>
          <a:p>
            <a:pPr algn="l"/>
            <a:r>
              <a:rPr lang="uk-UA" sz="2800" b="1" i="1" dirty="0">
                <a:latin typeface="Arial Black" panose="020B0A04020102020204" pitchFamily="34" charset="0"/>
              </a:rPr>
              <a:t>БЛАГОУСТРІЙ</a:t>
            </a:r>
            <a:endParaRPr lang="ru-RU" sz="2800" b="1" i="1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196752"/>
            <a:ext cx="7056784" cy="4608512"/>
          </a:xfrm>
        </p:spPr>
        <p:txBody>
          <a:bodyPr>
            <a:normAutofit/>
          </a:bodyPr>
          <a:lstStyle/>
          <a:p>
            <a:pPr algn="l"/>
            <a:r>
              <a:rPr lang="uk-UA" sz="2000" dirty="0">
                <a:solidFill>
                  <a:schemeClr val="tx1"/>
                </a:solidFill>
              </a:rPr>
              <a:t>Проведено поточний ремонт обеліска в </a:t>
            </a:r>
            <a:r>
              <a:rPr lang="uk-UA" sz="2000" dirty="0" err="1">
                <a:solidFill>
                  <a:schemeClr val="tx1"/>
                </a:solidFill>
              </a:rPr>
              <a:t>с.Локниця</a:t>
            </a:r>
            <a:endParaRPr lang="uk-UA" sz="2000" dirty="0">
              <a:solidFill>
                <a:schemeClr val="tx1"/>
              </a:solidFill>
            </a:endParaRPr>
          </a:p>
          <a:p>
            <a:pPr algn="l"/>
            <a:r>
              <a:rPr lang="uk-UA" sz="2000" dirty="0">
                <a:solidFill>
                  <a:schemeClr val="tx1"/>
                </a:solidFill>
              </a:rPr>
              <a:t> 60350 грн.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647A235F-B84A-4775-A314-34A80ABA5A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586269"/>
            <a:ext cx="2355726" cy="31409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87B3343-6013-47C3-A2D0-CB2632E57C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572" y="3586269"/>
            <a:ext cx="1846473" cy="316879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FE77F8D6-B097-416E-BE72-DAEEAEC290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912" y="1950370"/>
            <a:ext cx="4032448" cy="47028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EB1E13-BA55-4A28-97A2-5520E849E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587152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latin typeface="Arial Black" panose="020B0A04020102020204" pitchFamily="34" charset="0"/>
              </a:rPr>
              <a:t>Благоустрій</a:t>
            </a:r>
            <a:r>
              <a:rPr lang="uk-UA" dirty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6C8324C-43BA-4FD4-AA62-0D79ABEF0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196752"/>
            <a:ext cx="6347714" cy="4844611"/>
          </a:xfrm>
        </p:spPr>
        <p:txBody>
          <a:bodyPr>
            <a:normAutofit/>
          </a:bodyPr>
          <a:lstStyle/>
          <a:p>
            <a:r>
              <a:rPr lang="uk-UA" sz="2000" dirty="0"/>
              <a:t>  Проведено поточний ремонт обеліска  в </a:t>
            </a:r>
            <a:r>
              <a:rPr lang="uk-UA" sz="2000" dirty="0" err="1"/>
              <a:t>с.Нобель</a:t>
            </a:r>
            <a:r>
              <a:rPr lang="uk-UA" sz="2000" dirty="0"/>
              <a:t>  - 48419 грн.</a:t>
            </a:r>
            <a:endParaRPr lang="ru-RU" sz="2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2B573EF-6444-40E9-8E51-E11181FAA4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442" y="1784152"/>
            <a:ext cx="3867661" cy="46043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E746E17-20B8-4491-B61F-CDD88AAACC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499" y="2708920"/>
            <a:ext cx="2343076" cy="33324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F13389D-26B2-4CE3-9C8A-205D379FA3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7" y="3301251"/>
            <a:ext cx="2291516" cy="30553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7156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33B575-3704-4E10-A2F7-F82AD6B8F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31168"/>
          </a:xfrm>
        </p:spPr>
        <p:txBody>
          <a:bodyPr/>
          <a:lstStyle/>
          <a:p>
            <a:r>
              <a:rPr lang="uk-UA" b="1" i="1" dirty="0">
                <a:latin typeface="Arial Black" panose="020B0A04020102020204" pitchFamily="34" charset="0"/>
              </a:rPr>
              <a:t>Благоустрій     </a:t>
            </a:r>
            <a:r>
              <a:rPr lang="uk-UA" sz="20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Медицина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DE3850D-781B-4E0E-B0BC-21F1EA807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268760"/>
            <a:ext cx="6347714" cy="4772603"/>
          </a:xfrm>
        </p:spPr>
        <p:txBody>
          <a:bodyPr>
            <a:normAutofit/>
          </a:bodyPr>
          <a:lstStyle/>
          <a:p>
            <a:r>
              <a:rPr lang="uk-UA" sz="2000" dirty="0"/>
              <a:t>Встановлено нову загорожу  біля ФАПу </a:t>
            </a:r>
            <a:r>
              <a:rPr lang="uk-UA" sz="2000" dirty="0" err="1"/>
              <a:t>с.Храпин</a:t>
            </a:r>
            <a:r>
              <a:rPr lang="uk-UA" sz="2000" dirty="0"/>
              <a:t> 49468 грн.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4632588-8F42-4808-B6D7-C31F991A00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42" y="1986607"/>
            <a:ext cx="5829105" cy="43718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5664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C8377-4288-42AC-ACA4-F9EED4993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587152"/>
          </a:xfrm>
        </p:spPr>
        <p:txBody>
          <a:bodyPr>
            <a:normAutofit/>
          </a:bodyPr>
          <a:lstStyle/>
          <a:p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Апарат управління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27DEC94-E6C7-462E-B480-64ED0F6E66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340768"/>
            <a:ext cx="7922841" cy="470059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uk-UA" dirty="0"/>
              <a:t>Поточний ремонт двох грубок </a:t>
            </a:r>
            <a:r>
              <a:rPr lang="uk-UA" dirty="0" err="1"/>
              <a:t>адмінприміщенні</a:t>
            </a:r>
            <a:r>
              <a:rPr lang="uk-UA" dirty="0"/>
              <a:t> </a:t>
            </a:r>
            <a:r>
              <a:rPr lang="uk-UA" dirty="0" err="1"/>
              <a:t>с.Кухче</a:t>
            </a:r>
            <a:r>
              <a:rPr lang="uk-UA" dirty="0"/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dirty="0"/>
              <a:t>      по </a:t>
            </a:r>
            <a:r>
              <a:rPr lang="uk-UA" dirty="0" err="1"/>
              <a:t>вул</a:t>
            </a:r>
            <a:r>
              <a:rPr lang="uk-UA" dirty="0"/>
              <a:t> .Центральна 1- 49060 грн.</a:t>
            </a:r>
          </a:p>
          <a:p>
            <a:pPr>
              <a:spcBef>
                <a:spcPts val="0"/>
              </a:spcBef>
            </a:pPr>
            <a:r>
              <a:rPr lang="uk-UA" dirty="0" smtClean="0"/>
              <a:t>Проведено поточний  ремонт </a:t>
            </a:r>
            <a:r>
              <a:rPr lang="uk-UA" dirty="0"/>
              <a:t>коридору </a:t>
            </a:r>
            <a:r>
              <a:rPr lang="uk-UA" dirty="0" smtClean="0"/>
              <a:t>в </a:t>
            </a:r>
            <a:r>
              <a:rPr lang="uk-UA" dirty="0" err="1"/>
              <a:t>адмінприміщені</a:t>
            </a:r>
            <a:r>
              <a:rPr lang="uk-UA" dirty="0"/>
              <a:t>  </a:t>
            </a:r>
            <a:r>
              <a:rPr lang="uk-UA" dirty="0" err="1"/>
              <a:t>с.Кухче</a:t>
            </a:r>
            <a:r>
              <a:rPr lang="uk-UA" dirty="0"/>
              <a:t>   - 49220 грн</a:t>
            </a:r>
            <a:r>
              <a:rPr lang="uk-UA" dirty="0" smtClean="0"/>
              <a:t>.,  закуплено та замінено внутрішні двері  ( 26 000 </a:t>
            </a:r>
            <a:r>
              <a:rPr lang="uk-UA" dirty="0" err="1" smtClean="0"/>
              <a:t>грн</a:t>
            </a:r>
            <a:r>
              <a:rPr lang="uk-UA" dirty="0" smtClean="0"/>
              <a:t>)</a:t>
            </a:r>
            <a:endParaRPr lang="uk-UA" dirty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361C154-5CC0-452A-B1ED-A227CA95E6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7" y="2556491"/>
            <a:ext cx="3138659" cy="418487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FAA810D8-9E68-4228-8196-8576485804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708920"/>
            <a:ext cx="3292337" cy="43897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4929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0206932-2798-4801-BC3B-053B9ED9C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562846"/>
            <a:ext cx="6347713" cy="561898"/>
          </a:xfrm>
        </p:spPr>
        <p:txBody>
          <a:bodyPr>
            <a:noAutofit/>
          </a:bodyPr>
          <a:lstStyle/>
          <a:p>
            <a:r>
              <a:rPr lang="uk-UA" sz="2800" b="1" i="1" dirty="0">
                <a:solidFill>
                  <a:schemeClr val="accent2"/>
                </a:solidFill>
                <a:latin typeface="Arial Black" panose="020B0A04020102020204" pitchFamily="34" charset="0"/>
              </a:rPr>
              <a:t>БЛАГОУСТРІЙ</a:t>
            </a:r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uk-UA" sz="2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28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2400" dirty="0">
                <a:solidFill>
                  <a:schemeClr val="accent2">
                    <a:lumMod val="50000"/>
                  </a:schemeClr>
                </a:solidFill>
              </a:rPr>
              <a:t>Проведено  заміну   огорожі біля клубу </a:t>
            </a:r>
            <a:r>
              <a:rPr lang="uk-UA" sz="2400" dirty="0" err="1">
                <a:solidFill>
                  <a:schemeClr val="accent2">
                    <a:lumMod val="50000"/>
                  </a:schemeClr>
                </a:solidFill>
              </a:rPr>
              <a:t>с.Нобель</a:t>
            </a:r>
            <a:r>
              <a:rPr lang="uk-UA" sz="2400" dirty="0">
                <a:solidFill>
                  <a:schemeClr val="accent2">
                    <a:lumMod val="50000"/>
                  </a:schemeClr>
                </a:solidFill>
              </a:rPr>
              <a:t>  - 49909 грн. 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B68F099F-22FE-4F2B-9470-2B90E43CB9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30285"/>
            <a:ext cx="5616624" cy="3761115"/>
          </a:xfrm>
        </p:spPr>
      </p:pic>
    </p:spTree>
    <p:extLst>
      <p:ext uri="{BB962C8B-B14F-4D97-AF65-F5344CB8AC3E}">
        <p14:creationId xmlns="" xmlns:p14="http://schemas.microsoft.com/office/powerpoint/2010/main" val="1303323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4305DFA-E292-4496-963C-EF1171DE7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005" y="676647"/>
            <a:ext cx="6347713" cy="1320800"/>
          </a:xfrm>
        </p:spPr>
        <p:txBody>
          <a:bodyPr>
            <a:normAutofit/>
          </a:bodyPr>
          <a:lstStyle/>
          <a:p>
            <a:r>
              <a:rPr lang="uk-UA" sz="2000" b="1" i="1" dirty="0">
                <a:solidFill>
                  <a:schemeClr val="accent2"/>
                </a:solidFill>
                <a:latin typeface="Arial Black" panose="020B0A04020102020204" pitchFamily="34" charset="0"/>
              </a:rPr>
              <a:t>БЛАГОУСТРІЙ</a:t>
            </a:r>
            <a: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uk-UA" sz="2000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Клуб </a:t>
            </a:r>
            <a:r>
              <a:rPr lang="uk-UA" sz="2000" dirty="0" err="1">
                <a:solidFill>
                  <a:schemeClr val="accent2">
                    <a:lumMod val="75000"/>
                  </a:schemeClr>
                </a:solidFill>
              </a:rPr>
              <a:t>с.Радове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0D979560-4BAE-4490-9CFD-3183580374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844824"/>
            <a:ext cx="2483768" cy="3663260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40D346C-1FA3-44C2-86D5-C8AC50B9D3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6" y="1511774"/>
            <a:ext cx="3867894" cy="47366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026138B-B6DA-48A3-8361-6AB1FCEA2A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09600"/>
            <a:ext cx="3867894" cy="54261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FA06509-7BBB-40B2-83D4-A6165DF68F4B}"/>
              </a:ext>
            </a:extLst>
          </p:cNvPr>
          <p:cNvSpPr txBox="1"/>
          <p:nvPr/>
        </p:nvSpPr>
        <p:spPr>
          <a:xfrm>
            <a:off x="827584" y="6151182"/>
            <a:ext cx="78488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Зроблено поточний ремонт загорожі </a:t>
            </a:r>
          </a:p>
          <a:p>
            <a:r>
              <a:rPr lang="uk-UA" sz="2000" dirty="0"/>
              <a:t>Загальна сума 49 800 грн.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731886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DC975B-F3FF-4F4C-B861-FF1E8DC61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31168"/>
          </a:xfrm>
        </p:spPr>
        <p:txBody>
          <a:bodyPr/>
          <a:lstStyle/>
          <a:p>
            <a:r>
              <a:rPr lang="uk-UA" b="1" i="1" dirty="0"/>
              <a:t>Благоустрій</a:t>
            </a:r>
            <a:endParaRPr lang="ru-RU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7F6BE6B-87F7-4E72-B5D6-5D5FEF732B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196752"/>
            <a:ext cx="6347714" cy="4844611"/>
          </a:xfrm>
        </p:spPr>
        <p:txBody>
          <a:bodyPr/>
          <a:lstStyle/>
          <a:p>
            <a:r>
              <a:rPr lang="uk-UA" dirty="0"/>
              <a:t>Встановлено  3 дитячі майданчики   в селах </a:t>
            </a:r>
            <a:r>
              <a:rPr lang="uk-UA" dirty="0" err="1"/>
              <a:t>Храпин</a:t>
            </a:r>
            <a:r>
              <a:rPr lang="uk-UA" dirty="0"/>
              <a:t>, </a:t>
            </a:r>
            <a:r>
              <a:rPr lang="uk-UA" dirty="0" err="1"/>
              <a:t>Задовже</a:t>
            </a:r>
            <a:r>
              <a:rPr lang="uk-UA" dirty="0"/>
              <a:t>, Заозер’я  - 155 000 грн.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C51FE69-9414-4B76-BE43-E0588FC2D4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18505"/>
            <a:ext cx="2977181" cy="3060663"/>
          </a:xfrm>
          <a:prstGeom prst="rect">
            <a:avLst/>
          </a:prstGeom>
        </p:spPr>
      </p:pic>
      <p:pic>
        <p:nvPicPr>
          <p:cNvPr id="1026" name="Picture 2" descr="C:\Users\Admin\Desktop\IMG-2cbcf27109eb1773082b6a8b4259adb4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862" y="4135080"/>
            <a:ext cx="4108967" cy="2693365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A329C32-7D61-4736-91B1-E1F65F055E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59495"/>
            <a:ext cx="3717448" cy="49690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9D6E6428-DB49-42A8-9848-BF610BB524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172" y="3619057"/>
            <a:ext cx="2363010" cy="31585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5323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15369" cy="142876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Благоустрій</a:t>
            </a: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uk-UA" sz="2700" i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haroni" pitchFamily="2" charset="-79"/>
              </a:rPr>
              <a:t>Встановлення огорожі в зоні відпочинку в </a:t>
            </a:r>
            <a:r>
              <a:rPr lang="uk-UA" sz="2700" b="1" i="1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haroni" pitchFamily="2" charset="-79"/>
              </a:rPr>
              <a:t>с.Нобель</a:t>
            </a:r>
            <a:r>
              <a:rPr lang="uk-UA" sz="2800" b="1" i="1" dirty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 </a:t>
            </a:r>
            <a:r>
              <a:rPr lang="uk-UA" sz="2800" i="1" dirty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28463 грн.</a:t>
            </a:r>
            <a:r>
              <a:rPr lang="uk-UA" sz="27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27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7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pic>
        <p:nvPicPr>
          <p:cNvPr id="2050" name="Picture 2" descr="C:\Users\Admin\Desktop\IMG-cff0c4726aead1025e378cedc68dec25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1785926"/>
            <a:ext cx="8383459" cy="48577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747698"/>
          </a:xfrm>
        </p:spPr>
        <p:txBody>
          <a:bodyPr/>
          <a:lstStyle/>
          <a:p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Благоустрій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599" y="1357298"/>
            <a:ext cx="7924802" cy="4684065"/>
          </a:xfrm>
        </p:spPr>
        <p:txBody>
          <a:bodyPr/>
          <a:lstStyle/>
          <a:p>
            <a:pPr>
              <a:buNone/>
            </a:pP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Зрізання дерев  в 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с.Кутин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- 14958 грн.</a:t>
            </a:r>
          </a:p>
          <a:p>
            <a:pPr>
              <a:buNone/>
            </a:pP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Зрізання дерев біля школи в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с.Задовже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-10152 грн.</a:t>
            </a:r>
          </a:p>
          <a:p>
            <a:pPr>
              <a:buNone/>
            </a:pP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Встановлення огорожі біля школи в селі </a:t>
            </a:r>
            <a:r>
              <a:rPr lang="uk-UA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Задовже</a:t>
            </a: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uk-UA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45800 грн.</a:t>
            </a:r>
          </a:p>
          <a:p>
            <a:pPr>
              <a:buNone/>
            </a:pP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17F8B53-0959-46BB-84BF-5F85AC3DFC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95" y="3149710"/>
            <a:ext cx="2713127" cy="361750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B480655-3BEC-465D-AF00-A9300B1F9C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265" y="2695573"/>
            <a:ext cx="2273620" cy="30314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C0CAEFC7-359A-4233-BCC9-9F299ABFDB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148" y="3119973"/>
            <a:ext cx="2713128" cy="36175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2E02E5B-2C25-404F-AF44-9402458E0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587152"/>
          </a:xfrm>
        </p:spPr>
        <p:txBody>
          <a:bodyPr>
            <a:normAutofit/>
          </a:bodyPr>
          <a:lstStyle/>
          <a:p>
            <a:r>
              <a:rPr lang="uk-UA" sz="2800" b="1" i="1" dirty="0">
                <a:latin typeface="Arial Black" panose="020B0A04020102020204" pitchFamily="34" charset="0"/>
              </a:rPr>
              <a:t>БЛАГОУСТРІЙ</a:t>
            </a:r>
            <a:endParaRPr lang="ru-RU" sz="2800" b="1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42D7059-FFED-4721-9338-EC2A741A9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641" y="1412776"/>
            <a:ext cx="6347714" cy="4680520"/>
          </a:xfrm>
        </p:spPr>
        <p:txBody>
          <a:bodyPr/>
          <a:lstStyle/>
          <a:p>
            <a:r>
              <a:rPr lang="uk-UA" dirty="0"/>
              <a:t>Проведено поточний ремонт  стели для поховання на кладовищі </a:t>
            </a:r>
            <a:r>
              <a:rPr lang="uk-UA" dirty="0" err="1"/>
              <a:t>с.Любинь</a:t>
            </a:r>
            <a:r>
              <a:rPr lang="uk-UA" dirty="0"/>
              <a:t>  - 38548 грн.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D7CA6B6-43BB-422D-B415-42297316EA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132856"/>
            <a:ext cx="3960440" cy="43684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5910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BB9C380-1A5E-45E5-A40E-A1F5B821B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56237"/>
            <a:ext cx="6347713" cy="824491"/>
          </a:xfrm>
        </p:spPr>
        <p:txBody>
          <a:bodyPr>
            <a:normAutofit/>
          </a:bodyPr>
          <a:lstStyle/>
          <a:p>
            <a:r>
              <a:rPr lang="uk-UA" sz="3200" b="1" i="1" dirty="0">
                <a:latin typeface="Arial Black" panose="020B0A04020102020204" pitchFamily="34" charset="0"/>
              </a:rPr>
              <a:t>Ремонт  доріг</a:t>
            </a:r>
            <a:endParaRPr lang="ru-RU" sz="3200" b="1" i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8E4032C-4244-4B44-886A-9B1150603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908720"/>
            <a:ext cx="8210873" cy="513264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uk-UA" sz="1600" dirty="0"/>
              <a:t>Здійснено  поточний ремонт дороги  в </a:t>
            </a:r>
            <a:r>
              <a:rPr lang="uk-UA" sz="1600" dirty="0" err="1"/>
              <a:t>с.Локниця</a:t>
            </a:r>
            <a:r>
              <a:rPr lang="uk-UA" sz="1600" dirty="0"/>
              <a:t> по вул. Лесі Українки</a:t>
            </a:r>
          </a:p>
          <a:p>
            <a:pPr>
              <a:spcBef>
                <a:spcPts val="0"/>
              </a:spcBef>
              <a:buNone/>
            </a:pPr>
            <a:r>
              <a:rPr lang="uk-UA" sz="1600" dirty="0" smtClean="0"/>
              <a:t>     </a:t>
            </a:r>
            <a:r>
              <a:rPr lang="uk-UA" sz="1600" dirty="0"/>
              <a:t>-</a:t>
            </a:r>
            <a:r>
              <a:rPr lang="uk-UA" sz="1600" dirty="0" smtClean="0"/>
              <a:t>120 000 </a:t>
            </a:r>
            <a:r>
              <a:rPr lang="uk-UA" sz="1600" dirty="0"/>
              <a:t>грн.</a:t>
            </a:r>
          </a:p>
          <a:p>
            <a:pPr>
              <a:spcBef>
                <a:spcPts val="0"/>
              </a:spcBef>
            </a:pPr>
            <a:r>
              <a:rPr lang="uk-UA" sz="1600" dirty="0"/>
              <a:t>Поточний ремонт дороги в </a:t>
            </a:r>
            <a:r>
              <a:rPr lang="uk-UA" sz="1600" dirty="0" err="1"/>
              <a:t>с.Локниця</a:t>
            </a:r>
            <a:r>
              <a:rPr lang="uk-UA" sz="1600" dirty="0"/>
              <a:t> по </a:t>
            </a:r>
            <a:r>
              <a:rPr lang="uk-UA" sz="1600" dirty="0" err="1"/>
              <a:t>вул.Центральна</a:t>
            </a:r>
            <a:r>
              <a:rPr lang="uk-UA" sz="1600" dirty="0"/>
              <a:t> </a:t>
            </a:r>
            <a:r>
              <a:rPr lang="uk-UA" sz="1600" dirty="0" smtClean="0"/>
              <a:t>– 190 029 </a:t>
            </a:r>
            <a:r>
              <a:rPr lang="uk-UA" sz="1600" dirty="0"/>
              <a:t>грн.</a:t>
            </a:r>
          </a:p>
          <a:p>
            <a:pPr>
              <a:spcBef>
                <a:spcPts val="0"/>
              </a:spcBef>
            </a:pPr>
            <a:r>
              <a:rPr lang="uk-UA" sz="1600" dirty="0"/>
              <a:t>Поточний ямковий ремонт асфальтової дороги в </a:t>
            </a:r>
            <a:r>
              <a:rPr lang="uk-UA" sz="1600" dirty="0" err="1"/>
              <a:t>с.Локниця</a:t>
            </a:r>
            <a:r>
              <a:rPr lang="uk-UA" sz="1600" dirty="0"/>
              <a:t>  по </a:t>
            </a:r>
            <a:r>
              <a:rPr lang="uk-UA" sz="1600" dirty="0" err="1"/>
              <a:t>вул.Центральна</a:t>
            </a:r>
            <a:r>
              <a:rPr lang="uk-UA" sz="1600" dirty="0"/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uk-UA" sz="1600" dirty="0"/>
              <a:t>      -</a:t>
            </a:r>
            <a:r>
              <a:rPr lang="uk-UA" sz="1600" dirty="0" smtClean="0"/>
              <a:t>29 000 </a:t>
            </a:r>
            <a:r>
              <a:rPr lang="uk-UA" sz="1600" dirty="0"/>
              <a:t>грн.</a:t>
            </a:r>
          </a:p>
          <a:p>
            <a:pPr>
              <a:spcBef>
                <a:spcPts val="0"/>
              </a:spcBef>
            </a:pPr>
            <a:r>
              <a:rPr lang="uk-UA" sz="1600" dirty="0"/>
              <a:t>Ремонт дороги в селі Кутин </a:t>
            </a:r>
            <a:r>
              <a:rPr lang="uk-UA" sz="1600" dirty="0" smtClean="0"/>
              <a:t>– 49 000 </a:t>
            </a:r>
            <a:r>
              <a:rPr lang="uk-UA" sz="1600" dirty="0"/>
              <a:t>грн.</a:t>
            </a:r>
          </a:p>
          <a:p>
            <a:pPr>
              <a:spcBef>
                <a:spcPts val="0"/>
              </a:spcBef>
            </a:pPr>
            <a:r>
              <a:rPr lang="uk-UA" sz="1600" dirty="0"/>
              <a:t>Поточний ремонт дороги  в </a:t>
            </a:r>
            <a:r>
              <a:rPr lang="uk-UA" sz="1600" dirty="0" err="1"/>
              <a:t>с.Любинь</a:t>
            </a:r>
            <a:r>
              <a:rPr lang="uk-UA" sz="1600" dirty="0"/>
              <a:t> по вул. Садова </a:t>
            </a:r>
            <a:r>
              <a:rPr lang="uk-UA" sz="1600" dirty="0" smtClean="0"/>
              <a:t>– 27 400 </a:t>
            </a:r>
            <a:r>
              <a:rPr lang="uk-UA" sz="1600" dirty="0"/>
              <a:t>грн.</a:t>
            </a:r>
          </a:p>
          <a:p>
            <a:pPr>
              <a:spcBef>
                <a:spcPts val="0"/>
              </a:spcBef>
            </a:pPr>
            <a:r>
              <a:rPr lang="uk-UA" sz="1600" dirty="0"/>
              <a:t>Поточний ремонт дороги в </a:t>
            </a:r>
            <a:r>
              <a:rPr lang="uk-UA" sz="1600" dirty="0" err="1"/>
              <a:t>с.Любинь</a:t>
            </a:r>
            <a:r>
              <a:rPr lang="uk-UA" sz="1600" dirty="0"/>
              <a:t> по </a:t>
            </a:r>
            <a:r>
              <a:rPr lang="uk-UA" sz="1600" dirty="0" err="1"/>
              <a:t>вул.Заріка</a:t>
            </a:r>
            <a:r>
              <a:rPr lang="uk-UA" sz="1600" dirty="0"/>
              <a:t> </a:t>
            </a:r>
            <a:r>
              <a:rPr lang="uk-UA" sz="1600" dirty="0" smtClean="0"/>
              <a:t>– 42 600 </a:t>
            </a:r>
            <a:r>
              <a:rPr lang="uk-UA" sz="1600" dirty="0"/>
              <a:t>грн.</a:t>
            </a:r>
          </a:p>
          <a:p>
            <a:pPr>
              <a:spcBef>
                <a:spcPts val="0"/>
              </a:spcBef>
            </a:pPr>
            <a:r>
              <a:rPr lang="uk-UA" sz="1600" dirty="0"/>
              <a:t>Поточний ремонт дороги в </a:t>
            </a:r>
            <a:r>
              <a:rPr lang="uk-UA" sz="1600" dirty="0" err="1"/>
              <a:t>с.Кутинок</a:t>
            </a:r>
            <a:r>
              <a:rPr lang="uk-UA" sz="1600" dirty="0"/>
              <a:t> по </a:t>
            </a:r>
            <a:r>
              <a:rPr lang="uk-UA" sz="1600" dirty="0" err="1"/>
              <a:t>вул.Центральна</a:t>
            </a:r>
            <a:r>
              <a:rPr lang="uk-UA" sz="1600" dirty="0"/>
              <a:t> </a:t>
            </a:r>
            <a:r>
              <a:rPr lang="uk-UA" sz="1600" dirty="0" smtClean="0"/>
              <a:t>– 49 000 </a:t>
            </a:r>
            <a:r>
              <a:rPr lang="uk-UA" sz="1600" dirty="0"/>
              <a:t>грн.</a:t>
            </a:r>
          </a:p>
          <a:p>
            <a:pPr>
              <a:spcBef>
                <a:spcPts val="0"/>
              </a:spcBef>
            </a:pPr>
            <a:r>
              <a:rPr lang="uk-UA" sz="1600" dirty="0"/>
              <a:t>Поточний ремонт дороги  в </a:t>
            </a:r>
            <a:r>
              <a:rPr lang="uk-UA" sz="1600" dirty="0" err="1"/>
              <a:t>с.Кухче</a:t>
            </a:r>
            <a:r>
              <a:rPr lang="uk-UA" sz="1600" dirty="0"/>
              <a:t>, </a:t>
            </a:r>
            <a:r>
              <a:rPr lang="uk-UA" sz="1600" dirty="0" err="1"/>
              <a:t>вул.Вільхова</a:t>
            </a:r>
            <a:r>
              <a:rPr lang="uk-UA" sz="1600" dirty="0"/>
              <a:t>      - </a:t>
            </a:r>
            <a:r>
              <a:rPr lang="uk-UA" sz="1600" dirty="0" smtClean="0"/>
              <a:t>38 800 </a:t>
            </a:r>
            <a:r>
              <a:rPr lang="uk-UA" sz="1600" dirty="0"/>
              <a:t>грн. </a:t>
            </a:r>
          </a:p>
          <a:p>
            <a:pPr>
              <a:spcBef>
                <a:spcPts val="0"/>
              </a:spcBef>
            </a:pPr>
            <a:r>
              <a:rPr lang="uk-UA" sz="1600" dirty="0"/>
              <a:t>Поточний ремонт дороги в </a:t>
            </a:r>
            <a:r>
              <a:rPr lang="uk-UA" sz="1600" dirty="0" err="1"/>
              <a:t>с.Кухче</a:t>
            </a:r>
            <a:r>
              <a:rPr lang="uk-UA" sz="1600" dirty="0"/>
              <a:t> по вул. Вишнева   - </a:t>
            </a:r>
            <a:r>
              <a:rPr lang="uk-UA" sz="1600" dirty="0" smtClean="0"/>
              <a:t>46 900 </a:t>
            </a:r>
            <a:r>
              <a:rPr lang="uk-UA" sz="1600" dirty="0"/>
              <a:t>грн.</a:t>
            </a:r>
          </a:p>
          <a:p>
            <a:pPr>
              <a:spcBef>
                <a:spcPts val="0"/>
              </a:spcBef>
            </a:pPr>
            <a:r>
              <a:rPr lang="uk-UA" sz="1600" dirty="0"/>
              <a:t>Поточний ремонт дороги  </a:t>
            </a:r>
            <a:r>
              <a:rPr lang="uk-UA" sz="1600" dirty="0" err="1"/>
              <a:t>с.Радове</a:t>
            </a:r>
            <a:r>
              <a:rPr lang="uk-UA" sz="1600" dirty="0"/>
              <a:t> по вул. Березова </a:t>
            </a:r>
            <a:r>
              <a:rPr lang="uk-UA" sz="1600" dirty="0" smtClean="0"/>
              <a:t> - 170 000 грн.</a:t>
            </a:r>
            <a:endParaRPr lang="uk-UA" sz="1600" dirty="0"/>
          </a:p>
          <a:p>
            <a:pPr>
              <a:spcBef>
                <a:spcPts val="0"/>
              </a:spcBef>
              <a:buNone/>
            </a:pPr>
            <a:endParaRPr lang="ru-RU" sz="1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7837718-4070-41A4-AD19-42144C709F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37" y="4149079"/>
            <a:ext cx="1901534" cy="25353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B58D3D9-8182-4CFA-A433-15E1342835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224474"/>
            <a:ext cx="2188455" cy="24992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1717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88F0010-D44A-4544-BFB4-E1469FF53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8354889" cy="875184"/>
          </a:xfrm>
        </p:spPr>
        <p:txBody>
          <a:bodyPr>
            <a:normAutofit/>
          </a:bodyPr>
          <a:lstStyle/>
          <a:p>
            <a:r>
              <a:rPr lang="uk-UA" sz="2400" i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Звіт про виконання плану соціально-економічного розвитку за 2020 рік.</a:t>
            </a:r>
            <a:endParaRPr lang="ru-RU" sz="2400" i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A1D267A-727D-476A-A0D1-33EF1756E0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700808"/>
            <a:ext cx="7922840" cy="434055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uk-UA" sz="94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Дякуємо  за увагу. </a:t>
            </a:r>
          </a:p>
          <a:p>
            <a:pPr marL="457200" lvl="1" indent="0">
              <a:buNone/>
            </a:pPr>
            <a:endParaRPr lang="uk-UA" sz="2400" b="1" i="1" dirty="0">
              <a:latin typeface="Arial Black" panose="020B0A04020102020204" pitchFamily="34" charset="0"/>
            </a:endParaRPr>
          </a:p>
          <a:p>
            <a:pPr marL="457200" lvl="1" indent="0">
              <a:buNone/>
            </a:pPr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Сільський голова 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</a:t>
            </a:r>
            <a:r>
              <a:rPr lang="uk-UA" sz="2400" b="1" i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Петро ХАРКОВЕЦЬ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5322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9E34A7-4EF5-4E8D-A5BF-8013C0E77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515144"/>
          </a:xfrm>
        </p:spPr>
        <p:txBody>
          <a:bodyPr>
            <a:noAutofit/>
          </a:bodyPr>
          <a:lstStyle/>
          <a:p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РОЗВИТОК СОЦІАЛЬНОЇ  СФЕРИ</a:t>
            </a:r>
            <a:r>
              <a:rPr lang="uk-UA" sz="2400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uk-UA" sz="2400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uk-UA" sz="2400" b="1" i="1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Апарат управління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7E2C94F-5D52-4C19-92A0-ADC14C550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340768"/>
            <a:ext cx="7130753" cy="4700595"/>
          </a:xfrm>
        </p:spPr>
        <p:txBody>
          <a:bodyPr>
            <a:normAutofit/>
          </a:bodyPr>
          <a:lstStyle/>
          <a:p>
            <a:r>
              <a:rPr lang="uk-UA" sz="2000" dirty="0"/>
              <a:t>Поточний ремонт кабінету бухгалтера </a:t>
            </a:r>
            <a:r>
              <a:rPr lang="uk-UA" sz="2000" dirty="0" err="1"/>
              <a:t>адмінприміщення</a:t>
            </a:r>
            <a:r>
              <a:rPr lang="uk-UA" sz="2000" dirty="0"/>
              <a:t> в </a:t>
            </a:r>
            <a:r>
              <a:rPr lang="uk-UA" sz="2000" dirty="0" err="1"/>
              <a:t>с.Кутин</a:t>
            </a:r>
            <a:r>
              <a:rPr lang="uk-UA" sz="2000" dirty="0"/>
              <a:t> по </a:t>
            </a:r>
            <a:r>
              <a:rPr lang="uk-UA" sz="2000" dirty="0" err="1"/>
              <a:t>вул.Центральна</a:t>
            </a:r>
            <a:r>
              <a:rPr lang="uk-UA" sz="2000" dirty="0"/>
              <a:t>, 42а -</a:t>
            </a:r>
          </a:p>
          <a:p>
            <a:pPr marL="0" indent="0">
              <a:buNone/>
            </a:pPr>
            <a:r>
              <a:rPr lang="uk-UA" sz="2000" dirty="0"/>
              <a:t>    49 506 грн.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1490047-3005-4621-83EF-132CD667A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862" y="2276872"/>
            <a:ext cx="3435846" cy="43204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6356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461946"/>
          </a:xfrm>
        </p:spPr>
        <p:txBody>
          <a:bodyPr>
            <a:noAutofit/>
          </a:bodyPr>
          <a:lstStyle/>
          <a:p>
            <a:r>
              <a:rPr lang="uk-UA" sz="2800" b="1" i="1" dirty="0">
                <a:solidFill>
                  <a:schemeClr val="accent2">
                    <a:lumMod val="50000"/>
                  </a:schemeClr>
                </a:solidFill>
              </a:rPr>
              <a:t>Апарат управління</a:t>
            </a:r>
            <a:br>
              <a:rPr lang="uk-UA" sz="2800" b="1" i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tx1"/>
                </a:solidFill>
                <a:cs typeface="Aharoni" pitchFamily="2" charset="-79"/>
              </a:rPr>
              <a:t>Збудовано гараж для комунальної техніки в </a:t>
            </a:r>
            <a:r>
              <a:rPr lang="uk-UA" sz="2000" dirty="0" err="1">
                <a:solidFill>
                  <a:schemeClr val="tx1"/>
                </a:solidFill>
                <a:cs typeface="Aharoni" pitchFamily="2" charset="-79"/>
              </a:rPr>
              <a:t>с.Кухче</a:t>
            </a:r>
            <a:r>
              <a:rPr lang="uk-UA" sz="2000" dirty="0">
                <a:solidFill>
                  <a:schemeClr val="tx1"/>
                </a:solidFill>
                <a:cs typeface="Aharoni" pitchFamily="2" charset="-79"/>
              </a:rPr>
              <a:t> за кошти спонсорів ( народний депутат Віктор </a:t>
            </a:r>
            <a:r>
              <a:rPr lang="uk-UA" sz="2000" dirty="0" err="1">
                <a:solidFill>
                  <a:schemeClr val="tx1"/>
                </a:solidFill>
                <a:cs typeface="Aharoni" pitchFamily="2" charset="-79"/>
              </a:rPr>
              <a:t>М’ялик</a:t>
            </a:r>
            <a:r>
              <a:rPr lang="uk-UA" sz="2000" dirty="0">
                <a:solidFill>
                  <a:schemeClr val="tx1"/>
                </a:solidFill>
                <a:cs typeface="Aharoni" pitchFamily="2" charset="-79"/>
              </a:rPr>
              <a:t>, Рівненське аграрне підприємство).</a:t>
            </a:r>
            <a:endParaRPr lang="ru-RU" sz="2000" dirty="0">
              <a:solidFill>
                <a:schemeClr val="tx1"/>
              </a:solidFill>
              <a:cs typeface="Aharoni" pitchFamily="2" charset="-79"/>
            </a:endParaRPr>
          </a:p>
        </p:txBody>
      </p:sp>
      <p:pic>
        <p:nvPicPr>
          <p:cNvPr id="1026" name="Picture 2" descr="C:\Users\Admin\Desktop\ФОТО  до Звіту (викон плану соц.-економ розв\IMG-8a877f4cb7ee94c259ff993f1363e37c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85992"/>
            <a:ext cx="4839011" cy="40719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4E40757-C142-45FA-ACB5-1E261AB3D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6998"/>
            <a:ext cx="7706817" cy="1135778"/>
          </a:xfrm>
        </p:spPr>
        <p:txBody>
          <a:bodyPr>
            <a:normAutofit fontScale="90000"/>
          </a:bodyPr>
          <a:lstStyle/>
          <a:p>
            <a:r>
              <a:rPr lang="uk-UA" sz="31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РОЗВИТОК СОЦІАЛЬНОЇ  СФЕРИ</a:t>
            </a:r>
            <a:r>
              <a:rPr lang="uk-UA" sz="24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/>
            </a:r>
            <a:br>
              <a:rPr lang="uk-UA" sz="2400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</a:br>
            <a:r>
              <a:rPr lang="uk-UA" sz="31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Освіта</a:t>
            </a:r>
            <a:r>
              <a:rPr lang="uk-UA" sz="2800" b="1" i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haroni" pitchFamily="2" charset="-79"/>
              </a:rPr>
              <a:t>   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КЗ “</a:t>
            </a:r>
            <a:r>
              <a:rPr lang="uk-UA" sz="2800" dirty="0" err="1">
                <a:solidFill>
                  <a:schemeClr val="accent1">
                    <a:lumMod val="50000"/>
                  </a:schemeClr>
                </a:solidFill>
              </a:rPr>
              <a:t>Локницька</a:t>
            </a:r>
            <a:r>
              <a:rPr lang="uk-UA" sz="2800" dirty="0">
                <a:solidFill>
                  <a:schemeClr val="accent1">
                    <a:lumMod val="50000"/>
                  </a:schemeClr>
                </a:solidFill>
              </a:rPr>
              <a:t>  ЗОШ І-ІІІ ступенів”</a:t>
            </a:r>
            <a:br>
              <a:rPr lang="uk-UA" sz="28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1E9A73D-3B10-49EC-B01A-BC0ED62C9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9" y="1268760"/>
            <a:ext cx="8171036" cy="4642711"/>
          </a:xfrm>
        </p:spPr>
        <p:txBody>
          <a:bodyPr>
            <a:normAutofit/>
          </a:bodyPr>
          <a:lstStyle/>
          <a:p>
            <a:pPr marL="0" indent="0" fontAlgn="base">
              <a:spcAft>
                <a:spcPts val="750"/>
              </a:spcAft>
              <a:buNone/>
            </a:pPr>
            <a:r>
              <a:rPr lang="uk-UA" sz="2000" dirty="0"/>
              <a:t> </a:t>
            </a:r>
            <a:r>
              <a:rPr lang="uk-UA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Капітальний ремонт приміщення КЗ «</a:t>
            </a:r>
            <a:r>
              <a:rPr lang="uk-UA" sz="20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Локницької</a:t>
            </a:r>
            <a:r>
              <a:rPr lang="uk-UA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ЗОШ І-ІІІ ступенів» по вул.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Центральна, 74 в с.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Локниця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Зарічненського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району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Рівненської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області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r>
              <a:rPr lang="ru-RU" sz="12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4 683 273,6 </a:t>
            </a:r>
            <a:r>
              <a:rPr lang="ru-RU" sz="1200" b="1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грн</a:t>
            </a:r>
            <a:r>
              <a:rPr lang="uk-UA" sz="1200" b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з них </a:t>
            </a:r>
            <a:r>
              <a:rPr lang="uk-UA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освоєно 1022510грн. Замінено дах, 22 вікна.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endParaRPr lang="ru-RU" sz="2000" dirty="0"/>
          </a:p>
        </p:txBody>
      </p:sp>
      <p:pic>
        <p:nvPicPr>
          <p:cNvPr id="2050" name="Picture 2" descr="C:\Users\Admin\Desktop\ФОТО  до Звіту (викон плану соц.-економ розв\IMG-8f924214d2c5e330953cfa58c91b3b58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6298" y="2383470"/>
            <a:ext cx="1872208" cy="1975532"/>
          </a:xfrm>
          <a:prstGeom prst="rect">
            <a:avLst/>
          </a:prstGeom>
          <a:noFill/>
        </p:spPr>
      </p:pic>
      <p:pic>
        <p:nvPicPr>
          <p:cNvPr id="7170" name="Picture 2" descr="20210204_102301">
            <a:extLst>
              <a:ext uri="{FF2B5EF4-FFF2-40B4-BE49-F238E27FC236}">
                <a16:creationId xmlns="" xmlns:a16="http://schemas.microsoft.com/office/drawing/2014/main" id="{BBE90F55-D41B-43D9-9864-53D9672B5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58663"/>
            <a:ext cx="5112568" cy="383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20210204_102218">
            <a:extLst>
              <a:ext uri="{FF2B5EF4-FFF2-40B4-BE49-F238E27FC236}">
                <a16:creationId xmlns="" xmlns:a16="http://schemas.microsoft.com/office/drawing/2014/main" id="{3B329ED9-7D7D-46D7-8EA4-9854A3B97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191" y="4474530"/>
            <a:ext cx="2778519" cy="2083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020942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63368"/>
            <a:ext cx="6347713" cy="533384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55456"/>
            <a:ext cx="8568952" cy="5031158"/>
          </a:xfrm>
        </p:spPr>
        <p:txBody>
          <a:bodyPr>
            <a:normAutofit/>
          </a:bodyPr>
          <a:lstStyle/>
          <a:p>
            <a:r>
              <a:rPr lang="uk-UA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Придбано: Стіл тенісний Фенікс </a:t>
            </a:r>
            <a:r>
              <a:rPr lang="uk-UA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Home</a:t>
            </a:r>
            <a:r>
              <a:rPr lang="uk-UA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Sport</a:t>
            </a:r>
            <a:r>
              <a:rPr lang="uk-UA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M19 </a:t>
            </a:r>
            <a:r>
              <a:rPr lang="uk-UA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green</a:t>
            </a:r>
            <a:r>
              <a:rPr lang="uk-UA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uk-UA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5 900 грн</a:t>
            </a:r>
          </a:p>
          <a:p>
            <a:endParaRPr lang="uk-UA" sz="24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uk-UA" sz="24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uk-UA" sz="24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uk-UA" sz="24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uk-UA" sz="2400" dirty="0">
              <a:solidFill>
                <a:srgbClr val="333333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ru-RU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uk-U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Інклюзія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uk-U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Мяч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для настільного тенісу, свисток </a:t>
            </a:r>
            <a:r>
              <a:rPr lang="uk-U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судівський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килим гімнастичний, ракетки для настільного тенісу, драбина координаційна, обруч гімнастичний, </a:t>
            </a:r>
            <a:r>
              <a:rPr lang="uk-U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стрибалка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uk-U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мяч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волейбольний фішки для розмітки поля, м’яч для фітнесу, гантелі, гральний набір "Коник стрибунець", мат до гімнастичної стінки, дошка </a:t>
            </a:r>
            <a:r>
              <a:rPr lang="uk-U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Євмінова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Гімнастична лава + балансир (2в1).  </a:t>
            </a:r>
            <a:r>
              <a:rPr lang="uk-UA" dirty="0">
                <a:latin typeface="Arial" panose="020B0604020202020204" pitchFamily="34" charset="0"/>
                <a:ea typeface="Times New Roman" panose="02020603050405020304" pitchFamily="18" charset="0"/>
              </a:rPr>
              <a:t>24 035 грн </a:t>
            </a:r>
            <a:endParaRPr lang="ru-RU" dirty="0">
              <a:cs typeface="Aharoni" panose="02010803020104030203" pitchFamily="2" charset="-79"/>
            </a:endParaRPr>
          </a:p>
        </p:txBody>
      </p:sp>
      <p:pic>
        <p:nvPicPr>
          <p:cNvPr id="1026" name="Picture 2" descr="20210204_104653">
            <a:extLst>
              <a:ext uri="{FF2B5EF4-FFF2-40B4-BE49-F238E27FC236}">
                <a16:creationId xmlns="" xmlns:a16="http://schemas.microsoft.com/office/drawing/2014/main" id="{823EA5D2-65B2-46F9-93E1-E6F37E644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78" y="2007155"/>
            <a:ext cx="2520280" cy="235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D07C6BC-4356-4C99-8AFC-759C2E098E12}"/>
              </a:ext>
            </a:extLst>
          </p:cNvPr>
          <p:cNvSpPr/>
          <p:nvPr/>
        </p:nvSpPr>
        <p:spPr>
          <a:xfrm>
            <a:off x="609599" y="404664"/>
            <a:ext cx="6248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srgbClr val="54A021">
                    <a:lumMod val="50000"/>
                  </a:srgbClr>
                </a:solidFill>
                <a:latin typeface="Arial Black" pitchFamily="34" charset="0"/>
                <a:ea typeface="+mj-ea"/>
                <a:cs typeface="Aharoni" pitchFamily="2" charset="-79"/>
              </a:rPr>
              <a:t>РОЗВИТОК СОЦІАЛЬНОЇ    СФЕРИ</a:t>
            </a:r>
            <a:br>
              <a:rPr lang="uk-UA" sz="2400" b="1" i="1" dirty="0">
                <a:solidFill>
                  <a:srgbClr val="54A021">
                    <a:lumMod val="50000"/>
                  </a:srgbClr>
                </a:solidFill>
                <a:latin typeface="Arial Black" pitchFamily="34" charset="0"/>
                <a:ea typeface="+mj-ea"/>
                <a:cs typeface="Aharoni" pitchFamily="2" charset="-79"/>
              </a:rPr>
            </a:br>
            <a:r>
              <a:rPr lang="uk-UA" sz="2400" b="1" i="1" dirty="0">
                <a:solidFill>
                  <a:srgbClr val="54A021">
                    <a:lumMod val="75000"/>
                  </a:srgbClr>
                </a:solidFill>
                <a:latin typeface="Arial Black" pitchFamily="34" charset="0"/>
                <a:ea typeface="+mj-ea"/>
                <a:cs typeface="Aharoni" pitchFamily="2" charset="-79"/>
              </a:rPr>
              <a:t>Освіта    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КЗ «</a:t>
            </a:r>
            <a:r>
              <a:rPr lang="uk-UA" sz="24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Локницька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ЗОШ І-ІІІ ст.»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20210204_101900">
            <a:extLst>
              <a:ext uri="{FF2B5EF4-FFF2-40B4-BE49-F238E27FC236}">
                <a16:creationId xmlns="" xmlns:a16="http://schemas.microsoft.com/office/drawing/2014/main" id="{1BF7304A-0940-44F8-8A55-ACD8C09F8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2007155"/>
            <a:ext cx="3229971" cy="2126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1769</TotalTime>
  <Words>1691</Words>
  <Application>Microsoft Office PowerPoint</Application>
  <PresentationFormat>Экран (4:3)</PresentationFormat>
  <Paragraphs>224</Paragraphs>
  <Slides>57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Аспект</vt:lpstr>
      <vt:lpstr>   </vt:lpstr>
      <vt:lpstr>Звіт про виконання плану соціально-економічного розвитку  Локницької сільської ради за 2020 рік.</vt:lpstr>
      <vt:lpstr>Розвиток економіки та наповнюваність бюджету </vt:lpstr>
      <vt:lpstr>  РОЗВИТОК С0ЦІАЛЬНОЇ  СФЕРИ  Апарат управління Капітальний ремонт огорожі біля приміщення сільської  ради в с.Локниця (281394 грн.)  Влаштування пандусу для осіб з обмеженими  фізичними можливостями. </vt:lpstr>
      <vt:lpstr>Апарат управління</vt:lpstr>
      <vt:lpstr>РОЗВИТОК СОЦІАЛЬНОЇ  СФЕРИ Апарат управління</vt:lpstr>
      <vt:lpstr>Апарат управління Збудовано гараж для комунальної техніки в с.Кухче за кошти спонсорів ( народний депутат Віктор М’ялик, Рівненське аграрне підприємство).</vt:lpstr>
      <vt:lpstr>РОЗВИТОК СОЦІАЛЬНОЇ  СФЕРИ Освіта   КЗ “Локницька  ЗОШ І-ІІІ ступенів” </vt:lpstr>
      <vt:lpstr> </vt:lpstr>
      <vt:lpstr>РОЗВИТОК  СОЦІАЛЬНОЇ    СФЕРИ Освіта     КЗ «Локницька ЗОШ І-ІІІ ст.» </vt:lpstr>
      <vt:lpstr>РОЗВИТОК  СОЦІАЛЬНОЇ  СФЕРИ Освіта      КЗ «Локницька ЗОШ І-ІІІ ст.»</vt:lpstr>
      <vt:lpstr>Слайд 12</vt:lpstr>
      <vt:lpstr>РОЗВИТОК  СОЦІАЛЬНОЇ  СФЕРИ Освіта   КЗ «Локницька ЗОШ  І-ІІІ ст.»</vt:lpstr>
      <vt:lpstr>РОЗВИТОК  СОЦІАЛЬНОЇ  СФЕРИ Освіта   КЗ «Локницька ЗОШ  І-ІІІ ст.»</vt:lpstr>
      <vt:lpstr>РОЗВИТОК  СОЦІАЛЬНОЇ  СФЕРИ Освіта      КЗ «Кухченська ЗОШ І-ІІІ ст.»  Придбано  2 телевізори - 13 000 грн.  </vt:lpstr>
      <vt:lpstr>РОЗВИТОК  СОЦІАЛЬНОЇ  СФЕРИ Освіта      КЗ «Кухченська ЗОШ І-ІІІ ст.»</vt:lpstr>
      <vt:lpstr>РОЗВИТОК  СОЦІАЛЬНОЇ  СФЕРИ Освіта      КЗ «Кухченська ЗОШ І-ІІІ ст.»  Встановлено вікна металопластикові-18 шт., двері вхідні -                        46 246 грн. </vt:lpstr>
      <vt:lpstr>РОЗВИТОК  СОЦІАЛЬНОЇ СФЕРИ Освіта      КЗ «Кухченська ЗОШ І-ІІІ ст.»  Придбано: м’ячі спортивні - 3 шт.  1600 грн.; 4 динамометри (кабінет фізики) 1200 грн.; Вимірювальні прилади (кабінет математики) 400 грн.; Обладнання для харчоблоку – 146295 грн. Інклюзія:  ноутбук -12030 грн., дидактичні матеріали 7200 грн.   </vt:lpstr>
      <vt:lpstr>РОЗВИТОК  СОЦІАЛЬНОЇ  СФЕРИ Освіта      КЗ «Кухченська ЗОШ І-ІІІ ст.»</vt:lpstr>
      <vt:lpstr>РОЗВИТОК  СОЦІАЛЬНОЇ СФЕРИ Освіта      КЗ «Кутинська ЗОШ І-ІІІ ст.»</vt:lpstr>
      <vt:lpstr>РОЗВИТОК  СОЦІАЛЬНОЇ СФЕРИ Освіта    КЗ «Храпинська ЗОШ І-ІІ ст.» Придбано:  Шафа для документів (2823 грн.) Стільці  офісні (4000 грн.) Столи учительські (4900 грн.)</vt:lpstr>
      <vt:lpstr>РОЗВИТОК  СОЦІАЛЬНОЇ СФЕРИ Освіта      КЗ «Храпинська ЗОШ І-ІІ ст.»  </vt:lpstr>
      <vt:lpstr>РОЗВИТОК  СОЦІАЛЬНОЇ СФЕРИ Освіта      КЗ «Храпинська ЗОШ І-ІІ ст.» </vt:lpstr>
      <vt:lpstr>РОЗВИТОК  СОЦІАЛЬНОЇ СФЕРИ Освіта      КЗ «Храпинська ЗОШ І-ІІ ст.» За кошти НУШ придбано:  Меблі (7890 грн.);  Комп’ютерне обладнання ( 32114 грн.); Дидактика (7630 грн.)  </vt:lpstr>
      <vt:lpstr>РОЗВИТОК  СОЦІАЛЬНОЇ СФЕРИ Освіта      КЗ «Нобельська ЗОШ І-ІІІ ст.»  Придбано:  Вікна в кабінет інформатики -2 шт.;  Двері у спортзал- 2 шт.; Двері в їдальню; Двері у бібліотеку. </vt:lpstr>
      <vt:lpstr>РОЗВИТОК  СОЦІАЛЬНОЇ СФЕРИ Освіта      КЗ «Нобельська ЗОШ І-ІІІ ст.» Придбано: Тюль у кабінет 1 класу та  англійської мови;                      Штори з ламбрикеном  у актову залу.  </vt:lpstr>
      <vt:lpstr>РОЗВИТОК  СОЦІАЛЬНОЇ СФЕРИ Освіта      КЗ «Нобельська ЗОШ І-ІІІ ст.» Придбано: Електросушка для рук;                     Орг.техніка (принтер, веб.камери 2 шт.);                     Резервуар для питної води.  Загальна сума на придбання 55 600грн.     </vt:lpstr>
      <vt:lpstr>РОЗВИТОК  СОЦІАЛЬНОЇ СФЕРИ Освіта      КЗ «Нобельська ЗОШ І-ІІІ ст.» Зроблено  косметичний ремонт; Замінено підлогу в коридорі; Облаштовано поріг  школи; Замінено  паркан біля пам’ятника. Загальна сума  38400 грн. </vt:lpstr>
      <vt:lpstr>ДНЗ «Малятко»</vt:lpstr>
      <vt:lpstr>РОЗВИТОК  СОЦІАЛЬНОЇ  СФЕРИ Медицина Введено в експлуатацію та відкрито Кухченську лікарську амбулаторію.</vt:lpstr>
      <vt:lpstr>РОЗВИТОК СОЦІАЛЬНОЇ СФЕРИ Медицина Капітальний ремонт ФАПу  в с.Заозер’я. 288 294 грн.</vt:lpstr>
      <vt:lpstr>РОЗВИТОК СОЦІАЛЬНОЇ СФЕРИ Медицина Влаштовано  пандус   для осіб з обмеженими фізичними можливостями на ФАПах в с.Радове - 26935 грн. та в с.Храпин.  Заведено  воду на ФАП  с.Радове.</vt:lpstr>
      <vt:lpstr>РОЗВИТОК  СОЦІАЛЬНОЇ  СФЕРИ Медицина Влаштовано  пандус  для осіб з обмеженими фізичними можливостями на ФАПі в с.Задовже. Поточний ремонт порогу ФАПу с.Нобель  - 3000 грн. Здійснено закупівлю матеріалів для проведення поточної води на ФАПи с.Радове . с.Задовже  та с. Нобель  - 28096 грн.  </vt:lpstr>
      <vt:lpstr>РОЗВИТОК СОЦІАЛЬНОЇ СФЕРИ Медицина Проведено  поточний  ремонт  лікарських амбулаторій  в с.Локниця - 49867 грн. та с.Кутин  - 53830 грн. Поточний ремонт порогу та влаштовано пандус для осіб з обмеженими  фізичними можливостями в Кутинській  ЛК   33745 грн. </vt:lpstr>
      <vt:lpstr>РОЗВИТОК СОЦІАЛЬНОЇ СФЕРИ Медицина</vt:lpstr>
      <vt:lpstr>РОЗВИТОК СОЦІАЛЬНОЇ  СФЕРИ Культура</vt:lpstr>
      <vt:lpstr>РОЗВИТОК  СОЦІАЛЬНОЇ  СФЕРИ КУЛЬТУРА</vt:lpstr>
      <vt:lpstr>РОЗВИТОК  СОЦІАЛЬНОЇ  СФЕРИ КУЛЬТУРА  Сценічні костюми</vt:lpstr>
      <vt:lpstr>РОЗВИТОК  СОЦІАЛЬНОЇ  СФЕРИ КУЛЬТУРА  Сценічні костюми. Аматори  сцени  с.Кутин</vt:lpstr>
      <vt:lpstr>РОЗВИТОК  СОЦІАЛЬНОЇ  СФЕРИ КУЛЬТУРА                 Клуб с.Заозер’я</vt:lpstr>
      <vt:lpstr>РОЗВИТОК  СОЦІАЛЬНОЇ  СФЕРИ Культура     клуб  с.Нобель   </vt:lpstr>
      <vt:lpstr>РОЗВИТОК  СОЦІАЛЬНОЇ  СФЕРИ  СПОРТ</vt:lpstr>
      <vt:lpstr>РОЗВИТОК  СОЦІАЛЬНОЇ  СФЕРИ  СПОРТ</vt:lpstr>
      <vt:lpstr>РОЗВИТОК  СОЦІАЛЬНОЇ  СФЕРИ  СПОРТ</vt:lpstr>
      <vt:lpstr>СОЦІАЛЬНИЙ  ЗАХИСТ</vt:lpstr>
      <vt:lpstr>БЛАГОУСТРІЙ</vt:lpstr>
      <vt:lpstr>БЛАГОУСТРІЙ</vt:lpstr>
      <vt:lpstr>Благоустрій </vt:lpstr>
      <vt:lpstr>Благоустрій     Медицина</vt:lpstr>
      <vt:lpstr>БЛАГОУСТРІЙ   Проведено  заміну   огорожі біля клубу с.Нобель  - 49909 грн. </vt:lpstr>
      <vt:lpstr>БЛАГОУСТРІЙ Клуб с.Радове </vt:lpstr>
      <vt:lpstr>Благоустрій</vt:lpstr>
      <vt:lpstr>Благоустрій Встановлення огорожі в зоні відпочинку в с.Нобель 28463 грн.      </vt:lpstr>
      <vt:lpstr>Благоустрій </vt:lpstr>
      <vt:lpstr>БЛАГОУСТРІЙ</vt:lpstr>
      <vt:lpstr>Ремонт  доріг</vt:lpstr>
      <vt:lpstr>Звіт про виконання плану соціально-економічного розвитку за 2020 рік.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Звіт  про виконання плану соціально-економічного розвитку Локницької сільської ради за 2020 рік</dc:title>
  <cp:lastModifiedBy>Пользователь Windows</cp:lastModifiedBy>
  <cp:revision>436</cp:revision>
  <dcterms:modified xsi:type="dcterms:W3CDTF">2021-02-16T10:09:53Z</dcterms:modified>
</cp:coreProperties>
</file>