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56" r:id="rId2"/>
  </p:sldMasterIdLst>
  <p:notesMasterIdLst>
    <p:notesMasterId r:id="rId30"/>
  </p:notesMasterIdLst>
  <p:handoutMasterIdLst>
    <p:handoutMasterId r:id="rId31"/>
  </p:handoutMasterIdLst>
  <p:sldIdLst>
    <p:sldId id="572" r:id="rId3"/>
    <p:sldId id="636" r:id="rId4"/>
    <p:sldId id="590" r:id="rId5"/>
    <p:sldId id="637" r:id="rId6"/>
    <p:sldId id="591" r:id="rId7"/>
    <p:sldId id="592" r:id="rId8"/>
    <p:sldId id="594" r:id="rId9"/>
    <p:sldId id="595" r:id="rId10"/>
    <p:sldId id="545" r:id="rId11"/>
    <p:sldId id="547" r:id="rId12"/>
    <p:sldId id="548" r:id="rId13"/>
    <p:sldId id="549" r:id="rId14"/>
    <p:sldId id="550" r:id="rId15"/>
    <p:sldId id="639" r:id="rId16"/>
    <p:sldId id="596" r:id="rId17"/>
    <p:sldId id="638" r:id="rId18"/>
    <p:sldId id="598" r:id="rId19"/>
    <p:sldId id="532" r:id="rId20"/>
    <p:sldId id="601" r:id="rId21"/>
    <p:sldId id="599" r:id="rId22"/>
    <p:sldId id="600" r:id="rId23"/>
    <p:sldId id="540" r:id="rId24"/>
    <p:sldId id="607" r:id="rId25"/>
    <p:sldId id="609" r:id="rId26"/>
    <p:sldId id="557" r:id="rId27"/>
    <p:sldId id="556" r:id="rId28"/>
    <p:sldId id="635" r:id="rId29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2" initials="u" lastIdx="2" clrIdx="0">
    <p:extLst>
      <p:ext uri="{19B8F6BF-5375-455C-9EA6-DF929625EA0E}">
        <p15:presenceInfo xmlns:p15="http://schemas.microsoft.com/office/powerpoint/2012/main" userId="user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14" d="100"/>
          <a:sy n="114" d="100"/>
        </p:scale>
        <p:origin x="150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4747452-3360-4E16-AFA2-FC7DF728E48D}" type="datetimeFigureOut">
              <a:rPr lang="uk-UA"/>
              <a:pPr>
                <a:defRPr/>
              </a:pPr>
              <a:t>19.05.2020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2075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E79EC43-0FE3-4E8B-9D4D-A84D83C7C45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C39B5D7-A7FD-4885-8795-33284DC2AA5D}" type="datetimeFigureOut">
              <a:rPr lang="uk-UA"/>
              <a:pPr>
                <a:defRPr/>
              </a:pPr>
              <a:t>19.05.2020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89038" y="1252538"/>
            <a:ext cx="45100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822825"/>
            <a:ext cx="5510213" cy="39449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uk-UA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7C9DCA6-455C-4340-A994-750E6D5A68E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452C17F0-0BC6-4F96-A145-C965BE0ED9BE}" type="slidenum">
              <a:rPr lang="ru-RU">
                <a:solidFill>
                  <a:prstClr val="black"/>
                </a:solidFill>
                <a:latin typeface="Palatino Linotype" panose="02040502050505030304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ru-RU" dirty="0">
              <a:solidFill>
                <a:prstClr val="black"/>
              </a:solidFill>
              <a:latin typeface="Palatino Linotype" panose="02040502050505030304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ltGray"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0613" y="990600"/>
            <a:ext cx="6345302" cy="3200400"/>
          </a:xfrm>
        </p:spPr>
        <p:txBody>
          <a:bodyPr/>
          <a:lstStyle>
            <a:lvl1pPr>
              <a:defRPr sz="4501"/>
            </a:lvl1pPr>
          </a:lstStyle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0613" y="4267200"/>
            <a:ext cx="6345302" cy="1371600"/>
          </a:xfrm>
          <a:noFill/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1E512-E9D1-4280-A140-F37A1B23FFB3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F81EF-5237-45B3-9374-7715943CDE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200470">
              <a:defRPr/>
            </a:lvl6pPr>
            <a:lvl7pPr marL="1406265">
              <a:defRPr/>
            </a:lvl7pPr>
            <a:lvl8pPr marL="1612060">
              <a:defRPr/>
            </a:lvl8pPr>
            <a:lvl9pPr marL="1817855">
              <a:defRPr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EE58E-A15E-4408-BBB5-03D0F130D979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5FA1C-A30E-497A-B9A3-04491F8BA6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5916" y="381000"/>
            <a:ext cx="1429121" cy="5791200"/>
          </a:xfrm>
        </p:spPr>
        <p:txBody>
          <a:bodyPr vert="eaVert"/>
          <a:lstStyle/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70613" y="381000"/>
            <a:ext cx="6230973" cy="57912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99127-F639-42DC-9A4F-9F68B2ED3F65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88457-BD2F-4671-8C49-96A3E49E9C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7B325-03A0-40AF-8488-AA3D60ED5586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0E265-E535-42A9-8B81-F5B3907E0F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B84CE-BC86-418A-8F37-2BB87B3ECC2A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5CAB4-634D-4572-A018-017436DCFE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9BB9E-957E-4F37-8D46-3EA2696516B9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62936-7CB0-4605-BE03-1577568297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68121-31EA-4043-8295-F4536A00D9AF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F131E-83C6-47F7-9C1D-56C81D18B8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86B5B-C170-41BF-A154-4A8E29BE7BCD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C3457-78EC-4E5F-B06D-81BDFC4A2E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BC59F-C25F-48C9-90BD-A41B7A6E1F2C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D8CEB-7406-4D93-82EE-3F1B47FC9B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D6AC3-6E2B-4904-BBA1-54A29C7FBE2C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E5971-9D33-49DC-947B-C9758D9A76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D1388-9681-48EA-BEBA-ABFB0EA38F8F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1261F-93DC-4F25-9CB2-7854635CEF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0DE8A-C483-463D-AC1E-AF681D392DFB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97D0A-B5BC-486A-97AA-5943F098FF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eaLnBrk="0" hangingPunct="0"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8F21A2A-DF34-4494-B221-13E13BCFA995}" type="datetimeFigureOut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eaLnBrk="0" hangingPunct="0"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C18C572-C2DF-4906-83E5-19D5259131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8BB79-E115-46D3-BE39-2746E3AD014E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6BF2C-5DBE-421D-AC71-410133B9CB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AC6BC-B6F8-4B2F-809A-2F0C0B20E524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320FB-A512-4F4B-A100-5E2F4E3A83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613" y="2057401"/>
            <a:ext cx="6345303" cy="2666999"/>
          </a:xfrm>
        </p:spPr>
        <p:txBody>
          <a:bodyPr/>
          <a:lstStyle>
            <a:lvl1pPr algn="l">
              <a:defRPr sz="3601" b="0" i="0" cap="none" baseline="0"/>
            </a:lvl1pPr>
          </a:lstStyle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970613" y="4876800"/>
            <a:ext cx="6345303" cy="1143000"/>
          </a:xfrm>
          <a:noFill/>
        </p:spPr>
        <p:txBody>
          <a:bodyPr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88405-24D9-47BD-8456-842FD2C90959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F5A4B-E635-4025-9034-2FEC6DAD9F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70612" y="1676400"/>
            <a:ext cx="3525930" cy="4495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 marL="1200470">
              <a:defRPr sz="1200"/>
            </a:lvl6pPr>
            <a:lvl7pPr marL="1406265">
              <a:defRPr sz="1200"/>
            </a:lvl7pPr>
            <a:lvl8pPr marL="1612060">
              <a:defRPr sz="1200"/>
            </a:lvl8pPr>
            <a:lvl9pPr marL="1817855">
              <a:defRPr sz="12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2738" y="1676401"/>
            <a:ext cx="3525930" cy="4495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 marL="1200470">
              <a:defRPr sz="1200"/>
            </a:lvl6pPr>
            <a:lvl7pPr marL="1406265">
              <a:defRPr sz="1200"/>
            </a:lvl7pPr>
            <a:lvl8pPr marL="1612060">
              <a:defRPr sz="1200"/>
            </a:lvl8pPr>
            <a:lvl9pPr marL="1817855">
              <a:defRPr sz="12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9BC34-AE24-4B46-9842-AAFC98950134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99542-3278-4882-AD27-12E79C8DC8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0612" y="381000"/>
            <a:ext cx="7202776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970612" y="1676400"/>
            <a:ext cx="3526775" cy="76200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800" b="0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70612" y="2516458"/>
            <a:ext cx="3526775" cy="3655743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 marL="1200470">
              <a:defRPr sz="1200"/>
            </a:lvl6pPr>
            <a:lvl7pPr marL="1406265">
              <a:defRPr sz="1200"/>
            </a:lvl7pPr>
            <a:lvl8pPr marL="1612060">
              <a:defRPr sz="1200"/>
            </a:lvl8pPr>
            <a:lvl9pPr marL="1817855">
              <a:defRPr sz="12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sz="quarter" idx="3"/>
          </p:nvPr>
        </p:nvSpPr>
        <p:spPr>
          <a:xfrm>
            <a:off x="4645026" y="1676400"/>
            <a:ext cx="3528363" cy="76200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1800" b="0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516458"/>
            <a:ext cx="3528363" cy="3655743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 marL="1200470">
              <a:defRPr sz="1200"/>
            </a:lvl6pPr>
            <a:lvl7pPr marL="1406265">
              <a:defRPr sz="1200"/>
            </a:lvl7pPr>
            <a:lvl8pPr marL="1612060">
              <a:defRPr sz="1200"/>
            </a:lvl8pPr>
            <a:lvl9pPr marL="1817855">
              <a:defRPr sz="12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A59B1-DCBE-4120-8C6A-5088EBC87B03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94E77-A946-4137-92DF-1B98615B71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F931A-1847-4D01-A852-82C9810FE301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95978-C650-413F-9F32-7010FDBA5F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CC3E8-09DC-4C3B-A777-E2D81385FDB2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3BDAF-69EA-42AC-ADED-66257E6010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29627" y="1676400"/>
            <a:ext cx="2858244" cy="2438400"/>
          </a:xfrm>
        </p:spPr>
        <p:txBody>
          <a:bodyPr/>
          <a:lstStyle>
            <a:lvl1pPr algn="l">
              <a:defRPr sz="2401" b="0"/>
            </a:lvl1pPr>
          </a:lstStyle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0612" y="685800"/>
            <a:ext cx="4630356" cy="54864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5829627" y="4191000"/>
            <a:ext cx="2858244" cy="1524000"/>
          </a:xfrm>
          <a:noFill/>
        </p:spPr>
        <p:txBody>
          <a:bodyPr/>
          <a:lstStyle>
            <a:lvl1pPr marL="0" indent="0"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30504-0EE7-43F6-94DE-8735558A4FBE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7321F-D129-409D-A6FA-9AC32A39C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29627" y="1676400"/>
            <a:ext cx="2858244" cy="2438400"/>
          </a:xfrm>
        </p:spPr>
        <p:txBody>
          <a:bodyPr>
            <a:noAutofit/>
          </a:bodyPr>
          <a:lstStyle>
            <a:lvl1pPr algn="l">
              <a:defRPr sz="2401" b="0"/>
            </a:lvl1pPr>
          </a:lstStyle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1142107" y="0"/>
            <a:ext cx="4458862" cy="6858000"/>
          </a:xfrm>
        </p:spPr>
        <p:txBody>
          <a:bodyPr tIns="914400" rtlCol="0">
            <a:normAutofit/>
          </a:bodyPr>
          <a:lstStyle>
            <a:lvl1pPr marL="0" indent="0" algn="ctr" rtl="0">
              <a:buNone/>
              <a:defRPr sz="1800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5829627" y="4191000"/>
            <a:ext cx="2858244" cy="1524000"/>
          </a:xfrm>
          <a:noFill/>
        </p:spPr>
        <p:txBody>
          <a:bodyPr/>
          <a:lstStyle>
            <a:lvl1pPr marL="0" indent="0">
              <a:buNone/>
              <a:defRPr sz="13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69963" y="381000"/>
            <a:ext cx="72040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Замещающий текст 2"/>
          <p:cNvSpPr>
            <a:spLocks noGrp="1"/>
          </p:cNvSpPr>
          <p:nvPr>
            <p:ph type="body" idx="1"/>
          </p:nvPr>
        </p:nvSpPr>
        <p:spPr bwMode="auto">
          <a:xfrm>
            <a:off x="969963" y="1676400"/>
            <a:ext cx="7204075" cy="4495800"/>
          </a:xfrm>
          <a:prstGeom prst="rect">
            <a:avLst/>
          </a:prstGeom>
          <a:solidFill>
            <a:schemeClr val="bg2">
              <a:alpha val="70195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954088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rgbClr val="000000"/>
                </a:solidFill>
                <a:latin typeface="Palatino Linotype" pitchFamily="18" charset="0"/>
              </a:defRPr>
            </a:lvl1pPr>
          </a:lstStyle>
          <a:p>
            <a:pPr>
              <a:defRPr/>
            </a:pPr>
            <a:fld id="{A04E7B7B-3DF6-48DC-83C5-023EEB3451DD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rgbClr val="000000"/>
                </a:solidFill>
                <a:latin typeface="Palatino Linotype" pitchFamily="18" charset="0"/>
              </a:defRPr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040438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000000"/>
                </a:solidFill>
                <a:latin typeface="Palatino Linotype" pitchFamily="18" charset="0"/>
              </a:defRPr>
            </a:lvl1pPr>
          </a:lstStyle>
          <a:p>
            <a:pPr>
              <a:defRPr/>
            </a:pPr>
            <a:fld id="{D29246B7-E5F7-4781-82C2-FE38A6BEDA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82" r:id="rId9"/>
    <p:sldLayoutId id="2147483769" r:id="rId10"/>
    <p:sldLayoutId id="2147483770" r:id="rId11"/>
  </p:sldLayoutIdLst>
  <p:transition spd="med">
    <p:fade/>
  </p:transition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entury Gothic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entury Gothic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entury Gothic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entury Gothic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entury Gothic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entury Gothic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entury Gothic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entury Gothic" pitchFamily="34" charset="0"/>
        </a:defRPr>
      </a:lvl9pPr>
    </p:titleStyle>
    <p:bodyStyle>
      <a:lvl1pPr marL="166688" indent="-171450" algn="l" defTabSz="685800" rtl="0" eaLnBrk="0" fontAlgn="base" hangingPunct="0">
        <a:lnSpc>
          <a:spcPct val="90000"/>
        </a:lnSpc>
        <a:spcBef>
          <a:spcPts val="1200"/>
        </a:spcBef>
        <a:spcAft>
          <a:spcPct val="0"/>
        </a:spcAft>
        <a:buClr>
          <a:srgbClr val="855D5D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376238" indent="-171450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rgbClr val="855D5D"/>
        </a:buClr>
        <a:buFont typeface="Euphemia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82613" indent="-171450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rgbClr val="855D5D"/>
        </a:buClr>
        <a:buFont typeface="Euphemia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787400" indent="-171450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rgbClr val="855D5D"/>
        </a:buClr>
        <a:buFont typeface="Euphemia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93775" indent="-171450" algn="l" defTabSz="685800" rtl="0" eaLnBrk="0" fontAlgn="base" hangingPunct="0">
        <a:lnSpc>
          <a:spcPct val="90000"/>
        </a:lnSpc>
        <a:spcBef>
          <a:spcPts val="450"/>
        </a:spcBef>
        <a:spcAft>
          <a:spcPct val="0"/>
        </a:spcAft>
        <a:buClr>
          <a:srgbClr val="855D5D"/>
        </a:buClr>
        <a:buFont typeface="Euphemia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200470" indent="-171496" algn="l" defTabSz="685983" rtl="0" eaLnBrk="1" latinLnBrk="0" hangingPunct="1">
        <a:spcBef>
          <a:spcPts val="450"/>
        </a:spcBef>
        <a:buFont typeface="Euphemia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406265" indent="-171496" algn="l" defTabSz="685983" rtl="0" eaLnBrk="1" latinLnBrk="0" hangingPunct="1">
        <a:spcBef>
          <a:spcPts val="450"/>
        </a:spcBef>
        <a:buFont typeface="Euphemia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612060" indent="-171496" algn="l" defTabSz="685983" rtl="0" eaLnBrk="1" latinLnBrk="0" hangingPunct="1">
        <a:spcBef>
          <a:spcPts val="450"/>
        </a:spcBef>
        <a:buFont typeface="Euphemia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817855" indent="-171496" algn="l" defTabSz="685983" rtl="0" eaLnBrk="1" latinLnBrk="0" hangingPunct="1">
        <a:spcBef>
          <a:spcPts val="450"/>
        </a:spcBef>
        <a:buFont typeface="Euphemia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560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Palatino Linotype" pitchFamily="18" charset="0"/>
              </a:defRPr>
            </a:lvl1pPr>
          </a:lstStyle>
          <a:p>
            <a:pPr>
              <a:defRPr/>
            </a:pPr>
            <a:fld id="{E9C2CEC2-A4E8-450F-9088-30EC046D9D78}" type="datetime1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Palatino Linotype" pitchFamily="18" charset="0"/>
              </a:defRPr>
            </a:lvl1pPr>
          </a:lstStyle>
          <a:p>
            <a:pPr>
              <a:defRPr/>
            </a:pPr>
            <a:r>
              <a:rPr lang="ru-RU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00000"/>
                </a:solidFill>
                <a:latin typeface="Palatino Linotype" pitchFamily="18" charset="0"/>
              </a:defRPr>
            </a:lvl1pPr>
          </a:lstStyle>
          <a:p>
            <a:pPr>
              <a:defRPr/>
            </a:pPr>
            <a:fld id="{5E326A72-391D-4F61-88A7-02EF8E3F3C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85" r:id="rId9"/>
    <p:sldLayoutId id="2147483779" r:id="rId10"/>
    <p:sldLayoutId id="2147483780" r:id="rId11"/>
  </p:sldLayoutIdLst>
  <p:transition spd="med">
    <p:fade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258888" y="2060575"/>
            <a:ext cx="6345237" cy="1371600"/>
          </a:xfrm>
          <a:noFill/>
        </p:spPr>
        <p:txBody>
          <a:bodyPr/>
          <a:lstStyle/>
          <a:p>
            <a:pPr algn="ctr" eaLnBrk="1" hangingPunct="1">
              <a:spcBef>
                <a:spcPct val="0"/>
              </a:spcBef>
            </a:pPr>
            <a:r>
              <a:rPr lang="uk-UA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Державна реєстрація пасіки</a:t>
            </a:r>
            <a:endParaRPr lang="en-US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/>
          <p:cNvPicPr>
            <a:picLocks noChangeAspect="1" noChangeArrowheads="1"/>
          </p:cNvPicPr>
          <p:nvPr/>
        </p:nvPicPr>
        <p:blipFill>
          <a:blip r:embed="rId2"/>
          <a:srcRect l="12857" r="12428"/>
          <a:stretch>
            <a:fillRect/>
          </a:stretch>
        </p:blipFill>
        <p:spPr bwMode="auto">
          <a:xfrm>
            <a:off x="0" y="0"/>
            <a:ext cx="9177338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6" name="TextBox 1"/>
          <p:cNvSpPr txBox="1">
            <a:spLocks noChangeArrowheads="1"/>
          </p:cNvSpPr>
          <p:nvPr/>
        </p:nvSpPr>
        <p:spPr bwMode="auto">
          <a:xfrm>
            <a:off x="6300192" y="4581128"/>
            <a:ext cx="2519362" cy="2031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eaLnBrk="0" hangingPunct="0"/>
            <a:r>
              <a:rPr lang="uk-UA" sz="1400" b="1" dirty="0"/>
              <a:t>Під час реєстрації пасік проводиться їх обстеження територіальними органами </a:t>
            </a:r>
            <a:r>
              <a:rPr lang="uk-UA" sz="1400" b="1" dirty="0" err="1"/>
              <a:t>Держпродспоживслужби</a:t>
            </a:r>
            <a:r>
              <a:rPr lang="uk-UA" sz="1400" b="1" dirty="0"/>
              <a:t>. Дані обстежень заносяться у журнал обліку пасік.</a:t>
            </a: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/>
          <p:cNvPicPr>
            <a:picLocks noChangeAspect="1" noChangeArrowheads="1"/>
          </p:cNvPicPr>
          <p:nvPr/>
        </p:nvPicPr>
        <p:blipFill>
          <a:blip r:embed="rId2"/>
          <a:srcRect l="12579" r="12706"/>
          <a:stretch>
            <a:fillRect/>
          </a:stretch>
        </p:blipFill>
        <p:spPr bwMode="auto">
          <a:xfrm>
            <a:off x="0" y="-4763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/>
          <p:cNvPicPr>
            <a:picLocks noChangeAspect="1" noChangeArrowheads="1"/>
          </p:cNvPicPr>
          <p:nvPr/>
        </p:nvPicPr>
        <p:blipFill>
          <a:blip r:embed="rId2"/>
          <a:srcRect l="12857" r="12428"/>
          <a:stretch>
            <a:fillRect/>
          </a:stretch>
        </p:blipFill>
        <p:spPr bwMode="auto">
          <a:xfrm>
            <a:off x="0" y="0"/>
            <a:ext cx="9108504" cy="7101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/>
          <p:cNvPicPr>
            <a:picLocks noChangeAspect="1" noChangeArrowheads="1"/>
          </p:cNvPicPr>
          <p:nvPr/>
        </p:nvPicPr>
        <p:blipFill rotWithShape="1">
          <a:blip r:embed="rId2"/>
          <a:srcRect l="13359" r="12640" b="13516"/>
          <a:stretch/>
        </p:blipFill>
        <p:spPr bwMode="auto">
          <a:xfrm>
            <a:off x="35496" y="-26641"/>
            <a:ext cx="9076411" cy="5050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F37F4F-1B1E-4583-8081-EB487C2D8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5589240"/>
            <a:ext cx="8229600" cy="1143000"/>
          </a:xfrm>
        </p:spPr>
        <p:txBody>
          <a:bodyPr/>
          <a:lstStyle/>
          <a:p>
            <a:br>
              <a:rPr lang="uk-UA" dirty="0"/>
            </a:br>
            <a:endParaRPr lang="ru-RU" dirty="0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6261CF14-4568-4E32-8C49-EF5FB940FA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576" y="5239653"/>
            <a:ext cx="7416824" cy="127727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Територіальний орган </a:t>
            </a:r>
            <a:r>
              <a:rPr lang="uk-UA" altLang="ru-RU" sz="1600" b="1" dirty="0" err="1">
                <a:solidFill>
                  <a:srgbClr val="292B2C"/>
                </a:solidFill>
                <a:latin typeface="Menlo"/>
              </a:rPr>
              <a:t>Д</a:t>
            </a:r>
            <a:r>
              <a:rPr kumimoji="0" lang="uk-UA" altLang="ru-RU" sz="1600" b="1" i="0" u="none" strike="noStrike" cap="none" normalizeH="0" baseline="0" dirty="0" err="1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ержпродспоживслужби</a:t>
            </a:r>
            <a:r>
              <a:rPr kumimoji="0" lang="uk-UA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 </a:t>
            </a: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повинен </a:t>
            </a:r>
            <a:b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</a:br>
            <a:r>
              <a:rPr kumimoji="0" lang="ru-RU" altLang="ru-RU" sz="1600" b="1" i="0" u="none" strike="noStrike" cap="none" normalizeH="0" baseline="0" dirty="0" err="1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видати</a:t>
            </a: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 в 30-денний </a:t>
            </a:r>
            <a:r>
              <a:rPr kumimoji="0" lang="ru-RU" altLang="ru-RU" sz="1600" b="1" i="0" u="none" strike="noStrike" cap="none" normalizeH="0" baseline="0" dirty="0" err="1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термін</a:t>
            </a: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 </a:t>
            </a:r>
            <a:r>
              <a:rPr kumimoji="0" lang="ru-RU" altLang="ru-RU" sz="1600" b="1" i="0" u="none" strike="noStrike" cap="none" normalizeH="0" baseline="0" dirty="0" err="1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заявнику</a:t>
            </a: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 ветеринарно-</a:t>
            </a:r>
            <a:r>
              <a:rPr kumimoji="0" lang="ru-RU" altLang="ru-RU" sz="1600" b="1" i="0" u="none" strike="noStrike" cap="none" normalizeH="0" baseline="0" dirty="0" err="1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санітарний</a:t>
            </a: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 паспорт </a:t>
            </a:r>
            <a:b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</a:br>
            <a:r>
              <a:rPr kumimoji="0" lang="ru-RU" altLang="ru-RU" sz="1600" b="1" i="0" u="none" strike="noStrike" cap="none" normalizeH="0" baseline="0" dirty="0" err="1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пасіки</a:t>
            </a: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, </a:t>
            </a:r>
            <a:r>
              <a:rPr kumimoji="0" lang="ru-RU" altLang="ru-RU" sz="1600" b="1" i="0" u="none" strike="noStrike" cap="none" normalizeH="0" baseline="0" dirty="0" err="1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що</a:t>
            </a: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 </a:t>
            </a:r>
            <a:r>
              <a:rPr kumimoji="0" lang="ru-RU" altLang="ru-RU" sz="1600" b="1" i="0" u="none" strike="noStrike" cap="none" normalizeH="0" baseline="0" dirty="0" err="1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засвідчує</a:t>
            </a: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 факт </a:t>
            </a:r>
            <a:r>
              <a:rPr kumimoji="0" lang="ru-RU" altLang="ru-RU" sz="1600" b="1" i="0" u="none" strike="noStrike" cap="none" normalizeH="0" baseline="0" dirty="0" err="1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її</a:t>
            </a: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 </a:t>
            </a:r>
            <a:r>
              <a:rPr kumimoji="0" lang="ru-RU" altLang="ru-RU" sz="1600" b="1" i="0" u="none" strike="noStrike" cap="none" normalizeH="0" baseline="0" dirty="0" err="1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реєстрації</a:t>
            </a: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. </a:t>
            </a:r>
            <a:r>
              <a:rPr kumimoji="0" lang="ru-RU" altLang="ru-RU" sz="1600" b="1" i="0" u="none" strike="noStrike" cap="none" normalizeH="0" baseline="0" dirty="0" err="1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Порядковий</a:t>
            </a: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 номер у </a:t>
            </a:r>
            <a:b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</a:br>
            <a:r>
              <a:rPr kumimoji="0" lang="ru-RU" altLang="ru-RU" sz="1600" b="1" i="0" u="none" strike="noStrike" cap="none" normalizeH="0" baseline="0" dirty="0" err="1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журналі</a:t>
            </a: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, </a:t>
            </a:r>
            <a:r>
              <a:rPr kumimoji="0" lang="ru-RU" altLang="ru-RU" sz="1600" b="1" i="0" u="none" strike="noStrike" cap="none" normalizeH="0" baseline="0" dirty="0" err="1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під</a:t>
            </a: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 </a:t>
            </a:r>
            <a:r>
              <a:rPr kumimoji="0" lang="ru-RU" altLang="ru-RU" sz="1600" b="1" i="0" u="none" strike="noStrike" cap="none" normalizeH="0" baseline="0" dirty="0" err="1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яким</a:t>
            </a: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 </a:t>
            </a:r>
            <a:r>
              <a:rPr kumimoji="0" lang="ru-RU" altLang="ru-RU" sz="1600" b="1" i="0" u="none" strike="noStrike" cap="none" normalizeH="0" baseline="0" dirty="0" err="1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зареєстрована</a:t>
            </a: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 </a:t>
            </a:r>
            <a:r>
              <a:rPr kumimoji="0" lang="ru-RU" altLang="ru-RU" sz="1600" b="1" i="0" u="none" strike="noStrike" cap="none" normalizeH="0" baseline="0" dirty="0" err="1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пасіка</a:t>
            </a: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, </a:t>
            </a:r>
            <a:r>
              <a:rPr kumimoji="0" lang="ru-RU" altLang="ru-RU" sz="1600" b="1" i="0" u="none" strike="noStrike" cap="none" normalizeH="0" baseline="0" dirty="0" err="1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присвоюється</a:t>
            </a: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 </a:t>
            </a:r>
            <a:b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</a:b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ветеринарно-</a:t>
            </a:r>
            <a:r>
              <a:rPr kumimoji="0" lang="ru-RU" altLang="ru-RU" sz="1600" b="1" i="0" u="none" strike="noStrike" cap="none" normalizeH="0" baseline="0" dirty="0" err="1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санітарному</a:t>
            </a: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 паспорту </a:t>
            </a:r>
            <a:r>
              <a:rPr kumimoji="0" lang="ru-RU" altLang="ru-RU" sz="1600" b="1" i="0" u="none" strike="noStrike" cap="none" normalizeH="0" baseline="0" dirty="0" err="1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пасіки</a:t>
            </a: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92B2C"/>
                </a:solidFill>
                <a:effectLst/>
                <a:latin typeface="Menlo"/>
              </a:rPr>
              <a:t>.</a:t>
            </a: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F0EE2D-C09C-4742-9560-CEC35E52D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376" y="5373216"/>
            <a:ext cx="8147248" cy="1368152"/>
          </a:xfrm>
        </p:spPr>
        <p:txBody>
          <a:bodyPr/>
          <a:lstStyle/>
          <a:p>
            <a:r>
              <a:rPr lang="uk-UA" sz="1600" b="1" dirty="0"/>
              <a:t>При зміні назви чи адреси пасіки її власник повинен проінформувати про це територіальний орган </a:t>
            </a:r>
            <a:r>
              <a:rPr lang="uk-UA" sz="1600" b="1" dirty="0" err="1"/>
              <a:t>Держпродспоживслужби</a:t>
            </a:r>
            <a:r>
              <a:rPr lang="uk-UA" sz="1600" b="1" dirty="0"/>
              <a:t> протягом 10 днів    </a:t>
            </a:r>
            <a:endParaRPr lang="ru-RU" sz="16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EE322E-D4DC-4DAB-A0DA-8E8189A8BC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12857" t="-386" r="14111" b="15210"/>
          <a:stretch/>
        </p:blipFill>
        <p:spPr bwMode="auto">
          <a:xfrm>
            <a:off x="94353" y="0"/>
            <a:ext cx="8955293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16905136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Рисунок 1"/>
          <p:cNvPicPr>
            <a:picLocks noChangeAspect="1"/>
          </p:cNvPicPr>
          <p:nvPr/>
        </p:nvPicPr>
        <p:blipFill rotWithShape="1">
          <a:blip r:embed="rId2"/>
          <a:srcRect l="12921" t="13826" r="12920"/>
          <a:stretch/>
        </p:blipFill>
        <p:spPr bwMode="auto">
          <a:xfrm>
            <a:off x="0" y="620688"/>
            <a:ext cx="9144000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260350"/>
            <a:ext cx="6275388" cy="640873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Рисунок 1"/>
          <p:cNvPicPr>
            <a:picLocks noChangeAspect="1"/>
          </p:cNvPicPr>
          <p:nvPr/>
        </p:nvPicPr>
        <p:blipFill>
          <a:blip r:embed="rId2"/>
          <a:srcRect l="12921" r="12920"/>
          <a:stretch>
            <a:fillRect/>
          </a:stretch>
        </p:blipFill>
        <p:spPr bwMode="auto">
          <a:xfrm>
            <a:off x="0" y="0"/>
            <a:ext cx="9144000" cy="693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/>
          <p:cNvPicPr>
            <a:picLocks noChangeAspect="1" noChangeArrowheads="1"/>
          </p:cNvPicPr>
          <p:nvPr/>
        </p:nvPicPr>
        <p:blipFill>
          <a:blip r:embed="rId2"/>
          <a:srcRect l="12572" r="12573"/>
          <a:stretch>
            <a:fillRect/>
          </a:stretch>
        </p:blipFill>
        <p:spPr bwMode="auto">
          <a:xfrm>
            <a:off x="0" y="-16778"/>
            <a:ext cx="9144000" cy="6887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Рисунок 1"/>
          <p:cNvPicPr>
            <a:picLocks noChangeAspect="1"/>
          </p:cNvPicPr>
          <p:nvPr/>
        </p:nvPicPr>
        <p:blipFill>
          <a:blip r:embed="rId2"/>
          <a:srcRect l="12921" r="12920"/>
          <a:stretch>
            <a:fillRect/>
          </a:stretch>
        </p:blipFill>
        <p:spPr bwMode="auto">
          <a:xfrm>
            <a:off x="0" y="0"/>
            <a:ext cx="9144000" cy="6931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3"/>
          <p:cNvSpPr>
            <a:spLocks noGrp="1"/>
          </p:cNvSpPr>
          <p:nvPr>
            <p:ph type="body" idx="4294967295"/>
          </p:nvPr>
        </p:nvSpPr>
        <p:spPr>
          <a:xfrm>
            <a:off x="214282" y="500042"/>
            <a:ext cx="8750331" cy="5695971"/>
          </a:xfrm>
          <a:noFill/>
        </p:spPr>
        <p:txBody>
          <a:bodyPr/>
          <a:lstStyle/>
          <a:p>
            <a:pPr>
              <a:lnSpc>
                <a:spcPct val="80000"/>
              </a:lnSpc>
            </a:pPr>
            <a:r>
              <a:rPr lang="uk-UA" sz="2400" b="1" dirty="0">
                <a:solidFill>
                  <a:srgbClr val="0070C0"/>
                </a:solidFill>
              </a:rPr>
              <a:t>Закон України “Про бджільництво”</a:t>
            </a:r>
          </a:p>
          <a:p>
            <a:pPr>
              <a:lnSpc>
                <a:spcPct val="80000"/>
              </a:lnSpc>
            </a:pPr>
            <a:r>
              <a:rPr lang="uk-UA" sz="2400" b="1" dirty="0">
                <a:solidFill>
                  <a:srgbClr val="0070C0"/>
                </a:solidFill>
              </a:rPr>
              <a:t>Закон України “Про захист рослин”</a:t>
            </a:r>
          </a:p>
          <a:p>
            <a:pPr>
              <a:lnSpc>
                <a:spcPct val="80000"/>
              </a:lnSpc>
            </a:pPr>
            <a:r>
              <a:rPr lang="uk-UA" sz="2400" b="1" dirty="0">
                <a:solidFill>
                  <a:srgbClr val="0070C0"/>
                </a:solidFill>
              </a:rPr>
              <a:t>Закон України “Про ветеринарну медицину”</a:t>
            </a:r>
          </a:p>
          <a:p>
            <a:pPr>
              <a:lnSpc>
                <a:spcPct val="80000"/>
              </a:lnSpc>
            </a:pPr>
            <a:r>
              <a:rPr lang="uk-UA" sz="2400" b="1" dirty="0">
                <a:solidFill>
                  <a:srgbClr val="0070C0"/>
                </a:solidFill>
              </a:rPr>
              <a:t>Закон України “Про племінну справу у тваринництві”</a:t>
            </a:r>
          </a:p>
          <a:p>
            <a:pPr>
              <a:lnSpc>
                <a:spcPct val="80000"/>
              </a:lnSpc>
            </a:pPr>
            <a:r>
              <a:rPr lang="uk-UA" sz="2400" b="1" dirty="0">
                <a:solidFill>
                  <a:srgbClr val="0070C0"/>
                </a:solidFill>
              </a:rPr>
              <a:t>Закон України “Про тваринний світ”</a:t>
            </a:r>
          </a:p>
          <a:p>
            <a:pPr>
              <a:lnSpc>
                <a:spcPct val="80000"/>
              </a:lnSpc>
            </a:pPr>
            <a:r>
              <a:rPr lang="uk-UA" sz="2400" b="1" dirty="0">
                <a:solidFill>
                  <a:srgbClr val="0070C0"/>
                </a:solidFill>
              </a:rPr>
              <a:t>Закон України “Про рослинний світ”</a:t>
            </a:r>
          </a:p>
          <a:p>
            <a:pPr algn="just">
              <a:lnSpc>
                <a:spcPct val="80000"/>
              </a:lnSpc>
            </a:pPr>
            <a:r>
              <a:rPr lang="uk-UA" sz="2400" b="1" dirty="0">
                <a:solidFill>
                  <a:srgbClr val="0070C0"/>
                </a:solidFill>
              </a:rPr>
              <a:t>Закон України “Про основні принципи та вимоги до безпечності та якості харчових продуктів</a:t>
            </a:r>
            <a:r>
              <a:rPr lang="ru-RU" sz="2400" b="1" dirty="0">
                <a:solidFill>
                  <a:srgbClr val="0070C0"/>
                </a:solidFill>
              </a:rPr>
              <a:t>»</a:t>
            </a:r>
          </a:p>
          <a:p>
            <a:pPr algn="just">
              <a:lnSpc>
                <a:spcPct val="80000"/>
              </a:lnSpc>
            </a:pPr>
            <a:r>
              <a:rPr lang="uk-UA" sz="2400" b="1" dirty="0">
                <a:solidFill>
                  <a:srgbClr val="0070C0"/>
                </a:solidFill>
              </a:rPr>
              <a:t>Закон України “Про державний контроль за дотриманням законодавства про харчові продукти, корми, побічні продукти тваринного походження, здоров’я та благополуччя тварин”</a:t>
            </a:r>
          </a:p>
          <a:p>
            <a:pPr>
              <a:lnSpc>
                <a:spcPct val="80000"/>
              </a:lnSpc>
            </a:pPr>
            <a:r>
              <a:rPr lang="uk-UA" sz="2400" b="1" dirty="0">
                <a:solidFill>
                  <a:srgbClr val="0070C0"/>
                </a:solidFill>
              </a:rPr>
              <a:t>Інші нормативно-правові акти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Рисунок 1"/>
          <p:cNvPicPr>
            <a:picLocks noChangeAspect="1"/>
          </p:cNvPicPr>
          <p:nvPr/>
        </p:nvPicPr>
        <p:blipFill>
          <a:blip r:embed="rId2"/>
          <a:srcRect l="12921" r="12920"/>
          <a:stretch>
            <a:fillRect/>
          </a:stretch>
        </p:blipFill>
        <p:spPr bwMode="auto">
          <a:xfrm>
            <a:off x="0" y="0"/>
            <a:ext cx="9144000" cy="693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Рисунок 1"/>
          <p:cNvPicPr>
            <a:picLocks noChangeAspect="1"/>
          </p:cNvPicPr>
          <p:nvPr/>
        </p:nvPicPr>
        <p:blipFill>
          <a:blip r:embed="rId2"/>
          <a:srcRect l="12921" r="12920"/>
          <a:stretch>
            <a:fillRect/>
          </a:stretch>
        </p:blipFill>
        <p:spPr bwMode="auto">
          <a:xfrm>
            <a:off x="-285784" y="-214338"/>
            <a:ext cx="9648826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2"/>
          <p:cNvPicPr>
            <a:picLocks noChangeAspect="1" noChangeArrowheads="1"/>
          </p:cNvPicPr>
          <p:nvPr/>
        </p:nvPicPr>
        <p:blipFill rotWithShape="1">
          <a:blip r:embed="rId2"/>
          <a:srcRect l="12572" r="13141" b="36429"/>
          <a:stretch/>
        </p:blipFill>
        <p:spPr bwMode="auto">
          <a:xfrm>
            <a:off x="-34925" y="-83101"/>
            <a:ext cx="9161463" cy="6682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0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7463" y="-57150"/>
            <a:ext cx="9144001" cy="69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Рисунок 1"/>
          <p:cNvPicPr>
            <a:picLocks noChangeAspect="1"/>
          </p:cNvPicPr>
          <p:nvPr/>
        </p:nvPicPr>
        <p:blipFill>
          <a:blip r:embed="rId2"/>
          <a:srcRect l="12946" r="13474"/>
          <a:stretch>
            <a:fillRect/>
          </a:stretch>
        </p:blipFill>
        <p:spPr bwMode="auto">
          <a:xfrm>
            <a:off x="0" y="0"/>
            <a:ext cx="9144000" cy="685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Рисунок 1"/>
          <p:cNvPicPr>
            <a:picLocks noChangeAspect="1"/>
          </p:cNvPicPr>
          <p:nvPr/>
        </p:nvPicPr>
        <p:blipFill>
          <a:blip r:embed="rId2"/>
          <a:srcRect l="12921" r="12920"/>
          <a:stretch>
            <a:fillRect/>
          </a:stretch>
        </p:blipFill>
        <p:spPr bwMode="auto">
          <a:xfrm>
            <a:off x="0" y="0"/>
            <a:ext cx="9144000" cy="693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2"/>
          <p:cNvPicPr>
            <a:picLocks noChangeAspect="1" noChangeArrowheads="1"/>
          </p:cNvPicPr>
          <p:nvPr/>
        </p:nvPicPr>
        <p:blipFill>
          <a:blip r:embed="rId2"/>
          <a:srcRect l="12866" r="12706"/>
          <a:stretch>
            <a:fillRect/>
          </a:stretch>
        </p:blipFill>
        <p:spPr bwMode="auto">
          <a:xfrm>
            <a:off x="0" y="14288"/>
            <a:ext cx="9144000" cy="691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2"/>
          <p:cNvPicPr>
            <a:picLocks noChangeAspect="1" noChangeArrowheads="1"/>
          </p:cNvPicPr>
          <p:nvPr/>
        </p:nvPicPr>
        <p:blipFill>
          <a:blip r:embed="rId2"/>
          <a:srcRect l="12573" r="12572"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2"/>
          <p:cNvPicPr>
            <a:picLocks noChangeAspect="1" noChangeArrowheads="1"/>
          </p:cNvPicPr>
          <p:nvPr/>
        </p:nvPicPr>
        <p:blipFill>
          <a:blip r:embed="rId2"/>
          <a:srcRect l="12714" r="12857"/>
          <a:stretch>
            <a:fillRect/>
          </a:stretch>
        </p:blipFill>
        <p:spPr bwMode="auto">
          <a:xfrm>
            <a:off x="-3175" y="-8389"/>
            <a:ext cx="9147175" cy="6923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44034" name="Рисунок 2"/>
          <p:cNvPicPr>
            <a:picLocks noChangeAspect="1"/>
          </p:cNvPicPr>
          <p:nvPr/>
        </p:nvPicPr>
        <p:blipFill>
          <a:blip r:embed="rId2"/>
          <a:srcRect l="12921" r="12920"/>
          <a:stretch>
            <a:fillRect/>
          </a:stretch>
        </p:blipFill>
        <p:spPr bwMode="auto">
          <a:xfrm>
            <a:off x="9525" y="4763"/>
            <a:ext cx="9134475" cy="692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 rotWithShape="1">
          <a:blip r:embed="rId2"/>
          <a:srcRect l="12358" t="11755" r="12906" b="-296"/>
          <a:stretch/>
        </p:blipFill>
        <p:spPr bwMode="auto">
          <a:xfrm>
            <a:off x="12298" y="6382"/>
            <a:ext cx="913170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Рисунок 1"/>
          <p:cNvPicPr>
            <a:picLocks noChangeAspect="1"/>
          </p:cNvPicPr>
          <p:nvPr/>
        </p:nvPicPr>
        <p:blipFill>
          <a:blip r:embed="rId2"/>
          <a:srcRect l="12921" r="12920"/>
          <a:stretch>
            <a:fillRect/>
          </a:stretch>
        </p:blipFill>
        <p:spPr bwMode="auto">
          <a:xfrm>
            <a:off x="-252413" y="-228600"/>
            <a:ext cx="9648826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Рисунок 1"/>
          <p:cNvPicPr>
            <a:picLocks noChangeAspect="1"/>
          </p:cNvPicPr>
          <p:nvPr/>
        </p:nvPicPr>
        <p:blipFill>
          <a:blip r:embed="rId2"/>
          <a:srcRect l="13264" r="12920"/>
          <a:stretch>
            <a:fillRect/>
          </a:stretch>
        </p:blipFill>
        <p:spPr bwMode="auto">
          <a:xfrm>
            <a:off x="0" y="-30163"/>
            <a:ext cx="9144000" cy="696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Рисунок 1"/>
          <p:cNvPicPr>
            <a:picLocks noChangeAspect="1"/>
          </p:cNvPicPr>
          <p:nvPr/>
        </p:nvPicPr>
        <p:blipFill>
          <a:blip r:embed="rId2"/>
          <a:srcRect l="12921" r="12920"/>
          <a:stretch>
            <a:fillRect/>
          </a:stretch>
        </p:blipFill>
        <p:spPr bwMode="auto">
          <a:xfrm>
            <a:off x="0" y="0"/>
            <a:ext cx="9144000" cy="693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Рисунок 1"/>
          <p:cNvPicPr>
            <a:picLocks noChangeAspect="1"/>
          </p:cNvPicPr>
          <p:nvPr/>
        </p:nvPicPr>
        <p:blipFill>
          <a:blip r:embed="rId2"/>
          <a:srcRect l="12921" t="-201" r="12920" b="-201"/>
          <a:stretch>
            <a:fillRect/>
          </a:stretch>
        </p:blipFill>
        <p:spPr bwMode="auto">
          <a:xfrm>
            <a:off x="0" y="-15875"/>
            <a:ext cx="9144000" cy="696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/>
          <p:cNvPicPr>
            <a:picLocks noChangeAspect="1" noChangeArrowheads="1"/>
          </p:cNvPicPr>
          <p:nvPr/>
        </p:nvPicPr>
        <p:blipFill>
          <a:blip r:embed="rId2"/>
          <a:srcRect l="13286" r="12715"/>
          <a:stretch>
            <a:fillRect/>
          </a:stretch>
        </p:blipFill>
        <p:spPr bwMode="auto">
          <a:xfrm>
            <a:off x="20868" y="0"/>
            <a:ext cx="9144000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1_Шаблон с оформлением &quot;Шестиугольник&quot;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entury Gothic-Palatino Linotyp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1Subtle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dirty="0"/>
        </a:defPPr>
      </a:lstStyle>
      <a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accent4"/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3892088_TF03460519.potx" id="{D7AE7A70-BC18-4431-AB1C-AFBD91D3BE78}" vid="{BF3F8B4E-70F5-44E7-8D0D-EAD4E09721D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17756</TotalTime>
  <Words>166</Words>
  <Application>Microsoft Office PowerPoint</Application>
  <PresentationFormat>Экран (4:3)</PresentationFormat>
  <Paragraphs>15</Paragraphs>
  <Slides>27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35" baseType="lpstr">
      <vt:lpstr>Arial</vt:lpstr>
      <vt:lpstr>Calibri</vt:lpstr>
      <vt:lpstr>Century Gothic</vt:lpstr>
      <vt:lpstr>Euphemia</vt:lpstr>
      <vt:lpstr>Menlo</vt:lpstr>
      <vt:lpstr>Palatino Linotype</vt:lpstr>
      <vt:lpstr>1_Шаблон с оформлением "Шестиугольник"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При зміні назви чи адреси пасіки її власник повинен проінформувати про це територіальний орган Держпродспоживслужби протягом 10 днів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Олег</dc:creator>
  <cp:lastModifiedBy>user2</cp:lastModifiedBy>
  <cp:revision>504</cp:revision>
  <cp:lastPrinted>2018-07-02T06:14:49Z</cp:lastPrinted>
  <dcterms:created xsi:type="dcterms:W3CDTF">2012-07-10T11:10:47Z</dcterms:created>
  <dcterms:modified xsi:type="dcterms:W3CDTF">2020-05-19T08:40:16Z</dcterms:modified>
</cp:coreProperties>
</file>