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4" r:id="rId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777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plotArea>
      <c:layout>
        <c:manualLayout>
          <c:layoutTarget val="inner"/>
          <c:xMode val="edge"/>
          <c:yMode val="edge"/>
          <c:x val="0.10441353077171324"/>
          <c:y val="9.7507503996350456E-2"/>
          <c:w val="0.46685011189232961"/>
          <c:h val="0.8108195831850757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dLbls>
            <c:dLbl>
              <c:idx val="0"/>
              <c:layout>
                <c:manualLayout>
                  <c:x val="-7.9171664627894392E-2"/>
                  <c:y val="0.16896595799798544"/>
                </c:manualLayout>
              </c:layout>
              <c:showPercent val="1"/>
            </c:dLbl>
            <c:dLbl>
              <c:idx val="1"/>
              <c:layout>
                <c:manualLayout>
                  <c:x val="-0.12120172761210279"/>
                  <c:y val="9.3510465294681794E-2"/>
                </c:manualLayout>
              </c:layout>
              <c:showPercent val="1"/>
            </c:dLbl>
            <c:dLbl>
              <c:idx val="2"/>
              <c:layout>
                <c:manualLayout>
                  <c:x val="-0.16901612411570741"/>
                  <c:y val="-5.5756365524265515E-2"/>
                </c:manualLayout>
              </c:layout>
              <c:showPercent val="1"/>
            </c:dLbl>
            <c:dLbl>
              <c:idx val="3"/>
              <c:layout>
                <c:manualLayout>
                  <c:x val="-1.3173715276540659E-2"/>
                  <c:y val="-0.16636689208264349"/>
                </c:manualLayout>
              </c:layout>
              <c:showPercent val="1"/>
            </c:dLbl>
            <c:dLbl>
              <c:idx val="4"/>
              <c:layout>
                <c:manualLayout>
                  <c:x val="0.16264454499748623"/>
                  <c:y val="-7.2239735450085468E-2"/>
                </c:manualLayout>
              </c:layout>
              <c:showPercent val="1"/>
            </c:dLbl>
            <c:dLbl>
              <c:idx val="5"/>
              <c:layout>
                <c:manualLayout>
                  <c:x val="0.11964180947969742"/>
                  <c:y val="0.11455543062873284"/>
                </c:manualLayout>
              </c:layout>
              <c:showPercent val="1"/>
            </c:dLbl>
            <c:dLbl>
              <c:idx val="6"/>
              <c:layout>
                <c:manualLayout>
                  <c:x val="4.9388645423847008E-2"/>
                  <c:y val="0.14861685095210544"/>
                </c:manualLayout>
              </c:layout>
              <c:showPercent val="1"/>
            </c:dLbl>
            <c:txPr>
              <a:bodyPr/>
              <a:lstStyle/>
              <a:p>
                <a:pPr>
                  <a:defRPr b="1"/>
                </a:pPr>
                <a:endParaRPr lang="uk-UA"/>
              </a:p>
            </c:txPr>
            <c:showPercent val="1"/>
          </c:dLbls>
          <c:cat>
            <c:strRef>
              <c:f>Лист1!$A$2:$A$10</c:f>
              <c:strCache>
                <c:ptCount val="7"/>
                <c:pt idx="0">
                  <c:v>Зеленогайська ЗОШ</c:v>
                </c:pt>
                <c:pt idx="1">
                  <c:v>Котляревська ЗОШ</c:v>
                </c:pt>
                <c:pt idx="2">
                  <c:v>Лучівська філія</c:v>
                </c:pt>
                <c:pt idx="3">
                  <c:v>Мирнівський НВК</c:v>
                </c:pt>
                <c:pt idx="4">
                  <c:v>Новогригорівська філія</c:v>
                </c:pt>
                <c:pt idx="5">
                  <c:v>Полігонівська ЗОШ</c:v>
                </c:pt>
                <c:pt idx="6">
                  <c:v>Шевченківська ЗОШ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39791.33</c:v>
                </c:pt>
                <c:pt idx="1">
                  <c:v>28589.99</c:v>
                </c:pt>
                <c:pt idx="2">
                  <c:v>61576.09</c:v>
                </c:pt>
                <c:pt idx="3">
                  <c:v>67732.53</c:v>
                </c:pt>
                <c:pt idx="4">
                  <c:v>72815.8</c:v>
                </c:pt>
                <c:pt idx="5">
                  <c:v>34033.129999999997</c:v>
                </c:pt>
                <c:pt idx="6">
                  <c:v>30835.23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dLbls>
            <c:showPercent val="1"/>
          </c:dLbls>
          <c:cat>
            <c:strRef>
              <c:f>Лист1!$A$2:$A$10</c:f>
              <c:strCache>
                <c:ptCount val="7"/>
                <c:pt idx="0">
                  <c:v>Зеленогайська ЗОШ</c:v>
                </c:pt>
                <c:pt idx="1">
                  <c:v>Котляревська ЗОШ</c:v>
                </c:pt>
                <c:pt idx="2">
                  <c:v>Лучівська філія</c:v>
                </c:pt>
                <c:pt idx="3">
                  <c:v>Мирнівський НВК</c:v>
                </c:pt>
                <c:pt idx="4">
                  <c:v>Новогригорівська філія</c:v>
                </c:pt>
                <c:pt idx="5">
                  <c:v>Полігонівська ЗОШ</c:v>
                </c:pt>
                <c:pt idx="6">
                  <c:v>Шевченківська ЗОШ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 b="1"/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600" b="1"/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600" b="1"/>
            </a:pPr>
            <a:endParaRPr lang="uk-UA"/>
          </a:p>
        </c:txPr>
      </c:legendEntry>
      <c:legendEntry>
        <c:idx val="3"/>
        <c:txPr>
          <a:bodyPr/>
          <a:lstStyle/>
          <a:p>
            <a:pPr>
              <a:defRPr sz="1600" b="1"/>
            </a:pPr>
            <a:endParaRPr lang="uk-UA"/>
          </a:p>
        </c:txPr>
      </c:legendEntry>
      <c:legendEntry>
        <c:idx val="4"/>
        <c:txPr>
          <a:bodyPr/>
          <a:lstStyle/>
          <a:p>
            <a:pPr>
              <a:defRPr sz="1600" b="1"/>
            </a:pPr>
            <a:endParaRPr lang="uk-UA"/>
          </a:p>
        </c:txPr>
      </c:legendEntry>
      <c:legendEntry>
        <c:idx val="5"/>
        <c:txPr>
          <a:bodyPr/>
          <a:lstStyle/>
          <a:p>
            <a:pPr>
              <a:defRPr sz="1600" b="1"/>
            </a:pPr>
            <a:endParaRPr lang="uk-UA"/>
          </a:p>
        </c:txPr>
      </c:legendEntry>
      <c:legendEntry>
        <c:idx val="6"/>
        <c:txPr>
          <a:bodyPr/>
          <a:lstStyle/>
          <a:p>
            <a:pPr>
              <a:defRPr sz="1600" b="1"/>
            </a:pPr>
            <a:endParaRPr lang="uk-UA"/>
          </a:p>
        </c:txPr>
      </c:legendEntry>
      <c:layout/>
      <c:txPr>
        <a:bodyPr/>
        <a:lstStyle/>
        <a:p>
          <a:pPr>
            <a:defRPr sz="1600"/>
          </a:pPr>
          <a:endParaRPr lang="uk-UA"/>
        </a:p>
      </c:txPr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16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560840" cy="1830065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МАТРИЦЯ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Новогригорівської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філії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Шевченківської ЗОШ І-ІІІ ст.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789040"/>
            <a:ext cx="6400800" cy="1752600"/>
          </a:xfrm>
        </p:spPr>
        <p:txBody>
          <a:bodyPr/>
          <a:lstStyle/>
          <a:p>
            <a:r>
              <a:rPr lang="uk-UA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– 2020 рр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27584" y="1700808"/>
          <a:ext cx="7920880" cy="4464496"/>
        </p:xfrm>
        <a:graphic>
          <a:graphicData uri="http://schemas.openxmlformats.org/drawingml/2006/table">
            <a:tbl>
              <a:tblPr/>
              <a:tblGrid>
                <a:gridCol w="1245832"/>
                <a:gridCol w="495489"/>
                <a:gridCol w="487571"/>
                <a:gridCol w="487571"/>
                <a:gridCol w="487571"/>
                <a:gridCol w="417918"/>
                <a:gridCol w="411817"/>
                <a:gridCol w="497127"/>
                <a:gridCol w="497631"/>
                <a:gridCol w="497127"/>
                <a:gridCol w="497127"/>
                <a:gridCol w="497127"/>
                <a:gridCol w="496625"/>
                <a:gridCol w="395667"/>
                <a:gridCol w="508680"/>
              </a:tblGrid>
              <a:tr h="34504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2 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3 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Всього 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1 - 4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5 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6 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Times New Roman"/>
                          <a:ea typeface="Times New Roman"/>
                          <a:cs typeface="Times New Roman"/>
                        </a:rPr>
                        <a:t>клас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Times New Roman"/>
                          <a:ea typeface="Times New Roman"/>
                          <a:cs typeface="Times New Roman"/>
                        </a:rPr>
                        <a:t>Всього 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Times New Roman"/>
                          <a:ea typeface="Times New Roman"/>
                          <a:cs typeface="Times New Roman"/>
                        </a:rPr>
                        <a:t>5 - 9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Times New Roman"/>
                          <a:ea typeface="Times New Roman"/>
                          <a:cs typeface="Times New Roman"/>
                        </a:rPr>
                        <a:t>Всього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13560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класів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Times New Roman"/>
                          <a:ea typeface="Times New Roman"/>
                          <a:cs typeface="Times New Roman"/>
                        </a:rPr>
                        <a:t>(повних)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дітей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4368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класів 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latin typeface="Times New Roman"/>
                          <a:ea typeface="Times New Roman"/>
                          <a:cs typeface="Times New Roman"/>
                        </a:rPr>
                        <a:t>(повних)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дітей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01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2019-2020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н. р.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90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2020-2021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н.р.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uk-UA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584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2021-2022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н. р.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9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717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2022-2023</a:t>
                      </a:r>
                      <a:endParaRPr lang="uk-UA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 р.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2023-2024</a:t>
                      </a:r>
                      <a:endParaRPr lang="uk-UA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 р.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uk-UA" sz="20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9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uk-UA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uk-UA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</a:t>
                      </a:r>
                      <a:endParaRPr lang="uk-UA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090" marR="56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411760" y="188640"/>
            <a:ext cx="4968552" cy="14401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Мережа</a:t>
            </a:r>
          </a:p>
          <a:p>
            <a:pPr algn="ctr"/>
            <a:r>
              <a:rPr lang="uk-UA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2019 – 2024 р.</a:t>
            </a:r>
            <a:r>
              <a:rPr lang="uk-UA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uk-UA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Фінансування закладу</a:t>
            </a:r>
            <a:b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2019 – 2020рр.</a:t>
            </a:r>
            <a:endParaRPr lang="uk-UA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27584" y="1335861"/>
          <a:ext cx="5616623" cy="2879801"/>
        </p:xfrm>
        <a:graphic>
          <a:graphicData uri="http://schemas.openxmlformats.org/drawingml/2006/table">
            <a:tbl>
              <a:tblPr/>
              <a:tblGrid>
                <a:gridCol w="1123325"/>
                <a:gridCol w="1198213"/>
                <a:gridCol w="973548"/>
                <a:gridCol w="1048436"/>
                <a:gridCol w="1110541"/>
                <a:gridCol w="162560"/>
              </a:tblGrid>
              <a:tr h="504607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2019рік</a:t>
                      </a:r>
                      <a:r>
                        <a:rPr lang="uk-UA" sz="11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uk-UA" sz="20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тис</a:t>
                      </a: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uk-UA" sz="2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uk-UA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459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зарплата</a:t>
                      </a: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енергоносії</a:t>
                      </a: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Інше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т.ч.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продукти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харчування</a:t>
                      </a:r>
                      <a:endParaRPr lang="uk-UA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всього</a:t>
                      </a: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7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тех. </a:t>
                      </a:r>
                      <a:r>
                        <a:rPr lang="ru-RU" sz="13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ru-RU" sz="13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70405" algn="l"/>
                        </a:tabLst>
                        <a:defRPr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Місцевий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бюджет)</a:t>
                      </a:r>
                      <a:endParaRPr lang="uk-UA" sz="1200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пед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3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ru-RU" sz="13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70405" algn="l"/>
                        </a:tabLst>
                        <a:defRPr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освітня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держ.субвенція</a:t>
                      </a:r>
                      <a:endParaRPr lang="uk-UA" sz="1200" dirty="0" smtClean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вода, ел/</a:t>
                      </a:r>
                      <a:r>
                        <a:rPr lang="ru-RU" sz="1300" b="1" dirty="0" err="1">
                          <a:latin typeface="Times New Roman"/>
                          <a:ea typeface="Times New Roman"/>
                          <a:cs typeface="Times New Roman"/>
                        </a:rPr>
                        <a:t>енергія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300" b="1" dirty="0" err="1">
                          <a:latin typeface="Times New Roman"/>
                          <a:ea typeface="Times New Roman"/>
                          <a:cs typeface="Times New Roman"/>
                        </a:rPr>
                        <a:t>вугілля</a:t>
                      </a:r>
                      <a:endParaRPr lang="uk-UA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50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499558,57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1526621,85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176340,16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110150,6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6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2312671,18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915817" y="4005064"/>
          <a:ext cx="5688632" cy="2652358"/>
        </p:xfrm>
        <a:graphic>
          <a:graphicData uri="http://schemas.openxmlformats.org/drawingml/2006/table">
            <a:tbl>
              <a:tblPr/>
              <a:tblGrid>
                <a:gridCol w="1047903"/>
                <a:gridCol w="1197607"/>
                <a:gridCol w="1066857"/>
                <a:gridCol w="864096"/>
                <a:gridCol w="1127801"/>
                <a:gridCol w="207079"/>
                <a:gridCol w="177289"/>
              </a:tblGrid>
              <a:tr h="432048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2020рік</a:t>
                      </a:r>
                      <a:r>
                        <a:rPr lang="uk-UA" sz="11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uk-UA" sz="20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тис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uk-UA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6390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зарплата</a:t>
                      </a: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енергоносії</a:t>
                      </a: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Інше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70405" algn="l"/>
                        </a:tabLst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т.ч.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продукти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харчування</a:t>
                      </a:r>
                      <a:endParaRPr lang="uk-UA" sz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всього</a:t>
                      </a:r>
                      <a:endParaRPr lang="uk-UA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5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тех. </a:t>
                      </a:r>
                      <a:r>
                        <a:rPr lang="ru-RU" sz="13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ru-RU" sz="13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70405" algn="l"/>
                        </a:tabLst>
                        <a:defRPr/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Місцевий</a:t>
                      </a: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бюджет)</a:t>
                      </a:r>
                      <a:endParaRPr lang="uk-UA" sz="1200" dirty="0" smtClean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пед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3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Працівники</a:t>
                      </a:r>
                      <a:endParaRPr lang="ru-RU" sz="13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70405" algn="l"/>
                        </a:tabLst>
                        <a:defRPr/>
                      </a:pPr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</a:t>
                      </a:r>
                      <a:r>
                        <a:rPr lang="ru-RU" sz="1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освітня</a:t>
                      </a: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держ.субвенція</a:t>
                      </a:r>
                      <a:endParaRPr lang="uk-UA" sz="1200" dirty="0" smtClean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вода, ел/</a:t>
                      </a:r>
                      <a:r>
                        <a:rPr lang="ru-RU" sz="1300" b="1" dirty="0" err="1">
                          <a:latin typeface="Times New Roman"/>
                          <a:ea typeface="Times New Roman"/>
                          <a:cs typeface="Times New Roman"/>
                        </a:rPr>
                        <a:t>енергія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300" b="1" dirty="0" err="1">
                          <a:latin typeface="Times New Roman"/>
                          <a:ea typeface="Times New Roman"/>
                          <a:cs typeface="Times New Roman"/>
                        </a:rPr>
                        <a:t>вугілля</a:t>
                      </a:r>
                      <a:endParaRPr lang="uk-UA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86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640025,00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1772589,00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109488,00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26451,00</a:t>
                      </a:r>
                      <a:endParaRPr lang="uk-UA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endParaRPr lang="uk-UA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97040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2548553,00</a:t>
                      </a:r>
                      <a:endParaRPr lang="uk-UA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064896" cy="1642194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Витрати на 1 дитину (%)</a:t>
            </a:r>
            <a:b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розрізі кожного закладу освіти</a:t>
            </a:r>
            <a:b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 </a:t>
            </a:r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2020</a:t>
            </a:r>
            <a:r>
              <a:rPr lang="uk-UA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році</a:t>
            </a:r>
            <a:endParaRPr lang="uk-UA" dirty="0"/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236</Words>
  <Application>Microsoft Office PowerPoint</Application>
  <PresentationFormat>Экран (4:3)</PresentationFormat>
  <Paragraphs>189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МАТРИЦЯ Новогригорівської філії Шевченківської ЗОШ І-ІІІ ст.</vt:lpstr>
      <vt:lpstr>Слайд 2</vt:lpstr>
      <vt:lpstr>Фінансування закладу 2019 – 2020рр.</vt:lpstr>
      <vt:lpstr> Витрати на 1 дитину (%) в розрізі кожного закладу освіти   у 2020 році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777</cp:lastModifiedBy>
  <cp:revision>87</cp:revision>
  <dcterms:created xsi:type="dcterms:W3CDTF">2020-05-04T10:34:13Z</dcterms:created>
  <dcterms:modified xsi:type="dcterms:W3CDTF">2020-05-26T13:12:56Z</dcterms:modified>
</cp:coreProperties>
</file>