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333" autoAdjust="0"/>
  </p:normalViewPr>
  <p:slideViewPr>
    <p:cSldViewPr>
      <p:cViewPr>
        <p:scale>
          <a:sx n="148" d="100"/>
          <a:sy n="148" d="100"/>
        </p:scale>
        <p:origin x="-612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777\Desktop\&#1054;&#1055;&#1058;&#1048;&#1052;&#1030;&#1047;&#1040;&#1062;&#1030;&#1071;\&#1050;&#1085;&#1080;&#1075;&#1072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style val="18"/>
  <c:chart>
    <c:plotArea>
      <c:layout>
        <c:manualLayout>
          <c:layoutTarget val="inner"/>
          <c:xMode val="edge"/>
          <c:yMode val="edge"/>
          <c:x val="0.19460078805474887"/>
          <c:y val="1.5971468856401577E-2"/>
          <c:w val="0.5711017212774786"/>
          <c:h val="0.90867497565629962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Витрати на 1 дитину 2019 рік 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-6.5844048112816324E-3"/>
                  <c:y val="7.7807939640693715E-3"/>
                </c:manualLayout>
              </c:layout>
              <c:showVal val="1"/>
            </c:dLbl>
            <c:dLbl>
              <c:idx val="2"/>
              <c:layout>
                <c:manualLayout>
                  <c:x val="-8.2305060141020531E-3"/>
                  <c:y val="2.5936660632478784E-3"/>
                </c:manualLayout>
              </c:layout>
              <c:showVal val="1"/>
            </c:dLbl>
            <c:dLbl>
              <c:idx val="3"/>
              <c:layout>
                <c:manualLayout>
                  <c:x val="-8.2305060141020531E-3"/>
                  <c:y val="2.7995125762040594E-3"/>
                </c:manualLayout>
              </c:layout>
              <c:showVal val="1"/>
            </c:dLbl>
            <c:dLbl>
              <c:idx val="4"/>
              <c:layout>
                <c:manualLayout>
                  <c:x val="-6.5844048112816324E-3"/>
                  <c:y val="5.187332126495749E-3"/>
                </c:manualLayout>
              </c:layout>
              <c:showVal val="1"/>
            </c:dLbl>
            <c:dLbl>
              <c:idx val="5"/>
              <c:layout>
                <c:manualLayout>
                  <c:x val="-8.2305060141020531E-3"/>
                  <c:y val="2.5936660632478784E-3"/>
                </c:manualLayout>
              </c:layout>
              <c:showVal val="1"/>
            </c:dLbl>
            <c:dLbl>
              <c:idx val="6"/>
              <c:layout>
                <c:manualLayout>
                  <c:x val="-4.9383036084612343E-3"/>
                  <c:y val="7.7809981897436469E-3"/>
                </c:manualLayout>
              </c:layout>
              <c:showVal val="1"/>
            </c:dLbl>
            <c:txPr>
              <a:bodyPr/>
              <a:lstStyle/>
              <a:p>
                <a:pPr>
                  <a:defRPr lang="uk-UA" sz="1200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Val val="1"/>
          </c:dLbls>
          <c:cat>
            <c:strRef>
              <c:f>Лист1!$A$2:$A$12</c:f>
              <c:strCache>
                <c:ptCount val="7"/>
                <c:pt idx="0">
                  <c:v>Зеленогайська ЗОШ</c:v>
                </c:pt>
                <c:pt idx="1">
                  <c:v>Котляревська ЗОШ</c:v>
                </c:pt>
                <c:pt idx="2">
                  <c:v>Полігонівська ЗОШ</c:v>
                </c:pt>
                <c:pt idx="3">
                  <c:v>Шевченківська  ЗОШ</c:v>
                </c:pt>
                <c:pt idx="4">
                  <c:v>Лучівська філія</c:v>
                </c:pt>
                <c:pt idx="5">
                  <c:v>Новогригорівська філія</c:v>
                </c:pt>
                <c:pt idx="6">
                  <c:v>Мирнівський НВК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33711</c:v>
                </c:pt>
                <c:pt idx="1">
                  <c:v>23737</c:v>
                </c:pt>
                <c:pt idx="2">
                  <c:v>28122</c:v>
                </c:pt>
                <c:pt idx="3">
                  <c:v>25156</c:v>
                </c:pt>
                <c:pt idx="4">
                  <c:v>52892</c:v>
                </c:pt>
                <c:pt idx="5">
                  <c:v>66076</c:v>
                </c:pt>
                <c:pt idx="6">
                  <c:v>57717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Витрати на 1 дитину 2020 рік </c:v>
                </c:pt>
              </c:strCache>
            </c:strRef>
          </c:tx>
          <c:dLbls>
            <c:dLbl>
              <c:idx val="0"/>
              <c:layout>
                <c:manualLayout>
                  <c:x val="9.8766072169224773E-3"/>
                  <c:y val="-7.7809981897436469E-3"/>
                </c:manualLayout>
              </c:layout>
              <c:showVal val="1"/>
            </c:dLbl>
            <c:dLbl>
              <c:idx val="1"/>
              <c:layout>
                <c:manualLayout>
                  <c:x val="1.4814910825383658E-2"/>
                  <c:y val="-9.509999038255209E-17"/>
                </c:manualLayout>
              </c:layout>
              <c:showVal val="1"/>
            </c:dLbl>
            <c:dLbl>
              <c:idx val="3"/>
              <c:layout>
                <c:manualLayout>
                  <c:x val="1.8518518518518535E-2"/>
                  <c:y val="0"/>
                </c:manualLayout>
              </c:layout>
              <c:showVal val="1"/>
            </c:dLbl>
            <c:dLbl>
              <c:idx val="4"/>
              <c:layout>
                <c:manualLayout>
                  <c:x val="3.2922024056408132E-3"/>
                  <c:y val="1.0374664252991498E-2"/>
                </c:manualLayout>
              </c:layout>
              <c:showVal val="1"/>
            </c:dLbl>
            <c:dLbl>
              <c:idx val="6"/>
              <c:layout>
                <c:manualLayout>
                  <c:x val="1.6461012028204065E-2"/>
                  <c:y val="0"/>
                </c:manualLayout>
              </c:layout>
              <c:showVal val="1"/>
            </c:dLbl>
            <c:spPr>
              <a:solidFill>
                <a:schemeClr val="accent4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lang="uk-UA" sz="1100" b="1">
                    <a:solidFill>
                      <a:srgbClr val="C00000"/>
                    </a:solidFill>
                    <a:effectLst/>
                    <a:latin typeface="Arial Black" pitchFamily="34" charset="0"/>
                    <a:cs typeface="Times New Roman" pitchFamily="18" charset="0"/>
                  </a:defRPr>
                </a:pPr>
                <a:endParaRPr lang="uk-UA"/>
              </a:p>
            </c:txPr>
            <c:showVal val="1"/>
          </c:dLbls>
          <c:cat>
            <c:strRef>
              <c:f>Лист1!$A$2:$A$12</c:f>
              <c:strCache>
                <c:ptCount val="7"/>
                <c:pt idx="0">
                  <c:v>Зеленогайська ЗОШ</c:v>
                </c:pt>
                <c:pt idx="1">
                  <c:v>Котляревська ЗОШ</c:v>
                </c:pt>
                <c:pt idx="2">
                  <c:v>Полігонівська ЗОШ</c:v>
                </c:pt>
                <c:pt idx="3">
                  <c:v>Шевченківська  ЗОШ</c:v>
                </c:pt>
                <c:pt idx="4">
                  <c:v>Лучівська філія</c:v>
                </c:pt>
                <c:pt idx="5">
                  <c:v>Новогригорівська філія</c:v>
                </c:pt>
                <c:pt idx="6">
                  <c:v>Мирнівський НВК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39791</c:v>
                </c:pt>
                <c:pt idx="1">
                  <c:v>28589</c:v>
                </c:pt>
                <c:pt idx="2">
                  <c:v>34033</c:v>
                </c:pt>
                <c:pt idx="3">
                  <c:v>30835</c:v>
                </c:pt>
                <c:pt idx="4">
                  <c:v>61576</c:v>
                </c:pt>
                <c:pt idx="5">
                  <c:v>72815</c:v>
                </c:pt>
                <c:pt idx="6">
                  <c:v>67732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</c:strCache>
            </c:strRef>
          </c:tx>
          <c:cat>
            <c:strRef>
              <c:f>Лист1!$A$2:$A$12</c:f>
              <c:strCache>
                <c:ptCount val="7"/>
                <c:pt idx="0">
                  <c:v>Зеленогайська ЗОШ</c:v>
                </c:pt>
                <c:pt idx="1">
                  <c:v>Котляревська ЗОШ</c:v>
                </c:pt>
                <c:pt idx="2">
                  <c:v>Полігонівська ЗОШ</c:v>
                </c:pt>
                <c:pt idx="3">
                  <c:v>Шевченківська  ЗОШ</c:v>
                </c:pt>
                <c:pt idx="4">
                  <c:v>Лучівська філія</c:v>
                </c:pt>
                <c:pt idx="5">
                  <c:v>Новогригорівська філія</c:v>
                </c:pt>
                <c:pt idx="6">
                  <c:v>Мирнівський НВК</c:v>
                </c:pt>
              </c:strCache>
            </c:strRef>
          </c:cat>
          <c:val>
            <c:numRef>
              <c:f>Лист1!$D$2:$D$12</c:f>
              <c:numCache>
                <c:formatCode>General</c:formatCode>
                <c:ptCount val="11"/>
              </c:numCache>
            </c:numRef>
          </c:val>
        </c:ser>
        <c:axId val="64433536"/>
        <c:axId val="64447616"/>
      </c:barChart>
      <c:catAx>
        <c:axId val="64433536"/>
        <c:scaling>
          <c:orientation val="minMax"/>
        </c:scaling>
        <c:axPos val="l"/>
        <c:tickLblPos val="nextTo"/>
        <c:txPr>
          <a:bodyPr/>
          <a:lstStyle/>
          <a:p>
            <a:pPr>
              <a:defRPr lang="uk-UA" b="1"/>
            </a:pPr>
            <a:endParaRPr lang="uk-UA"/>
          </a:p>
        </c:txPr>
        <c:crossAx val="64447616"/>
        <c:crosses val="autoZero"/>
        <c:auto val="1"/>
        <c:lblAlgn val="ctr"/>
        <c:lblOffset val="100"/>
      </c:catAx>
      <c:valAx>
        <c:axId val="64447616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lang="uk-UA"/>
            </a:pPr>
            <a:endParaRPr lang="uk-UA"/>
          </a:p>
        </c:txPr>
        <c:crossAx val="64433536"/>
        <c:crosses val="autoZero"/>
        <c:crossBetween val="between"/>
      </c:valAx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76253426655001522"/>
          <c:y val="8.5540248561466622E-2"/>
          <c:w val="0.23437927727084187"/>
          <c:h val="0.2055447679016057"/>
        </c:manualLayout>
      </c:layout>
      <c:txPr>
        <a:bodyPr/>
        <a:lstStyle/>
        <a:p>
          <a:pPr>
            <a:defRPr lang="uk-UA" b="1"/>
          </a:pPr>
          <a:endParaRPr lang="uk-UA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163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412776"/>
            <a:ext cx="7560840" cy="216024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МАТРИЦЯ</a:t>
            </a:r>
            <a:br>
              <a:rPr lang="uk-UA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Мирнівського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НВК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“Загальноосвітня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школа </a:t>
            </a:r>
            <a:r>
              <a:rPr lang="uk-UA" sz="2400" b="1" smtClean="0">
                <a:latin typeface="Times New Roman" pitchFamily="18" charset="0"/>
                <a:cs typeface="Times New Roman" pitchFamily="18" charset="0"/>
              </a:rPr>
              <a:t>І-ІІ ст.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– дошкільний навчальний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заклад”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3789040"/>
            <a:ext cx="6400800" cy="1752600"/>
          </a:xfrm>
        </p:spPr>
        <p:txBody>
          <a:bodyPr/>
          <a:lstStyle/>
          <a:p>
            <a:r>
              <a:rPr lang="uk-UA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 – 2020 рр</a:t>
            </a:r>
            <a:r>
              <a:rPr lang="uk-UA" dirty="0" smtClean="0"/>
              <a:t>.</a:t>
            </a:r>
            <a:endParaRPr lang="uk-UA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683568" y="1628800"/>
          <a:ext cx="7920880" cy="4536504"/>
        </p:xfrm>
        <a:graphic>
          <a:graphicData uri="http://schemas.openxmlformats.org/drawingml/2006/table">
            <a:tbl>
              <a:tblPr/>
              <a:tblGrid>
                <a:gridCol w="1245832"/>
                <a:gridCol w="495489"/>
                <a:gridCol w="487571"/>
                <a:gridCol w="487571"/>
                <a:gridCol w="487571"/>
                <a:gridCol w="417918"/>
                <a:gridCol w="411817"/>
                <a:gridCol w="497127"/>
                <a:gridCol w="497631"/>
                <a:gridCol w="497127"/>
                <a:gridCol w="497127"/>
                <a:gridCol w="497127"/>
                <a:gridCol w="496625"/>
                <a:gridCol w="395667"/>
                <a:gridCol w="508680"/>
              </a:tblGrid>
              <a:tr h="360009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1" dirty="0"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endParaRPr lang="uk-UA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1" dirty="0">
                          <a:latin typeface="Times New Roman"/>
                          <a:ea typeface="Times New Roman"/>
                          <a:cs typeface="Times New Roman"/>
                        </a:rPr>
                        <a:t>клас</a:t>
                      </a:r>
                      <a:endParaRPr lang="uk-UA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1" dirty="0">
                          <a:latin typeface="Times New Roman"/>
                          <a:ea typeface="Times New Roman"/>
                          <a:cs typeface="Times New Roman"/>
                        </a:rPr>
                        <a:t>2 клас</a:t>
                      </a:r>
                      <a:endParaRPr lang="uk-UA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1" dirty="0">
                          <a:latin typeface="Times New Roman"/>
                          <a:ea typeface="Times New Roman"/>
                          <a:cs typeface="Times New Roman"/>
                        </a:rPr>
                        <a:t>3 клас</a:t>
                      </a:r>
                      <a:endParaRPr lang="uk-UA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1" dirty="0">
                          <a:latin typeface="Times New Roman"/>
                          <a:ea typeface="Times New Roman"/>
                          <a:cs typeface="Times New Roman"/>
                        </a:rPr>
                        <a:t>клас</a:t>
                      </a:r>
                      <a:endParaRPr lang="uk-UA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Всього 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1 - 4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5 клас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6 клас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клас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клас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клас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latin typeface="Times New Roman"/>
                          <a:ea typeface="Times New Roman"/>
                          <a:cs typeface="Times New Roman"/>
                        </a:rPr>
                        <a:t>Всього 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latin typeface="Times New Roman"/>
                          <a:ea typeface="Times New Roman"/>
                          <a:cs typeface="Times New Roman"/>
                        </a:rPr>
                        <a:t>5 - 9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 dirty="0">
                          <a:latin typeface="Times New Roman"/>
                          <a:ea typeface="Times New Roman"/>
                          <a:cs typeface="Times New Roman"/>
                        </a:rPr>
                        <a:t>Всього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класів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uk-UA" sz="1100" b="1">
                          <a:latin typeface="Times New Roman"/>
                          <a:ea typeface="Times New Roman"/>
                          <a:cs typeface="Times New Roman"/>
                        </a:rPr>
                        <a:t>(повних)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дітей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58295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класів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uk-UA" sz="1000" b="1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uk-UA" sz="10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повнихх</a:t>
                      </a:r>
                      <a:r>
                        <a:rPr lang="uk-UA" sz="1000" b="1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дітей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2019-2020</a:t>
                      </a:r>
                      <a:endParaRPr lang="uk-UA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н. р.</a:t>
                      </a:r>
                      <a:endParaRPr lang="uk-UA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uk-UA" sz="20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uk-UA" sz="20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uk-UA" sz="20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uk-UA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uk-UA" sz="20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</a:t>
                      </a:r>
                      <a:endParaRPr lang="uk-UA" sz="20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uk-UA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uk-UA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  <a:endParaRPr lang="uk-UA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47</a:t>
                      </a:r>
                      <a:endParaRPr lang="uk-UA" sz="2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6922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2020-2021</a:t>
                      </a:r>
                      <a:endParaRPr lang="uk-UA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н.р</a:t>
                      </a:r>
                      <a:r>
                        <a:rPr lang="uk-UA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uk-UA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uk-UA" sz="20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uk-UA" sz="20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uk-UA" sz="20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</a:t>
                      </a:r>
                      <a:endParaRPr lang="uk-UA" sz="20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uk-UA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uk-UA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uk-UA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49</a:t>
                      </a:r>
                      <a:endParaRPr lang="uk-UA" sz="2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6645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2021-2022</a:t>
                      </a:r>
                      <a:endParaRPr lang="uk-UA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н. р.</a:t>
                      </a:r>
                      <a:endParaRPr lang="uk-UA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uk-UA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uk-UA" sz="20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uk-UA" sz="20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uk-UA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uk-UA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</a:t>
                      </a:r>
                      <a:endParaRPr lang="uk-UA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</a:t>
                      </a:r>
                      <a:endParaRPr lang="uk-UA" sz="2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7365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2022-2023 </a:t>
                      </a:r>
                      <a:endParaRPr lang="uk-UA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н. р.</a:t>
                      </a:r>
                      <a:endParaRPr lang="uk-UA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uk-UA" sz="20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uk-UA" sz="20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uk-UA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</a:t>
                      </a:r>
                      <a:endParaRPr lang="uk-UA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20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20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20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20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uk-UA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</a:t>
                      </a:r>
                      <a:endParaRPr lang="uk-UA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r>
                        <a:rPr lang="uk-UA" sz="2400" b="0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uk-UA" sz="2400" b="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6430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2023-2024 </a:t>
                      </a:r>
                      <a:endParaRPr lang="uk-UA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н. р.</a:t>
                      </a:r>
                      <a:endParaRPr lang="uk-UA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uk-UA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uk-UA" sz="20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uk-UA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endParaRPr lang="uk-UA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uk-UA" sz="20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20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20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20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uk-UA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00B05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uk-UA" sz="2000" b="1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00B05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</a:t>
                      </a:r>
                      <a:endParaRPr lang="uk-UA" sz="2000" b="1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37</a:t>
                      </a:r>
                      <a:endParaRPr lang="uk-UA" sz="24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691680" y="188640"/>
            <a:ext cx="5904656" cy="144016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uk-UA" sz="5400" b="1" cap="none" spc="0" dirty="0" smtClean="0">
                <a:ln w="1905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Мережа</a:t>
            </a:r>
          </a:p>
          <a:p>
            <a:pPr algn="ctr"/>
            <a:r>
              <a:rPr lang="uk-UA" sz="54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 2019 – 2024рр. (школа)</a:t>
            </a:r>
            <a:r>
              <a:rPr lang="uk-UA" sz="5400" b="1" cap="none" spc="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uk-UA" sz="5400" b="1" cap="none" spc="0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accent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6237312"/>
            <a:ext cx="720080" cy="47667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Індивідуальна форма навчання</a:t>
            </a:r>
            <a:endParaRPr lang="uk-UA" sz="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957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344816" cy="1187624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Фінансування закладу</a:t>
            </a:r>
            <a:br>
              <a:rPr lang="uk-UA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uk-UA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2019 – 2020рр.</a:t>
            </a:r>
            <a:br>
              <a:rPr lang="uk-UA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US" sz="3600" b="1" dirty="0" smtClean="0">
                <a:ln w="317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* </a:t>
            </a:r>
            <a:r>
              <a:rPr lang="uk-UA" sz="3600" b="1" dirty="0" smtClean="0">
                <a:ln w="317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без урахування коштів </a:t>
            </a:r>
            <a:r>
              <a:rPr lang="uk-UA" b="1" dirty="0" smtClean="0">
                <a:ln w="317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спецфонду</a:t>
            </a:r>
            <a:endParaRPr lang="uk-UA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411760" y="4149080"/>
          <a:ext cx="6264696" cy="2445945"/>
        </p:xfrm>
        <a:graphic>
          <a:graphicData uri="http://schemas.openxmlformats.org/drawingml/2006/table">
            <a:tbl>
              <a:tblPr/>
              <a:tblGrid>
                <a:gridCol w="728453"/>
                <a:gridCol w="728453"/>
                <a:gridCol w="1019834"/>
                <a:gridCol w="874144"/>
                <a:gridCol w="655608"/>
                <a:gridCol w="655608"/>
                <a:gridCol w="801298"/>
                <a:gridCol w="801298"/>
              </a:tblGrid>
              <a:tr h="360040"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9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тис. </a:t>
                      </a:r>
                      <a:r>
                        <a:rPr lang="ru-RU" sz="1900" b="1" i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грн</a:t>
                      </a:r>
                      <a:r>
                        <a:rPr lang="ru-RU" sz="19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uk-UA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846" marR="49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562402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зарплата</a:t>
                      </a:r>
                      <a:endParaRPr lang="uk-UA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846" marR="49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600" b="1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енерго</a:t>
                      </a:r>
                      <a:endParaRPr lang="ru-RU" sz="1600" b="1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600" b="1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носії</a:t>
                      </a:r>
                      <a:endParaRPr lang="uk-UA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846" marR="49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6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харчування</a:t>
                      </a:r>
                      <a:endParaRPr lang="uk-UA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846" marR="49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6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інше</a:t>
                      </a:r>
                      <a:endParaRPr lang="uk-UA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846" marR="49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6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всього</a:t>
                      </a:r>
                      <a:endParaRPr lang="uk-UA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846" marR="49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801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2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Місцевий</a:t>
                      </a:r>
                      <a:endParaRPr lang="ru-RU" sz="1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бюджет</a:t>
                      </a:r>
                      <a:endParaRPr lang="uk-UA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846" marR="49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освітня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держ.субвенція</a:t>
                      </a:r>
                      <a:endParaRPr lang="uk-UA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846" marR="49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вода, ел/</a:t>
                      </a: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енергія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uk-UA" sz="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газ</a:t>
                      </a:r>
                      <a:endParaRPr lang="uk-UA" sz="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846" marR="49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endParaRPr lang="ru-RU" sz="1000" b="1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ЗДО</a:t>
                      </a:r>
                      <a:endParaRPr lang="uk-UA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846" marR="49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endParaRPr lang="ru-RU" sz="1000" b="1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Школа</a:t>
                      </a:r>
                      <a:endParaRPr lang="uk-UA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846" marR="49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576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пед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1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працівники</a:t>
                      </a:r>
                      <a:endParaRPr lang="ru-RU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(дитячий </a:t>
                      </a:r>
                      <a:r>
                        <a:rPr lang="ru-RU" sz="1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садо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uk-UA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846" marR="49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тех.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працівники</a:t>
                      </a:r>
                      <a:endParaRPr lang="uk-UA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846" marR="49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пед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endParaRPr lang="uk-UA" sz="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smtClean="0">
                          <a:latin typeface="Times New Roman"/>
                          <a:ea typeface="Times New Roman"/>
                          <a:cs typeface="Times New Roman"/>
                        </a:rPr>
                        <a:t>рацівники</a:t>
                      </a:r>
                      <a:endParaRPr lang="ru-RU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(школа)</a:t>
                      </a:r>
                      <a:endParaRPr lang="uk-UA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846" marR="49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921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143140</a:t>
                      </a: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846" marR="49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950774</a:t>
                      </a: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846" marR="49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2355215</a:t>
                      </a: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846" marR="49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451144</a:t>
                      </a: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846" marR="49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50544</a:t>
                      </a: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846" marR="49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9720</a:t>
                      </a: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846" marR="49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35685</a:t>
                      </a: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846" marR="49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3996222</a:t>
                      </a: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846" marR="498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115616" y="1772816"/>
          <a:ext cx="7200799" cy="2376264"/>
        </p:xfrm>
        <a:graphic>
          <a:graphicData uri="http://schemas.openxmlformats.org/drawingml/2006/table">
            <a:tbl>
              <a:tblPr/>
              <a:tblGrid>
                <a:gridCol w="1026774"/>
                <a:gridCol w="957119"/>
                <a:gridCol w="1028686"/>
                <a:gridCol w="955208"/>
                <a:gridCol w="632049"/>
                <a:gridCol w="764024"/>
                <a:gridCol w="881731"/>
                <a:gridCol w="955208"/>
              </a:tblGrid>
              <a:tr h="359498"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9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тис. </a:t>
                      </a:r>
                      <a:r>
                        <a:rPr lang="ru-RU" sz="1900" b="1" i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грн</a:t>
                      </a:r>
                      <a:r>
                        <a:rPr lang="ru-RU" sz="19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uk-UA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184" marR="50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02324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зарплата</a:t>
                      </a:r>
                      <a:endParaRPr lang="uk-UA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184" marR="50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6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енергоносії</a:t>
                      </a:r>
                      <a:endParaRPr lang="uk-UA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184" marR="50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6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харчування</a:t>
                      </a:r>
                      <a:endParaRPr lang="uk-UA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184" marR="50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6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інше</a:t>
                      </a:r>
                      <a:endParaRPr lang="uk-UA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184" marR="50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6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всього</a:t>
                      </a:r>
                      <a:endParaRPr lang="uk-UA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184" marR="50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022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Місцевий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бюджет</a:t>
                      </a:r>
                      <a:endParaRPr lang="uk-UA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184" marR="50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освітн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держ.субвенція</a:t>
                      </a:r>
                      <a:endParaRPr lang="uk-UA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184" marR="50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endParaRPr lang="ru-RU" sz="1000" b="1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ЗДО</a:t>
                      </a:r>
                      <a:endParaRPr lang="uk-UA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184" marR="50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endParaRPr lang="ru-RU" sz="1000" b="1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Школа</a:t>
                      </a:r>
                      <a:endParaRPr lang="uk-UA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184" marR="50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5807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пед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1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працівники</a:t>
                      </a:r>
                      <a:endParaRPr lang="ru-RU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(дитячий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садок)</a:t>
                      </a:r>
                      <a:endParaRPr lang="uk-UA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184" marR="50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тех.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працівники</a:t>
                      </a:r>
                      <a:endParaRPr lang="uk-UA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184" marR="50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пед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uk-UA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працівники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 (школа)</a:t>
                      </a:r>
                      <a:endParaRPr lang="uk-UA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184" marR="50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вода, ел/</a:t>
                      </a: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енергія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uk-UA" sz="10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газ</a:t>
                      </a:r>
                      <a:endParaRPr lang="uk-UA" sz="1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184" marR="50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534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108409,15</a:t>
                      </a: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184" marR="50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926434.87</a:t>
                      </a: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184" marR="50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1782838,71</a:t>
                      </a: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184" marR="50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414744,64</a:t>
                      </a: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184" marR="50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70167</a:t>
                      </a:r>
                      <a:endParaRPr lang="uk-UA" sz="140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184" marR="50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64992</a:t>
                      </a:r>
                      <a:endParaRPr lang="uk-UA" sz="140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184" marR="50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37722,22</a:t>
                      </a: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184" marR="50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400" b="1" i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3405308,59</a:t>
                      </a: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184" marR="50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272808" cy="1872208"/>
          </a:xfrm>
        </p:spPr>
        <p:txBody>
          <a:bodyPr>
            <a:normAutofit/>
          </a:bodyPr>
          <a:lstStyle/>
          <a:p>
            <a:r>
              <a:rPr lang="uk-UA" sz="36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Порівняльні  видатки  </a:t>
            </a:r>
            <a:br>
              <a:rPr lang="uk-UA" sz="36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uk-UA" sz="36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на 1 дитину (тис. </a:t>
            </a:r>
            <a:r>
              <a:rPr lang="uk-UA" sz="3600" b="1" dirty="0" err="1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грн</a:t>
            </a:r>
            <a:r>
              <a:rPr lang="uk-UA" sz="36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) 2019-2020рр.</a:t>
            </a:r>
            <a:br>
              <a:rPr lang="uk-UA" sz="36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uk-UA" sz="36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 розрізі кожного закладу</a:t>
            </a:r>
            <a:endParaRPr lang="uk-UA" sz="3600" dirty="0"/>
          </a:p>
        </p:txBody>
      </p:sp>
      <p:graphicFrame>
        <p:nvGraphicFramePr>
          <p:cNvPr id="8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1153</TotalTime>
  <Words>260</Words>
  <Application>Microsoft Office PowerPoint</Application>
  <PresentationFormat>Экран (4:3)</PresentationFormat>
  <Paragraphs>190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МАТРИЦЯ Мирнівського НВК “Загальноосвітня школа І-ІІ ст. – дошкільний навчальний заклад”</vt:lpstr>
      <vt:lpstr>Слайд 2</vt:lpstr>
      <vt:lpstr>Фінансування закладу 2019 – 2020рр.  * без урахування коштів спецфонду</vt:lpstr>
      <vt:lpstr>Порівняльні  видатки    на 1 дитину (тис. грн) 2019-2020рр. в розрізі кожного закладу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boss</dc:creator>
  <cp:lastModifiedBy>777</cp:lastModifiedBy>
  <cp:revision>140</cp:revision>
  <dcterms:created xsi:type="dcterms:W3CDTF">2020-05-04T10:34:13Z</dcterms:created>
  <dcterms:modified xsi:type="dcterms:W3CDTF">2020-05-26T13:17:39Z</dcterms:modified>
</cp:coreProperties>
</file>