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8" r:id="rId2"/>
    <p:sldId id="290" r:id="rId3"/>
    <p:sldId id="269" r:id="rId4"/>
    <p:sldId id="284" r:id="rId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7" autoAdjust="0"/>
  </p:normalViewPr>
  <p:slideViewPr>
    <p:cSldViewPr>
      <p:cViewPr>
        <p:scale>
          <a:sx n="100" d="100"/>
          <a:sy n="100" d="100"/>
        </p:scale>
        <p:origin x="-199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r">
              <a:defRPr sz="1200"/>
            </a:lvl1pPr>
          </a:lstStyle>
          <a:p>
            <a:fld id="{1C164DE2-0931-48B5-BAB0-3E31A84747D0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8" tIns="45489" rIns="90978" bIns="45489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1"/>
          </a:xfrm>
          <a:prstGeom prst="rect">
            <a:avLst/>
          </a:prstGeom>
        </p:spPr>
        <p:txBody>
          <a:bodyPr vert="horz" lIns="90978" tIns="45489" rIns="90978" bIns="45489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r">
              <a:defRPr sz="1200"/>
            </a:lvl1pPr>
          </a:lstStyle>
          <a:p>
            <a:fld id="{AC0FFAA8-9C11-4105-9A07-AF722DEC0739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3182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078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274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807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96752" y="6342380"/>
            <a:ext cx="153353" cy="2222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‹№›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90206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036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7959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163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625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8889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6671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1841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1977-9FDE-4FE0-B8D7-95B164350729}" type="datetimeFigureOut">
              <a:rPr lang="uk-UA" smtClean="0"/>
              <a:pPr/>
              <a:t>21.12.2021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835F-B22A-4A27-8BD9-EE067FE2630A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07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1559" y="1124744"/>
            <a:ext cx="7920880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4400" b="1" cap="all" spc="0" dirty="0">
              <a:ln/>
              <a:solidFill>
                <a:srgbClr val="2602B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83568" y="1628800"/>
            <a:ext cx="7920879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  <a:latin typeface="e-Ukraine Head Light" pitchFamily="50" charset="-52"/>
              </a:rPr>
              <a:t>Фізичні особи-підприємці, в тому числі платники Єдиного податку ІІ-І</a:t>
            </a:r>
            <a:r>
              <a:rPr lang="en-US" b="1" dirty="0" smtClean="0">
                <a:solidFill>
                  <a:schemeClr val="tx2"/>
                </a:solidFill>
                <a:latin typeface="e-Ukraine Head Light" pitchFamily="50" charset="-52"/>
              </a:rPr>
              <a:t>V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зобов’язані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застосовувати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РРО/ПРРО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випадку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здійснення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«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розумінні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Закону «Про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реєстраторів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сфері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торгівлі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громадського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харчування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та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послуг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від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06.07.1995 № 265/95-ВР.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</a:p>
          <a:p>
            <a:pPr algn="just"/>
            <a:endParaRPr lang="ru-RU" sz="3200" b="1" dirty="0">
              <a:solidFill>
                <a:schemeClr val="accent1">
                  <a:lumMod val="50000"/>
                </a:schemeClr>
              </a:solidFill>
              <a:latin typeface="e-Ukraine Head Light" pitchFamily="50" charset="-52"/>
            </a:endParaRPr>
          </a:p>
          <a:p>
            <a:pPr algn="just"/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Розрахункова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операція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це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приймання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карток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чеків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жетонів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тощо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місцем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реалізації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товарів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видача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повернутий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ненадану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а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застосування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банківської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картки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-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відповідного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документа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оплати в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безготівковій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формі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 банком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або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відмови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документів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перерахування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у банк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ІІ-І</a:t>
            </a:r>
            <a:r>
              <a:rPr lang="en-US" b="1" dirty="0" smtClean="0">
                <a:solidFill>
                  <a:schemeClr val="tx2"/>
                </a:solidFill>
                <a:latin typeface="e-Ukraine Light" pitchFamily="50" charset="-52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 групи Єдиного податку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Light" pitchFamily="50" charset="-52"/>
              </a:rPr>
              <a:t>додаток до пункту 2</a:t>
            </a:r>
            <a:r>
              <a:rPr lang="uk-UA" sz="2000" b="1" dirty="0" smtClean="0">
                <a:solidFill>
                  <a:schemeClr val="tx2"/>
                </a:solidFill>
                <a:latin typeface="e-Ukraine Head Thin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94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 сполучна лінія 11"/>
          <p:cNvCxnSpPr/>
          <p:nvPr/>
        </p:nvCxnSpPr>
        <p:spPr>
          <a:xfrm flipH="1">
            <a:off x="5294999" y="2087220"/>
            <a:ext cx="868105" cy="1593610"/>
          </a:xfrm>
          <a:prstGeom prst="line">
            <a:avLst/>
          </a:prstGeom>
          <a:ln w="2540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95536" y="4989269"/>
            <a:ext cx="4824536" cy="10081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uk-UA"/>
            </a:defPPr>
            <a:lvl1pPr>
              <a:spcBef>
                <a:spcPct val="0"/>
              </a:spcBef>
              <a:buNone/>
              <a:defRPr sz="3200" b="1">
                <a:solidFill>
                  <a:schemeClr val="accent5">
                    <a:lumMod val="75000"/>
                  </a:schemeClr>
                </a:solidFill>
                <a:latin typeface="Open Sans Bold"/>
              </a:defRPr>
            </a:lvl1pPr>
          </a:lstStyle>
          <a:p>
            <a:endParaRPr lang="uk-UA" sz="2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5569" y="3300085"/>
            <a:ext cx="7958879" cy="30685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uk-UA" sz="1600" b="1" dirty="0" smtClean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діяльність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на загальній системі оподаткування;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діяльність з використанням ІІІ групи Єдиного податку та зареєстровані платниками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ПДВ; </a:t>
            </a:r>
            <a:endParaRPr lang="uk-UA" sz="1600" b="1" dirty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Також, серед платників ІІ-І</a:t>
            </a:r>
            <a:r>
              <a:rPr lang="arn-CL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V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групи Єдиного податку, Порядок № 496 поширює свою дію на тих, які здійснюють: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технічно-складних побутових товарів, що підлягають гарантійному ремонту; </a:t>
            </a: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реалізацію лікарських засобів, виробів медичного призначення;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1600" b="1" dirty="0" err="1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напівдорогоцінного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каміння.</a:t>
            </a:r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endParaRPr lang="uk-UA" sz="1600" b="1" dirty="0">
              <a:solidFill>
                <a:srgbClr val="00B050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Open Sans Bold"/>
                <a:ea typeface="+mn-ea"/>
                <a:cs typeface="+mn-cs"/>
              </a:rPr>
              <a:t>    </a:t>
            </a:r>
            <a:endParaRPr lang="uk-UA" sz="2400" b="1" dirty="0">
              <a:solidFill>
                <a:schemeClr val="accent5">
                  <a:lumMod val="75000"/>
                </a:schemeClr>
              </a:solidFill>
              <a:latin typeface="Open Sans Bold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283968" y="255281"/>
            <a:ext cx="4320480" cy="684947"/>
          </a:xfrm>
          <a:prstGeom prst="rect">
            <a:avLst/>
          </a:prstGeom>
          <a:noFill/>
          <a:ln>
            <a:noFill/>
          </a:ln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  <a:latin typeface="e-Ukraine Head Light" pitchFamily="50" charset="-52"/>
              </a:rPr>
              <a:t>додаток</a:t>
            </a:r>
            <a:r>
              <a:rPr lang="ru-RU" sz="1400" b="1" dirty="0" smtClean="0">
                <a:solidFill>
                  <a:schemeClr val="tx2"/>
                </a:solidFill>
                <a:latin typeface="e-Ukraine Head Light" pitchFamily="50" charset="-52"/>
              </a:rPr>
              <a:t>  до пункту 3</a:t>
            </a: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endParaRPr lang="en-US" b="1" dirty="0">
              <a:solidFill>
                <a:schemeClr val="tx2"/>
              </a:solidFill>
              <a:latin typeface="Open Sans Bold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7" y="93699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5568" y="1268760"/>
            <a:ext cx="79208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e-Ukraine Head Thin" pitchFamily="50" charset="-52"/>
              </a:rPr>
              <a:t>Обов’язок </a:t>
            </a:r>
            <a:r>
              <a:rPr lang="uk-UA" dirty="0">
                <a:solidFill>
                  <a:schemeClr val="tx2"/>
                </a:solidFill>
                <a:latin typeface="e-Ukraine Head Thin" pitchFamily="50" charset="-52"/>
              </a:rPr>
              <a:t>вести облік товарних запасів, відповідно до Порядку ведення обліку товарних запасів для фізичних осіб – підприємців, у тому числі платників єдиного податку, затвердженого наказом Міністерства фінансів України від 03.09.2021 № 496, поширюється на платників податків, фізичних осіб-підприємців, які здійснюють:</a:t>
            </a:r>
          </a:p>
        </p:txBody>
      </p:sp>
    </p:spTree>
    <p:extLst>
      <p:ext uri="{BB962C8B-B14F-4D97-AF65-F5344CB8AC3E}">
        <p14:creationId xmlns="" xmlns:p14="http://schemas.microsoft.com/office/powerpoint/2010/main" val="30677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 txBox="1">
            <a:spLocks/>
          </p:cNvSpPr>
          <p:nvPr/>
        </p:nvSpPr>
        <p:spPr>
          <a:xfrm>
            <a:off x="566873" y="1988840"/>
            <a:ext cx="8136904" cy="3744416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Платники І групи Єдиного податку з 01.01.2022 не зобов’язані реєструвати та застосовувати РРО/ПРРО. 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rgbClr val="00B050"/>
                </a:solidFill>
                <a:latin typeface="e-Ukraine Head Thin" pitchFamily="50" charset="-52"/>
              </a:rPr>
              <a:t>Уряд України та органи виконавчої влади не планують запровадження РРО/ПРРО для платників І групи Єдиного податку з 01.01.2022 року.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Ведення обліку товарних запасів або якогось іншого додаткового обліку з 01.01.2022 року для платників Єдиного податку І групи не передбачається. </a:t>
            </a:r>
          </a:p>
          <a:p>
            <a:pPr algn="l">
              <a:spcBef>
                <a:spcPts val="1800"/>
              </a:spcBef>
            </a:pPr>
            <a:endParaRPr lang="uk-UA" sz="1800" b="1" dirty="0" smtClean="0">
              <a:solidFill>
                <a:schemeClr val="accent1">
                  <a:lumMod val="75000"/>
                </a:schemeClr>
              </a:solidFill>
              <a:latin typeface="e-Ukraine Head Thin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663473" y="2242128"/>
            <a:ext cx="4239592" cy="47486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25637" y="2242128"/>
            <a:ext cx="4149276" cy="5599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 групи Єдиного податку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Head Thin" pitchFamily="50" charset="-52"/>
              </a:rPr>
              <a:t>додаток до пункту 1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656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/>
          <p:cNvSpPr/>
          <p:nvPr/>
        </p:nvSpPr>
        <p:spPr>
          <a:xfrm>
            <a:off x="5940152" y="4643542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5796136" y="4605387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11960" y="188640"/>
            <a:ext cx="4587002" cy="1062345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endParaRPr lang="ru-RU" b="1" dirty="0" smtClean="0">
              <a:solidFill>
                <a:schemeClr val="tx2"/>
              </a:solidFill>
              <a:latin typeface="e-Ukraine Head Light" pitchFamily="50" charset="-52"/>
            </a:endParaRP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r>
              <a:rPr lang="uk-UA" sz="1400" b="1" dirty="0" smtClean="0">
                <a:solidFill>
                  <a:schemeClr val="tx2"/>
                </a:solidFill>
                <a:latin typeface="e-Ukraine Head Light" pitchFamily="50" charset="-52"/>
              </a:rPr>
              <a:t>додаток до пункту 4</a:t>
            </a:r>
            <a:r>
              <a:rPr lang="uk-UA" sz="1400" b="1" dirty="0" smtClean="0">
                <a:solidFill>
                  <a:schemeClr val="tx2">
                    <a:lumMod val="50000"/>
                  </a:schemeClr>
                </a:solidFill>
                <a:latin typeface="Open Sans Bold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4" y="244510"/>
            <a:ext cx="3765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554297" y="1700808"/>
            <a:ext cx="8136904" cy="42484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2200" b="1" dirty="0" smtClean="0">
                <a:solidFill>
                  <a:schemeClr val="tx2"/>
                </a:solidFill>
                <a:latin typeface="e-Ukraine Head Light" pitchFamily="50" charset="-52"/>
              </a:rPr>
              <a:t>Платники 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Єдиного податку ІІ-ІV групи, які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не зареєстровані платниками ПДВ та не здійснюють реалізацію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технічно-складних побутових товарів, що підлягають гарантійному ремонту, реалізацію лікарських засобів, виробів медичного призначення, 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2200" b="1" dirty="0" err="1">
                <a:solidFill>
                  <a:schemeClr val="tx2"/>
                </a:solidFill>
                <a:latin typeface="e-Ukraine Head Light" pitchFamily="50" charset="-52"/>
              </a:rPr>
              <a:t>напівдорогоцінного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каміння,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облік товарних запасів не ведуть.</a:t>
            </a:r>
            <a:endParaRPr lang="uk-UA" sz="2200" b="1" dirty="0" smtClean="0">
              <a:solidFill>
                <a:srgbClr val="00B050"/>
              </a:solidFill>
              <a:latin typeface="e-Ukraine Head Light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04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411</Words>
  <Application>Microsoft Office PowerPoint</Application>
  <PresentationFormat>Екран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проведення розрахунку з покупцями товарів  в інтернет-магазині з доставкою кур’єром продавця</dc:title>
  <dc:creator>ДВІРКО ОЛЕКСАНДР МИКОЛАЙОВИЧ</dc:creator>
  <cp:lastModifiedBy>user</cp:lastModifiedBy>
  <cp:revision>185</cp:revision>
  <cp:lastPrinted>2021-12-16T13:01:00Z</cp:lastPrinted>
  <dcterms:created xsi:type="dcterms:W3CDTF">2020-11-17T06:45:24Z</dcterms:created>
  <dcterms:modified xsi:type="dcterms:W3CDTF">2021-12-21T10:04:27Z</dcterms:modified>
</cp:coreProperties>
</file>