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068" y="4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uk-UA"/>
  <c:chart>
    <c:title>
      <c:layout>
        <c:manualLayout>
          <c:xMode val="edge"/>
          <c:yMode val="edge"/>
          <c:x val="0.45489178980113321"/>
          <c:y val="0"/>
        </c:manualLayout>
      </c:layout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uk-UA"/>
        </a:p>
      </c:txPr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0.23369014742481992"/>
          <c:w val="0.69720242195311677"/>
          <c:h val="0.7068508856789286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Всього видатків - 52 434 998 грн.</c:v>
                </c:pt>
              </c:strCache>
            </c:strRef>
          </c:tx>
          <c:explosion val="1"/>
          <c:cat>
            <c:strRef>
              <c:f>Лист1!$A$2:$A$10</c:f>
              <c:strCache>
                <c:ptCount val="9"/>
                <c:pt idx="0">
                  <c:v>ОСВІТА - 34 084 817 грн.</c:v>
                </c:pt>
                <c:pt idx="1">
                  <c:v>Житлово-комунальне господарство, благоустрій - 1 146 796 грн.</c:v>
                </c:pt>
                <c:pt idx="2">
                  <c:v>Охорона здоров'я - 6 461 716 грн</c:v>
                </c:pt>
                <c:pt idx="3">
                  <c:v>Соціальний захист та соціальне забезпечення - 778 471 грн.</c:v>
                </c:pt>
                <c:pt idx="4">
                  <c:v>Культура і мистецтво - 1 646 889 грн.</c:v>
                </c:pt>
                <c:pt idx="5">
                  <c:v>Управління громадою - 4 444 574 грн.</c:v>
                </c:pt>
                <c:pt idx="6">
                  <c:v>Інші (делеговані повноваження до районного бюджету Вітовського району) - 2 586 398 грн.</c:v>
                </c:pt>
                <c:pt idx="7">
                  <c:v>Пожежна охорона - 323 343 грн.</c:v>
                </c:pt>
                <c:pt idx="8">
                  <c:v>Економічна діяльність - 961 990 грн.</c:v>
                </c:pt>
              </c:strCache>
            </c:strRef>
          </c:cat>
          <c:val>
            <c:numRef>
              <c:f>Лист1!$B$2:$B$10</c:f>
              <c:numCache>
                <c:formatCode>#,##0.00</c:formatCode>
                <c:ptCount val="9"/>
                <c:pt idx="0">
                  <c:v>34084817.579999998</c:v>
                </c:pt>
                <c:pt idx="1">
                  <c:v>1146796.7</c:v>
                </c:pt>
                <c:pt idx="2">
                  <c:v>6461716</c:v>
                </c:pt>
                <c:pt idx="3">
                  <c:v>778471.59</c:v>
                </c:pt>
                <c:pt idx="4">
                  <c:v>1646889.11</c:v>
                </c:pt>
                <c:pt idx="5">
                  <c:v>4444574.42</c:v>
                </c:pt>
                <c:pt idx="6">
                  <c:v>2586398.7699999996</c:v>
                </c:pt>
                <c:pt idx="7">
                  <c:v>323343.34999999998</c:v>
                </c:pt>
                <c:pt idx="8">
                  <c:v>961990.1</c:v>
                </c:pt>
              </c:numCache>
            </c:numRef>
          </c:val>
        </c:ser>
      </c:pie3D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45894600599933338"/>
          <c:y val="7.3416643928682718E-2"/>
          <c:w val="0.52461270969892237"/>
          <c:h val="0.926068134024568"/>
        </c:manualLayout>
      </c:layout>
      <c:txPr>
        <a:bodyPr/>
        <a:lstStyle/>
        <a:p>
          <a:pPr>
            <a:defRPr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defRPr>
          </a:pPr>
          <a:endParaRPr lang="uk-UA"/>
        </a:p>
      </c:txPr>
    </c:legend>
    <c:plotVisOnly val="1"/>
  </c:chart>
  <c:txPr>
    <a:bodyPr/>
    <a:lstStyle/>
    <a:p>
      <a:pPr>
        <a:defRPr sz="1800"/>
      </a:pPr>
      <a:endParaRPr lang="uk-UA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4C6DBCA-B3B3-4A00-82D5-F0F38E13AA27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A4D92E24-308E-4311-A250-0EEF0F302612}">
      <dgm:prSet phldrT="[Текст]" custT="1"/>
      <dgm:spPr>
        <a:solidFill>
          <a:schemeClr val="accent4">
            <a:lumMod val="20000"/>
            <a:lumOff val="80000"/>
          </a:schemeClr>
        </a:solidFill>
      </dgm:spPr>
      <dgm:t>
        <a:bodyPr/>
        <a:lstStyle/>
        <a:p>
          <a:r>
            <a:rPr lang="uk-UA" sz="18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Ф</a:t>
          </a:r>
          <a:r>
            <a:rPr lang="uk-UA" sz="1800" b="1" i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а</a:t>
          </a:r>
          <a:r>
            <a:rPr lang="uk-UA" sz="18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ктичні доходи                        (за 9 місяців)</a:t>
          </a:r>
          <a:endParaRPr lang="uk-UA" sz="1800" b="1" dirty="0">
            <a:solidFill>
              <a:schemeClr val="tx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B8343628-250A-43F0-946E-48A4FC253824}" type="parTrans" cxnId="{186EC93B-592F-459E-AA1A-5CF93B682B5D}">
      <dgm:prSet/>
      <dgm:spPr/>
      <dgm:t>
        <a:bodyPr/>
        <a:lstStyle/>
        <a:p>
          <a:endParaRPr lang="uk-UA"/>
        </a:p>
      </dgm:t>
    </dgm:pt>
    <dgm:pt modelId="{0735F3CE-7BB4-4112-985C-469B921306B9}" type="sibTrans" cxnId="{186EC93B-592F-459E-AA1A-5CF93B682B5D}">
      <dgm:prSet/>
      <dgm:spPr/>
      <dgm:t>
        <a:bodyPr/>
        <a:lstStyle/>
        <a:p>
          <a:endParaRPr lang="uk-UA"/>
        </a:p>
      </dgm:t>
    </dgm:pt>
    <dgm:pt modelId="{0038AE24-C0DD-482C-947D-FDD8C59A8114}">
      <dgm:prSet phldrT="[Текст]" custT="1"/>
      <dgm:spPr>
        <a:solidFill>
          <a:schemeClr val="accent4">
            <a:lumMod val="20000"/>
            <a:lumOff val="80000"/>
          </a:schemeClr>
        </a:solidFill>
      </dgm:spPr>
      <dgm:t>
        <a:bodyPr/>
        <a:lstStyle/>
        <a:p>
          <a:r>
            <a:rPr lang="uk-UA" sz="16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Власні надходження</a:t>
          </a:r>
          <a:endParaRPr lang="uk-UA" sz="1600" b="1" dirty="0">
            <a:solidFill>
              <a:schemeClr val="tx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EB38D78D-C68A-4177-A3CF-78ADCD835A49}" type="parTrans" cxnId="{C2FD25F5-B241-4C26-A6A6-3344CF882CD0}">
      <dgm:prSet/>
      <dgm:spPr/>
      <dgm:t>
        <a:bodyPr/>
        <a:lstStyle/>
        <a:p>
          <a:endParaRPr lang="uk-UA"/>
        </a:p>
      </dgm:t>
    </dgm:pt>
    <dgm:pt modelId="{0418DD5E-2A2F-4E92-8DD8-070E52F9F1D8}" type="sibTrans" cxnId="{C2FD25F5-B241-4C26-A6A6-3344CF882CD0}">
      <dgm:prSet/>
      <dgm:spPr/>
      <dgm:t>
        <a:bodyPr/>
        <a:lstStyle/>
        <a:p>
          <a:endParaRPr lang="uk-UA"/>
        </a:p>
      </dgm:t>
    </dgm:pt>
    <dgm:pt modelId="{5AB56D3A-8B32-4136-A96C-878EBFFE5E94}">
      <dgm:prSet phldrT="[Текст]"/>
      <dgm:spPr>
        <a:solidFill>
          <a:schemeClr val="accent4">
            <a:lumMod val="20000"/>
            <a:lumOff val="80000"/>
          </a:schemeClr>
        </a:solidFill>
      </dgm:spPr>
      <dgm:t>
        <a:bodyPr/>
        <a:lstStyle/>
        <a:p>
          <a:r>
            <a:rPr lang="uk-UA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Трансферти</a:t>
          </a:r>
          <a:r>
            <a:rPr lang="uk-UA" dirty="0" smtClean="0"/>
            <a:t> </a:t>
          </a:r>
          <a:endParaRPr lang="uk-UA" dirty="0"/>
        </a:p>
      </dgm:t>
    </dgm:pt>
    <dgm:pt modelId="{549AAE9C-1A07-4284-A0F9-8FA0466E98C4}" type="parTrans" cxnId="{7F73D828-BEB5-4B38-8939-3475FC81B57F}">
      <dgm:prSet/>
      <dgm:spPr/>
      <dgm:t>
        <a:bodyPr/>
        <a:lstStyle/>
        <a:p>
          <a:endParaRPr lang="uk-UA"/>
        </a:p>
      </dgm:t>
    </dgm:pt>
    <dgm:pt modelId="{1A181C9E-A46E-4EE9-95E1-072503BACC65}" type="sibTrans" cxnId="{7F73D828-BEB5-4B38-8939-3475FC81B57F}">
      <dgm:prSet/>
      <dgm:spPr/>
      <dgm:t>
        <a:bodyPr/>
        <a:lstStyle/>
        <a:p>
          <a:endParaRPr lang="uk-UA"/>
        </a:p>
      </dgm:t>
    </dgm:pt>
    <dgm:pt modelId="{EA65D91D-399D-426E-B62D-9C5876AAC4DC}" type="pres">
      <dgm:prSet presAssocID="{C4C6DBCA-B3B3-4A00-82D5-F0F38E13AA27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18ECFB7E-5182-4190-9D23-9853695B6748}" type="pres">
      <dgm:prSet presAssocID="{A4D92E24-308E-4311-A250-0EEF0F302612}" presName="root1" presStyleCnt="0"/>
      <dgm:spPr/>
    </dgm:pt>
    <dgm:pt modelId="{542FB793-6001-4D4F-8A2C-11FAA4677679}" type="pres">
      <dgm:prSet presAssocID="{A4D92E24-308E-4311-A250-0EEF0F302612}" presName="LevelOneTextNode" presStyleLbl="node0" presStyleIdx="0" presStyleCnt="1" custScaleX="61758" custScaleY="195344" custLinFactNeighborX="-15166" custLinFactNeighborY="-23534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9E581180-8BC1-4229-8D25-4227C09B0E95}" type="pres">
      <dgm:prSet presAssocID="{A4D92E24-308E-4311-A250-0EEF0F302612}" presName="level2hierChild" presStyleCnt="0"/>
      <dgm:spPr/>
    </dgm:pt>
    <dgm:pt modelId="{14985B64-D1C3-4E6A-BD75-A115B27ECAC2}" type="pres">
      <dgm:prSet presAssocID="{EB38D78D-C68A-4177-A3CF-78ADCD835A49}" presName="conn2-1" presStyleLbl="parChTrans1D2" presStyleIdx="0" presStyleCnt="2"/>
      <dgm:spPr/>
      <dgm:t>
        <a:bodyPr/>
        <a:lstStyle/>
        <a:p>
          <a:endParaRPr lang="uk-UA"/>
        </a:p>
      </dgm:t>
    </dgm:pt>
    <dgm:pt modelId="{1AE61E1B-1A33-4EB7-836F-1AF563C6B693}" type="pres">
      <dgm:prSet presAssocID="{EB38D78D-C68A-4177-A3CF-78ADCD835A49}" presName="connTx" presStyleLbl="parChTrans1D2" presStyleIdx="0" presStyleCnt="2"/>
      <dgm:spPr/>
      <dgm:t>
        <a:bodyPr/>
        <a:lstStyle/>
        <a:p>
          <a:endParaRPr lang="uk-UA"/>
        </a:p>
      </dgm:t>
    </dgm:pt>
    <dgm:pt modelId="{2160DDB7-4E38-4158-9A24-FB874417E9D1}" type="pres">
      <dgm:prSet presAssocID="{0038AE24-C0DD-482C-947D-FDD8C59A8114}" presName="root2" presStyleCnt="0"/>
      <dgm:spPr/>
    </dgm:pt>
    <dgm:pt modelId="{C4F0BFAB-812F-4BC5-A146-80B732DFDD3F}" type="pres">
      <dgm:prSet presAssocID="{0038AE24-C0DD-482C-947D-FDD8C59A8114}" presName="LevelTwoTextNode" presStyleLbl="node2" presStyleIdx="0" presStyleCnt="2" custScaleX="57938" custScaleY="206618" custLinFactNeighborX="-34522" custLinFactNeighborY="1166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70E7AEFE-067B-46F4-8343-0EA06417B62A}" type="pres">
      <dgm:prSet presAssocID="{0038AE24-C0DD-482C-947D-FDD8C59A8114}" presName="level3hierChild" presStyleCnt="0"/>
      <dgm:spPr/>
    </dgm:pt>
    <dgm:pt modelId="{248D103E-456A-49AD-84AA-7014B093B99B}" type="pres">
      <dgm:prSet presAssocID="{549AAE9C-1A07-4284-A0F9-8FA0466E98C4}" presName="conn2-1" presStyleLbl="parChTrans1D2" presStyleIdx="1" presStyleCnt="2"/>
      <dgm:spPr/>
      <dgm:t>
        <a:bodyPr/>
        <a:lstStyle/>
        <a:p>
          <a:endParaRPr lang="uk-UA"/>
        </a:p>
      </dgm:t>
    </dgm:pt>
    <dgm:pt modelId="{F38000DE-C3D6-4F4F-9A61-4CCD620A8DCE}" type="pres">
      <dgm:prSet presAssocID="{549AAE9C-1A07-4284-A0F9-8FA0466E98C4}" presName="connTx" presStyleLbl="parChTrans1D2" presStyleIdx="1" presStyleCnt="2"/>
      <dgm:spPr/>
      <dgm:t>
        <a:bodyPr/>
        <a:lstStyle/>
        <a:p>
          <a:endParaRPr lang="uk-UA"/>
        </a:p>
      </dgm:t>
    </dgm:pt>
    <dgm:pt modelId="{0640BBE8-6637-401F-A8AC-093D18035953}" type="pres">
      <dgm:prSet presAssocID="{5AB56D3A-8B32-4136-A96C-878EBFFE5E94}" presName="root2" presStyleCnt="0"/>
      <dgm:spPr/>
    </dgm:pt>
    <dgm:pt modelId="{594FC66C-A6C8-4C93-B17F-325194EA3FAB}" type="pres">
      <dgm:prSet presAssocID="{5AB56D3A-8B32-4136-A96C-878EBFFE5E94}" presName="LevelTwoTextNode" presStyleLbl="node2" presStyleIdx="1" presStyleCnt="2" custScaleX="46390" custScaleY="156273" custLinFactNeighborX="-21171" custLinFactNeighborY="-9227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5A418AFA-1155-46D8-9DC6-93C15E104C16}" type="pres">
      <dgm:prSet presAssocID="{5AB56D3A-8B32-4136-A96C-878EBFFE5E94}" presName="level3hierChild" presStyleCnt="0"/>
      <dgm:spPr/>
    </dgm:pt>
  </dgm:ptLst>
  <dgm:cxnLst>
    <dgm:cxn modelId="{BA59CF13-9251-4104-9358-422628F40C6E}" type="presOf" srcId="{0038AE24-C0DD-482C-947D-FDD8C59A8114}" destId="{C4F0BFAB-812F-4BC5-A146-80B732DFDD3F}" srcOrd="0" destOrd="0" presId="urn:microsoft.com/office/officeart/2005/8/layout/hierarchy2"/>
    <dgm:cxn modelId="{186EC93B-592F-459E-AA1A-5CF93B682B5D}" srcId="{C4C6DBCA-B3B3-4A00-82D5-F0F38E13AA27}" destId="{A4D92E24-308E-4311-A250-0EEF0F302612}" srcOrd="0" destOrd="0" parTransId="{B8343628-250A-43F0-946E-48A4FC253824}" sibTransId="{0735F3CE-7BB4-4112-985C-469B921306B9}"/>
    <dgm:cxn modelId="{7F73D828-BEB5-4B38-8939-3475FC81B57F}" srcId="{A4D92E24-308E-4311-A250-0EEF0F302612}" destId="{5AB56D3A-8B32-4136-A96C-878EBFFE5E94}" srcOrd="1" destOrd="0" parTransId="{549AAE9C-1A07-4284-A0F9-8FA0466E98C4}" sibTransId="{1A181C9E-A46E-4EE9-95E1-072503BACC65}"/>
    <dgm:cxn modelId="{DB7668A6-AC61-479B-A64A-B38A73BAA3F7}" type="presOf" srcId="{EB38D78D-C68A-4177-A3CF-78ADCD835A49}" destId="{1AE61E1B-1A33-4EB7-836F-1AF563C6B693}" srcOrd="1" destOrd="0" presId="urn:microsoft.com/office/officeart/2005/8/layout/hierarchy2"/>
    <dgm:cxn modelId="{565909A4-9FDE-46B2-B466-6AB9AA74FA1D}" type="presOf" srcId="{A4D92E24-308E-4311-A250-0EEF0F302612}" destId="{542FB793-6001-4D4F-8A2C-11FAA4677679}" srcOrd="0" destOrd="0" presId="urn:microsoft.com/office/officeart/2005/8/layout/hierarchy2"/>
    <dgm:cxn modelId="{C2FD25F5-B241-4C26-A6A6-3344CF882CD0}" srcId="{A4D92E24-308E-4311-A250-0EEF0F302612}" destId="{0038AE24-C0DD-482C-947D-FDD8C59A8114}" srcOrd="0" destOrd="0" parTransId="{EB38D78D-C68A-4177-A3CF-78ADCD835A49}" sibTransId="{0418DD5E-2A2F-4E92-8DD8-070E52F9F1D8}"/>
    <dgm:cxn modelId="{DBA73128-2621-4018-9DEF-208CE48B5A72}" type="presOf" srcId="{EB38D78D-C68A-4177-A3CF-78ADCD835A49}" destId="{14985B64-D1C3-4E6A-BD75-A115B27ECAC2}" srcOrd="0" destOrd="0" presId="urn:microsoft.com/office/officeart/2005/8/layout/hierarchy2"/>
    <dgm:cxn modelId="{D2324568-B0D9-4EC2-BC9D-727B7FC5FB35}" type="presOf" srcId="{549AAE9C-1A07-4284-A0F9-8FA0466E98C4}" destId="{248D103E-456A-49AD-84AA-7014B093B99B}" srcOrd="0" destOrd="0" presId="urn:microsoft.com/office/officeart/2005/8/layout/hierarchy2"/>
    <dgm:cxn modelId="{7820482F-85D3-4B5A-A130-12B546F9E5C9}" type="presOf" srcId="{C4C6DBCA-B3B3-4A00-82D5-F0F38E13AA27}" destId="{EA65D91D-399D-426E-B62D-9C5876AAC4DC}" srcOrd="0" destOrd="0" presId="urn:microsoft.com/office/officeart/2005/8/layout/hierarchy2"/>
    <dgm:cxn modelId="{EA5E5072-E01A-499D-B97F-B3AA6990C818}" type="presOf" srcId="{5AB56D3A-8B32-4136-A96C-878EBFFE5E94}" destId="{594FC66C-A6C8-4C93-B17F-325194EA3FAB}" srcOrd="0" destOrd="0" presId="urn:microsoft.com/office/officeart/2005/8/layout/hierarchy2"/>
    <dgm:cxn modelId="{B215F0C3-15C4-4EED-B606-DBA4C0A35318}" type="presOf" srcId="{549AAE9C-1A07-4284-A0F9-8FA0466E98C4}" destId="{F38000DE-C3D6-4F4F-9A61-4CCD620A8DCE}" srcOrd="1" destOrd="0" presId="urn:microsoft.com/office/officeart/2005/8/layout/hierarchy2"/>
    <dgm:cxn modelId="{39C3F26C-85F2-4F7F-BCF4-998D10154088}" type="presParOf" srcId="{EA65D91D-399D-426E-B62D-9C5876AAC4DC}" destId="{18ECFB7E-5182-4190-9D23-9853695B6748}" srcOrd="0" destOrd="0" presId="urn:microsoft.com/office/officeart/2005/8/layout/hierarchy2"/>
    <dgm:cxn modelId="{FBABF765-EC70-49D4-8ACA-98A83B343424}" type="presParOf" srcId="{18ECFB7E-5182-4190-9D23-9853695B6748}" destId="{542FB793-6001-4D4F-8A2C-11FAA4677679}" srcOrd="0" destOrd="0" presId="urn:microsoft.com/office/officeart/2005/8/layout/hierarchy2"/>
    <dgm:cxn modelId="{E42879C5-496E-461F-BE4D-BC77A73B14FF}" type="presParOf" srcId="{18ECFB7E-5182-4190-9D23-9853695B6748}" destId="{9E581180-8BC1-4229-8D25-4227C09B0E95}" srcOrd="1" destOrd="0" presId="urn:microsoft.com/office/officeart/2005/8/layout/hierarchy2"/>
    <dgm:cxn modelId="{2AD280B4-EA95-44C6-85AB-167AD4696D20}" type="presParOf" srcId="{9E581180-8BC1-4229-8D25-4227C09B0E95}" destId="{14985B64-D1C3-4E6A-BD75-A115B27ECAC2}" srcOrd="0" destOrd="0" presId="urn:microsoft.com/office/officeart/2005/8/layout/hierarchy2"/>
    <dgm:cxn modelId="{D14FE76F-E10C-46D3-85F1-5DDEF08A07BA}" type="presParOf" srcId="{14985B64-D1C3-4E6A-BD75-A115B27ECAC2}" destId="{1AE61E1B-1A33-4EB7-836F-1AF563C6B693}" srcOrd="0" destOrd="0" presId="urn:microsoft.com/office/officeart/2005/8/layout/hierarchy2"/>
    <dgm:cxn modelId="{DD1330E4-4B07-45B1-86E5-38ACEF8054F7}" type="presParOf" srcId="{9E581180-8BC1-4229-8D25-4227C09B0E95}" destId="{2160DDB7-4E38-4158-9A24-FB874417E9D1}" srcOrd="1" destOrd="0" presId="urn:microsoft.com/office/officeart/2005/8/layout/hierarchy2"/>
    <dgm:cxn modelId="{92DCEDE9-1436-4E88-B988-656BD74D2188}" type="presParOf" srcId="{2160DDB7-4E38-4158-9A24-FB874417E9D1}" destId="{C4F0BFAB-812F-4BC5-A146-80B732DFDD3F}" srcOrd="0" destOrd="0" presId="urn:microsoft.com/office/officeart/2005/8/layout/hierarchy2"/>
    <dgm:cxn modelId="{F31174B0-FC6D-412D-8428-84CAEEDD615C}" type="presParOf" srcId="{2160DDB7-4E38-4158-9A24-FB874417E9D1}" destId="{70E7AEFE-067B-46F4-8343-0EA06417B62A}" srcOrd="1" destOrd="0" presId="urn:microsoft.com/office/officeart/2005/8/layout/hierarchy2"/>
    <dgm:cxn modelId="{990C0DD8-932B-4580-981F-E08F2A19742A}" type="presParOf" srcId="{9E581180-8BC1-4229-8D25-4227C09B0E95}" destId="{248D103E-456A-49AD-84AA-7014B093B99B}" srcOrd="2" destOrd="0" presId="urn:microsoft.com/office/officeart/2005/8/layout/hierarchy2"/>
    <dgm:cxn modelId="{98C1E3B0-0CB7-4E15-B540-8D696787BD69}" type="presParOf" srcId="{248D103E-456A-49AD-84AA-7014B093B99B}" destId="{F38000DE-C3D6-4F4F-9A61-4CCD620A8DCE}" srcOrd="0" destOrd="0" presId="urn:microsoft.com/office/officeart/2005/8/layout/hierarchy2"/>
    <dgm:cxn modelId="{CB6F37D8-EBBF-49AF-8A89-51FDCAE97DE1}" type="presParOf" srcId="{9E581180-8BC1-4229-8D25-4227C09B0E95}" destId="{0640BBE8-6637-401F-A8AC-093D18035953}" srcOrd="3" destOrd="0" presId="urn:microsoft.com/office/officeart/2005/8/layout/hierarchy2"/>
    <dgm:cxn modelId="{CB36FF71-CAC7-4F1F-A8DC-D34D6A0C3030}" type="presParOf" srcId="{0640BBE8-6637-401F-A8AC-093D18035953}" destId="{594FC66C-A6C8-4C93-B17F-325194EA3FAB}" srcOrd="0" destOrd="0" presId="urn:microsoft.com/office/officeart/2005/8/layout/hierarchy2"/>
    <dgm:cxn modelId="{4EA90798-51E7-4974-9272-3E35B33E2616}" type="presParOf" srcId="{0640BBE8-6637-401F-A8AC-093D18035953}" destId="{5A418AFA-1155-46D8-9DC6-93C15E104C16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42FB793-6001-4D4F-8A2C-11FAA4677679}">
      <dsp:nvSpPr>
        <dsp:cNvPr id="0" name=""/>
        <dsp:cNvSpPr/>
      </dsp:nvSpPr>
      <dsp:spPr>
        <a:xfrm>
          <a:off x="0" y="1071244"/>
          <a:ext cx="1586722" cy="2509445"/>
        </a:xfrm>
        <a:prstGeom prst="roundRect">
          <a:avLst>
            <a:gd name="adj" fmla="val 10000"/>
          </a:avLst>
        </a:prstGeom>
        <a:solidFill>
          <a:schemeClr val="accent4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b="1" kern="12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Ф</a:t>
          </a:r>
          <a:r>
            <a:rPr lang="uk-UA" sz="1800" b="1" i="1" kern="12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а</a:t>
          </a:r>
          <a:r>
            <a:rPr lang="uk-UA" sz="1800" b="1" kern="12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ктичні доходи                        (за 9 місяців)</a:t>
          </a:r>
          <a:endParaRPr lang="uk-UA" sz="1800" b="1" kern="1200" dirty="0">
            <a:solidFill>
              <a:schemeClr val="tx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0" y="1071244"/>
        <a:ext cx="1586722" cy="2509445"/>
      </dsp:txXfrm>
    </dsp:sp>
    <dsp:sp modelId="{14985B64-D1C3-4E6A-BD75-A115B27ECAC2}">
      <dsp:nvSpPr>
        <dsp:cNvPr id="0" name=""/>
        <dsp:cNvSpPr/>
      </dsp:nvSpPr>
      <dsp:spPr>
        <a:xfrm rot="16814643">
          <a:off x="1259713" y="1912568"/>
          <a:ext cx="795488" cy="43989"/>
        </a:xfrm>
        <a:custGeom>
          <a:avLst/>
          <a:gdLst/>
          <a:ahLst/>
          <a:cxnLst/>
          <a:rect l="0" t="0" r="0" b="0"/>
          <a:pathLst>
            <a:path>
              <a:moveTo>
                <a:pt x="0" y="21994"/>
              </a:moveTo>
              <a:lnTo>
                <a:pt x="795488" y="2199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500" kern="1200"/>
        </a:p>
      </dsp:txBody>
      <dsp:txXfrm rot="16814643">
        <a:off x="1637570" y="1914676"/>
        <a:ext cx="39774" cy="39774"/>
      </dsp:txXfrm>
    </dsp:sp>
    <dsp:sp modelId="{C4F0BFAB-812F-4BC5-A146-80B732DFDD3F}">
      <dsp:nvSpPr>
        <dsp:cNvPr id="0" name=""/>
        <dsp:cNvSpPr/>
      </dsp:nvSpPr>
      <dsp:spPr>
        <a:xfrm>
          <a:off x="1728193" y="216021"/>
          <a:ext cx="1488576" cy="2654274"/>
        </a:xfrm>
        <a:prstGeom prst="roundRect">
          <a:avLst>
            <a:gd name="adj" fmla="val 10000"/>
          </a:avLst>
        </a:prstGeom>
        <a:solidFill>
          <a:schemeClr val="accent4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b="1" kern="12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Власні надходження</a:t>
          </a:r>
          <a:endParaRPr lang="uk-UA" sz="1600" b="1" kern="1200" dirty="0">
            <a:solidFill>
              <a:schemeClr val="tx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728193" y="216021"/>
        <a:ext cx="1488576" cy="2654274"/>
      </dsp:txXfrm>
    </dsp:sp>
    <dsp:sp modelId="{248D103E-456A-49AD-84AA-7014B093B99B}">
      <dsp:nvSpPr>
        <dsp:cNvPr id="0" name=""/>
        <dsp:cNvSpPr/>
      </dsp:nvSpPr>
      <dsp:spPr>
        <a:xfrm rot="4393515">
          <a:off x="989613" y="3107611"/>
          <a:ext cx="1678710" cy="43989"/>
        </a:xfrm>
        <a:custGeom>
          <a:avLst/>
          <a:gdLst/>
          <a:ahLst/>
          <a:cxnLst/>
          <a:rect l="0" t="0" r="0" b="0"/>
          <a:pathLst>
            <a:path>
              <a:moveTo>
                <a:pt x="0" y="21994"/>
              </a:moveTo>
              <a:lnTo>
                <a:pt x="1678710" y="2199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600" kern="1200"/>
        </a:p>
      </dsp:txBody>
      <dsp:txXfrm rot="4393515">
        <a:off x="1787000" y="3087637"/>
        <a:ext cx="83935" cy="83935"/>
      </dsp:txXfrm>
    </dsp:sp>
    <dsp:sp modelId="{594FC66C-A6C8-4C93-B17F-325194EA3FAB}">
      <dsp:nvSpPr>
        <dsp:cNvPr id="0" name=""/>
        <dsp:cNvSpPr/>
      </dsp:nvSpPr>
      <dsp:spPr>
        <a:xfrm>
          <a:off x="2071214" y="2929479"/>
          <a:ext cx="1191878" cy="2007528"/>
        </a:xfrm>
        <a:prstGeom prst="roundRect">
          <a:avLst>
            <a:gd name="adj" fmla="val 10000"/>
          </a:avLst>
        </a:prstGeom>
        <a:solidFill>
          <a:schemeClr val="accent4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500" b="1" kern="12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Трансферти</a:t>
          </a:r>
          <a:r>
            <a:rPr lang="uk-UA" sz="1500" kern="1200" dirty="0" smtClean="0"/>
            <a:t> </a:t>
          </a:r>
          <a:endParaRPr lang="uk-UA" sz="1500" kern="1200" dirty="0"/>
        </a:p>
      </dsp:txBody>
      <dsp:txXfrm>
        <a:off x="2071214" y="2929479"/>
        <a:ext cx="1191878" cy="20075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02770-2C97-4AF0-9C88-2A14E78551AB}" type="datetimeFigureOut">
              <a:rPr lang="uk-UA" smtClean="0"/>
              <a:pPr/>
              <a:t>11.11.2019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0C75E-C1B3-498A-ADF4-BB4CC4B1A0B4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02770-2C97-4AF0-9C88-2A14E78551AB}" type="datetimeFigureOut">
              <a:rPr lang="uk-UA" smtClean="0"/>
              <a:pPr/>
              <a:t>11.11.2019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0C75E-C1B3-498A-ADF4-BB4CC4B1A0B4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02770-2C97-4AF0-9C88-2A14E78551AB}" type="datetimeFigureOut">
              <a:rPr lang="uk-UA" smtClean="0"/>
              <a:pPr/>
              <a:t>11.11.2019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0C75E-C1B3-498A-ADF4-BB4CC4B1A0B4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02770-2C97-4AF0-9C88-2A14E78551AB}" type="datetimeFigureOut">
              <a:rPr lang="uk-UA" smtClean="0"/>
              <a:pPr/>
              <a:t>11.11.2019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0C75E-C1B3-498A-ADF4-BB4CC4B1A0B4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02770-2C97-4AF0-9C88-2A14E78551AB}" type="datetimeFigureOut">
              <a:rPr lang="uk-UA" smtClean="0"/>
              <a:pPr/>
              <a:t>11.11.2019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0C75E-C1B3-498A-ADF4-BB4CC4B1A0B4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02770-2C97-4AF0-9C88-2A14E78551AB}" type="datetimeFigureOut">
              <a:rPr lang="uk-UA" smtClean="0"/>
              <a:pPr/>
              <a:t>11.11.2019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0C75E-C1B3-498A-ADF4-BB4CC4B1A0B4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02770-2C97-4AF0-9C88-2A14E78551AB}" type="datetimeFigureOut">
              <a:rPr lang="uk-UA" smtClean="0"/>
              <a:pPr/>
              <a:t>11.11.2019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0C75E-C1B3-498A-ADF4-BB4CC4B1A0B4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02770-2C97-4AF0-9C88-2A14E78551AB}" type="datetimeFigureOut">
              <a:rPr lang="uk-UA" smtClean="0"/>
              <a:pPr/>
              <a:t>11.11.2019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0C75E-C1B3-498A-ADF4-BB4CC4B1A0B4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02770-2C97-4AF0-9C88-2A14E78551AB}" type="datetimeFigureOut">
              <a:rPr lang="uk-UA" smtClean="0"/>
              <a:pPr/>
              <a:t>11.11.2019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0C75E-C1B3-498A-ADF4-BB4CC4B1A0B4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02770-2C97-4AF0-9C88-2A14E78551AB}" type="datetimeFigureOut">
              <a:rPr lang="uk-UA" smtClean="0"/>
              <a:pPr/>
              <a:t>11.11.2019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0C75E-C1B3-498A-ADF4-BB4CC4B1A0B4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02770-2C97-4AF0-9C88-2A14E78551AB}" type="datetimeFigureOut">
              <a:rPr lang="uk-UA" smtClean="0"/>
              <a:pPr/>
              <a:t>11.11.2019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0C75E-C1B3-498A-ADF4-BB4CC4B1A0B4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02770-2C97-4AF0-9C88-2A14E78551AB}" type="datetimeFigureOut">
              <a:rPr lang="uk-UA" smtClean="0"/>
              <a:pPr/>
              <a:t>11.11.2019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90C75E-C1B3-498A-ADF4-BB4CC4B1A0B4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загружено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082356"/>
            <a:ext cx="3230340" cy="277564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72400" cy="792088"/>
          </a:xfrm>
        </p:spPr>
        <p:txBody>
          <a:bodyPr>
            <a:normAutofit fontScale="90000"/>
          </a:bodyPr>
          <a:lstStyle/>
          <a:p>
            <a:r>
              <a:rPr lang="uk-UA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Виконання бюджету Шевченківської сільської ради за 9 місяців 2019 року</a:t>
            </a:r>
            <a:endParaRPr lang="uk-UA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19872" y="1268760"/>
            <a:ext cx="5472608" cy="5589240"/>
          </a:xfrm>
        </p:spPr>
        <p:txBody>
          <a:bodyPr>
            <a:normAutofit lnSpcReduction="10000"/>
          </a:bodyPr>
          <a:lstStyle/>
          <a:p>
            <a:pPr algn="l">
              <a:buFont typeface="Wingdings" pitchFamily="2" charset="2"/>
              <a:buChar char="ü"/>
            </a:pPr>
            <a:r>
              <a:rPr lang="uk-UA" sz="1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ПДФО -  16 307 112 грн.</a:t>
            </a:r>
          </a:p>
          <a:p>
            <a:pPr algn="l">
              <a:buFont typeface="Wingdings" pitchFamily="2" charset="2"/>
              <a:buChar char="ü"/>
            </a:pPr>
            <a:r>
              <a:rPr lang="uk-UA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Рентна плата – 6 246 грн.</a:t>
            </a:r>
          </a:p>
          <a:p>
            <a:pPr algn="l">
              <a:buFont typeface="Wingdings" pitchFamily="2" charset="2"/>
              <a:buChar char="ü"/>
            </a:pPr>
            <a:r>
              <a:rPr lang="uk-UA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Внутрішні податки на товари (акцизний)– 1 466 572 грн.</a:t>
            </a:r>
          </a:p>
          <a:p>
            <a:pPr algn="just">
              <a:buFont typeface="Wingdings" pitchFamily="2" charset="2"/>
              <a:buChar char="ü"/>
            </a:pPr>
            <a:r>
              <a:rPr lang="uk-UA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Місцеві податки (на нерухоме майно, земельний, орендна плата, єдиний податок) – 5 597 564 грн.</a:t>
            </a:r>
          </a:p>
          <a:p>
            <a:pPr algn="just">
              <a:buFont typeface="Wingdings" pitchFamily="2" charset="2"/>
              <a:buChar char="ü"/>
            </a:pPr>
            <a:r>
              <a:rPr lang="uk-UA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Неподаткові надходження (частина чистого прибутку від власності та підприємницької діяльності, адміністративні штрафи, адміністративні збори та платежі, надходження від орендної плати за користування цілісним майном, що перебуває у комунальній власності, державне мито) – 300 161 грн.</a:t>
            </a:r>
          </a:p>
          <a:p>
            <a:pPr algn="just">
              <a:buFont typeface="Wingdings" pitchFamily="2" charset="2"/>
              <a:buChar char="ü"/>
            </a:pPr>
            <a:r>
              <a:rPr lang="uk-UA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Інші неподаткові надходження (повернення коштів)- 32 274 грн.</a:t>
            </a:r>
          </a:p>
          <a:p>
            <a:pPr algn="just"/>
            <a:endParaRPr lang="uk-UA" sz="15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ü"/>
            </a:pPr>
            <a:r>
              <a:rPr lang="uk-UA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Базова дотація –  1 675 800 грн.</a:t>
            </a:r>
          </a:p>
          <a:p>
            <a:pPr algn="just">
              <a:buFont typeface="Wingdings" pitchFamily="2" charset="2"/>
              <a:buChar char="ü"/>
            </a:pPr>
            <a:r>
              <a:rPr lang="uk-UA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Інфраструктурна субвенція -  2 802 000 грн.</a:t>
            </a:r>
          </a:p>
          <a:p>
            <a:pPr algn="just">
              <a:buFont typeface="Wingdings" pitchFamily="2" charset="2"/>
              <a:buChar char="ü"/>
            </a:pPr>
            <a:r>
              <a:rPr lang="uk-UA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Освітня субвенція – 17 859 600 грн.</a:t>
            </a:r>
          </a:p>
          <a:p>
            <a:pPr algn="just">
              <a:buFont typeface="Wingdings" pitchFamily="2" charset="2"/>
              <a:buChar char="ü"/>
            </a:pPr>
            <a:r>
              <a:rPr lang="uk-UA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Медична субвенція – 5 211 500 грн.</a:t>
            </a:r>
          </a:p>
          <a:p>
            <a:pPr algn="just">
              <a:buFont typeface="Wingdings" pitchFamily="2" charset="2"/>
              <a:buChar char="ü"/>
            </a:pPr>
            <a:r>
              <a:rPr lang="uk-UA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Субвенція 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15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здійснення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заходів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щодо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соціально-економічного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розвитку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-  493 800 </a:t>
            </a:r>
            <a:r>
              <a:rPr lang="ru-RU" sz="15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грн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 typeface="Wingdings" pitchFamily="2" charset="2"/>
              <a:buChar char="ü"/>
            </a:pP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5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Дотації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5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субвенції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місцевих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бюджетів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іншим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місцевим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бюджетам (НУШ, на </a:t>
            </a:r>
            <a:r>
              <a:rPr lang="ru-RU" sz="15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надання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державної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підтримки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особам </a:t>
            </a:r>
            <a:r>
              <a:rPr lang="ru-RU" sz="15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особливими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освітніми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потребами, на </a:t>
            </a:r>
            <a:r>
              <a:rPr lang="ru-RU" sz="15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реалізацію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заходів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5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спрямованих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підвищення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якості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освіти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) – 4 503 910 </a:t>
            </a:r>
            <a:r>
              <a:rPr lang="ru-RU" sz="15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грн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uk-UA" sz="15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Схема 8"/>
          <p:cNvGraphicFramePr/>
          <p:nvPr/>
        </p:nvGraphicFramePr>
        <p:xfrm>
          <a:off x="179512" y="1196752"/>
          <a:ext cx="4104456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/>
        </p:nvGraphicFramePr>
        <p:xfrm>
          <a:off x="0" y="1052736"/>
          <a:ext cx="9144000" cy="60486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1043608" y="260649"/>
            <a:ext cx="7344816" cy="720079"/>
          </a:xfrm>
        </p:spPr>
        <p:txBody>
          <a:bodyPr>
            <a:noAutofit/>
          </a:bodyPr>
          <a:lstStyle/>
          <a:p>
            <a:r>
              <a:rPr lang="uk-UA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Куди пішли гроші з бюджету</a:t>
            </a:r>
            <a:endParaRPr lang="uk-UA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одзаголовок 9"/>
          <p:cNvSpPr>
            <a:spLocks noGrp="1"/>
          </p:cNvSpPr>
          <p:nvPr>
            <p:ph type="subTitle" idx="1"/>
          </p:nvPr>
        </p:nvSpPr>
        <p:spPr>
          <a:xfrm>
            <a:off x="323528" y="1052736"/>
            <a:ext cx="8640960" cy="5472608"/>
          </a:xfrm>
        </p:spPr>
        <p:txBody>
          <a:bodyPr/>
          <a:lstStyle/>
          <a:p>
            <a:r>
              <a:rPr lang="uk-UA" dirty="0" smtClean="0"/>
              <a:t>………………………………</a:t>
            </a:r>
            <a:r>
              <a:rPr lang="uk-UA" dirty="0" smtClean="0">
                <a:solidFill>
                  <a:srgbClr val="0070C0"/>
                </a:solidFill>
              </a:rPr>
              <a:t>………………………………………..</a:t>
            </a:r>
          </a:p>
          <a:p>
            <a:r>
              <a:rPr lang="uk-UA" dirty="0" smtClean="0"/>
              <a:t> </a:t>
            </a:r>
            <a:endParaRPr lang="uk-U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75549429-open-book-with-clean-sheets-open-book-with-blank-p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92696"/>
            <a:ext cx="9144000" cy="6336704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22313" y="332657"/>
            <a:ext cx="7772400" cy="792088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Реалізація проектів:</a:t>
            </a:r>
            <a:br>
              <a:rPr lang="uk-UA" dirty="0" smtClean="0"/>
            </a:br>
            <a:endParaRPr lang="uk-UA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899591" y="908720"/>
            <a:ext cx="7272809" cy="4824536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uk-UA" b="1" dirty="0" smtClean="0">
                <a:solidFill>
                  <a:schemeClr val="tx1"/>
                </a:solidFill>
              </a:rPr>
              <a:t>Капітальний ремонт вуличного освітлення вулиць Весняна, Горіхова, Національна в </a:t>
            </a:r>
            <a:r>
              <a:rPr lang="uk-UA" b="1" dirty="0" err="1" smtClean="0">
                <a:solidFill>
                  <a:schemeClr val="tx1"/>
                </a:solidFill>
              </a:rPr>
              <a:t>с.Шевченкове</a:t>
            </a:r>
            <a:endParaRPr lang="uk-UA" b="1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uk-UA" b="1" dirty="0" smtClean="0">
                <a:solidFill>
                  <a:schemeClr val="tx1"/>
                </a:solidFill>
              </a:rPr>
              <a:t>   Капітальний ремонт </a:t>
            </a:r>
            <a:r>
              <a:rPr lang="ru-RU" b="1" dirty="0" smtClean="0">
                <a:solidFill>
                  <a:schemeClr val="tx1"/>
                </a:solidFill>
              </a:rPr>
              <a:t>г</a:t>
            </a:r>
            <a:r>
              <a:rPr lang="uk-UA" b="1" dirty="0" err="1" smtClean="0">
                <a:solidFill>
                  <a:schemeClr val="tx1"/>
                </a:solidFill>
              </a:rPr>
              <a:t>анку</a:t>
            </a:r>
            <a:r>
              <a:rPr lang="uk-UA" b="1" dirty="0" smtClean="0">
                <a:solidFill>
                  <a:schemeClr val="tx1"/>
                </a:solidFill>
              </a:rPr>
              <a:t> Палацу культури  в с. Шевченкове</a:t>
            </a:r>
          </a:p>
          <a:p>
            <a:pPr>
              <a:buFont typeface="Wingdings" pitchFamily="2" charset="2"/>
              <a:buChar char="v"/>
            </a:pPr>
            <a:r>
              <a:rPr lang="uk-UA" b="1" dirty="0" smtClean="0">
                <a:solidFill>
                  <a:schemeClr val="tx1"/>
                </a:solidFill>
              </a:rPr>
              <a:t>   Поточний ремонт дорожнього покриття </a:t>
            </a:r>
            <a:r>
              <a:rPr lang="uk-UA" b="1" dirty="0" err="1" smtClean="0">
                <a:solidFill>
                  <a:schemeClr val="tx1"/>
                </a:solidFill>
              </a:rPr>
              <a:t>вул.Шевченко</a:t>
            </a:r>
            <a:r>
              <a:rPr lang="uk-UA" b="1" dirty="0" smtClean="0">
                <a:solidFill>
                  <a:schemeClr val="tx1"/>
                </a:solidFill>
              </a:rPr>
              <a:t> в </a:t>
            </a:r>
            <a:r>
              <a:rPr lang="uk-UA" b="1" dirty="0" err="1" smtClean="0">
                <a:solidFill>
                  <a:schemeClr val="tx1"/>
                </a:solidFill>
              </a:rPr>
              <a:t>с.Шевченкове</a:t>
            </a:r>
            <a:endParaRPr lang="uk-UA" b="1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uk-UA" b="1" dirty="0" smtClean="0">
                <a:solidFill>
                  <a:schemeClr val="tx1"/>
                </a:solidFill>
              </a:rPr>
              <a:t>  Виконання </a:t>
            </a:r>
            <a:r>
              <a:rPr lang="uk-UA" b="1" dirty="0" err="1" smtClean="0">
                <a:solidFill>
                  <a:schemeClr val="tx1"/>
                </a:solidFill>
              </a:rPr>
              <a:t>векторизованого</a:t>
            </a:r>
            <a:r>
              <a:rPr lang="uk-UA" b="1" dirty="0" smtClean="0">
                <a:solidFill>
                  <a:schemeClr val="tx1"/>
                </a:solidFill>
              </a:rPr>
              <a:t> топографічного плану  </a:t>
            </a:r>
            <a:r>
              <a:rPr lang="uk-UA" b="1" dirty="0" err="1" smtClean="0">
                <a:solidFill>
                  <a:schemeClr val="tx1"/>
                </a:solidFill>
              </a:rPr>
              <a:t>с.Новоруське</a:t>
            </a:r>
            <a:r>
              <a:rPr lang="uk-UA" b="1" dirty="0" smtClean="0">
                <a:solidFill>
                  <a:schemeClr val="tx1"/>
                </a:solidFill>
              </a:rPr>
              <a:t>, </a:t>
            </a:r>
            <a:r>
              <a:rPr lang="uk-UA" b="1" dirty="0" err="1" smtClean="0">
                <a:solidFill>
                  <a:schemeClr val="tx1"/>
                </a:solidFill>
              </a:rPr>
              <a:t>с.Шевченко</a:t>
            </a:r>
            <a:endParaRPr lang="uk-UA" b="1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uk-UA" b="1" dirty="0" smtClean="0">
                <a:solidFill>
                  <a:schemeClr val="tx1"/>
                </a:solidFill>
              </a:rPr>
              <a:t>  Розроблення містобудівної документації </a:t>
            </a:r>
            <a:r>
              <a:rPr lang="uk-UA" b="1" dirty="0" err="1" smtClean="0">
                <a:solidFill>
                  <a:schemeClr val="tx1"/>
                </a:solidFill>
              </a:rPr>
              <a:t>“Генеральний</a:t>
            </a:r>
            <a:r>
              <a:rPr lang="uk-UA" b="1" dirty="0" smtClean="0">
                <a:solidFill>
                  <a:schemeClr val="tx1"/>
                </a:solidFill>
              </a:rPr>
              <a:t> план забудови села </a:t>
            </a:r>
            <a:r>
              <a:rPr lang="uk-UA" b="1" dirty="0" err="1" smtClean="0">
                <a:solidFill>
                  <a:schemeClr val="tx1"/>
                </a:solidFill>
              </a:rPr>
              <a:t>Котляреве”</a:t>
            </a:r>
            <a:endParaRPr lang="uk-UA" b="1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uk-UA" b="1" dirty="0" smtClean="0">
                <a:solidFill>
                  <a:schemeClr val="tx1"/>
                </a:solidFill>
              </a:rPr>
              <a:t>  Поточний ремонт дорожнього покриття в </a:t>
            </a:r>
            <a:r>
              <a:rPr lang="uk-UA" b="1" dirty="0" err="1" smtClean="0">
                <a:solidFill>
                  <a:schemeClr val="tx1"/>
                </a:solidFill>
              </a:rPr>
              <a:t>с.Котляреве</a:t>
            </a:r>
            <a:r>
              <a:rPr lang="uk-UA" b="1" dirty="0" smtClean="0">
                <a:solidFill>
                  <a:schemeClr val="tx1"/>
                </a:solidFill>
              </a:rPr>
              <a:t> по </a:t>
            </a:r>
            <a:r>
              <a:rPr lang="uk-UA" b="1" dirty="0" err="1" smtClean="0">
                <a:solidFill>
                  <a:schemeClr val="tx1"/>
                </a:solidFill>
              </a:rPr>
              <a:t>вул.Комарово</a:t>
            </a:r>
            <a:endParaRPr lang="uk-UA" b="1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uk-UA" b="1" dirty="0" smtClean="0">
                <a:solidFill>
                  <a:schemeClr val="tx1"/>
                </a:solidFill>
              </a:rPr>
              <a:t>  Капітальний ремонт водонапірних веж </a:t>
            </a:r>
            <a:r>
              <a:rPr lang="uk-UA" b="1" dirty="0" err="1" smtClean="0">
                <a:solidFill>
                  <a:schemeClr val="tx1"/>
                </a:solidFill>
              </a:rPr>
              <a:t>“Рожновського”</a:t>
            </a:r>
            <a:r>
              <a:rPr lang="uk-UA" b="1" dirty="0" smtClean="0">
                <a:solidFill>
                  <a:schemeClr val="tx1"/>
                </a:solidFill>
              </a:rPr>
              <a:t> в селах </a:t>
            </a:r>
            <a:r>
              <a:rPr lang="uk-UA" b="1" dirty="0" err="1" smtClean="0">
                <a:solidFill>
                  <a:schemeClr val="tx1"/>
                </a:solidFill>
              </a:rPr>
              <a:t>Котляреве</a:t>
            </a:r>
            <a:r>
              <a:rPr lang="uk-UA" b="1" dirty="0" smtClean="0">
                <a:solidFill>
                  <a:schemeClr val="tx1"/>
                </a:solidFill>
              </a:rPr>
              <a:t> та </a:t>
            </a:r>
            <a:r>
              <a:rPr lang="uk-UA" b="1" dirty="0" err="1" smtClean="0">
                <a:solidFill>
                  <a:schemeClr val="tx1"/>
                </a:solidFill>
              </a:rPr>
              <a:t>Новогригорівка</a:t>
            </a:r>
            <a:r>
              <a:rPr lang="uk-UA" b="1" dirty="0" smtClean="0">
                <a:solidFill>
                  <a:schemeClr val="tx1"/>
                </a:solidFill>
              </a:rPr>
              <a:t> </a:t>
            </a:r>
          </a:p>
          <a:p>
            <a:pPr>
              <a:buFont typeface="Wingdings" pitchFamily="2" charset="2"/>
              <a:buChar char="v"/>
            </a:pPr>
            <a:r>
              <a:rPr lang="uk-UA" b="1" dirty="0" smtClean="0">
                <a:solidFill>
                  <a:schemeClr val="tx1"/>
                </a:solidFill>
              </a:rPr>
              <a:t>  Капітальний ремонт свердловини для води № 9 в селі </a:t>
            </a:r>
            <a:r>
              <a:rPr lang="uk-UA" b="1" dirty="0" err="1" smtClean="0">
                <a:solidFill>
                  <a:schemeClr val="tx1"/>
                </a:solidFill>
              </a:rPr>
              <a:t>Новогригорівка</a:t>
            </a:r>
            <a:endParaRPr lang="uk-UA" b="1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uk-UA" b="1" dirty="0" smtClean="0">
                <a:solidFill>
                  <a:schemeClr val="tx1"/>
                </a:solidFill>
              </a:rPr>
              <a:t>  Поточний ремонт під'їзду до ЗДО </a:t>
            </a:r>
            <a:r>
              <a:rPr lang="uk-UA" b="1" dirty="0" err="1" smtClean="0">
                <a:solidFill>
                  <a:schemeClr val="tx1"/>
                </a:solidFill>
              </a:rPr>
              <a:t>“Барвінок”</a:t>
            </a:r>
            <a:r>
              <a:rPr lang="uk-UA" b="1" dirty="0" smtClean="0">
                <a:solidFill>
                  <a:schemeClr val="tx1"/>
                </a:solidFill>
              </a:rPr>
              <a:t> від </a:t>
            </a:r>
            <a:r>
              <a:rPr lang="uk-UA" b="1" dirty="0" err="1" smtClean="0">
                <a:solidFill>
                  <a:schemeClr val="tx1"/>
                </a:solidFill>
              </a:rPr>
              <a:t>вул.Комарово</a:t>
            </a:r>
            <a:r>
              <a:rPr lang="uk-UA" b="1" dirty="0" smtClean="0">
                <a:solidFill>
                  <a:schemeClr val="tx1"/>
                </a:solidFill>
              </a:rPr>
              <a:t> в </a:t>
            </a:r>
            <a:r>
              <a:rPr lang="uk-UA" b="1" dirty="0" err="1" smtClean="0">
                <a:solidFill>
                  <a:schemeClr val="tx1"/>
                </a:solidFill>
              </a:rPr>
              <a:t>с.Котляреве</a:t>
            </a:r>
            <a:endParaRPr lang="uk-UA" b="1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uk-UA" b="1" dirty="0" smtClean="0">
                <a:solidFill>
                  <a:schemeClr val="tx1"/>
                </a:solidFill>
              </a:rPr>
              <a:t>  Придбано дитячі майданчики в села Зелений Гай та </a:t>
            </a:r>
            <a:r>
              <a:rPr lang="uk-UA" b="1" dirty="0" err="1" smtClean="0">
                <a:solidFill>
                  <a:schemeClr val="tx1"/>
                </a:solidFill>
              </a:rPr>
              <a:t>Котляреве</a:t>
            </a:r>
            <a:endParaRPr lang="uk-UA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610</TotalTime>
  <Words>339</Words>
  <Application>Microsoft Office PowerPoint</Application>
  <PresentationFormat>Экран (4:3)</PresentationFormat>
  <Paragraphs>32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Виконання бюджету Шевченківської сільської ради за 9 місяців 2019 року</vt:lpstr>
      <vt:lpstr>Куди пішли гроші з бюджету</vt:lpstr>
      <vt:lpstr>Реалізація проектів: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Виконання бюджету Шевченківської сільської ради за 9 місяців 2019 року</dc:title>
  <dc:creator>777</dc:creator>
  <cp:lastModifiedBy>777</cp:lastModifiedBy>
  <cp:revision>54</cp:revision>
  <dcterms:created xsi:type="dcterms:W3CDTF">2019-10-23T07:39:46Z</dcterms:created>
  <dcterms:modified xsi:type="dcterms:W3CDTF">2019-11-11T09:40:21Z</dcterms:modified>
</cp:coreProperties>
</file>