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56" r:id="rId2"/>
    <p:sldId id="263" r:id="rId3"/>
    <p:sldId id="264" r:id="rId4"/>
    <p:sldId id="265" r:id="rId5"/>
    <p:sldId id="266" r:id="rId6"/>
    <p:sldId id="26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Default Section" id="{42C7C62C-6075-426B-B9CE-B65FA7FF71B9}">
          <p14:sldIdLst>
            <p14:sldId id="256"/>
            <p14:sldId id="263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5896"/>
    <a:srgbClr val="00FF99"/>
    <a:srgbClr val="339933"/>
    <a:srgbClr val="CCFF33"/>
    <a:srgbClr val="F3F0ED"/>
    <a:srgbClr val="E1DAD2"/>
    <a:srgbClr val="FEFEFE"/>
    <a:srgbClr val="C1C9CD"/>
    <a:srgbClr val="7C96A3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-8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52" y="102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5/6/2019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287254"/>
            <a:ext cx="7869890" cy="4889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5/6/2019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pic>
        <p:nvPicPr>
          <p:cNvPr id="44" name="Picture 43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6279"/>
          <a:stretch/>
        </p:blipFill>
        <p:spPr>
          <a:xfrm flipH="1">
            <a:off x="0" y="1"/>
            <a:ext cx="2020140" cy="1287252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85857" b="36279"/>
          <a:stretch/>
        </p:blipFill>
        <p:spPr>
          <a:xfrm flipH="1">
            <a:off x="1734436" y="1"/>
            <a:ext cx="7409564" cy="1287252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4435" y="163208"/>
            <a:ext cx="6780913" cy="998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0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5233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205740" y="445770"/>
            <a:ext cx="8481060" cy="39547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800" b="1" dirty="0" smtClean="0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Cambria" pitchFamily="18" charset="0"/>
              </a:rPr>
              <a:t>Шевченківська сільська рада оголошує </a:t>
            </a:r>
            <a:r>
              <a:rPr lang="uk-UA" sz="2800" b="1" dirty="0" smtClean="0">
                <a:solidFill>
                  <a:srgbClr val="FF0000"/>
                </a:solidFill>
                <a:latin typeface="Cambria" pitchFamily="18" charset="0"/>
              </a:rPr>
              <a:t>про конкурс</a:t>
            </a:r>
          </a:p>
          <a:p>
            <a:endParaRPr lang="uk-UA" sz="28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r>
              <a:rPr lang="uk-UA" sz="2800" b="1" dirty="0" smtClean="0">
                <a:solidFill>
                  <a:srgbClr val="00FF99"/>
                </a:solidFill>
                <a:latin typeface="Arial Black" pitchFamily="34" charset="0"/>
              </a:rPr>
              <a:t> </a:t>
            </a:r>
            <a:r>
              <a:rPr lang="uk-UA" sz="4400" b="1" dirty="0" smtClean="0">
                <a:solidFill>
                  <a:srgbClr val="00FF99"/>
                </a:solidFill>
                <a:latin typeface="Cambria" pitchFamily="18" charset="0"/>
              </a:rPr>
              <a:t>«Розробка логотипу Шевченківської </a:t>
            </a:r>
            <a:r>
              <a:rPr lang="uk-UA" sz="4400" b="1" dirty="0" smtClean="0">
                <a:solidFill>
                  <a:srgbClr val="00FF99"/>
                </a:solidFill>
                <a:latin typeface="Cambria" pitchFamily="18" charset="0"/>
              </a:rPr>
              <a:t>сільської ради, як об’єднаної </a:t>
            </a:r>
            <a:r>
              <a:rPr lang="uk-UA" sz="4400" b="1" dirty="0" smtClean="0">
                <a:solidFill>
                  <a:srgbClr val="00FF99"/>
                </a:solidFill>
                <a:latin typeface="Cambria" pitchFamily="18" charset="0"/>
              </a:rPr>
              <a:t>територіальної громади»</a:t>
            </a:r>
          </a:p>
          <a:p>
            <a:endParaRPr lang="uk-UA" sz="4400" b="1" dirty="0" smtClean="0">
              <a:solidFill>
                <a:srgbClr val="00FF99"/>
              </a:solidFill>
              <a:latin typeface="Cambria" pitchFamily="18" charset="0"/>
            </a:endParaRPr>
          </a:p>
          <a:p>
            <a:r>
              <a:rPr lang="uk-UA" sz="2400" b="1" dirty="0" smtClean="0">
                <a:solidFill>
                  <a:srgbClr val="00FF99"/>
                </a:solidFill>
                <a:latin typeface="Cambria" pitchFamily="18" charset="0"/>
              </a:rPr>
              <a:t>                                                               </a:t>
            </a:r>
            <a:r>
              <a:rPr lang="uk-UA" sz="2400" b="1" dirty="0" smtClean="0">
                <a:solidFill>
                  <a:srgbClr val="00FF99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sz="2400" b="1" dirty="0" smtClean="0">
                <a:solidFill>
                  <a:srgbClr val="00FF99"/>
                </a:solidFill>
                <a:latin typeface="Cambria" pitchFamily="18" charset="0"/>
              </a:rPr>
              <a:t> 01.05-01.06.2019 р.</a:t>
            </a:r>
            <a:endParaRPr lang="uk-UA" sz="2400" dirty="0" smtClean="0">
              <a:solidFill>
                <a:srgbClr val="00FF99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31620" y="5737860"/>
            <a:ext cx="72809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err="1" smtClean="0">
                <a:latin typeface="Cambria" pitchFamily="18" charset="0"/>
              </a:rPr>
              <a:t>Картини</a:t>
            </a:r>
            <a:r>
              <a:rPr lang="ru-RU" b="1" dirty="0" smtClean="0">
                <a:latin typeface="Cambria" pitchFamily="18" charset="0"/>
              </a:rPr>
              <a:t> </a:t>
            </a:r>
            <a:r>
              <a:rPr lang="ru-RU" b="1" dirty="0" err="1" smtClean="0">
                <a:latin typeface="Cambria" pitchFamily="18" charset="0"/>
              </a:rPr>
              <a:t>живуть</a:t>
            </a:r>
            <a:r>
              <a:rPr lang="ru-RU" b="1" dirty="0" smtClean="0">
                <a:latin typeface="Cambria" pitchFamily="18" charset="0"/>
              </a:rPr>
              <a:t> </a:t>
            </a:r>
            <a:r>
              <a:rPr lang="ru-RU" b="1" dirty="0" err="1" smtClean="0">
                <a:latin typeface="Cambria" pitchFamily="18" charset="0"/>
              </a:rPr>
              <a:t>своїм</a:t>
            </a:r>
            <a:r>
              <a:rPr lang="ru-RU" b="1" dirty="0" smtClean="0">
                <a:latin typeface="Cambria" pitchFamily="18" charset="0"/>
              </a:rPr>
              <a:t> </a:t>
            </a:r>
            <a:r>
              <a:rPr lang="ru-RU" b="1" dirty="0" err="1" smtClean="0">
                <a:latin typeface="Cambria" pitchFamily="18" charset="0"/>
              </a:rPr>
              <a:t>власним</a:t>
            </a:r>
            <a:r>
              <a:rPr lang="ru-RU" b="1" dirty="0" smtClean="0">
                <a:latin typeface="Cambria" pitchFamily="18" charset="0"/>
              </a:rPr>
              <a:t> </a:t>
            </a:r>
            <a:r>
              <a:rPr lang="ru-RU" b="1" dirty="0" err="1" smtClean="0">
                <a:latin typeface="Cambria" pitchFamily="18" charset="0"/>
              </a:rPr>
              <a:t>життям</a:t>
            </a:r>
            <a:r>
              <a:rPr lang="ru-RU" b="1" dirty="0" smtClean="0">
                <a:latin typeface="Cambria" pitchFamily="18" charset="0"/>
              </a:rPr>
              <a:t>, </a:t>
            </a:r>
          </a:p>
          <a:p>
            <a:pPr algn="r"/>
            <a:r>
              <a:rPr lang="ru-RU" b="1" dirty="0" err="1" smtClean="0">
                <a:latin typeface="Cambria" pitchFamily="18" charset="0"/>
              </a:rPr>
              <a:t>народженим</a:t>
            </a:r>
            <a:r>
              <a:rPr lang="ru-RU" b="1" dirty="0" smtClean="0">
                <a:latin typeface="Cambria" pitchFamily="18" charset="0"/>
              </a:rPr>
              <a:t> </a:t>
            </a:r>
            <a:r>
              <a:rPr lang="ru-RU" b="1" dirty="0" err="1" smtClean="0">
                <a:latin typeface="Cambria" pitchFamily="18" charset="0"/>
              </a:rPr>
              <a:t>душею</a:t>
            </a:r>
            <a:r>
              <a:rPr lang="ru-RU" b="1" dirty="0" smtClean="0">
                <a:latin typeface="Cambria" pitchFamily="18" charset="0"/>
              </a:rPr>
              <a:t> художника. </a:t>
            </a:r>
          </a:p>
          <a:p>
            <a:pPr algn="r"/>
            <a:r>
              <a:rPr lang="ru-RU" b="1" u="sng" dirty="0" err="1" smtClean="0">
                <a:latin typeface="Cambria" pitchFamily="18" charset="0"/>
              </a:rPr>
              <a:t>Вінсент</a:t>
            </a:r>
            <a:r>
              <a:rPr lang="ru-RU" b="1" u="sng" dirty="0" smtClean="0">
                <a:latin typeface="Cambria" pitchFamily="18" charset="0"/>
              </a:rPr>
              <a:t> Ван </a:t>
            </a:r>
            <a:r>
              <a:rPr lang="ru-RU" b="1" u="sng" dirty="0" err="1" smtClean="0">
                <a:latin typeface="Cambria" pitchFamily="18" charset="0"/>
              </a:rPr>
              <a:t>Гог</a:t>
            </a:r>
            <a:r>
              <a:rPr lang="ru-RU" b="1" u="sng" dirty="0" smtClean="0">
                <a:latin typeface="Cambria" pitchFamily="18" charset="0"/>
              </a:rPr>
              <a:t> </a:t>
            </a:r>
            <a:endParaRPr lang="ru-RU" b="1" u="sng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uk-UA" b="1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Положення про конкурс                     </a:t>
            </a:r>
            <a:r>
              <a:rPr lang="uk-UA" sz="2000" b="1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«Розробка логотипу Шевченківської </a:t>
            </a:r>
            <a:r>
              <a:rPr lang="uk-UA" sz="2000" b="1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сільської ради, як об’єднаної </a:t>
            </a:r>
            <a:r>
              <a:rPr lang="uk-UA" sz="2000" b="1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територіальної громади»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82930" y="1324134"/>
            <a:ext cx="8012429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1.Загальні положення</a:t>
            </a:r>
            <a:endParaRPr kumimoji="0" lang="uk-UA" sz="1400" b="1" i="0" u="none" strike="noStrike" cap="none" normalizeH="0" baseline="0" dirty="0" smtClean="0">
              <a:ln>
                <a:noFill/>
              </a:ln>
              <a:effectLst/>
              <a:latin typeface="Cambria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1.1. Положення про конкурс «Розробка логотипу Шевченківської об’єднаної територіальної громади» (далі - Конкурс) визначає єдині вимоги щодо визначення кращого логотипу Шевченківської  ОТГ(емблема та гасло).</a:t>
            </a:r>
            <a:endParaRPr kumimoji="0" lang="uk-UA" sz="1400" b="1" i="0" u="none" strike="noStrike" cap="none" normalizeH="0" baseline="0" dirty="0" smtClean="0">
              <a:ln>
                <a:noFill/>
              </a:ln>
              <a:effectLst/>
              <a:latin typeface="Cambria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1.2. Логотип – будь-яка комбінація позначень (емблема, слова, літери, цифри, зображувальні елементи, комбінації кольорів), яка здатна передати унікальність та ідентифікувати об’єднану територіальну громаду серед інших; постійний графічний, словесний, образотворчий або об'ємний знак, комбінований з зображенням, літерами, цифрами, словами або без них.</a:t>
            </a:r>
            <a:endParaRPr kumimoji="0" lang="uk-UA" sz="1400" b="1" i="0" u="none" strike="noStrike" cap="none" normalizeH="0" baseline="0" dirty="0" smtClean="0">
              <a:ln>
                <a:noFill/>
              </a:ln>
              <a:effectLst/>
              <a:latin typeface="Cambria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2. Мета і завдання Конкурсу</a:t>
            </a:r>
            <a:endParaRPr kumimoji="0" lang="uk-UA" sz="1400" b="1" i="0" u="none" strike="noStrike" cap="none" normalizeH="0" baseline="0" dirty="0" smtClean="0">
              <a:ln>
                <a:noFill/>
              </a:ln>
              <a:effectLst/>
              <a:latin typeface="Cambria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2.1. Конкурс проводиться з метою створення та визначення найкращого логотипу Шевченківської об’єднаної територіальної громади, який буде використаний в рекламних, </a:t>
            </a:r>
            <a:r>
              <a:rPr kumimoji="0" lang="uk-UA" sz="1400" b="1" i="0" u="none" strike="noStrike" cap="none" normalizeH="0" baseline="0" dirty="0" err="1" smtClean="0">
                <a:ln>
                  <a:noFill/>
                </a:ln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промоційних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та інших заходах, спрямований  на формування позитивного іміджу Шевченківської  ОТГ в Україні та за кордоном, покращення використання культурного, туристичного, економічного та соціального потенціалу громади.</a:t>
            </a:r>
            <a:endParaRPr kumimoji="0" lang="uk-UA" sz="1400" b="1" i="0" u="none" strike="noStrike" cap="none" normalizeH="0" baseline="0" dirty="0" smtClean="0">
              <a:ln>
                <a:noFill/>
              </a:ln>
              <a:effectLst/>
              <a:latin typeface="Cambria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2.2. Завданнями Конкурсу є:</a:t>
            </a:r>
            <a:endParaRPr kumimoji="0" lang="uk-UA" sz="1400" b="1" i="0" u="none" strike="noStrike" cap="none" normalizeH="0" baseline="0" dirty="0" smtClean="0">
              <a:ln>
                <a:noFill/>
              </a:ln>
              <a:effectLst/>
              <a:latin typeface="Cambria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−  залучення максимальної кількості учасників до розробки логотипу об’єднаної громади;</a:t>
            </a:r>
            <a:endParaRPr kumimoji="0" lang="uk-UA" sz="1400" b="1" i="0" u="none" strike="noStrike" cap="none" normalizeH="0" baseline="0" dirty="0" smtClean="0">
              <a:ln>
                <a:noFill/>
              </a:ln>
              <a:effectLst/>
              <a:latin typeface="Cambria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поширення інформації про Шевченківську об’єднану територіальну громаду як </a:t>
            </a:r>
            <a:r>
              <a:rPr kumimoji="0" lang="uk-UA" sz="1400" b="1" i="0" u="none" strike="noStrike" cap="none" normalizeH="0" baseline="0" dirty="0" err="1" smtClean="0">
                <a:ln>
                  <a:noFill/>
                </a:ln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туристично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та </a:t>
            </a:r>
            <a:r>
              <a:rPr kumimoji="0" lang="uk-UA" sz="1400" b="1" i="0" u="none" strike="noStrike" cap="none" normalizeH="0" baseline="0" dirty="0" err="1" smtClean="0">
                <a:ln>
                  <a:noFill/>
                </a:ln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інвестиційно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привабливу територію на Миколаївщині;</a:t>
            </a:r>
            <a:endParaRPr kumimoji="0" lang="uk-UA" sz="1400" b="1" i="0" u="none" strike="noStrike" cap="none" normalizeH="0" baseline="0" dirty="0" smtClean="0">
              <a:ln>
                <a:noFill/>
              </a:ln>
              <a:effectLst/>
              <a:latin typeface="Cambria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збільшення привабливості Шевченківської об’єднаної територіальної громади;</a:t>
            </a:r>
            <a:endParaRPr kumimoji="0" lang="uk-UA" sz="1400" b="1" i="0" u="none" strike="noStrike" cap="none" normalizeH="0" baseline="0" dirty="0" smtClean="0">
              <a:ln>
                <a:noFill/>
              </a:ln>
              <a:effectLst/>
              <a:latin typeface="Cambria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розроблення та створення унікального логотипу Шевченківської об’єднаної територіальної громади.</a:t>
            </a:r>
            <a:endParaRPr kumimoji="0" lang="uk-UA" sz="1400" b="1" i="0" u="none" strike="noStrike" cap="none" normalizeH="0" baseline="0" dirty="0" smtClean="0">
              <a:ln>
                <a:noFill/>
              </a:ln>
              <a:effectLst/>
              <a:latin typeface="Cambr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2410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3600" b="1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Положення про конкурс                     </a:t>
            </a:r>
            <a:r>
              <a:rPr lang="uk-UA" sz="2000" b="1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«Розробка логотипу Шевченківської </a:t>
            </a:r>
            <a:r>
              <a:rPr lang="uk-UA" sz="2000" b="1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сільської ради, як об’єднаної </a:t>
            </a:r>
            <a:r>
              <a:rPr lang="uk-UA" sz="2000" b="1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територіальної громади»</a:t>
            </a:r>
            <a:endParaRPr lang="uk-UA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1470" y="1287254"/>
            <a:ext cx="8629650" cy="488970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uk-UA" sz="5600" b="1" dirty="0" smtClean="0">
                <a:latin typeface="Cambria" pitchFamily="18" charset="0"/>
              </a:rPr>
              <a:t>3. Умови та порядок проведення Конкурсу</a:t>
            </a:r>
          </a:p>
          <a:p>
            <a:pPr>
              <a:buNone/>
            </a:pPr>
            <a:r>
              <a:rPr lang="uk-UA" sz="5600" b="1" dirty="0" smtClean="0">
                <a:latin typeface="Cambria" pitchFamily="18" charset="0"/>
              </a:rPr>
              <a:t>3.1. Для організації та проведення Конкурсу, а також оголошення його результатів, рішенням сесії Шевченківської сільської ради утворюється та затверджується персональний та кількісний склад організаційного комітету з підготовки та проведення Конкурсу (далі - Організаційний комітет), який затверджує голову, заступника, секретаря. Організаційний комітет також виконує функції журі.</a:t>
            </a:r>
          </a:p>
          <a:p>
            <a:pPr>
              <a:buNone/>
            </a:pPr>
            <a:r>
              <a:rPr lang="uk-UA" sz="5600" b="1" dirty="0" smtClean="0">
                <a:latin typeface="Cambria" pitchFamily="18" charset="0"/>
              </a:rPr>
              <a:t>3.2. Основною формою роботи Організаційного комітету є засідання.</a:t>
            </a:r>
          </a:p>
          <a:p>
            <a:pPr>
              <a:buNone/>
            </a:pPr>
            <a:r>
              <a:rPr lang="uk-UA" sz="5600" b="1" dirty="0" smtClean="0">
                <a:latin typeface="Cambria" pitchFamily="18" charset="0"/>
              </a:rPr>
              <a:t>3.3. Члени Організаційного комітету:</a:t>
            </a:r>
          </a:p>
          <a:p>
            <a:pPr>
              <a:buNone/>
            </a:pPr>
            <a:r>
              <a:rPr lang="uk-UA" sz="5600" b="1" dirty="0" smtClean="0">
                <a:latin typeface="Cambria" pitchFamily="18" charset="0"/>
              </a:rPr>
              <a:t>беруть участь в обговоренні, розгляді конкурсних пропозицій мають право на ознайомлення з усіма матеріалами, поданими на Конкурс, а також на відображення своєї окремої думки у протоколі засідання журі;</a:t>
            </a:r>
          </a:p>
          <a:p>
            <a:pPr lvl="0">
              <a:buNone/>
            </a:pPr>
            <a:r>
              <a:rPr lang="uk-UA" sz="5600" b="1" dirty="0" smtClean="0">
                <a:latin typeface="Cambria" pitchFamily="18" charset="0"/>
              </a:rPr>
              <a:t>забезпечують прийняття рішення про визначення переможця Конкурсу;</a:t>
            </a:r>
          </a:p>
          <a:p>
            <a:pPr lvl="0">
              <a:buNone/>
            </a:pPr>
            <a:r>
              <a:rPr lang="uk-UA" sz="5600" b="1" dirty="0" smtClean="0">
                <a:latin typeface="Cambria" pitchFamily="18" charset="0"/>
              </a:rPr>
              <a:t>зобов’язані дотримуватися норм законодавства, об’єктивно та неупереджено розглядати конкурс</a:t>
            </a:r>
          </a:p>
          <a:p>
            <a:pPr lvl="0">
              <a:buNone/>
            </a:pPr>
            <a:r>
              <a:rPr lang="uk-UA" sz="5600" b="1" dirty="0" smtClean="0">
                <a:latin typeface="Cambria" pitchFamily="18" charset="0"/>
              </a:rPr>
              <a:t>ні пропозиції;</a:t>
            </a:r>
          </a:p>
          <a:p>
            <a:pPr lvl="0">
              <a:buNone/>
            </a:pPr>
            <a:r>
              <a:rPr lang="uk-UA" sz="5600" b="1" dirty="0" smtClean="0">
                <a:latin typeface="Cambria" pitchFamily="18" charset="0"/>
              </a:rPr>
              <a:t>мають право відхилити конкурсну роботу, якщо вона не відповідає вимогам та суперечить основним засадам і принципам громади Шевченківської  об’єднаної територіальної громади та чинному законодавству України.</a:t>
            </a:r>
          </a:p>
          <a:p>
            <a:pPr>
              <a:buNone/>
            </a:pPr>
            <a:r>
              <a:rPr lang="uk-UA" sz="5600" b="1" dirty="0" smtClean="0">
                <a:latin typeface="Cambria" pitchFamily="18" charset="0"/>
              </a:rPr>
              <a:t>3.4. У Конкурсі можуть взяти участь як фізичні, так і юридичні особи.</a:t>
            </a:r>
          </a:p>
          <a:p>
            <a:pPr>
              <a:buNone/>
            </a:pPr>
            <a:r>
              <a:rPr lang="uk-UA" sz="5600" b="1" dirty="0" smtClean="0">
                <a:latin typeface="Cambria" pitchFamily="18" charset="0"/>
              </a:rPr>
              <a:t>3.5. Участь у конкурсі безкоштовна.</a:t>
            </a:r>
          </a:p>
          <a:p>
            <a:pPr>
              <a:buNone/>
            </a:pPr>
            <a:r>
              <a:rPr lang="uk-UA" sz="5600" b="1" dirty="0" smtClean="0">
                <a:latin typeface="Cambria" pitchFamily="18" charset="0"/>
              </a:rPr>
              <a:t>3.6. Конкурс проводиться з 01.05.2019 року по 01.06.2019 року.</a:t>
            </a:r>
          </a:p>
          <a:p>
            <a:pPr>
              <a:buNone/>
            </a:pPr>
            <a:r>
              <a:rPr lang="uk-UA" sz="5600" b="1" dirty="0" smtClean="0">
                <a:latin typeface="Cambria" pitchFamily="18" charset="0"/>
              </a:rPr>
              <a:t>3.7. До участі в Конкурсі допускаються конкурсні роботи, які включають такі елементи візуальної ідентифікації громади:</a:t>
            </a:r>
          </a:p>
          <a:p>
            <a:pPr>
              <a:buNone/>
            </a:pPr>
            <a:r>
              <a:rPr lang="uk-UA" sz="5600" b="1" dirty="0" smtClean="0">
                <a:latin typeface="Cambria" pitchFamily="18" charset="0"/>
              </a:rPr>
              <a:t>− емблема (графічні елементи, образи, шрифти, кольорові рішення);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Положення про конкурс                     </a:t>
            </a:r>
            <a:r>
              <a:rPr lang="uk-UA" sz="2000" b="1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«Розробка логотипу Шевченківської </a:t>
            </a:r>
            <a:r>
              <a:rPr lang="uk-UA" sz="2000" b="1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сільської ради, як об’єднаної </a:t>
            </a:r>
            <a:r>
              <a:rPr lang="uk-UA" sz="2000" b="1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територіальної громади»</a:t>
            </a:r>
            <a:endParaRPr lang="uk-UA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0020" y="1287254"/>
            <a:ext cx="8835390" cy="488970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uk-UA" sz="5600" b="1" dirty="0" smtClean="0">
                <a:latin typeface="Cambria" pitchFamily="18" charset="0"/>
              </a:rPr>
              <a:t>− гасло (ключова ідея).</a:t>
            </a:r>
          </a:p>
          <a:p>
            <a:pPr>
              <a:buNone/>
            </a:pPr>
            <a:r>
              <a:rPr lang="uk-UA" sz="5600" b="1" dirty="0" smtClean="0">
                <a:latin typeface="Cambria" pitchFamily="18" charset="0"/>
              </a:rPr>
              <a:t>3.8. До конкурсних робіт обов’язково надсилається текстовий файл з відомостями про автора, що включають: прізвище, ім’я, по батькові, вік, місце роботи (навчання), місце проживання, контактні телефони та електронна адреса. </a:t>
            </a:r>
          </a:p>
          <a:p>
            <a:pPr>
              <a:buNone/>
            </a:pPr>
            <a:r>
              <a:rPr lang="uk-UA" sz="5600" b="1" dirty="0" smtClean="0">
                <a:latin typeface="Cambria" pitchFamily="18" charset="0"/>
              </a:rPr>
              <a:t>3.9. Конкурсні роботи надсилаються або подаються на розгляд в друкованому вигляді або в ескізному вигляді за адресою:</a:t>
            </a:r>
          </a:p>
          <a:p>
            <a:pPr>
              <a:buNone/>
            </a:pPr>
            <a:r>
              <a:rPr lang="uk-UA" sz="5600" b="1" dirty="0" smtClean="0">
                <a:latin typeface="Cambria" pitchFamily="18" charset="0"/>
              </a:rPr>
              <a:t>57263, Миколаївська область, Вітовський район, село Шевченкове, вулиця Шевченка, 34 або в електронному вигляді на e-</a:t>
            </a:r>
            <a:r>
              <a:rPr lang="uk-UA" sz="5600" b="1" dirty="0" err="1" smtClean="0">
                <a:latin typeface="Cambria" pitchFamily="18" charset="0"/>
              </a:rPr>
              <a:t>mail</a:t>
            </a:r>
            <a:r>
              <a:rPr lang="uk-UA" sz="5600" b="1" dirty="0" smtClean="0">
                <a:latin typeface="Cambria" pitchFamily="18" charset="0"/>
              </a:rPr>
              <a:t>: </a:t>
            </a:r>
            <a:r>
              <a:rPr lang="en-US" sz="5600" b="1" dirty="0" err="1" smtClean="0">
                <a:latin typeface="Cambria" pitchFamily="18" charset="0"/>
              </a:rPr>
              <a:t>shevchenkootg</a:t>
            </a:r>
            <a:r>
              <a:rPr lang="uk-UA" sz="5600" b="1" dirty="0" smtClean="0">
                <a:latin typeface="Cambria" pitchFamily="18" charset="0"/>
              </a:rPr>
              <a:t>@</a:t>
            </a:r>
            <a:r>
              <a:rPr lang="uk-UA" sz="5600" b="1" dirty="0" err="1" smtClean="0">
                <a:latin typeface="Cambria" pitchFamily="18" charset="0"/>
              </a:rPr>
              <a:t>gmail.com</a:t>
            </a:r>
            <a:endParaRPr lang="uk-UA" sz="5600" b="1" dirty="0" smtClean="0">
              <a:latin typeface="Cambria" pitchFamily="18" charset="0"/>
            </a:endParaRPr>
          </a:p>
          <a:p>
            <a:pPr>
              <a:buNone/>
            </a:pPr>
            <a:r>
              <a:rPr lang="uk-UA" sz="5600" b="1" dirty="0" smtClean="0">
                <a:latin typeface="Cambria" pitchFamily="18" charset="0"/>
              </a:rPr>
              <a:t>3.10. Кожен учасник може подати необмежену кількість робіт.</a:t>
            </a:r>
          </a:p>
          <a:p>
            <a:pPr>
              <a:buNone/>
            </a:pPr>
            <a:r>
              <a:rPr lang="uk-UA" sz="5600" b="1" dirty="0" smtClean="0">
                <a:latin typeface="Cambria" pitchFamily="18" charset="0"/>
              </a:rPr>
              <a:t>3.11. Кінцевий термін подання конкурсних робіт на участь у Конкурсі  31.05.2019 року. Організаційний комітет залишає за собою право продовжити строки на подання конкурсних робіт.</a:t>
            </a:r>
          </a:p>
          <a:p>
            <a:pPr>
              <a:buNone/>
            </a:pPr>
            <a:r>
              <a:rPr lang="uk-UA" sz="5600" b="1" dirty="0" smtClean="0">
                <a:latin typeface="Cambria" pitchFamily="18" charset="0"/>
              </a:rPr>
              <a:t>3.12. Організаційний комітет не несе відповідальності за несвоєчасне надходження, втрату чи пошкодження заявки.</a:t>
            </a:r>
          </a:p>
          <a:p>
            <a:pPr>
              <a:buNone/>
            </a:pPr>
            <a:r>
              <a:rPr lang="uk-UA" sz="5600" b="1" dirty="0" smtClean="0">
                <a:latin typeface="Cambria" pitchFamily="18" charset="0"/>
              </a:rPr>
              <a:t>3.13.Конкурсні роботи, які надійдуть несвоєчасно або не відповідатимуть умовам Конкурсу, або оформлені з порушенням встановлених правил, до участі у Конкурсі не допускаються.</a:t>
            </a:r>
          </a:p>
          <a:p>
            <a:pPr>
              <a:buNone/>
            </a:pPr>
            <a:r>
              <a:rPr lang="uk-UA" sz="5600" b="1" dirty="0" smtClean="0">
                <a:latin typeface="Cambria" pitchFamily="18" charset="0"/>
              </a:rPr>
              <a:t>3.14. Конкурсні роботи, подані на Конкурс, не повертаються і не рецензуються.</a:t>
            </a:r>
          </a:p>
          <a:p>
            <a:pPr>
              <a:buNone/>
            </a:pPr>
            <a:r>
              <a:rPr lang="uk-UA" sz="5600" b="1" dirty="0" smtClean="0">
                <a:latin typeface="Cambria" pitchFamily="18" charset="0"/>
              </a:rPr>
              <a:t>3.15. Проведення Конкурсу супроводжується інформаційною кампанією за участю засобів масової інформації з метою об’єктивного, відкритого доступу до інформації про Конкурс та його безпосереднього відстеження громадськістю.</a:t>
            </a:r>
          </a:p>
          <a:p>
            <a:pPr>
              <a:buNone/>
            </a:pPr>
            <a:r>
              <a:rPr lang="uk-UA" sz="5600" b="1" dirty="0" smtClean="0">
                <a:latin typeface="Cambria" pitchFamily="18" charset="0"/>
              </a:rPr>
              <a:t>3.16. Організаційний комітет має право безоплатно, без відшкодування учасникам Конкурсу публікувати їх імена в друкованих матеріалах. </a:t>
            </a:r>
          </a:p>
          <a:p>
            <a:pPr>
              <a:buNone/>
            </a:pPr>
            <a:r>
              <a:rPr lang="uk-UA" sz="5600" b="1" dirty="0" smtClean="0">
                <a:latin typeface="Cambria" pitchFamily="18" charset="0"/>
              </a:rPr>
              <a:t>3.17. Факт участі у Конкурсі означає ознайомлення та повну згоду учасників з Положенням про конкурс.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Положення про конкурс                     </a:t>
            </a:r>
            <a:r>
              <a:rPr lang="uk-UA" sz="2000" b="1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«Розробка логотипу Шевченківської </a:t>
            </a:r>
            <a:r>
              <a:rPr lang="uk-UA" sz="2000" b="1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сільської ради, як об’єднаної </a:t>
            </a:r>
            <a:r>
              <a:rPr lang="uk-UA" sz="2000" b="1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територіальної громади»</a:t>
            </a:r>
            <a:endParaRPr lang="uk-UA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440180"/>
            <a:ext cx="8286749" cy="47367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1400" b="1" dirty="0" smtClean="0">
                <a:latin typeface="Cambria" pitchFamily="18" charset="0"/>
              </a:rPr>
              <a:t>4. Технічні вимоги до конкурсних робіт:</a:t>
            </a:r>
          </a:p>
          <a:p>
            <a:pPr>
              <a:buNone/>
            </a:pPr>
            <a:r>
              <a:rPr lang="uk-UA" sz="1400" b="1" dirty="0" smtClean="0">
                <a:latin typeface="Cambria" pitchFamily="18" charset="0"/>
              </a:rPr>
              <a:t>оригінальність ідеї та зміст художнього рішення, які будуть відображати мету і завдання Конкурсу;</a:t>
            </a:r>
          </a:p>
          <a:p>
            <a:pPr lvl="0">
              <a:buNone/>
            </a:pPr>
            <a:r>
              <a:rPr lang="uk-UA" sz="1400" b="1" dirty="0" smtClean="0">
                <a:latin typeface="Cambria" pitchFamily="18" charset="0"/>
              </a:rPr>
              <a:t>унікальний, оригінальний, сучасний, лаконічний, багатогранний графічний елемент;</a:t>
            </a:r>
          </a:p>
          <a:p>
            <a:pPr lvl="0">
              <a:buNone/>
            </a:pPr>
            <a:r>
              <a:rPr lang="uk-UA" sz="1400" b="1" dirty="0" smtClean="0">
                <a:latin typeface="Cambria" pitchFamily="18" charset="0"/>
              </a:rPr>
              <a:t> кольорове рішення (можливість відтворення в кольоровому, монохромному вигляді);</a:t>
            </a:r>
          </a:p>
          <a:p>
            <a:pPr>
              <a:buNone/>
            </a:pPr>
            <a:r>
              <a:rPr lang="uk-UA" sz="1400" b="1" dirty="0" smtClean="0">
                <a:latin typeface="Cambria" pitchFamily="18" charset="0"/>
              </a:rPr>
              <a:t> можливість розміщення на будь-яких поверхнях (папір, картон, скло, дерево, метал);</a:t>
            </a:r>
          </a:p>
          <a:p>
            <a:pPr lvl="0">
              <a:buNone/>
            </a:pPr>
            <a:r>
              <a:rPr lang="uk-UA" sz="1400" b="1" dirty="0" smtClean="0">
                <a:latin typeface="Cambria" pitchFamily="18" charset="0"/>
              </a:rPr>
              <a:t> відповідність технологічним вимогам (збереження можливості прочитання при змінах розміру, однаково вдалий вигляд як в кольоровому, так і в чорно-білому варіанті);</a:t>
            </a:r>
          </a:p>
          <a:p>
            <a:pPr lvl="0">
              <a:buNone/>
            </a:pPr>
            <a:r>
              <a:rPr lang="uk-UA" sz="1400" b="1" dirty="0" smtClean="0">
                <a:latin typeface="Cambria" pitchFamily="18" charset="0"/>
              </a:rPr>
              <a:t> надання письмового обґрунтування змісту логотипу у паперовому та електронному вигляді.</a:t>
            </a:r>
          </a:p>
          <a:p>
            <a:pPr>
              <a:buNone/>
            </a:pPr>
            <a:r>
              <a:rPr lang="uk-UA" sz="1500" b="1" dirty="0" smtClean="0">
                <a:latin typeface="Cambria" pitchFamily="18" charset="0"/>
              </a:rPr>
              <a:t>5. Визначення переможців Конкурсу</a:t>
            </a:r>
          </a:p>
          <a:p>
            <a:pPr>
              <a:buNone/>
            </a:pPr>
            <a:r>
              <a:rPr lang="uk-UA" sz="1500" b="1" dirty="0" smtClean="0">
                <a:latin typeface="Cambria" pitchFamily="18" charset="0"/>
              </a:rPr>
              <a:t>5.1. Для організації Конкурсу рішенням сесії Шевченківської сільської ради утворюється Організаційний комітет, який складається з  5 (п’яти) осіб (голова та 4 членів).</a:t>
            </a:r>
          </a:p>
          <a:p>
            <a:pPr>
              <a:buNone/>
            </a:pPr>
            <a:r>
              <a:rPr lang="uk-UA" sz="1500" b="1" dirty="0" smtClean="0">
                <a:latin typeface="Cambria" pitchFamily="18" charset="0"/>
              </a:rPr>
              <a:t>5.2. Засідання Організаційного комітету є легітимним, якщо на ньому присутні більше половини його складу.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4435" y="163208"/>
            <a:ext cx="7146675" cy="998742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Положення про конкурс                     </a:t>
            </a:r>
            <a:r>
              <a:rPr lang="uk-UA" sz="2000" b="1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«Розробка логотипу Шевченківської </a:t>
            </a:r>
            <a:r>
              <a:rPr lang="uk-UA" sz="2000" b="1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сільської ради, як об’єднаної </a:t>
            </a:r>
            <a:r>
              <a:rPr lang="uk-UA" sz="2000" b="1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територіальної громади»</a:t>
            </a:r>
            <a:endParaRPr lang="uk-UA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4330" y="1474470"/>
            <a:ext cx="8161019" cy="5063490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uk-UA" sz="4300" b="1" dirty="0" smtClean="0">
                <a:latin typeface="Cambria" pitchFamily="18" charset="0"/>
              </a:rPr>
              <a:t>5.3. Рішення приймається більшістю від присутніх членів Організаційного комітету, які є одночасно і членами журі,відкритим голосуванням. У разі рівного розподілу голосів головуючий має право вирішального голосу.</a:t>
            </a:r>
          </a:p>
          <a:p>
            <a:pPr>
              <a:buNone/>
            </a:pPr>
            <a:r>
              <a:rPr lang="uk-UA" sz="4300" b="1" dirty="0" smtClean="0">
                <a:latin typeface="Cambria" pitchFamily="18" charset="0"/>
              </a:rPr>
              <a:t>5.4. Результати роботи Організаційного комітету оформлюються протоколом засідання.</a:t>
            </a:r>
          </a:p>
          <a:p>
            <a:pPr>
              <a:buNone/>
            </a:pPr>
            <a:r>
              <a:rPr lang="uk-UA" sz="4300" b="1" dirty="0" smtClean="0">
                <a:latin typeface="Cambria" pitchFamily="18" charset="0"/>
              </a:rPr>
              <a:t>5.5. Протокол засідання містить інформацію:</a:t>
            </a:r>
          </a:p>
          <a:p>
            <a:pPr>
              <a:buNone/>
            </a:pPr>
            <a:r>
              <a:rPr lang="uk-UA" sz="4300" b="1" dirty="0" smtClean="0">
                <a:latin typeface="Cambria" pitchFamily="18" charset="0"/>
              </a:rPr>
              <a:t>      −    дату, час та місце проведення;</a:t>
            </a:r>
          </a:p>
          <a:p>
            <a:pPr lvl="0">
              <a:buNone/>
            </a:pPr>
            <a:r>
              <a:rPr lang="uk-UA" sz="4300" b="1" dirty="0" smtClean="0">
                <a:latin typeface="Cambria" pitchFamily="18" charset="0"/>
              </a:rPr>
              <a:t>прізвища, імена та по батькові членів журі;</a:t>
            </a:r>
          </a:p>
          <a:p>
            <a:pPr lvl="0">
              <a:buNone/>
            </a:pPr>
            <a:r>
              <a:rPr lang="uk-UA" sz="4300" b="1" dirty="0" smtClean="0">
                <a:latin typeface="Cambria" pitchFamily="18" charset="0"/>
              </a:rPr>
              <a:t>прізвища, імена та по батькові конкурсантів;</a:t>
            </a:r>
          </a:p>
          <a:p>
            <a:pPr lvl="0">
              <a:buNone/>
            </a:pPr>
            <a:r>
              <a:rPr lang="uk-UA" sz="4300" b="1" dirty="0" smtClean="0">
                <a:latin typeface="Cambria" pitchFamily="18" charset="0"/>
              </a:rPr>
              <a:t>результати голосування.</a:t>
            </a:r>
          </a:p>
          <a:p>
            <a:pPr>
              <a:buNone/>
            </a:pPr>
            <a:r>
              <a:rPr lang="uk-UA" sz="4300" b="1" dirty="0" smtClean="0">
                <a:latin typeface="Cambria" pitchFamily="18" charset="0"/>
              </a:rPr>
              <a:t>5.6. Організаційний комітет визначає переможця.</a:t>
            </a:r>
          </a:p>
          <a:p>
            <a:pPr>
              <a:buNone/>
            </a:pPr>
            <a:r>
              <a:rPr lang="uk-UA" sz="4300" b="1" dirty="0" smtClean="0">
                <a:latin typeface="Cambria" pitchFamily="18" charset="0"/>
              </a:rPr>
              <a:t>5.7. Підведення підсумків Конкурсу здійснюється Організаційним комітетом.</a:t>
            </a:r>
          </a:p>
          <a:p>
            <a:pPr>
              <a:buNone/>
            </a:pPr>
            <a:r>
              <a:rPr lang="uk-UA" sz="4300" b="1" dirty="0" smtClean="0">
                <a:latin typeface="Cambria" pitchFamily="18" charset="0"/>
              </a:rPr>
              <a:t>5.8. Рішення Організаційного комітету вводиться в дію після визначення переможця Конкурсу.</a:t>
            </a:r>
          </a:p>
          <a:p>
            <a:pPr>
              <a:buNone/>
            </a:pPr>
            <a:r>
              <a:rPr lang="uk-UA" sz="4300" b="1" dirty="0" smtClean="0">
                <a:latin typeface="Cambria" pitchFamily="18" charset="0"/>
              </a:rPr>
              <a:t>5.9. Після проведення Конкурсу Організаційному комітету надати на розгляд та затвердження сесії переможця. </a:t>
            </a:r>
          </a:p>
          <a:p>
            <a:pPr>
              <a:buNone/>
            </a:pPr>
            <a:r>
              <a:rPr lang="uk-UA" sz="4300" b="1" dirty="0" smtClean="0">
                <a:latin typeface="Cambria" pitchFamily="18" charset="0"/>
              </a:rPr>
              <a:t>5.10. Організаційний комітет Конкурсу залишає за собою право використовувати надані конкурсні роботи в некомерційних цілях і без грошової винагороди автору, але з обов’язковим зазначенням імені автора.</a:t>
            </a:r>
          </a:p>
          <a:p>
            <a:pPr>
              <a:buNone/>
            </a:pPr>
            <a:r>
              <a:rPr lang="uk-UA" sz="4300" b="1" dirty="0" smtClean="0">
                <a:latin typeface="Cambria" pitchFamily="18" charset="0"/>
              </a:rPr>
              <a:t>6. Оголошення переможця Конкурсу</a:t>
            </a:r>
          </a:p>
          <a:p>
            <a:pPr>
              <a:buNone/>
            </a:pPr>
            <a:r>
              <a:rPr lang="uk-UA" sz="4300" b="1" dirty="0" smtClean="0">
                <a:latin typeface="Cambria" pitchFamily="18" charset="0"/>
              </a:rPr>
              <a:t>6.1. Оголошення переможця Конкурсу здійснюється шляхом  опублікування в газеті «Вітовські вісті» та оприлюднення інформації на офіційному </a:t>
            </a:r>
            <a:r>
              <a:rPr lang="uk-UA" sz="4300" b="1" dirty="0" err="1" smtClean="0">
                <a:latin typeface="Cambria" pitchFamily="18" charset="0"/>
              </a:rPr>
              <a:t>веб-сайті</a:t>
            </a:r>
            <a:r>
              <a:rPr lang="uk-UA" sz="4300" b="1" dirty="0" smtClean="0">
                <a:latin typeface="Cambria" pitchFamily="18" charset="0"/>
              </a:rPr>
              <a:t> громади.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589</TotalTime>
  <Words>1104</Words>
  <Application>Microsoft Office PowerPoint</Application>
  <PresentationFormat>Экран (4:3)</PresentationFormat>
  <Paragraphs>73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Слайд 1</vt:lpstr>
      <vt:lpstr>Положення про конкурс                     «Розробка логотипу Шевченківської сільської ради, як об’єднаної територіальної громади»</vt:lpstr>
      <vt:lpstr>Положення про конкурс                     «Розробка логотипу Шевченківської сільської ради, як об’єднаної територіальної громади»</vt:lpstr>
      <vt:lpstr>Положення про конкурс                     «Розробка логотипу Шевченківської сільської ради, як об’єднаної територіальної громади»</vt:lpstr>
      <vt:lpstr>Положення про конкурс                     «Розробка логотипу Шевченківської сільської ради, як об’єднаної територіальної громади»</vt:lpstr>
      <vt:lpstr>Положення про конкурс                     «Розробка логотипу Шевченківської  сільської ради, як об’єднаної територіальної громади»</vt:lpstr>
    </vt:vector>
  </TitlesOfParts>
  <Company>PJSC "New Engineering Technologies"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user</cp:lastModifiedBy>
  <cp:revision>157</cp:revision>
  <dcterms:created xsi:type="dcterms:W3CDTF">2016-11-18T14:12:19Z</dcterms:created>
  <dcterms:modified xsi:type="dcterms:W3CDTF">2019-05-06T13:13:17Z</dcterms:modified>
</cp:coreProperties>
</file>