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44"/>
  </p:notesMasterIdLst>
  <p:handoutMasterIdLst>
    <p:handoutMasterId r:id="rId45"/>
  </p:handoutMasterIdLst>
  <p:sldIdLst>
    <p:sldId id="359" r:id="rId6"/>
    <p:sldId id="491" r:id="rId7"/>
    <p:sldId id="492" r:id="rId8"/>
    <p:sldId id="493" r:id="rId9"/>
    <p:sldId id="484" r:id="rId10"/>
    <p:sldId id="485" r:id="rId11"/>
    <p:sldId id="486" r:id="rId12"/>
    <p:sldId id="487" r:id="rId13"/>
    <p:sldId id="447" r:id="rId14"/>
    <p:sldId id="430" r:id="rId15"/>
    <p:sldId id="431" r:id="rId16"/>
    <p:sldId id="432" r:id="rId17"/>
    <p:sldId id="433" r:id="rId18"/>
    <p:sldId id="434" r:id="rId19"/>
    <p:sldId id="435" r:id="rId20"/>
    <p:sldId id="436" r:id="rId21"/>
    <p:sldId id="437" r:id="rId22"/>
    <p:sldId id="395" r:id="rId23"/>
    <p:sldId id="396" r:id="rId24"/>
    <p:sldId id="404" r:id="rId25"/>
    <p:sldId id="397" r:id="rId26"/>
    <p:sldId id="398" r:id="rId27"/>
    <p:sldId id="399" r:id="rId28"/>
    <p:sldId id="400" r:id="rId29"/>
    <p:sldId id="401" r:id="rId30"/>
    <p:sldId id="402" r:id="rId31"/>
    <p:sldId id="405" r:id="rId32"/>
    <p:sldId id="406" r:id="rId33"/>
    <p:sldId id="407" r:id="rId34"/>
    <p:sldId id="408" r:id="rId35"/>
    <p:sldId id="409" r:id="rId36"/>
    <p:sldId id="410" r:id="rId37"/>
    <p:sldId id="412" r:id="rId38"/>
    <p:sldId id="413" r:id="rId39"/>
    <p:sldId id="414" r:id="rId40"/>
    <p:sldId id="415" r:id="rId41"/>
    <p:sldId id="416" r:id="rId42"/>
    <p:sldId id="506" r:id="rId43"/>
  </p:sldIdLst>
  <p:sldSz cx="9144000" cy="6858000" type="screen4x3"/>
  <p:notesSz cx="6797675" cy="9928225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trick Rader" initials="PR" lastIdx="10" clrIdx="0">
    <p:extLst/>
  </p:cmAuthor>
  <p:cmAuthor id="2" name="Fedir Rybalko" initials="FR" lastIdx="6" clrIdx="1">
    <p:extLst/>
  </p:cmAuthor>
  <p:cmAuthor id="3" name="Mykola Hrytsenko" initials="MH" lastIdx="3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C6463"/>
    <a:srgbClr val="BA0C2F"/>
    <a:srgbClr val="E7E7E5"/>
    <a:srgbClr val="635C5B"/>
    <a:srgbClr val="D9D7D3"/>
    <a:srgbClr val="CFCDC9"/>
    <a:srgbClr val="FFFFFF"/>
    <a:srgbClr val="651D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82" autoAdjust="0"/>
    <p:restoredTop sz="96370" autoAdjust="0"/>
  </p:normalViewPr>
  <p:slideViewPr>
    <p:cSldViewPr snapToGrid="0">
      <p:cViewPr varScale="1">
        <p:scale>
          <a:sx n="63" d="100"/>
          <a:sy n="63" d="100"/>
        </p:scale>
        <p:origin x="170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396FBB-7CCA-4226-A579-E9CD610C884B}" type="datetimeFigureOut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EC79751-1C21-41D1-AEE1-4AC7DDBB2F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398648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6A250DC-AC48-4329-81FC-D3B38B7E8522}" type="datetimeFigureOut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64FB727-574D-4097-867A-7D3614C857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43362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55563"/>
            <a:ext cx="9218612" cy="6913563"/>
          </a:xfrm>
          <a:prstGeom prst="rect">
            <a:avLst/>
          </a:prstGeom>
          <a:solidFill>
            <a:srgbClr val="CFCD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13"/>
          <p:cNvCxnSpPr/>
          <p:nvPr userDrawn="1"/>
        </p:nvCxnSpPr>
        <p:spPr>
          <a:xfrm>
            <a:off x="762000" y="3886200"/>
            <a:ext cx="320675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4" descr="USAID_Logo_White_v02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4213" y="685800"/>
            <a:ext cx="1828800" cy="544513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54864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>
            <a:normAutofit/>
          </a:bodyPr>
          <a:lstStyle>
            <a:lvl1pPr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85800" y="4114800"/>
            <a:ext cx="3429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Зразок підзаголовка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chemeClr val="bg1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2E21A450-5CD8-4673-8C57-69DE2289ACA1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3124200" y="6521450"/>
            <a:ext cx="2895600" cy="18415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uk-UA" altLang="en-US"/>
              <a:t>ПРОЕКТ </a:t>
            </a:r>
            <a:r>
              <a:rPr lang="en-US" altLang="en-US"/>
              <a:t>USAID </a:t>
            </a:r>
            <a:r>
              <a:rPr lang="uk-UA" altLang="en-US"/>
              <a:t>«ПІДТРИМКА АГРАРНОГО І СІЛЬСЬКОГО РОЗВИТКУ»</a:t>
            </a:r>
            <a:endParaRPr lang="en-US" alt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6B48781-AE1A-4892-9B29-9C6DAF40D3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689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D8575020-315B-4A1F-B3E7-1DBCDBA266D0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450"/>
            <a:ext cx="2895600" cy="184150"/>
          </a:xfrm>
        </p:spPr>
        <p:txBody>
          <a:bodyPr/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8B3D6F8B-45E4-4AD8-8754-5BB2B22612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1521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9E95916C-E890-4675-A0D7-A5F1E7A9AFBF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59F88F78-F67B-4CB5-A11F-8560630FA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272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C13AAC57-2FA2-4344-B3EF-B52A30AC921C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AC2D415C-3639-4CD3-9EFF-12E212B50A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9416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2400" y="3429000"/>
            <a:ext cx="8839200" cy="3276600"/>
          </a:xfrm>
          <a:solidFill>
            <a:srgbClr val="E7E7E5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8FFCA6B4-25A3-4955-B118-0B8B92875C79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3124200" y="6521450"/>
            <a:ext cx="2895600" cy="184150"/>
          </a:xfrm>
        </p:spPr>
        <p:txBody>
          <a:bodyPr/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CEDB322-E934-48CF-8477-DCF8FA43C6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8449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72000" y="152400"/>
            <a:ext cx="4419600" cy="6553200"/>
          </a:xfrm>
          <a:solidFill>
            <a:srgbClr val="E7E7E5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6576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0" y="408204"/>
            <a:ext cx="3657296" cy="1389888"/>
          </a:xfrm>
        </p:spPr>
        <p:txBody>
          <a:bodyPr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28030F70-8838-4EB4-A6A6-95E3D12C9601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E5A2F2A-0440-4985-ACE3-279EFA3474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2127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2400" y="152400"/>
            <a:ext cx="4419600" cy="6553200"/>
          </a:xfrm>
          <a:solidFill>
            <a:srgbClr val="E7E7E5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877104" y="2971800"/>
            <a:ext cx="3885896" cy="954107"/>
          </a:xfrm>
        </p:spPr>
        <p:txBody>
          <a:bodyPr anchor="ctr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3AB930D7-014C-4385-8D6A-CD84CAC9080E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F12FE5C6-F70D-417C-A280-41F965F6A1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5327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7000"/>
            <a:ext cx="8839200" cy="657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USAID_Logo_White_v0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943600"/>
            <a:ext cx="1536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16"/>
          <p:cNvCxnSpPr/>
          <p:nvPr userDrawn="1"/>
        </p:nvCxnSpPr>
        <p:spPr>
          <a:xfrm>
            <a:off x="762000" y="3886200"/>
            <a:ext cx="320675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685800" y="4114800"/>
            <a:ext cx="3429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Зразок підзаголовка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64C99D7F-3C40-4642-9512-3F920AF728CB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B7F91FA-9911-4229-A20F-485A827CCF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4643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Blue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SAID_Logo_White_v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85800"/>
            <a:ext cx="1828800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5"/>
          <p:cNvCxnSpPr/>
          <p:nvPr userDrawn="1"/>
        </p:nvCxnSpPr>
        <p:spPr>
          <a:xfrm>
            <a:off x="762000" y="3886200"/>
            <a:ext cx="320675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5486400" cy="1600200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85800" y="4114800"/>
            <a:ext cx="3429000" cy="1600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Зразок підзаголовка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0035FCF6-22E1-40E3-97A3-71509250D59F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450"/>
            <a:ext cx="2895600" cy="184150"/>
          </a:xfrm>
        </p:spPr>
        <p:txBody>
          <a:bodyPr/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916FF5F-A63D-495A-A617-9694426616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23685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ivider - Full Blue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USAID_Logo_White_v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943600"/>
            <a:ext cx="1536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6"/>
          <p:cNvCxnSpPr/>
          <p:nvPr userDrawn="1"/>
        </p:nvCxnSpPr>
        <p:spPr>
          <a:xfrm>
            <a:off x="746125" y="990600"/>
            <a:ext cx="320675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827782"/>
            <a:ext cx="5486400" cy="1077218"/>
          </a:xfrm>
        </p:spPr>
        <p:txBody>
          <a:bodyPr anchor="t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59223AC-E6CA-45F0-9ACA-AA615546442E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40988B3-4303-4FFB-BE15-170B9DF0A7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1996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E39CFB5C-D149-4E18-878A-9CA1E24613D6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450"/>
            <a:ext cx="2895600" cy="184150"/>
          </a:xfrm>
        </p:spPr>
        <p:txBody>
          <a:bodyPr/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D7A79C41-5D2F-443B-B6FC-45453AD5FA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6209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SAID_Logo_White_v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85800"/>
            <a:ext cx="1828800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5"/>
          <p:cNvCxnSpPr/>
          <p:nvPr userDrawn="1"/>
        </p:nvCxnSpPr>
        <p:spPr>
          <a:xfrm>
            <a:off x="762000" y="3886200"/>
            <a:ext cx="320675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5486400" cy="1600200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85800" y="4114800"/>
            <a:ext cx="3429000" cy="1600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Зразок підзаголовка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664D58DD-A282-4423-8FC3-D926642B4EC3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450"/>
            <a:ext cx="2895600" cy="184150"/>
          </a:xfrm>
        </p:spPr>
        <p:txBody>
          <a:bodyPr/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A4FEE40-21E3-4665-B2CB-BD1D9E8EAB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59039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B66E8C56-6C74-4DEA-9CAA-476FB2E05806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998E49DD-A426-4A81-8548-2D0973A1B7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43347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AEC89D95-8D37-45E1-BBA3-4951BC1CCCE7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9050264F-3894-4B56-82A2-7B5E3060A6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83221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2400" y="3429000"/>
            <a:ext cx="8839200" cy="3276600"/>
          </a:xfrm>
          <a:solidFill>
            <a:schemeClr val="bg1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74EA7243-E21E-4B25-8E5A-58D784DD63BC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3124200" y="6521450"/>
            <a:ext cx="2895600" cy="184150"/>
          </a:xfrm>
        </p:spPr>
        <p:txBody>
          <a:bodyPr/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90F5A81-292B-4FA7-9F24-764E4E28F4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7148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72000" y="152400"/>
            <a:ext cx="4419600" cy="6553200"/>
          </a:xfrm>
          <a:solidFill>
            <a:srgbClr val="FFFFFF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0"/>
            <a:ext cx="3657600" cy="41148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0" y="408204"/>
            <a:ext cx="3657296" cy="1389888"/>
          </a:xfrm>
        </p:spPr>
        <p:txBody>
          <a:bodyPr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25CEBE17-1B86-4B92-8F50-B27E8C8F6883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1342F9D-921C-463F-AE03-21D844A71D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60552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2400" y="152400"/>
            <a:ext cx="4419600" cy="6553200"/>
          </a:xfrm>
          <a:solidFill>
            <a:srgbClr val="FFFFFF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877104" y="2971800"/>
            <a:ext cx="3885896" cy="954107"/>
          </a:xfrm>
        </p:spPr>
        <p:txBody>
          <a:bodyPr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D0756F13-7EF7-4059-BE0B-BD6B6A994593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F14E7F89-43AB-43D2-9FCD-5AAD575161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07047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BA1A5A60-F991-4A9C-BEFA-4BC32A1CA0A6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450"/>
            <a:ext cx="2895600" cy="184150"/>
          </a:xfrm>
        </p:spPr>
        <p:txBody>
          <a:bodyPr/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98C3E92F-7660-49E4-9466-2999C5CEE1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13498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8BA35E71-6D02-4B22-876C-CC31E96A1E1B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EC618F07-F233-4BF7-9A47-EF22C54376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47113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3628CBDB-1D7D-44ED-BE77-5EE532657A08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5635813C-3A24-47DF-A3FF-6C293099C0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9349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2400" y="3429000"/>
            <a:ext cx="8839200" cy="3276600"/>
          </a:xfrm>
          <a:solidFill>
            <a:srgbClr val="E7E7E5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1C671703-E322-4D46-8F1E-07B929A7BE22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3124200" y="6521450"/>
            <a:ext cx="2895600" cy="184150"/>
          </a:xfrm>
        </p:spPr>
        <p:txBody>
          <a:bodyPr/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105AAEC-30B9-4683-98C9-D051A87CB6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83589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72000" y="152400"/>
            <a:ext cx="4419600" cy="6553200"/>
          </a:xfrm>
          <a:solidFill>
            <a:srgbClr val="E7E7E5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0"/>
            <a:ext cx="3657600" cy="41148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0" y="408204"/>
            <a:ext cx="3657296" cy="1389888"/>
          </a:xfrm>
        </p:spPr>
        <p:txBody>
          <a:bodyPr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94CF825A-6C37-453F-AA75-B98EE2B4F236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8612BB0-B7A1-4300-B9A3-782576997A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174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ivid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USAID_Logo_White_v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943600"/>
            <a:ext cx="1536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6"/>
          <p:cNvCxnSpPr/>
          <p:nvPr userDrawn="1"/>
        </p:nvCxnSpPr>
        <p:spPr>
          <a:xfrm>
            <a:off x="746125" y="990600"/>
            <a:ext cx="320675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827782"/>
            <a:ext cx="5486400" cy="1077218"/>
          </a:xfrm>
        </p:spPr>
        <p:txBody>
          <a:bodyPr anchor="t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889199A-EA15-4317-9901-CDFE76F79128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479530C-883E-4F6B-ACCE-BE4BBD33EE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6400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Title + Lef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2400" y="152400"/>
            <a:ext cx="4419600" cy="6553200"/>
          </a:xfrm>
          <a:solidFill>
            <a:srgbClr val="E7E7E5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877104" y="2971800"/>
            <a:ext cx="3885896" cy="954107"/>
          </a:xfrm>
        </p:spPr>
        <p:txBody>
          <a:bodyPr anchor="ctr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B24F8546-1343-463A-9851-2D5D6EE5AB28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9544AFC1-F490-4FA7-B87F-20314BA990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39037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d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72000" y="152400"/>
            <a:ext cx="4419600" cy="6553200"/>
          </a:xfrm>
          <a:solidFill>
            <a:srgbClr val="FFFFFF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6576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0" y="408204"/>
            <a:ext cx="3657296" cy="1389888"/>
          </a:xfrm>
        </p:spPr>
        <p:txBody>
          <a:bodyPr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8CFD9E8C-686B-4358-A9C5-0D73BD802922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BC457AC-ABFA-4E50-9357-A00346430F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06349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d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2400" y="3429000"/>
            <a:ext cx="8839200" cy="3276600"/>
          </a:xfrm>
          <a:solidFill>
            <a:schemeClr val="bg1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F3755B41-CE99-4904-A774-D7A513B3C960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3124200" y="6521450"/>
            <a:ext cx="2895600" cy="184150"/>
          </a:xfrm>
        </p:spPr>
        <p:txBody>
          <a:bodyPr/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9BB0B5A-0317-4E68-BD69-A8F1E85B0F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28526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A86E5A60-617B-4033-A38B-409BF7AB6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9EB0F-5A62-4D31-98F6-3651473C0539}" type="datetime2">
              <a:rPr lang="en-US"/>
              <a:pPr>
                <a:defRPr/>
              </a:pPr>
              <a:t>Sunday, June 18, 2017</a:t>
            </a:fld>
            <a:endParaRPr lang="en-US"/>
          </a:p>
        </p:txBody>
      </p:sp>
      <p:sp>
        <p:nvSpPr>
          <p:cNvPr id="3" name="Rectangle 21">
            <a:extLst>
              <a:ext uri="{FF2B5EF4-FFF2-40B4-BE49-F238E27FC236}">
                <a16:creationId xmlns:a16="http://schemas.microsoft.com/office/drawing/2014/main" id="{560A63B0-4DF7-4F3A-9E50-06AA7596C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61100411-D298-4AF8-9289-448FC3642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41488-7BD9-44E8-884A-865BBB04851F}" type="slidenum">
              <a:rPr lang="en-US" altLang="uk-UA"/>
              <a:pPr/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964340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86267A68-8D63-437A-BBF5-3D4B68DE42C9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450"/>
            <a:ext cx="2895600" cy="184150"/>
          </a:xfrm>
        </p:spPr>
        <p:txBody>
          <a:bodyPr/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0238CDB0-D24E-4C67-8B33-270FDCB377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1405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608D0FC9-3CB0-4D78-930F-45E46F6DB9E8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D7910582-EBE0-43F4-99DF-6B60D5D3A5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0707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2D3F959A-D5CB-46E1-9E34-BF9EB27908E6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83A3B269-9F45-4843-850C-28FDE95D68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6651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2400" y="3429000"/>
            <a:ext cx="8839200" cy="3276600"/>
          </a:xfrm>
          <a:solidFill>
            <a:schemeClr val="bg1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</p:spPr>
        <p:txBody>
          <a:bodyPr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0903410F-E290-41AD-B7B0-3C6168B3D753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3124200" y="6521450"/>
            <a:ext cx="2895600" cy="184150"/>
          </a:xfrm>
        </p:spPr>
        <p:txBody>
          <a:bodyPr/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46F7F76-61CC-4DC6-964A-FFC8883B95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0527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72000" y="152400"/>
            <a:ext cx="4419600" cy="6553200"/>
          </a:xfrm>
          <a:solidFill>
            <a:srgbClr val="FFFFFF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6576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0" y="408204"/>
            <a:ext cx="3657296" cy="1389888"/>
          </a:xfrm>
        </p:spPr>
        <p:txBody>
          <a:bodyPr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5DF79182-A153-44FF-9160-CCBD9F9EC956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AEB594D-A68D-4274-9E07-B16575B9FE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8405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2400" y="152400"/>
            <a:ext cx="4419600" cy="6553200"/>
          </a:xfrm>
          <a:solidFill>
            <a:srgbClr val="FFFFFF"/>
          </a:solidFill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877104" y="2971800"/>
            <a:ext cx="3885896" cy="954107"/>
          </a:xfrm>
        </p:spPr>
        <p:txBody>
          <a:bodyPr anchor="ctr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3"/>
          </p:nvPr>
        </p:nvSpPr>
        <p:spPr>
          <a:xfrm>
            <a:off x="152400" y="6521450"/>
            <a:ext cx="2133600" cy="184150"/>
          </a:xfrm>
        </p:spPr>
        <p:txBody>
          <a:bodyPr/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3E5B16A4-D05E-4162-81BA-CD43EFF8CA46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8000" y="6521450"/>
            <a:ext cx="2133600" cy="18415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>
              <a:defRPr/>
            </a:pPr>
            <a:fld id="{835C35AD-1CE5-42DC-9015-16B4CA2225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6740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85800" y="457200"/>
            <a:ext cx="777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1600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9388"/>
            <a:ext cx="2133600" cy="185737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00" b="0" i="0">
                <a:solidFill>
                  <a:srgbClr val="635C5B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fld id="{2359AE01-BD91-4F96-9578-4767C90269BD}" type="datetime1">
              <a:rPr lang="en-US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9388"/>
            <a:ext cx="2895600" cy="185737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600" b="0" i="0">
                <a:solidFill>
                  <a:srgbClr val="635C5B"/>
                </a:solidFill>
                <a:latin typeface="Gill Sans MT"/>
                <a:cs typeface="Gill Sans MT"/>
              </a:defRPr>
            </a:lvl1pPr>
          </a:lstStyle>
          <a:p>
            <a:pPr>
              <a:defRPr/>
            </a:pPr>
            <a:r>
              <a:rPr lang="en-US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9388"/>
            <a:ext cx="2133600" cy="1857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 sz="600">
                <a:solidFill>
                  <a:srgbClr val="635C5B"/>
                </a:solidFill>
                <a:latin typeface="Gill Sans MT" panose="020B0502020104020203" pitchFamily="34" charset="0"/>
              </a:defRPr>
            </a:lvl1pPr>
          </a:lstStyle>
          <a:p>
            <a:pPr>
              <a:defRPr/>
            </a:pPr>
            <a:fld id="{979FF78C-FDC8-46CF-B892-26E0C7C59B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rame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2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cs typeface="Gill Sans M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52" r:id="rId1"/>
    <p:sldLayoutId id="2147485453" r:id="rId2"/>
    <p:sldLayoutId id="2147485454" r:id="rId3"/>
    <p:sldLayoutId id="2147485455" r:id="rId4"/>
    <p:sldLayoutId id="2147485456" r:id="rId5"/>
    <p:sldLayoutId id="2147485457" r:id="rId6"/>
    <p:sldLayoutId id="2147485458" r:id="rId7"/>
    <p:sldLayoutId id="2147485459" r:id="rId8"/>
    <p:sldLayoutId id="2147485460" r:id="rId9"/>
    <p:sldLayoutId id="2147485461" r:id="rId10"/>
    <p:sldLayoutId id="2147485462" r:id="rId11"/>
    <p:sldLayoutId id="2147485463" r:id="rId12"/>
    <p:sldLayoutId id="2147485464" r:id="rId13"/>
    <p:sldLayoutId id="2147485465" r:id="rId14"/>
    <p:sldLayoutId id="2147485466" r:id="rId15"/>
    <p:sldLayoutId id="2147485467" r:id="rId16"/>
    <p:sldLayoutId id="2147485468" r:id="rId17"/>
    <p:sldLayoutId id="2147485469" r:id="rId18"/>
    <p:sldLayoutId id="2147485470" r:id="rId19"/>
    <p:sldLayoutId id="2147485471" r:id="rId20"/>
    <p:sldLayoutId id="2147485472" r:id="rId21"/>
    <p:sldLayoutId id="2147485473" r:id="rId22"/>
    <p:sldLayoutId id="2147485474" r:id="rId23"/>
    <p:sldLayoutId id="2147485475" r:id="rId24"/>
    <p:sldLayoutId id="2147485476" r:id="rId25"/>
    <p:sldLayoutId id="2147485477" r:id="rId26"/>
    <p:sldLayoutId id="2147485478" r:id="rId27"/>
    <p:sldLayoutId id="2147485479" r:id="rId28"/>
    <p:sldLayoutId id="2147485480" r:id="rId29"/>
    <p:sldLayoutId id="2147485481" r:id="rId30"/>
    <p:sldLayoutId id="2147485482" r:id="rId31"/>
    <p:sldLayoutId id="2147485483" r:id="rId32"/>
    <p:sldLayoutId id="2147485484" r:id="rId33"/>
  </p:sldLayoutIdLst>
  <p:hf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800" kern="1200">
          <a:solidFill>
            <a:srgbClr val="BA0C2F"/>
          </a:solidFill>
          <a:latin typeface="Gill Sans MT"/>
          <a:ea typeface="Gill Sans MT" pitchFamily="34" charset="0"/>
          <a:cs typeface="Gill Sans MT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rgbClr val="BA0C2F"/>
          </a:solidFill>
          <a:latin typeface="Gill Sans MT" pitchFamily="34" charset="0"/>
          <a:ea typeface="Gill Sans MT" pitchFamily="34" charset="0"/>
          <a:cs typeface="Gill Sans MT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rgbClr val="BA0C2F"/>
          </a:solidFill>
          <a:latin typeface="Gill Sans MT" pitchFamily="34" charset="0"/>
          <a:ea typeface="Gill Sans MT" pitchFamily="34" charset="0"/>
          <a:cs typeface="Gill Sans MT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rgbClr val="BA0C2F"/>
          </a:solidFill>
          <a:latin typeface="Gill Sans MT" pitchFamily="34" charset="0"/>
          <a:ea typeface="Gill Sans MT" pitchFamily="34" charset="0"/>
          <a:cs typeface="Gill Sans MT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rgbClr val="BA0C2F"/>
          </a:solidFill>
          <a:latin typeface="Gill Sans MT" pitchFamily="34" charset="0"/>
          <a:ea typeface="Gill Sans MT" pitchFamily="34" charset="0"/>
          <a:cs typeface="Gill Sans MT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800">
          <a:solidFill>
            <a:srgbClr val="BA0C2F"/>
          </a:solidFill>
          <a:latin typeface="Gill Sans MT" pitchFamily="34" charset="0"/>
          <a:ea typeface="Gill Sans MT" pitchFamily="34" charset="0"/>
          <a:cs typeface="Gill Sans MT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800">
          <a:solidFill>
            <a:srgbClr val="BA0C2F"/>
          </a:solidFill>
          <a:latin typeface="Gill Sans MT" pitchFamily="34" charset="0"/>
          <a:ea typeface="Gill Sans MT" pitchFamily="34" charset="0"/>
          <a:cs typeface="Gill Sans MT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800">
          <a:solidFill>
            <a:srgbClr val="BA0C2F"/>
          </a:solidFill>
          <a:latin typeface="Gill Sans MT" pitchFamily="34" charset="0"/>
          <a:ea typeface="Gill Sans MT" pitchFamily="34" charset="0"/>
          <a:cs typeface="Gill Sans MT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800">
          <a:solidFill>
            <a:srgbClr val="BA0C2F"/>
          </a:solidFill>
          <a:latin typeface="Gill Sans MT" pitchFamily="34" charset="0"/>
          <a:ea typeface="Gill Sans MT" pitchFamily="34" charset="0"/>
          <a:cs typeface="Gill Sans MT" pitchFamily="34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rgbClr val="635C5B"/>
          </a:solidFill>
          <a:latin typeface="Gill Sans MT"/>
          <a:ea typeface="Gill Sans MT" pitchFamily="34" charset="0"/>
          <a:cs typeface="Gill Sans MT"/>
        </a:defRPr>
      </a:lvl1pPr>
      <a:lvl2pPr marL="684213" indent="-230188" algn="l" defTabSz="457200" rtl="0" eaLnBrk="0" fontAlgn="base" hangingPunct="0">
        <a:spcBef>
          <a:spcPct val="0"/>
        </a:spcBef>
        <a:spcAft>
          <a:spcPts val="1200"/>
        </a:spcAft>
        <a:buFont typeface="Arial" panose="020B0604020202020204" pitchFamily="34" charset="0"/>
        <a:buChar char="–"/>
        <a:defRPr sz="2000" kern="1200">
          <a:solidFill>
            <a:srgbClr val="635C5B"/>
          </a:solidFill>
          <a:latin typeface="Gill Sans MT"/>
          <a:ea typeface="Gill Sans MT" pitchFamily="34" charset="0"/>
          <a:cs typeface="Gill Sans MT"/>
        </a:defRPr>
      </a:lvl2pPr>
      <a:lvl3pPr marL="914400" indent="-230188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6C6463"/>
          </a:solidFill>
          <a:latin typeface="Gill Sans MT"/>
          <a:ea typeface="Gill Sans MT" pitchFamily="34" charset="0"/>
          <a:cs typeface="Gill Sans MT"/>
        </a:defRPr>
      </a:lvl3pPr>
      <a:lvl4pPr marL="1146175" indent="-231775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rgbClr val="6C6463"/>
          </a:solidFill>
          <a:latin typeface="Gill Sans MT"/>
          <a:ea typeface="Gill Sans MT" pitchFamily="34" charset="0"/>
          <a:cs typeface="Gill Sans MT"/>
        </a:defRPr>
      </a:lvl4pPr>
      <a:lvl5pPr marL="1255713" indent="-230188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rgbClr val="6C6463"/>
          </a:solidFill>
          <a:latin typeface="Gill Sans MT"/>
          <a:ea typeface="Gill Sans MT" pitchFamily="34" charset="0"/>
          <a:cs typeface="Gill Sans M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png"/><Relationship Id="rId5" Type="http://schemas.openxmlformats.org/officeDocument/2006/relationships/image" Target="../media/image57.wmf"/><Relationship Id="rId4" Type="http://schemas.openxmlformats.org/officeDocument/2006/relationships/image" Target="../media/image5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6040" y="2514364"/>
            <a:ext cx="8044545" cy="76247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uk-UA" sz="2800" b="1" dirty="0"/>
              <a:t>РОЗВИТОК СІЛЬСЬКИХ ТЕРИТОРІЙ</a:t>
            </a:r>
            <a:endParaRPr lang="en-US" sz="2800" dirty="0"/>
          </a:p>
        </p:txBody>
      </p:sp>
      <p:sp>
        <p:nvSpPr>
          <p:cNvPr id="36868" name="Text Placeholder 3"/>
          <p:cNvSpPr>
            <a:spLocks noGrp="1"/>
          </p:cNvSpPr>
          <p:nvPr>
            <p:ph type="body" sz="quarter" idx="12"/>
          </p:nvPr>
        </p:nvSpPr>
        <p:spPr>
          <a:xfrm rot="16200000">
            <a:off x="7527925" y="1431925"/>
            <a:ext cx="2743200" cy="184150"/>
          </a:xfrm>
        </p:spPr>
        <p:txBody>
          <a:bodyPr/>
          <a:lstStyle/>
          <a:p>
            <a:endParaRPr lang="en-US" altLang="en-US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36869" name="Date Placeholder 4"/>
          <p:cNvSpPr>
            <a:spLocks noGrp="1"/>
          </p:cNvSpPr>
          <p:nvPr>
            <p:ph type="dt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13E4B4-B2EB-4011-9EDF-3D9EFA90F7D8}" type="datetime1">
              <a:rPr lang="en-US" altLang="en-US" smtClean="0">
                <a:solidFill>
                  <a:srgbClr val="FFFFFF"/>
                </a:solidFill>
                <a:latin typeface="Gill Sans MT" panose="020B0502020104020203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6/18/2017</a:t>
            </a:fld>
            <a:endParaRPr lang="en-US" altLang="en-US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36870" name="Footer Placeholder 5"/>
          <p:cNvSpPr>
            <a:spLocks noGrp="1"/>
          </p:cNvSpPr>
          <p:nvPr>
            <p:ph type="ftr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uk-UA" altLang="en-US" dirty="0">
                <a:solidFill>
                  <a:srgbClr val="FFFFFF"/>
                </a:solidFill>
                <a:latin typeface="Gill Sans MT" panose="020B0502020104020203" pitchFamily="34" charset="0"/>
              </a:rPr>
              <a:t>ПРОЕКТ </a:t>
            </a:r>
            <a:r>
              <a:rPr lang="en-US" altLang="en-US" dirty="0">
                <a:solidFill>
                  <a:srgbClr val="FFFFFF"/>
                </a:solidFill>
                <a:latin typeface="Gill Sans MT" panose="020B0502020104020203" pitchFamily="34" charset="0"/>
              </a:rPr>
              <a:t>USAID </a:t>
            </a:r>
            <a:r>
              <a:rPr lang="uk-UA" altLang="en-US" dirty="0">
                <a:solidFill>
                  <a:srgbClr val="FFFFFF"/>
                </a:solidFill>
                <a:latin typeface="Gill Sans MT" panose="020B0502020104020203" pitchFamily="34" charset="0"/>
              </a:rPr>
              <a:t>«ПІДТРИМКА АГРАРНОГО І СІЛЬСЬКОГО РОЗВИТКУ»</a:t>
            </a:r>
            <a:endParaRPr lang="en-US" altLang="en-US"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36871" name="Slide Number Placeholder 6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E4CFFFA-89F4-4016-BCCE-9DFC9E3F8F1B}" type="slidenum">
              <a:rPr lang="en-US" altLang="en-US" smtClean="0">
                <a:solidFill>
                  <a:srgbClr val="FFFFFF"/>
                </a:solidFill>
                <a:latin typeface="Gill Sans MT" panose="020B0502020104020203" pitchFamily="34" charset="0"/>
              </a:rPr>
              <a:pPr/>
              <a:t>1</a:t>
            </a:fld>
            <a:endParaRPr lang="en-US" altLang="en-US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8"/>
          <p:cNvSpPr>
            <a:spLocks noGrp="1"/>
          </p:cNvSpPr>
          <p:nvPr>
            <p:ph sz="half" idx="1"/>
          </p:nvPr>
        </p:nvSpPr>
        <p:spPr>
          <a:xfrm>
            <a:off x="213916" y="1642382"/>
            <a:ext cx="8707210" cy="5072743"/>
          </a:xfrm>
        </p:spPr>
        <p:txBody>
          <a:bodyPr>
            <a:normAutofit fontScale="92500" lnSpcReduction="10000"/>
          </a:bodyPr>
          <a:lstStyle/>
          <a:p>
            <a:r>
              <a:rPr lang="uk-UA" dirty="0"/>
              <a:t>У дитячому садочку встановлено двоконтурний котел на деревному паливі (працює на різноманітних відходах деревини, навіть на соснових та ялинових шишках).</a:t>
            </a:r>
            <a:endParaRPr lang="ru-RU" dirty="0"/>
          </a:p>
          <a:p>
            <a:r>
              <a:rPr lang="uk-UA" dirty="0"/>
              <a:t>Для опалення спортзалу придбано котел на деревному паливі, вентиляторні конвектори, сонячний колектор для нагріву води, а також встановлено </a:t>
            </a:r>
            <a:r>
              <a:rPr lang="uk-UA" dirty="0" err="1"/>
              <a:t>вітрогенератор</a:t>
            </a:r>
            <a:r>
              <a:rPr lang="uk-UA" dirty="0"/>
              <a:t> для освітлення приміщення.</a:t>
            </a:r>
            <a:endParaRPr lang="ru-RU" dirty="0"/>
          </a:p>
          <a:p>
            <a:r>
              <a:rPr lang="uk-UA" dirty="0"/>
              <a:t>Сільська амбулаторія обігрівається тепловим насосом (установка геотермальної енергетики, яка дозволяє акумулювати й використовувати теплову енергію шарів ґрунту;</a:t>
            </a:r>
            <a:endParaRPr lang="ru-RU" dirty="0"/>
          </a:p>
          <a:p>
            <a:r>
              <a:rPr lang="uk-UA" dirty="0"/>
              <a:t>Сільська рада опалюється </a:t>
            </a:r>
            <a:r>
              <a:rPr lang="uk-UA" dirty="0" err="1"/>
              <a:t>піролізним</a:t>
            </a:r>
            <a:r>
              <a:rPr lang="uk-UA" dirty="0"/>
              <a:t> котлом;</a:t>
            </a:r>
            <a:endParaRPr lang="ru-RU" dirty="0"/>
          </a:p>
          <a:p>
            <a:r>
              <a:rPr lang="uk-UA" dirty="0"/>
              <a:t>Частина будинку культури, яка досі обігрівалась від котельні </a:t>
            </a:r>
            <a:r>
              <a:rPr lang="uk-UA" dirty="0" err="1"/>
              <a:t>адмінприміщення</a:t>
            </a:r>
            <a:r>
              <a:rPr lang="uk-UA" dirty="0"/>
              <a:t>, нині отримала окрему систему опалення;</a:t>
            </a:r>
            <a:endParaRPr lang="ru-RU" dirty="0"/>
          </a:p>
          <a:p>
            <a:r>
              <a:rPr lang="uk-UA" dirty="0"/>
              <a:t>У школі встановлена альтернативна система опалення та пластикові вікна;</a:t>
            </a:r>
            <a:endParaRPr lang="ru-RU" dirty="0"/>
          </a:p>
          <a:p>
            <a:r>
              <a:rPr lang="uk-UA" dirty="0"/>
              <a:t>Опалення санаторію здійснюється за допомогою </a:t>
            </a:r>
            <a:r>
              <a:rPr lang="uk-UA" dirty="0" err="1"/>
              <a:t>піролізного</a:t>
            </a:r>
            <a:r>
              <a:rPr lang="uk-UA" dirty="0"/>
              <a:t> котла, також у закладі встановлено пластикові вікна.</a:t>
            </a:r>
            <a:endParaRPr lang="ru-RU" dirty="0"/>
          </a:p>
          <a:p>
            <a:pPr marL="0" indent="0" eaLnBrk="1" hangingPunct="1">
              <a:buNone/>
            </a:pPr>
            <a:endParaRPr lang="en-US" altLang="en-US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615326" y="136620"/>
            <a:ext cx="7772400" cy="707886"/>
          </a:xfrm>
        </p:spPr>
        <p:txBody>
          <a:bodyPr/>
          <a:lstStyle/>
          <a:p>
            <a:pPr algn="ctr" eaLnBrk="1" hangingPunct="1"/>
            <a:r>
              <a:rPr lang="uk-UA" sz="2000" b="1" dirty="0"/>
              <a:t>Модель енергоефективної громади</a:t>
            </a:r>
            <a:br>
              <a:rPr lang="uk-UA" sz="2000" b="1" dirty="0"/>
            </a:br>
            <a:r>
              <a:rPr lang="uk-UA" sz="2000" dirty="0"/>
              <a:t>Село </a:t>
            </a:r>
            <a:r>
              <a:rPr lang="uk-UA" sz="2000" dirty="0" err="1"/>
              <a:t>Северинівка</a:t>
            </a:r>
            <a:r>
              <a:rPr lang="uk-UA" sz="2000" dirty="0"/>
              <a:t> (Жмеринський район Вінницької області) 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10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452040" y="854031"/>
            <a:ext cx="84690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Створення різних за специфікою енергетичних установок, що працюють завдяки альтернативним джерелам енергії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615326" y="136620"/>
            <a:ext cx="7772400" cy="707886"/>
          </a:xfrm>
        </p:spPr>
        <p:txBody>
          <a:bodyPr/>
          <a:lstStyle/>
          <a:p>
            <a:pPr algn="ctr" eaLnBrk="1" hangingPunct="1"/>
            <a:r>
              <a:rPr lang="uk-UA" sz="2000" b="1" dirty="0"/>
              <a:t>Модель плодово-ягідного кластеру</a:t>
            </a:r>
            <a:br>
              <a:rPr lang="uk-UA" sz="2000" b="1" dirty="0"/>
            </a:br>
            <a:r>
              <a:rPr lang="uk-UA" sz="2000" dirty="0"/>
              <a:t>Село </a:t>
            </a:r>
            <a:r>
              <a:rPr lang="uk-UA" sz="2000" dirty="0" err="1"/>
              <a:t>Снітків</a:t>
            </a:r>
            <a:r>
              <a:rPr lang="uk-UA" sz="2000" dirty="0"/>
              <a:t> (Вінницька область) 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11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C:\Users\roma\Desktop\Агросільрозвиток\Снітків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1972108"/>
            <a:ext cx="3272155" cy="19570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кутник 2"/>
          <p:cNvSpPr/>
          <p:nvPr/>
        </p:nvSpPr>
        <p:spPr>
          <a:xfrm>
            <a:off x="224632" y="178270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На сьогодні у селі є 160 га саду, 14 га приватних садів, 20 га малини, 14 га лохини і 10 га полуниці. На фермерських землях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посаджено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 13 га вишні. </a:t>
            </a:r>
            <a:endParaRPr lang="ru-RU" dirty="0"/>
          </a:p>
        </p:txBody>
      </p:sp>
      <p:sp>
        <p:nvSpPr>
          <p:cNvPr id="5" name="Прямокутник 4"/>
          <p:cNvSpPr/>
          <p:nvPr/>
        </p:nvSpPr>
        <p:spPr>
          <a:xfrm>
            <a:off x="210583" y="326304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Площі насаджень щороку зростали. Протягом останніх 5 років вдалося створити понад 200 робочих місць</a:t>
            </a:r>
            <a:endParaRPr lang="ru-RU" dirty="0"/>
          </a:p>
        </p:txBody>
      </p:sp>
      <p:sp>
        <p:nvSpPr>
          <p:cNvPr id="6" name="Прямокутник 5"/>
          <p:cNvSpPr/>
          <p:nvPr/>
        </p:nvSpPr>
        <p:spPr>
          <a:xfrm>
            <a:off x="4413885" y="460529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Вдалося зупинити відтік молоді. Протягом останніх двох років кількість дошкільнят збільшилась в двічі – з 26 до 52 дітей. </a:t>
            </a:r>
            <a:endParaRPr lang="ru-RU" dirty="0"/>
          </a:p>
        </p:txBody>
      </p:sp>
      <p:sp>
        <p:nvSpPr>
          <p:cNvPr id="8" name="Прямокутник 7"/>
          <p:cNvSpPr/>
          <p:nvPr/>
        </p:nvSpPr>
        <p:spPr>
          <a:xfrm>
            <a:off x="190500" y="874271"/>
            <a:ext cx="84467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Будівництво водогону та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холодильного комплексу з системою глибокої заморозки ягід загальною місткість 1,5 тис.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тонн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dirty="0"/>
          </a:p>
        </p:txBody>
      </p:sp>
      <p:sp>
        <p:nvSpPr>
          <p:cNvPr id="12" name="Прямокутник 11"/>
          <p:cNvSpPr/>
          <p:nvPr/>
        </p:nvSpPr>
        <p:spPr>
          <a:xfrm>
            <a:off x="224632" y="43909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Будівництво переробного цеху зі встановленням австрійської лінії для виготовлення свіжих ягідних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</a:rPr>
              <a:t>фрешів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98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251460" y="-209869"/>
            <a:ext cx="8816340" cy="1015663"/>
          </a:xfrm>
        </p:spPr>
        <p:txBody>
          <a:bodyPr/>
          <a:lstStyle/>
          <a:p>
            <a:pPr algn="ctr" eaLnBrk="1" hangingPunct="1"/>
            <a:r>
              <a:rPr lang="uk-UA" sz="2000" b="1" dirty="0"/>
              <a:t>Модель розбудови індустрії туризму – Заповідник «Трипільська культура».</a:t>
            </a:r>
            <a:br>
              <a:rPr lang="uk-UA" sz="2000" b="1" dirty="0"/>
            </a:br>
            <a:r>
              <a:rPr lang="uk-UA" sz="2000" dirty="0"/>
              <a:t>Село </a:t>
            </a:r>
            <a:r>
              <a:rPr lang="uk-UA" sz="2000" dirty="0" err="1"/>
              <a:t>Легедзине</a:t>
            </a:r>
            <a:r>
              <a:rPr lang="uk-UA" sz="2000" dirty="0"/>
              <a:t> (Черкаська область) 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12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13" name="Рисунок 12" descr="Результат пошуку зображень за запитом &quot;легедзине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" y="1330011"/>
            <a:ext cx="3025775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Результат пошуку зображень за запитом &quot;легедзине&quot;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290" y="3353732"/>
            <a:ext cx="3061970" cy="20288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кутник 1"/>
          <p:cNvSpPr/>
          <p:nvPr/>
        </p:nvSpPr>
        <p:spPr>
          <a:xfrm>
            <a:off x="3733800" y="1453425"/>
            <a:ext cx="4572000" cy="126367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9525" algn="just">
              <a:lnSpc>
                <a:spcPct val="110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Створено гарне приміщення, територію, реконструйовані будинки. Є одна з найбільших археологічних колекцій.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0000"/>
              </a:lnSpc>
              <a:spcAft>
                <a:spcPts val="0"/>
              </a:spcAft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430212" y="378417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Заплановано створення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археодрому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який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складатиметься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 критого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павільйона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над залишками двох розкопаних трипільських будівель та реконструйованих помешкань.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108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629613" y="256104"/>
            <a:ext cx="7772400" cy="707886"/>
          </a:xfrm>
        </p:spPr>
        <p:txBody>
          <a:bodyPr/>
          <a:lstStyle/>
          <a:p>
            <a:pPr algn="ctr" eaLnBrk="1" hangingPunct="1"/>
            <a:r>
              <a:rPr lang="uk-UA" sz="2000" b="1" dirty="0"/>
              <a:t>Модель спеціалізації громади із виробництва весільних суконь</a:t>
            </a:r>
            <a:br>
              <a:rPr lang="uk-UA" sz="2000" b="1" dirty="0"/>
            </a:br>
            <a:r>
              <a:rPr lang="uk-UA" sz="2000" dirty="0"/>
              <a:t>Село Волока (Чернівецька область) 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13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13" name="Рисунок 12" descr="C:\Users\roma\Desktop\Агросільрозвиток\Кейси_ред\Волока\18472138_1780975888899605_541132148_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0" y="2989961"/>
            <a:ext cx="2571750" cy="2705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кутник 1"/>
          <p:cNvSpPr/>
          <p:nvPr/>
        </p:nvSpPr>
        <p:spPr>
          <a:xfrm>
            <a:off x="-142876" y="1305247"/>
            <a:ext cx="882967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9525" algn="just">
              <a:lnSpc>
                <a:spcPct val="110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Волока – загальновизнаний центр виробництва весільних суконь. Це широкий асортимент, висока якість роботи та низькі ціни. Завдяки цьому у селі, де проживають «неофіційні мільйонери», створена хороша інфраструктура, заробітна плата є вищою, ніж в обласному центрі.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981075" y="4299909"/>
            <a:ext cx="38766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Інфраструктура: ресторани, міні-супермаркет, а також декілька магазинів, стоматологічних кабінетів, перукарень, аптек. </a:t>
            </a:r>
            <a:endParaRPr lang="ru-RU" dirty="0"/>
          </a:p>
        </p:txBody>
      </p:sp>
      <p:sp>
        <p:nvSpPr>
          <p:cNvPr id="7" name="Прямокутник 6"/>
          <p:cNvSpPr/>
          <p:nvPr/>
        </p:nvSpPr>
        <p:spPr>
          <a:xfrm>
            <a:off x="591513" y="2863520"/>
            <a:ext cx="4242424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9525" algn="just">
              <a:lnSpc>
                <a:spcPct val="110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Сукні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made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Voloca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прикрашають як  українські, так і Європейські салони.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12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152400" y="119448"/>
            <a:ext cx="8816340" cy="1015663"/>
          </a:xfrm>
        </p:spPr>
        <p:txBody>
          <a:bodyPr/>
          <a:lstStyle/>
          <a:p>
            <a:pPr algn="ctr" eaLnBrk="1" hangingPunct="1"/>
            <a:r>
              <a:rPr lang="uk-UA" sz="2000" b="1" dirty="0"/>
              <a:t>Модель спеціалізації громади із виробництва малярних </a:t>
            </a:r>
            <a:br>
              <a:rPr lang="uk-UA" sz="2000" b="1" dirty="0"/>
            </a:br>
            <a:r>
              <a:rPr lang="uk-UA" sz="2000" b="1" dirty="0"/>
              <a:t>щіток – мережа приватних підприємців-виробників.</a:t>
            </a:r>
            <a:br>
              <a:rPr lang="uk-UA" sz="2000" b="1" dirty="0"/>
            </a:br>
            <a:r>
              <a:rPr lang="uk-UA" sz="2000" dirty="0"/>
              <a:t>Село </a:t>
            </a:r>
            <a:r>
              <a:rPr lang="uk-UA" sz="2000" dirty="0" err="1"/>
              <a:t>Іспас</a:t>
            </a:r>
            <a:r>
              <a:rPr lang="uk-UA" sz="2000" dirty="0"/>
              <a:t> (Чернівецька область) 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14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10" name="Рисунок 9" descr="C:\Users\roma\Desktop\Агросільрозвиток\Кейси_ред\Іспас\18493521_1781961222134405_1465307844_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72" y="1534160"/>
            <a:ext cx="3297555" cy="18084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кутник 2"/>
          <p:cNvSpPr/>
          <p:nvPr/>
        </p:nvSpPr>
        <p:spPr>
          <a:xfrm>
            <a:off x="3276600" y="1786236"/>
            <a:ext cx="5692140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 algn="just">
              <a:lnSpc>
                <a:spcPct val="110000"/>
              </a:lnSpc>
              <a:spcAft>
                <a:spcPts val="0"/>
              </a:spcAft>
            </a:pP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Іспас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є одним з найбагатших та найблагополучніших сіл України. Офіційна заробітна плата багато років випереджає загальнообласний показник на 25-30%. А на заробітках в інших країнах перебуває не більше 100 осіб (унікально низький показник для прикордонної області).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0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Забезпеченість роботою позитивно впливає на демографію – в селі заповнені дві (!) школи та дошкільна установа на 130 місць, а народжуваність за останні кілька років перевищує показник смертності.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52400" y="3808569"/>
            <a:ext cx="34585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Село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розбудовується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 швидкими темпами. У 2012 році розробили план забудови нового житлового масиву, де на 11 гектарах планують звести близько 70 нових будинків.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19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591513" y="167401"/>
            <a:ext cx="7772400" cy="707886"/>
          </a:xfrm>
        </p:spPr>
        <p:txBody>
          <a:bodyPr/>
          <a:lstStyle/>
          <a:p>
            <a:pPr algn="ctr" eaLnBrk="1" hangingPunct="1"/>
            <a:r>
              <a:rPr lang="uk-UA" sz="2000" b="1" dirty="0"/>
              <a:t>Модель із організації переробки </a:t>
            </a:r>
            <a:r>
              <a:rPr lang="uk-UA" sz="2000" b="1" dirty="0" err="1"/>
              <a:t>фітопродукції</a:t>
            </a:r>
            <a:r>
              <a:rPr lang="uk-UA" sz="2000" b="1" dirty="0"/>
              <a:t>.</a:t>
            </a:r>
            <a:br>
              <a:rPr lang="uk-UA" sz="2000" b="1" dirty="0"/>
            </a:br>
            <a:r>
              <a:rPr lang="uk-UA" sz="2000" dirty="0"/>
              <a:t>Село Спас (Івано-Франківська область) 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15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10" name="Рисунок 9" descr="Результат пошуку зображень за запитом &quot;село спас чиста флора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180465"/>
            <a:ext cx="2743200" cy="1830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PARD-1\AppData\Local\Microsoft\Windows\INetCache\Content.Word\Спас_Івано-франківська область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5" y="1180465"/>
            <a:ext cx="2876550" cy="183007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кутник 2"/>
          <p:cNvSpPr/>
          <p:nvPr/>
        </p:nvSpPr>
        <p:spPr>
          <a:xfrm>
            <a:off x="3124200" y="1434384"/>
            <a:ext cx="2833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Кооператив пропонує споживачам чаї, джеми, настоянки та медову продукцію. </a:t>
            </a:r>
            <a:endParaRPr lang="ru-RU" dirty="0"/>
          </a:p>
        </p:txBody>
      </p:sp>
      <p:sp>
        <p:nvSpPr>
          <p:cNvPr id="5" name="Прямокутник 4"/>
          <p:cNvSpPr/>
          <p:nvPr/>
        </p:nvSpPr>
        <p:spPr>
          <a:xfrm>
            <a:off x="269081" y="3289079"/>
            <a:ext cx="85439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Цикл виробництва продуктів – закритий, тобто, нічого ні в кого не закуповується, весь процес – від вирощування, збору до реалізації продукції – здійснюється в межах кооперативу. </a:t>
            </a:r>
            <a:endParaRPr lang="ru-RU" dirty="0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Прямокутник 15"/>
          <p:cNvSpPr/>
          <p:nvPr/>
        </p:nvSpPr>
        <p:spPr>
          <a:xfrm>
            <a:off x="285749" y="4333812"/>
            <a:ext cx="84677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Стандарти якості продукції дуже високі. Території, де вирощуються трави, сертифіковані й визнані європейськими експертами як території найвищого класу якості й підходять для виробництва органічної продукції. </a:t>
            </a:r>
            <a:endParaRPr lang="ru-RU" dirty="0"/>
          </a:p>
        </p:txBody>
      </p:sp>
      <p:sp>
        <p:nvSpPr>
          <p:cNvPr id="17" name="Прямокутник 16"/>
          <p:cNvSpPr/>
          <p:nvPr/>
        </p:nvSpPr>
        <p:spPr>
          <a:xfrm>
            <a:off x="285749" y="5507235"/>
            <a:ext cx="8467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Сьогодні «Чиста флора» експортує продукцію до Канади та США, країн Прибалтики та Європи.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097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591513" y="167401"/>
            <a:ext cx="7772400" cy="707886"/>
          </a:xfrm>
        </p:spPr>
        <p:txBody>
          <a:bodyPr/>
          <a:lstStyle/>
          <a:p>
            <a:pPr algn="ctr" eaLnBrk="1" hangingPunct="1"/>
            <a:r>
              <a:rPr lang="uk-UA" sz="2000" b="1" dirty="0"/>
              <a:t>Модель спеціалізації громади із вирощення пекінської капусти. </a:t>
            </a:r>
            <a:r>
              <a:rPr lang="uk-UA" sz="2000" dirty="0"/>
              <a:t>Село </a:t>
            </a:r>
            <a:r>
              <a:rPr lang="uk-UA" sz="2000" dirty="0" err="1"/>
              <a:t>Перебиківці</a:t>
            </a:r>
            <a:r>
              <a:rPr lang="uk-UA" sz="2000" dirty="0"/>
              <a:t> (Чернівецька область) 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16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Рисунок 12" descr="Результат пошуку зображень за запитом &quot;с. Перебиківці Чернівецької області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933" y="1345891"/>
            <a:ext cx="3124835" cy="193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Результат пошуку зображень за запитом &quot;с. Перебиківці Чернівецької області&quot;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3833559"/>
            <a:ext cx="2857500" cy="202701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кутник 1"/>
          <p:cNvSpPr/>
          <p:nvPr/>
        </p:nvSpPr>
        <p:spPr>
          <a:xfrm>
            <a:off x="266383" y="1393347"/>
            <a:ext cx="24955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Колись все село працювало у Польщі на заробітках. Привезли європейські технології сюди. Тепер працюють самі на себе, вирощують якісну продукцію на Буковині</a:t>
            </a:r>
            <a:endParaRPr lang="ru-RU" dirty="0"/>
          </a:p>
        </p:txBody>
      </p:sp>
      <p:sp>
        <p:nvSpPr>
          <p:cNvPr id="6" name="Прямокутник 5"/>
          <p:cNvSpPr/>
          <p:nvPr/>
        </p:nvSpPr>
        <p:spPr>
          <a:xfrm>
            <a:off x="3181350" y="3833559"/>
            <a:ext cx="5734050" cy="2225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9525" algn="just">
              <a:lnSpc>
                <a:spcPct val="110000"/>
              </a:lnSpc>
              <a:spcAft>
                <a:spcPts val="0"/>
              </a:spcAft>
            </a:pP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Перебиківці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самодостатнє заможне село, одна з візитних карток Буковини. Жителі села повністю забезпечені роботою, а у сезон збирання врожаю заробіток тут знаходять ще кілька сотень жителів інших сіл. Жителі господарюють на своїх земельних ділянках та за власний кошт збудували теплиці та овочесховища.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6153150" y="1683714"/>
            <a:ext cx="26765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За сезон село вирощує 10-12 тисяч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тонн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 пекінської капусти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182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591513" y="167401"/>
            <a:ext cx="7772400" cy="707886"/>
          </a:xfrm>
        </p:spPr>
        <p:txBody>
          <a:bodyPr/>
          <a:lstStyle/>
          <a:p>
            <a:pPr lvl="0" algn="ctr" eaLnBrk="1" hangingPunct="1"/>
            <a:r>
              <a:rPr lang="uk-UA" sz="2000" b="1" dirty="0"/>
              <a:t>Модель сирної кооперації.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uk-UA" sz="2000" b="1" dirty="0"/>
              <a:t> </a:t>
            </a:r>
            <a:r>
              <a:rPr lang="uk-UA" sz="2000" dirty="0"/>
              <a:t>Село Нижнє Селище (Закарпатська область) 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" name="Рисунок 11" descr="Нижнє селище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042688"/>
            <a:ext cx="3524250" cy="1981200"/>
          </a:xfrm>
          <a:prstGeom prst="rect">
            <a:avLst/>
          </a:prstGeom>
          <a:noFill/>
        </p:spPr>
      </p:pic>
      <p:pic>
        <p:nvPicPr>
          <p:cNvPr id="16" name="Рисунок 15" descr="Нижнє селище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3438525"/>
            <a:ext cx="3806825" cy="2533650"/>
          </a:xfrm>
          <a:prstGeom prst="rect">
            <a:avLst/>
          </a:prstGeom>
          <a:noFill/>
        </p:spPr>
      </p:pic>
      <p:sp>
        <p:nvSpPr>
          <p:cNvPr id="3" name="Прямокутник 2"/>
          <p:cNvSpPr/>
          <p:nvPr/>
        </p:nvSpPr>
        <p:spPr>
          <a:xfrm>
            <a:off x="3943350" y="90791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Щороку сироварню відвідують тисячі українських та іноземних туристів (за приблизними оцінками, з початку роботи її відвідало близько 50 тис. осіб).</a:t>
            </a:r>
            <a:endParaRPr lang="ru-RU" dirty="0"/>
          </a:p>
        </p:txBody>
      </p:sp>
      <p:sp>
        <p:nvSpPr>
          <p:cNvPr id="8" name="Прямокутник 7"/>
          <p:cNvSpPr/>
          <p:nvPr/>
        </p:nvSpPr>
        <p:spPr>
          <a:xfrm>
            <a:off x="4381500" y="2140864"/>
            <a:ext cx="45338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Сироварня дозволяє місцевим жителям здавати надлишок коров’ячого молока та отримувати за це додаткові доходи. Саме завдяки цьому люди продовжують тримати корів.</a:t>
            </a:r>
            <a:endParaRPr lang="ru-RU" dirty="0"/>
          </a:p>
        </p:txBody>
      </p:sp>
      <p:sp>
        <p:nvSpPr>
          <p:cNvPr id="10" name="Прямокутник 9"/>
          <p:cNvSpPr/>
          <p:nvPr/>
        </p:nvSpPr>
        <p:spPr>
          <a:xfrm>
            <a:off x="3705224" y="3650816"/>
            <a:ext cx="5114925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9525" algn="just">
              <a:lnSpc>
                <a:spcPct val="110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Створена біологічна очисна система, яка очищає використану воду та повертає її до природної екосистеми.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9525" algn="just">
              <a:lnSpc>
                <a:spcPct val="110000"/>
              </a:lnSpc>
              <a:spcAft>
                <a:spcPts val="0"/>
              </a:spcAft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4515813" y="48499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Інфраструктура: музична школа, садочок, будинок культури, школа, в якій навчається близько 350 дітей. Є пекарня, сироварня, ковбасний цех, пилорама».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5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1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01" y="2572008"/>
            <a:ext cx="2967984" cy="2228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891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000" b="1" dirty="0"/>
              <a:t>Данія. </a:t>
            </a:r>
            <a:r>
              <a:rPr lang="uk-UA" sz="2000" b="1" dirty="0" err="1"/>
              <a:t>Єрйо</a:t>
            </a:r>
            <a:r>
              <a:rPr lang="uk-UA" sz="2000" b="1" dirty="0"/>
              <a:t>. </a:t>
            </a:r>
            <a:r>
              <a:rPr lang="uk-UA" sz="2000" b="1" dirty="0" err="1"/>
              <a:t>Енергоефективність</a:t>
            </a:r>
            <a:r>
              <a:rPr lang="uk-UA" sz="2000" b="1" dirty="0"/>
              <a:t> та використання відновлювальних джерел енергії.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38915" name="Date Placeholder 3"/>
          <p:cNvSpPr>
            <a:spLocks noGrp="1"/>
          </p:cNvSpPr>
          <p:nvPr>
            <p:ph type="dt" sz="half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35D0FF33-5448-4804-BE52-CA343097CE60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8916" name="Footer Placeholder 4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38917" name="Slide Number Placeholder 5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429B1A2-5ED4-40AC-959E-32A6043B6258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18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10" name="Picture 2" descr="D:\strf-300_4_foto_-_288_600_0.jpg"/>
          <p:cNvPicPr>
            <a:picLocks noGrp="1" noChangeAspect="1" noChangeArrowheads="1"/>
          </p:cNvPicPr>
          <p:nvPr>
            <p:ph sz="half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22171" y="1579155"/>
            <a:ext cx="2732315" cy="4190492"/>
          </a:xfrm>
          <a:prstGeom prst="rect">
            <a:avLst/>
          </a:prstGeom>
          <a:noFill/>
        </p:spPr>
      </p:pic>
      <p:pic>
        <p:nvPicPr>
          <p:cNvPr id="11" name="Picture 2" descr="C:\Users\Серж\Desktop\92fd7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72" y="2712748"/>
            <a:ext cx="2960299" cy="20551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04801" y="4881493"/>
            <a:ext cx="251459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uk-UA" dirty="0">
                <a:latin typeface="Gill Sans MT"/>
                <a:ea typeface="Verdana" panose="020B0604030504040204" pitchFamily="34" charset="0"/>
                <a:cs typeface="Verdana" panose="020B0604030504040204" pitchFamily="34" charset="0"/>
              </a:rPr>
              <a:t>Сонячні колектори</a:t>
            </a:r>
            <a:endParaRPr lang="ru-RU" dirty="0">
              <a:latin typeface="Gill Sans M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70412" y="5785007"/>
            <a:ext cx="149421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uk-UA" dirty="0">
                <a:latin typeface="Gill Sans MT"/>
                <a:ea typeface="Verdana" panose="020B0604030504040204" pitchFamily="34" charset="0"/>
                <a:cs typeface="Verdana" panose="020B0604030504040204" pitchFamily="34" charset="0"/>
              </a:rPr>
              <a:t>Вітряки</a:t>
            </a:r>
            <a:endParaRPr lang="ru-RU" dirty="0">
              <a:latin typeface="Gill Sans M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19801" y="4843000"/>
            <a:ext cx="312419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uk-UA" dirty="0">
                <a:latin typeface="Gill Sans MT"/>
                <a:ea typeface="Verdana" panose="020B0604030504040204" pitchFamily="34" charset="0"/>
                <a:cs typeface="Verdana" panose="020B0604030504040204" pitchFamily="34" charset="0"/>
              </a:rPr>
              <a:t>Завод з вироблення електроенергії з альтернативних джерел</a:t>
            </a:r>
            <a:endParaRPr lang="ru-RU" dirty="0">
              <a:latin typeface="Gill Sans M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63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ontent Placeholder 8"/>
          <p:cNvSpPr>
            <a:spLocks noGrp="1"/>
          </p:cNvSpPr>
          <p:nvPr>
            <p:ph idx="1"/>
          </p:nvPr>
        </p:nvSpPr>
        <p:spPr>
          <a:xfrm>
            <a:off x="631825" y="2786744"/>
            <a:ext cx="7586889" cy="1306286"/>
          </a:xfrm>
        </p:spPr>
        <p:txBody>
          <a:bodyPr/>
          <a:lstStyle/>
          <a:p>
            <a:pPr>
              <a:buNone/>
            </a:pPr>
            <a:r>
              <a:rPr lang="en-US" sz="1800" dirty="0"/>
              <a:t>	</a:t>
            </a:r>
            <a:r>
              <a:rPr lang="uk-UA" sz="1800" dirty="0"/>
              <a:t>Завдяки використанню відновлювальних джерел енергії, кооперативному руху, та підтримці держави, </a:t>
            </a:r>
            <a:r>
              <a:rPr lang="uk-UA" sz="1800" dirty="0" err="1"/>
              <a:t>Ерйо</a:t>
            </a:r>
            <a:r>
              <a:rPr lang="uk-UA" sz="1800" dirty="0"/>
              <a:t> є прикладом </a:t>
            </a:r>
            <a:r>
              <a:rPr lang="uk-UA" sz="1800" dirty="0" err="1"/>
              <a:t>енергоефективної</a:t>
            </a:r>
            <a:r>
              <a:rPr lang="uk-UA" sz="1800" dirty="0"/>
              <a:t> та енергонезалежної громади, яка вдало вирішила проблему отримання електроенергії та тепла.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39939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C7B35689-DFE4-4EC0-A07F-99B9EDD194D1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9940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3994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456C00C1-403D-4C05-B110-0989F8AB6744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19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16732" y="1183252"/>
            <a:ext cx="7772400" cy="1015663"/>
          </a:xfrm>
        </p:spPr>
        <p:txBody>
          <a:bodyPr/>
          <a:lstStyle/>
          <a:p>
            <a:r>
              <a:rPr lang="uk-UA" sz="2000" b="1" dirty="0"/>
              <a:t>Проблеми – енергетична залежність, занепад віддаленої острівної громади, низька зайнятість населення, висока вартість опалення та паливно-мастильних матеріалів.</a:t>
            </a:r>
          </a:p>
        </p:txBody>
      </p:sp>
    </p:spTree>
    <p:extLst>
      <p:ext uri="{BB962C8B-B14F-4D97-AF65-F5344CB8AC3E}">
        <p14:creationId xmlns:p14="http://schemas.microsoft.com/office/powerpoint/2010/main" val="163625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8"/>
          <p:cNvSpPr>
            <a:spLocks noGrp="1"/>
          </p:cNvSpPr>
          <p:nvPr>
            <p:ph idx="1"/>
          </p:nvPr>
        </p:nvSpPr>
        <p:spPr>
          <a:xfrm>
            <a:off x="681038" y="1370013"/>
            <a:ext cx="8067675" cy="4795291"/>
          </a:xfrm>
        </p:spPr>
        <p:txBody>
          <a:bodyPr/>
          <a:lstStyle/>
          <a:p>
            <a:pPr>
              <a:defRPr/>
            </a:pPr>
            <a:endParaRPr lang="en-US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uk-UA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uk-UA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36867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68DE4C8D-B3E6-4AAD-8AA6-5F75E15B0056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6868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3686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B6D8C11B-44C5-445B-8951-9F488B0D8CEB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2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8" name="Місце для вмісту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15664" y="1660747"/>
            <a:ext cx="4589185" cy="490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63" y="269434"/>
            <a:ext cx="4176201" cy="46703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708" y="199094"/>
            <a:ext cx="2782624" cy="13913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356666"/>
            <a:ext cx="441725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uk-UA" sz="2000" b="1" dirty="0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rPr>
              <a:t>Спільна Аграрна Політика</a:t>
            </a:r>
          </a:p>
          <a:p>
            <a:pPr algn="ctr">
              <a:spcAft>
                <a:spcPts val="1200"/>
              </a:spcAft>
            </a:pPr>
            <a:r>
              <a:rPr lang="uk-UA" sz="2000" dirty="0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rPr>
              <a:t>(</a:t>
            </a:r>
            <a:r>
              <a:rPr lang="uk-UA" sz="2000" dirty="0" err="1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rPr>
              <a:t>the</a:t>
            </a:r>
            <a:r>
              <a:rPr lang="uk-UA" sz="2000" dirty="0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rPr>
              <a:t> </a:t>
            </a:r>
            <a:r>
              <a:rPr lang="uk-UA" sz="2000" dirty="0" err="1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rPr>
              <a:t>Common</a:t>
            </a:r>
            <a:r>
              <a:rPr lang="uk-UA" sz="2000" dirty="0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rPr>
              <a:t> </a:t>
            </a:r>
            <a:r>
              <a:rPr lang="uk-UA" sz="2000" dirty="0" err="1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rPr>
              <a:t>Agricultural</a:t>
            </a:r>
            <a:r>
              <a:rPr lang="uk-UA" sz="2000" dirty="0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rPr>
              <a:t> </a:t>
            </a:r>
            <a:r>
              <a:rPr lang="uk-UA" sz="2000" dirty="0" err="1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rPr>
              <a:t>Policy</a:t>
            </a:r>
            <a:r>
              <a:rPr lang="uk-UA" sz="2000" dirty="0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rPr>
              <a:t> (CAP))</a:t>
            </a:r>
          </a:p>
        </p:txBody>
      </p:sp>
    </p:spTree>
    <p:extLst>
      <p:ext uri="{BB962C8B-B14F-4D97-AF65-F5344CB8AC3E}">
        <p14:creationId xmlns:p14="http://schemas.microsoft.com/office/powerpoint/2010/main" val="251694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ontent Placeholder 8"/>
          <p:cNvSpPr>
            <a:spLocks noGrp="1"/>
          </p:cNvSpPr>
          <p:nvPr>
            <p:ph idx="1"/>
          </p:nvPr>
        </p:nvSpPr>
        <p:spPr>
          <a:xfrm>
            <a:off x="631825" y="870858"/>
            <a:ext cx="8258175" cy="4501242"/>
          </a:xfrm>
        </p:spPr>
        <p:txBody>
          <a:bodyPr/>
          <a:lstStyle/>
          <a:p>
            <a:r>
              <a:rPr lang="uk-UA" sz="1800" dirty="0"/>
              <a:t>На території країни на сьогодні діють понад тисячу різноманітних </a:t>
            </a:r>
            <a:r>
              <a:rPr lang="uk-UA" sz="1800" dirty="0" err="1"/>
              <a:t>енергокооперативів</a:t>
            </a:r>
            <a:r>
              <a:rPr lang="uk-UA" sz="1800" dirty="0"/>
              <a:t>, що займаються постачанням своїм членам і третім особам цілого ряду енергетичних ресурсів і послуг;</a:t>
            </a:r>
          </a:p>
          <a:p>
            <a:r>
              <a:rPr lang="uk-UA" sz="1800" dirty="0"/>
              <a:t>Енергетичні кооперативи стали одним із інструментів, що дозволив об’єднати фінансові ресурси тисяч німців в сільській місцевості для побудови сонячних електростанцій та інших </a:t>
            </a:r>
            <a:r>
              <a:rPr lang="uk-UA" sz="1800" dirty="0" err="1"/>
              <a:t>об”єктів</a:t>
            </a:r>
            <a:r>
              <a:rPr lang="uk-UA" sz="1800" dirty="0"/>
              <a:t>. </a:t>
            </a:r>
          </a:p>
          <a:p>
            <a:r>
              <a:rPr lang="uk-UA" sz="1800" dirty="0"/>
              <a:t>За даними дослідницького центру </a:t>
            </a:r>
            <a:r>
              <a:rPr lang="en-US" sz="1800" dirty="0"/>
              <a:t>Agora, </a:t>
            </a:r>
            <a:r>
              <a:rPr lang="uk-UA" sz="1800" dirty="0"/>
              <a:t>в 2012 році 47% встановлених потужностей сонячних електростанцій належали громадянам і кооперативам. Кооперативний рух активно розвивається в Німеччині з ХІХ століття, в країні існують тисячі кооперативів у найрізноманітніших галузях. Починаючи з 1990- х років цей досвід німці почали активно використовувати для забезпечення своїх енергетичних потреб. </a:t>
            </a:r>
          </a:p>
          <a:p>
            <a:r>
              <a:rPr lang="uk-UA" sz="1800" dirty="0"/>
              <a:t>Різке зростання кількості енергетичних кооперативів, що спостерігалося починаючи з 2001 року, пов’язане зі сприятливими для енергетичної кооперації змінами в законодавстві. Йдеться насамперед про прийняття законодавства, що надало змогу продавати електроенергію з відновлюваних джерел за «зеленим тарифом» не лише компаніям, а й домогосподарствам та об’єднанням громадян.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39939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C7B35689-DFE4-4EC0-A07F-99B9EDD194D1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9940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3994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456C00C1-403D-4C05-B110-0989F8AB6744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20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9942" name="Title 7"/>
          <p:cNvSpPr>
            <a:spLocks noGrp="1"/>
          </p:cNvSpPr>
          <p:nvPr>
            <p:ph type="title"/>
          </p:nvPr>
        </p:nvSpPr>
        <p:spPr>
          <a:xfrm>
            <a:off x="631825" y="370113"/>
            <a:ext cx="8150225" cy="424544"/>
          </a:xfrm>
        </p:spPr>
        <p:txBody>
          <a:bodyPr/>
          <a:lstStyle/>
          <a:p>
            <a:pPr eaLnBrk="1" hangingPunct="1"/>
            <a:r>
              <a:rPr lang="uk-UA" sz="2000" b="1" dirty="0"/>
              <a:t>Німеччина. Енергетичні кооперативи. </a:t>
            </a:r>
            <a:r>
              <a:rPr lang="uk-UA" sz="2000" b="1" dirty="0" err="1"/>
              <a:t>с.Фельдгайм</a:t>
            </a:r>
            <a:r>
              <a:rPr lang="uk-UA" sz="2000" b="1" dirty="0"/>
              <a:t>.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76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Title 7"/>
          <p:cNvSpPr>
            <a:spLocks noGrp="1"/>
          </p:cNvSpPr>
          <p:nvPr>
            <p:ph type="title"/>
          </p:nvPr>
        </p:nvSpPr>
        <p:spPr>
          <a:xfrm>
            <a:off x="707876" y="413658"/>
            <a:ext cx="7772400" cy="620486"/>
          </a:xfrm>
        </p:spPr>
        <p:txBody>
          <a:bodyPr/>
          <a:lstStyle/>
          <a:p>
            <a:r>
              <a:rPr lang="uk-UA" sz="2000" b="1" dirty="0"/>
              <a:t>Енергетичні кооперативи в Німеччині здійснюють власну діяльність у найрізноманітніших сферах:</a:t>
            </a:r>
          </a:p>
        </p:txBody>
      </p:sp>
      <p:sp>
        <p:nvSpPr>
          <p:cNvPr id="40963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138F0803-3726-4AF6-880C-327B3D24B236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 dirty="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0964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096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2959E793-678B-4B8E-82F6-9366936ED98B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21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half" idx="1"/>
          </p:nvPr>
        </p:nvSpPr>
        <p:spPr>
          <a:xfrm>
            <a:off x="206829" y="1404257"/>
            <a:ext cx="3733800" cy="4561114"/>
          </a:xfrm>
        </p:spPr>
        <p:txBody>
          <a:bodyPr>
            <a:noAutofit/>
          </a:bodyPr>
          <a:lstStyle/>
          <a:p>
            <a:r>
              <a:rPr lang="uk-UA" sz="1800" dirty="0"/>
              <a:t>Виробництво енергії (сонячна, вітрова, біогаз, </a:t>
            </a:r>
            <a:r>
              <a:rPr lang="uk-UA" sz="1800" dirty="0" err="1"/>
              <a:t>когенерація</a:t>
            </a:r>
            <a:r>
              <a:rPr lang="uk-UA" sz="1800" dirty="0"/>
              <a:t>, тобто комбіноване виробництво тепла й електроенергії); </a:t>
            </a:r>
            <a:endParaRPr lang="en-US" sz="1800" dirty="0"/>
          </a:p>
          <a:p>
            <a:r>
              <a:rPr lang="uk-UA" sz="1800" dirty="0"/>
              <a:t>Продаж альтернативної енергії (електроенергії, теплоенергії, газу);</a:t>
            </a:r>
            <a:endParaRPr lang="en-US" sz="1800" dirty="0"/>
          </a:p>
          <a:p>
            <a:r>
              <a:rPr lang="uk-UA" sz="1800" dirty="0"/>
              <a:t>Купівля й експлуатація енергомереж; </a:t>
            </a:r>
            <a:endParaRPr lang="en-US" sz="1800" dirty="0"/>
          </a:p>
          <a:p>
            <a:r>
              <a:rPr lang="uk-UA" sz="1800" dirty="0"/>
              <a:t>Послуги, спрямовані на ефективне використання енергії (консультації, санація будівель, реалізація проектів з </a:t>
            </a:r>
            <a:r>
              <a:rPr lang="uk-UA" sz="1800" dirty="0" err="1"/>
              <a:t>енергоефективності</a:t>
            </a:r>
            <a:r>
              <a:rPr lang="uk-UA" sz="1800" dirty="0"/>
              <a:t>)</a:t>
            </a:r>
          </a:p>
        </p:txBody>
      </p:sp>
      <p:pic>
        <p:nvPicPr>
          <p:cNvPr id="16" name="Содержимое 10" descr="11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897086" y="1970040"/>
            <a:ext cx="5246914" cy="3634513"/>
          </a:xfrm>
        </p:spPr>
      </p:pic>
    </p:spTree>
    <p:extLst>
      <p:ext uri="{BB962C8B-B14F-4D97-AF65-F5344CB8AC3E}">
        <p14:creationId xmlns:p14="http://schemas.microsoft.com/office/powerpoint/2010/main" val="311869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44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A0FBA278-B9B0-4594-B979-E8CE7BD5080F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204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204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F12199E-767F-4169-A155-33094E86442E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22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2047" name="Прямокутник 4"/>
          <p:cNvSpPr>
            <a:spLocks noChangeArrowheads="1"/>
          </p:cNvSpPr>
          <p:nvPr/>
        </p:nvSpPr>
        <p:spPr bwMode="auto">
          <a:xfrm>
            <a:off x="2195513" y="173492"/>
            <a:ext cx="4572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uk-UA" sz="2000" b="1" dirty="0" err="1">
                <a:solidFill>
                  <a:schemeClr val="bg2"/>
                </a:solidFill>
                <a:latin typeface="Gill Sans MT"/>
              </a:rPr>
              <a:t>с.Фельдгайм</a:t>
            </a:r>
            <a:endParaRPr lang="uk-UA" altLang="ru-RU" sz="2000" b="1" dirty="0">
              <a:solidFill>
                <a:schemeClr val="bg2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0371" y="555171"/>
            <a:ext cx="8588829" cy="4572000"/>
          </a:xfrm>
        </p:spPr>
        <p:txBody>
          <a:bodyPr/>
          <a:lstStyle/>
          <a:p>
            <a:r>
              <a:rPr lang="uk-UA" sz="1800" dirty="0"/>
              <a:t>Місцевий с/г кооператив побудував </a:t>
            </a:r>
            <a:r>
              <a:rPr lang="uk-UA" sz="1800" dirty="0" err="1"/>
              <a:t>біогазову</a:t>
            </a:r>
            <a:r>
              <a:rPr lang="uk-UA" sz="1800" dirty="0"/>
              <a:t> установку після того, як експеримент із розміщенням на землях кооперативу вітрових установок однією із місцевих компаній виявився вдалим.</a:t>
            </a:r>
          </a:p>
          <a:p>
            <a:r>
              <a:rPr lang="uk-UA" sz="1800" dirty="0" err="1"/>
              <a:t>Біогазова</a:t>
            </a:r>
            <a:r>
              <a:rPr lang="uk-UA" sz="1800" dirty="0"/>
              <a:t> установка виробляє 4,3 мільйона кВт*</a:t>
            </a:r>
            <a:r>
              <a:rPr lang="uk-UA" sz="1800" dirty="0" err="1"/>
              <a:t>год</a:t>
            </a:r>
            <a:r>
              <a:rPr lang="uk-UA" sz="1800" dirty="0"/>
              <a:t> тепла на рік, яким обігріваються приміщення кооперативу і будинки мешканців. Щоб доставити тепло до кожного будинку, місцеві мешканці також проклали тепломережу, 50% вартості якої було профінансовано коштами землі </a:t>
            </a:r>
            <a:r>
              <a:rPr lang="uk-UA" sz="1800" dirty="0" err="1"/>
              <a:t>Бранденбурґ</a:t>
            </a:r>
            <a:r>
              <a:rPr lang="uk-UA" sz="1800" dirty="0"/>
              <a:t> та ЄС. </a:t>
            </a:r>
          </a:p>
          <a:p>
            <a:r>
              <a:rPr lang="uk-UA" sz="1800" dirty="0"/>
              <a:t>Вартість мереж становила близько 1,7 мільйона євро, при цьому кожен із мешканців вклав у проект близько 3000 євро. </a:t>
            </a:r>
          </a:p>
          <a:p>
            <a:r>
              <a:rPr lang="uk-UA" sz="1800" dirty="0"/>
              <a:t>Крім того, в 2008 році кооператив також запустив власну сонячну електростанцію на території колишньої радянської військової бази. </a:t>
            </a:r>
          </a:p>
          <a:p>
            <a:r>
              <a:rPr lang="uk-UA" sz="1800" dirty="0"/>
              <a:t>Та мешканці села на цьому не зупинилися — вони хотіли повністю забезпечувати себе електроенергією власного виробництва. Однак компанія </a:t>
            </a:r>
            <a:r>
              <a:rPr lang="en-US" sz="1800" dirty="0"/>
              <a:t>E.ON </a:t>
            </a:r>
            <a:r>
              <a:rPr lang="uk-UA" sz="1800" dirty="0"/>
              <a:t>відмовилася продавати або надати в лізинг власну розподільчу мережу. Тоді мешканці побудували паралельну розподільчу мережу. Завдяки такій самодостатності електроенергія з власної мережі для селян коштує дешевше, ніж з централізованої мережі</a:t>
            </a:r>
            <a:r>
              <a:rPr lang="en-US" sz="1800" dirty="0"/>
              <a:t>. </a:t>
            </a:r>
            <a:r>
              <a:rPr lang="uk-UA" sz="1800" dirty="0"/>
              <a:t>Наразі вони планують побудову великого промислового акумулятора, для забезпечення електроенергією протягом кількох днів у разі проблем з постачанням енергії.</a:t>
            </a:r>
          </a:p>
        </p:txBody>
      </p:sp>
    </p:spTree>
    <p:extLst>
      <p:ext uri="{BB962C8B-B14F-4D97-AF65-F5344CB8AC3E}">
        <p14:creationId xmlns:p14="http://schemas.microsoft.com/office/powerpoint/2010/main" val="376641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EC9E8B53-0F5B-426F-8682-266AF10D6FFA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3012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301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DFB9A46C-29B0-4567-8E03-1FE864608DF3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23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3014" name="Title 7"/>
          <p:cNvSpPr>
            <a:spLocks noGrp="1"/>
          </p:cNvSpPr>
          <p:nvPr>
            <p:ph type="title"/>
          </p:nvPr>
        </p:nvSpPr>
        <p:spPr>
          <a:xfrm>
            <a:off x="740229" y="288384"/>
            <a:ext cx="7674428" cy="636902"/>
          </a:xfrm>
        </p:spPr>
        <p:txBody>
          <a:bodyPr/>
          <a:lstStyle/>
          <a:p>
            <a:pPr eaLnBrk="1" hangingPunct="1"/>
            <a:r>
              <a:rPr lang="ru-RU" sz="2000" b="1" dirty="0" err="1"/>
              <a:t>Кооперативна</a:t>
            </a:r>
            <a:r>
              <a:rPr lang="ru-RU" sz="2000" b="1" dirty="0"/>
              <a:t> </a:t>
            </a:r>
            <a:r>
              <a:rPr lang="ru-RU" sz="2000" b="1" dirty="0" err="1"/>
              <a:t>біогазова</a:t>
            </a:r>
            <a:r>
              <a:rPr lang="ru-RU" sz="2000" b="1" dirty="0"/>
              <a:t> </a:t>
            </a:r>
            <a:r>
              <a:rPr lang="ru-RU" sz="2000" b="1" dirty="0" err="1"/>
              <a:t>електростанція</a:t>
            </a:r>
            <a:r>
              <a:rPr lang="ru-RU" sz="2000" b="1" dirty="0"/>
              <a:t> у </a:t>
            </a:r>
            <a:r>
              <a:rPr lang="ru-RU" sz="2000" b="1" dirty="0" err="1"/>
              <a:t>селі</a:t>
            </a:r>
            <a:r>
              <a:rPr lang="ru-RU" sz="2000" b="1" dirty="0"/>
              <a:t> </a:t>
            </a:r>
            <a:r>
              <a:rPr lang="ru-RU" sz="2000" b="1" dirty="0" err="1"/>
              <a:t>Фельдгайм</a:t>
            </a:r>
            <a:r>
              <a:rPr lang="ru-RU" sz="2000" b="1" dirty="0"/>
              <a:t>: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8034" y="1196975"/>
            <a:ext cx="6838708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8147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8"/>
          <p:cNvSpPr>
            <a:spLocks noGrp="1"/>
          </p:cNvSpPr>
          <p:nvPr>
            <p:ph sz="half" idx="1"/>
          </p:nvPr>
        </p:nvSpPr>
        <p:spPr>
          <a:xfrm>
            <a:off x="152401" y="1284514"/>
            <a:ext cx="4397828" cy="5072743"/>
          </a:xfrm>
        </p:spPr>
        <p:txBody>
          <a:bodyPr>
            <a:normAutofit fontScale="47500" lnSpcReduction="20000"/>
          </a:bodyPr>
          <a:lstStyle/>
          <a:p>
            <a:r>
              <a:rPr lang="uk-UA" sz="3600" dirty="0"/>
              <a:t>Сімейна ферма на хуторі </a:t>
            </a:r>
            <a:r>
              <a:rPr lang="uk-UA" sz="3600" dirty="0" err="1"/>
              <a:t>Лааста</a:t>
            </a:r>
            <a:r>
              <a:rPr lang="uk-UA" sz="3600" dirty="0"/>
              <a:t> з Естонії, в умовах балансування на межі прибутковості задля покриття своїх потреб та продажу в мережу реалізувала проект за фінансової підтримки фонду </a:t>
            </a:r>
            <a:r>
              <a:rPr lang="pl-PL" sz="3600" dirty="0"/>
              <a:t>European Network for Rural Development</a:t>
            </a:r>
            <a:r>
              <a:rPr lang="ru-RU" sz="3600" dirty="0"/>
              <a:t>.</a:t>
            </a:r>
            <a:endParaRPr lang="uk-UA" sz="3600" dirty="0"/>
          </a:p>
          <a:p>
            <a:r>
              <a:rPr lang="uk-UA" sz="3600" dirty="0"/>
              <a:t>Будівництво СЕС для забезпечення поновлюваного джерела електроенергії і доходів від продажу в мережу.</a:t>
            </a:r>
          </a:p>
          <a:p>
            <a:r>
              <a:rPr lang="uk-UA" sz="3600" dirty="0"/>
              <a:t>Збільшення обсягів продажів на 300%, загального прибутку компанії на 100%</a:t>
            </a:r>
          </a:p>
          <a:p>
            <a:r>
              <a:rPr lang="uk-UA" sz="3600" dirty="0"/>
              <a:t>Збільшення числа відвідувачів від 50 до 500 на рік, при цьому більшість з надією реалізувати аналогічний проект.</a:t>
            </a:r>
          </a:p>
          <a:p>
            <a:r>
              <a:rPr lang="uk-UA" sz="3600" dirty="0"/>
              <a:t>Почали надавати консультаційні послуги, щоб допомогти іншим у плануванні подібних розробок.</a:t>
            </a:r>
          </a:p>
          <a:p>
            <a:pPr marL="0" indent="0" eaLnBrk="1" hangingPunct="1">
              <a:buNone/>
            </a:pPr>
            <a:endParaRPr lang="en-US" altLang="en-US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642257"/>
          </a:xfrm>
        </p:spPr>
        <p:txBody>
          <a:bodyPr/>
          <a:lstStyle/>
          <a:p>
            <a:pPr eaLnBrk="1" hangingPunct="1"/>
            <a:r>
              <a:rPr lang="uk-UA" sz="2000" b="1" dirty="0" err="1"/>
              <a:t>Лааста</a:t>
            </a:r>
            <a:r>
              <a:rPr lang="uk-UA" sz="2000" b="1" dirty="0"/>
              <a:t>, Естонія. Сонячна електростанція на сімейній фермі полуниці.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24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626429" y="1807029"/>
            <a:ext cx="4343400" cy="3383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364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Title 7"/>
          <p:cNvSpPr>
            <a:spLocks noGrp="1"/>
          </p:cNvSpPr>
          <p:nvPr>
            <p:ph type="title"/>
          </p:nvPr>
        </p:nvSpPr>
        <p:spPr>
          <a:xfrm>
            <a:off x="283029" y="359228"/>
            <a:ext cx="8599714" cy="914400"/>
          </a:xfrm>
        </p:spPr>
        <p:txBody>
          <a:bodyPr/>
          <a:lstStyle/>
          <a:p>
            <a:pPr defTabSz="-13873163">
              <a:tabLst>
                <a:tab pos="533400" algn="l"/>
              </a:tabLst>
              <a:defRPr/>
            </a:pPr>
            <a:r>
              <a:rPr lang="ru-RU" sz="2000" b="1" dirty="0" err="1"/>
              <a:t>Республіка</a:t>
            </a:r>
            <a:r>
              <a:rPr lang="ru-RU" sz="2000" b="1" dirty="0"/>
              <a:t> </a:t>
            </a:r>
            <a:r>
              <a:rPr lang="ru-RU" sz="2000" b="1" dirty="0" err="1"/>
              <a:t>Польща</a:t>
            </a:r>
            <a:r>
              <a:rPr lang="ru-RU" sz="2000" b="1" dirty="0"/>
              <a:t>. </a:t>
            </a:r>
            <a:r>
              <a:rPr lang="ru-RU" sz="2000" b="1" dirty="0" err="1"/>
              <a:t>Регіональні</a:t>
            </a:r>
            <a:r>
              <a:rPr lang="ru-RU" sz="2000" b="1" dirty="0"/>
              <a:t> та </a:t>
            </a:r>
            <a:r>
              <a:rPr lang="ru-RU" sz="2000" b="1" dirty="0" err="1"/>
              <a:t>локальні</a:t>
            </a:r>
            <a:r>
              <a:rPr lang="ru-RU" sz="2000" b="1" dirty="0"/>
              <a:t> </a:t>
            </a:r>
            <a:r>
              <a:rPr lang="ru-RU" sz="2000" b="1" dirty="0" err="1"/>
              <a:t>традиційні</a:t>
            </a:r>
            <a:r>
              <a:rPr lang="ru-RU" sz="2000" b="1" dirty="0"/>
              <a:t> </a:t>
            </a:r>
            <a:r>
              <a:rPr lang="ru-RU" sz="2000" b="1" dirty="0" err="1"/>
              <a:t>продукти</a:t>
            </a:r>
            <a:r>
              <a:rPr lang="ru-RU" sz="2000" b="1" dirty="0"/>
              <a:t>.</a:t>
            </a:r>
            <a:br>
              <a:rPr lang="ru-RU" sz="2000" b="1" dirty="0"/>
            </a:br>
            <a:r>
              <a:rPr lang="ru-RU" altLang="uk-UA" sz="2000" b="1" dirty="0"/>
              <a:t>Сир </a:t>
            </a:r>
            <a:r>
              <a:rPr lang="ru-RU" altLang="uk-UA" sz="2000" b="1" dirty="0" err="1"/>
              <a:t>коричинськ</a:t>
            </a:r>
            <a:r>
              <a:rPr lang="uk-UA" altLang="uk-UA" sz="2000" b="1" dirty="0" err="1"/>
              <a:t>ий</a:t>
            </a:r>
            <a:r>
              <a:rPr lang="uk-UA" altLang="uk-UA" sz="2000" b="1" dirty="0"/>
              <a:t> (</a:t>
            </a:r>
            <a:r>
              <a:rPr lang="en-US" altLang="uk-UA" sz="2000" b="1" dirty="0"/>
              <a:t>Ser </a:t>
            </a:r>
            <a:r>
              <a:rPr lang="en-US" altLang="uk-UA" sz="2000" b="1" dirty="0" err="1"/>
              <a:t>koryciński</a:t>
            </a:r>
            <a:r>
              <a:rPr lang="uk-UA" altLang="uk-UA" sz="2000" b="1" dirty="0"/>
              <a:t>) – Асоціація виробників </a:t>
            </a:r>
            <a:r>
              <a:rPr lang="uk-UA" altLang="uk-UA" sz="2000" b="1" dirty="0" err="1"/>
              <a:t>коричинського</a:t>
            </a:r>
            <a:r>
              <a:rPr lang="uk-UA" altLang="uk-UA" sz="2000" b="1" dirty="0"/>
              <a:t> сиру</a:t>
            </a:r>
            <a:endParaRPr lang="ru-RU" sz="2000" b="1" dirty="0"/>
          </a:p>
        </p:txBody>
      </p:sp>
      <p:sp>
        <p:nvSpPr>
          <p:cNvPr id="45059" name="Date Placeholder 3"/>
          <p:cNvSpPr>
            <a:spLocks noGrp="1"/>
          </p:cNvSpPr>
          <p:nvPr>
            <p:ph type="dt" sz="half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5AF907DC-B416-4AC2-AFE8-402444090107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5060" name="Footer Placeholder 4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5061" name="Slide Number Placeholder 5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FBEDD51-6D77-4794-9DB1-2C508304B04C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25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10" name="Picture 2" descr="http://upload.wikimedia.org/wikipedia/commons/thumb/9/91/Podlaskie_-_Korycin_-_Korycin_-_Knyszy%C5%84ska_-_Urz%C4%85d_gminy_-_bok_E%3BS_-_v-W.jpg/250px-Podlaskie_-_Korycin_-_Korycin_-_Knyszy%C5%84ska_-_Urz%C4%85d_gminy_-_bok_E%3BS_-_v-W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4584" y="1462677"/>
            <a:ext cx="3560169" cy="266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"/>
          <p:cNvPicPr>
            <a:picLocks noGrp="1" noChangeAspect="1" noChangeArrowheads="1"/>
          </p:cNvPicPr>
          <p:nvPr>
            <p:ph sz="half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60350" y="1480458"/>
            <a:ext cx="3691764" cy="2634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" name="Picture 6" descr="http://www.poranny.pl/apps/pbcsi.dll/bilde?NewTbl=1&amp;Site=KP&amp;Date=20120131&amp;Category=GALERIA&amp;ArtNo=364020939&amp;Ref=PH&amp;Item=3&amp;MaxW=670&amp;MaxH=600&amp;border=0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2057" y="4141592"/>
            <a:ext cx="3374572" cy="2400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473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Title 7"/>
          <p:cNvSpPr>
            <a:spLocks noGrp="1"/>
          </p:cNvSpPr>
          <p:nvPr>
            <p:ph type="title"/>
          </p:nvPr>
        </p:nvSpPr>
        <p:spPr>
          <a:xfrm>
            <a:off x="686104" y="663714"/>
            <a:ext cx="7772400" cy="707886"/>
          </a:xfrm>
        </p:spPr>
        <p:txBody>
          <a:bodyPr/>
          <a:lstStyle/>
          <a:p>
            <a:pPr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altLang="uk-UA" sz="2000" dirty="0">
                <a:ea typeface="SimSun" pitchFamily="2" charset="-122"/>
              </a:rPr>
              <a:t>Гурток сільських господинь з </a:t>
            </a:r>
            <a:r>
              <a:rPr lang="uk-UA" altLang="uk-UA" sz="2000" dirty="0" err="1">
                <a:ea typeface="SimSun" pitchFamily="2" charset="-122"/>
              </a:rPr>
              <a:t>гміни</a:t>
            </a:r>
            <a:r>
              <a:rPr lang="uk-UA" altLang="uk-UA" sz="2000" dirty="0">
                <a:ea typeface="SimSun" pitchFamily="2" charset="-122"/>
              </a:rPr>
              <a:t> </a:t>
            </a:r>
            <a:r>
              <a:rPr lang="uk-UA" altLang="uk-UA" sz="2000" dirty="0" err="1">
                <a:ea typeface="SimSun" pitchFamily="2" charset="-122"/>
              </a:rPr>
              <a:t>Стшельце</a:t>
            </a:r>
            <a:r>
              <a:rPr lang="uk-UA" altLang="uk-UA" sz="2000" dirty="0">
                <a:ea typeface="SimSun" pitchFamily="2" charset="-122"/>
              </a:rPr>
              <a:t> </a:t>
            </a:r>
            <a:r>
              <a:rPr lang="uk-UA" altLang="uk-UA" sz="2000" dirty="0" err="1">
                <a:ea typeface="SimSun" pitchFamily="2" charset="-122"/>
              </a:rPr>
              <a:t>Дольне</a:t>
            </a:r>
            <a:r>
              <a:rPr lang="pl-PL" altLang="uk-UA" sz="2000" dirty="0">
                <a:ea typeface="SimSun" pitchFamily="2" charset="-122"/>
              </a:rPr>
              <a:t>, </a:t>
            </a:r>
            <a:r>
              <a:rPr lang="uk-UA" altLang="uk-UA" sz="2000" dirty="0">
                <a:ea typeface="SimSun" pitchFamily="2" charset="-122"/>
              </a:rPr>
              <a:t/>
            </a:r>
            <a:br>
              <a:rPr lang="uk-UA" altLang="uk-UA" sz="2000" dirty="0">
                <a:ea typeface="SimSun" pitchFamily="2" charset="-122"/>
              </a:rPr>
            </a:br>
            <a:r>
              <a:rPr lang="uk-UA" altLang="uk-UA" sz="2000" dirty="0">
                <a:ea typeface="SimSun" pitchFamily="2" charset="-122"/>
              </a:rPr>
              <a:t>гуртки з інших </a:t>
            </a:r>
            <a:r>
              <a:rPr lang="uk-UA" altLang="uk-UA" sz="2000" dirty="0" err="1">
                <a:ea typeface="SimSun" pitchFamily="2" charset="-122"/>
              </a:rPr>
              <a:t>гмін</a:t>
            </a:r>
            <a:r>
              <a:rPr lang="uk-UA" altLang="uk-UA" sz="2000" dirty="0">
                <a:ea typeface="SimSun" pitchFamily="2" charset="-122"/>
              </a:rPr>
              <a:t> долини Нижньої Вісли</a:t>
            </a:r>
          </a:p>
        </p:txBody>
      </p:sp>
      <p:sp>
        <p:nvSpPr>
          <p:cNvPr id="46083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D114AC17-38A0-41D5-8A99-BF650BB3E4AA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6084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608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6FCA2EE8-CDDA-4C71-A909-C43904FBC12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26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2363629"/>
            <a:ext cx="3810000" cy="304514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59481" y="2371205"/>
            <a:ext cx="3865985" cy="3006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6077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Title 7"/>
          <p:cNvSpPr>
            <a:spLocks noGrp="1"/>
          </p:cNvSpPr>
          <p:nvPr>
            <p:ph type="title"/>
          </p:nvPr>
        </p:nvSpPr>
        <p:spPr>
          <a:xfrm>
            <a:off x="631675" y="631990"/>
            <a:ext cx="7772400" cy="2862322"/>
          </a:xfrm>
        </p:spPr>
        <p:txBody>
          <a:bodyPr/>
          <a:lstStyle/>
          <a:p>
            <a:pPr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 err="1"/>
              <a:t>Регіональні</a:t>
            </a:r>
            <a:r>
              <a:rPr lang="ru-RU" sz="2000" b="1" dirty="0"/>
              <a:t> та </a:t>
            </a:r>
            <a:r>
              <a:rPr lang="ru-RU" sz="2000" b="1" dirty="0" err="1"/>
              <a:t>локальні</a:t>
            </a:r>
            <a:r>
              <a:rPr lang="ru-RU" sz="2000" b="1" dirty="0"/>
              <a:t> </a:t>
            </a:r>
            <a:r>
              <a:rPr lang="ru-RU" sz="2000" b="1" dirty="0" err="1"/>
              <a:t>традиційні</a:t>
            </a:r>
            <a:r>
              <a:rPr lang="ru-RU" sz="2000" b="1" dirty="0"/>
              <a:t> </a:t>
            </a:r>
            <a:r>
              <a:rPr lang="ru-RU" sz="2000" b="1" dirty="0" err="1"/>
              <a:t>продукти</a:t>
            </a:r>
            <a:r>
              <a:rPr lang="ru-RU" sz="2000" b="1" dirty="0"/>
              <a:t>.</a:t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uk-UA" altLang="uk-UA" sz="2000" dirty="0">
                <a:solidFill>
                  <a:schemeClr val="tx1"/>
                </a:solidFill>
              </a:rPr>
              <a:t>Регіональна чи локальна м</a:t>
            </a:r>
            <a:r>
              <a:rPr lang="uk-UA" altLang="uk-UA" sz="2000" dirty="0">
                <a:solidFill>
                  <a:schemeClr val="tx1"/>
                </a:solidFill>
                <a:ea typeface="SimSun" pitchFamily="2" charset="-122"/>
              </a:rPr>
              <a:t>арка – це: </a:t>
            </a:r>
            <a:r>
              <a:rPr lang="uk-UA" altLang="uk-UA" sz="2000" dirty="0">
                <a:solidFill>
                  <a:schemeClr val="tx1"/>
                </a:solidFill>
              </a:rPr>
              <a:t/>
            </a:r>
            <a:br>
              <a:rPr lang="uk-UA" altLang="uk-UA" sz="2000" dirty="0">
                <a:solidFill>
                  <a:schemeClr val="tx1"/>
                </a:solidFill>
              </a:rPr>
            </a:br>
            <a:r>
              <a:rPr lang="uk-UA" altLang="uk-UA" sz="2000" dirty="0">
                <a:solidFill>
                  <a:schemeClr val="tx1"/>
                </a:solidFill>
                <a:ea typeface="SimSun" pitchFamily="2" charset="-122"/>
              </a:rPr>
              <a:t>- виразний імідж території (Земля готики, Намисто Півночі, </a:t>
            </a:r>
            <a:br>
              <a:rPr lang="uk-UA" altLang="uk-UA" sz="2000" dirty="0">
                <a:solidFill>
                  <a:schemeClr val="tx1"/>
                </a:solidFill>
                <a:ea typeface="SimSun" pitchFamily="2" charset="-122"/>
              </a:rPr>
            </a:br>
            <a:r>
              <a:rPr lang="uk-UA" altLang="uk-UA" sz="2000" dirty="0">
                <a:solidFill>
                  <a:schemeClr val="tx1"/>
                </a:solidFill>
                <a:ea typeface="SimSun" pitchFamily="2" charset="-122"/>
              </a:rPr>
              <a:t>  </a:t>
            </a:r>
            <a:r>
              <a:rPr lang="uk-UA" altLang="uk-UA" sz="2000" dirty="0" err="1">
                <a:solidFill>
                  <a:schemeClr val="tx1"/>
                </a:solidFill>
                <a:ea typeface="SimSun" pitchFamily="2" charset="-122"/>
              </a:rPr>
              <a:t>Тухольські</a:t>
            </a:r>
            <a:r>
              <a:rPr lang="uk-UA" altLang="uk-UA" sz="2000" dirty="0">
                <a:solidFill>
                  <a:schemeClr val="tx1"/>
                </a:solidFill>
                <a:ea typeface="SimSun" pitchFamily="2" charset="-122"/>
              </a:rPr>
              <a:t> Бори, Зелені мости Нарви, Долина Нижньої Вісли) </a:t>
            </a:r>
            <a:br>
              <a:rPr lang="uk-UA" altLang="uk-UA" sz="2000" dirty="0">
                <a:solidFill>
                  <a:schemeClr val="tx1"/>
                </a:solidFill>
                <a:ea typeface="SimSun" pitchFamily="2" charset="-122"/>
              </a:rPr>
            </a:br>
            <a:r>
              <a:rPr lang="uk-UA" altLang="uk-UA" sz="2000" dirty="0">
                <a:solidFill>
                  <a:schemeClr val="tx1"/>
                </a:solidFill>
              </a:rPr>
              <a:t>- </a:t>
            </a:r>
            <a:r>
              <a:rPr lang="uk-UA" altLang="uk-UA" sz="2000" dirty="0">
                <a:solidFill>
                  <a:schemeClr val="tx1"/>
                </a:solidFill>
                <a:ea typeface="SimSun" pitchFamily="2" charset="-122"/>
              </a:rPr>
              <a:t>спільний характер продуктів і послуг з даного регіону (продукти харчування, рукоділля, природна спадщина, туристичні послуги, заклади громадського харчування, соціальні та культурні ініціативи).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5059" name="Date Placeholder 3"/>
          <p:cNvSpPr>
            <a:spLocks noGrp="1"/>
          </p:cNvSpPr>
          <p:nvPr>
            <p:ph type="dt" sz="half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5AF907DC-B416-4AC2-AFE8-402444090107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5060" name="Footer Placeholder 4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5061" name="Slide Number Placeholder 5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FBEDD51-6D77-4794-9DB1-2C508304B04C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27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21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25990" y="3867150"/>
            <a:ext cx="1590675" cy="1562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" name="Picture 7"/>
          <p:cNvPicPr>
            <a:picLocks noGrp="1" noChangeAspect="1" noChangeArrowheads="1"/>
          </p:cNvPicPr>
          <p:nvPr>
            <p:ph sz="half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849914" y="3712936"/>
            <a:ext cx="1270000" cy="1892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271259" y="3805645"/>
            <a:ext cx="1746069" cy="17460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473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Title 7"/>
          <p:cNvSpPr>
            <a:spLocks noGrp="1"/>
          </p:cNvSpPr>
          <p:nvPr>
            <p:ph type="title"/>
          </p:nvPr>
        </p:nvSpPr>
        <p:spPr>
          <a:xfrm>
            <a:off x="631675" y="142211"/>
            <a:ext cx="7772400" cy="3754874"/>
          </a:xfrm>
        </p:spPr>
        <p:txBody>
          <a:bodyPr/>
          <a:lstStyle/>
          <a:p>
            <a:pPr defTabSz="449263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 err="1"/>
              <a:t>Форми</a:t>
            </a:r>
            <a:r>
              <a:rPr lang="ru-RU" sz="2000" b="1" dirty="0"/>
              <a:t> </a:t>
            </a:r>
            <a:r>
              <a:rPr lang="ru-RU" sz="2000" b="1" dirty="0" err="1"/>
              <a:t>активності</a:t>
            </a:r>
            <a:r>
              <a:rPr lang="ru-RU" sz="2000" b="1" dirty="0"/>
              <a:t> </a:t>
            </a:r>
            <a:r>
              <a:rPr lang="ru-RU" sz="2000" b="1" dirty="0" err="1"/>
              <a:t>навколо</a:t>
            </a:r>
            <a:r>
              <a:rPr lang="ru-RU" sz="2000" b="1" dirty="0"/>
              <a:t> </a:t>
            </a:r>
            <a:r>
              <a:rPr lang="ru-RU" sz="2000" b="1" dirty="0" err="1"/>
              <a:t>традиційних</a:t>
            </a:r>
            <a:r>
              <a:rPr lang="ru-RU" sz="2000" b="1" dirty="0"/>
              <a:t> </a:t>
            </a:r>
            <a:r>
              <a:rPr lang="ru-RU" sz="2000" b="1" dirty="0" err="1"/>
              <a:t>продуктів</a:t>
            </a:r>
            <a:r>
              <a:rPr lang="ru-RU" sz="2000" b="1" dirty="0"/>
              <a:t>. </a:t>
            </a:r>
            <a:br>
              <a:rPr lang="ru-RU" sz="2000" b="1" dirty="0"/>
            </a:br>
            <a:r>
              <a:rPr lang="uk-UA" altLang="uk-UA" sz="2000" dirty="0">
                <a:ea typeface="SimSun" pitchFamily="2" charset="-122"/>
              </a:rPr>
              <a:t> 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Марка – це:  </a:t>
            </a:r>
            <a:b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</a:b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- </a:t>
            </a:r>
            <a:r>
              <a:rPr lang="uk-UA" altLang="uk-UA" sz="1800" b="1" dirty="0">
                <a:solidFill>
                  <a:schemeClr val="tx1"/>
                </a:solidFill>
                <a:ea typeface="SimSun" pitchFamily="2" charset="-122"/>
              </a:rPr>
              <a:t>Спільна діяльність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на користь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“малої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батьківщини”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(фестивалі, свята,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„дні”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):</a:t>
            </a:r>
            <a:b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</a:b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   Фестиваль смаку –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Ґручно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</a:t>
            </a:r>
            <a:b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</a:b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  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Хмєлякі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–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Краснистав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</a:t>
            </a:r>
            <a:b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</a:b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  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Повідлякі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–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Кшешув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над Саном</a:t>
            </a:r>
            <a:b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</a:b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   Дні полуниці, свято сиру –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Коричін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</a:t>
            </a:r>
            <a:b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</a:br>
            <a:r>
              <a:rPr lang="uk-UA" altLang="uk-UA" sz="1800" dirty="0">
                <a:solidFill>
                  <a:schemeClr val="tx1"/>
                </a:solidFill>
              </a:rPr>
              <a:t>    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Свято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винобрання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–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Любуське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воєводство </a:t>
            </a:r>
            <a:b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</a:b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  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Всепольські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ковальські майстер-класи –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Войцєхув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 </a:t>
            </a:r>
            <a:b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</a:b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   Свято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помухлі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 (тріски балтійської), Свято оселедця –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Леба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, </a:t>
            </a:r>
            <a:r>
              <a:rPr lang="uk-UA" altLang="uk-UA" sz="1800" dirty="0" err="1">
                <a:solidFill>
                  <a:schemeClr val="tx1"/>
                </a:solidFill>
                <a:ea typeface="SimSun" pitchFamily="2" charset="-122"/>
              </a:rPr>
              <a:t>Нєхоже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/>
            </a:r>
            <a:b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</a:b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- </a:t>
            </a:r>
            <a:r>
              <a:rPr lang="uk-UA" altLang="uk-UA" sz="1800" b="1" dirty="0">
                <a:solidFill>
                  <a:schemeClr val="tx1"/>
                </a:solidFill>
                <a:ea typeface="SimSun" pitchFamily="2" charset="-122"/>
              </a:rPr>
              <a:t>Самоорганізація навколо марки </a:t>
            </a:r>
            <a:r>
              <a:rPr lang="uk-UA" altLang="uk-UA" sz="1800" dirty="0">
                <a:solidFill>
                  <a:schemeClr val="tx1"/>
                </a:solidFill>
                <a:ea typeface="SimSun" pitchFamily="2" charset="-122"/>
              </a:rPr>
              <a:t>(асоціації, товариства, групи виробників</a:t>
            </a:r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45059" name="Date Placeholder 3"/>
          <p:cNvSpPr>
            <a:spLocks noGrp="1"/>
          </p:cNvSpPr>
          <p:nvPr>
            <p:ph type="dt" sz="half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5AF907DC-B416-4AC2-AFE8-402444090107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5060" name="Footer Placeholder 4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5061" name="Slide Number Placeholder 5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FBEDD51-6D77-4794-9DB1-2C508304B04C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28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11" name="Picture 3" descr="C:\Documents and Settings\Iza\Moje dokumenty\Norwegia\duży projekt\D5 fot prod\chleb naturexmaly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972" y="3957088"/>
            <a:ext cx="2840255" cy="218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Grp="1" noChangeAspect="1" noChangeArrowheads="1"/>
          </p:cNvPicPr>
          <p:nvPr>
            <p:ph sz="half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71849" y="3962402"/>
            <a:ext cx="2899351" cy="216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019800" y="3953650"/>
            <a:ext cx="2919153" cy="2184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473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8"/>
          <p:cNvSpPr>
            <a:spLocks noGrp="1"/>
          </p:cNvSpPr>
          <p:nvPr>
            <p:ph sz="half" idx="1"/>
          </p:nvPr>
        </p:nvSpPr>
        <p:spPr>
          <a:xfrm>
            <a:off x="152401" y="1284514"/>
            <a:ext cx="4539342" cy="5072743"/>
          </a:xfrm>
        </p:spPr>
        <p:txBody>
          <a:bodyPr>
            <a:normAutofit fontScale="92500"/>
          </a:bodyPr>
          <a:lstStyle/>
          <a:p>
            <a:r>
              <a:rPr lang="uk-UA" sz="1600" dirty="0"/>
              <a:t>Фінський інститут природних ресурсів за допомогою фонду </a:t>
            </a:r>
            <a:r>
              <a:rPr lang="pl-PL" sz="1600" dirty="0"/>
              <a:t>European network for rural development </a:t>
            </a:r>
            <a:r>
              <a:rPr lang="ru-RU" sz="1600" dirty="0"/>
              <a:t>для </a:t>
            </a:r>
            <a:r>
              <a:rPr lang="uk-UA" sz="1600" dirty="0"/>
              <a:t>розвитку виробництва грибів реалізував проект для харчової промисловості та медицини, щоб надати мешканцям сіл та власникам лісів альтернативне джерело доходу.</a:t>
            </a:r>
          </a:p>
          <a:p>
            <a:r>
              <a:rPr lang="uk-UA" sz="1600" dirty="0"/>
              <a:t>Ринок грибів для харчової промисловості і медицини зростає, забезпечуючи потенційну нову додану вартість від лісового господарства.</a:t>
            </a:r>
          </a:p>
          <a:p>
            <a:pPr>
              <a:buNone/>
            </a:pPr>
            <a:r>
              <a:rPr lang="uk-UA" sz="1600" dirty="0"/>
              <a:t>Результати проекту:</a:t>
            </a:r>
          </a:p>
          <a:p>
            <a:r>
              <a:rPr lang="uk-UA" sz="1600" dirty="0"/>
              <a:t>Створення нового ланцюжка створення доданої вартості, забезпечення додаткового джерела доходу для власників лісів.</a:t>
            </a:r>
          </a:p>
          <a:p>
            <a:r>
              <a:rPr lang="uk-UA" sz="1600" dirty="0"/>
              <a:t>Розробка нової сировини для харчових продуктів та ліків.</a:t>
            </a:r>
          </a:p>
          <a:p>
            <a:r>
              <a:rPr lang="uk-UA" sz="1600" dirty="0"/>
              <a:t>Збільшення числа селян та власників лісів, що беруть участь в проекті.</a:t>
            </a:r>
          </a:p>
          <a:p>
            <a:pPr marL="0" indent="0" eaLnBrk="1" hangingPunct="1">
              <a:buNone/>
            </a:pPr>
            <a:endParaRPr lang="en-US" altLang="en-US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686104" y="699347"/>
            <a:ext cx="7772400" cy="400110"/>
          </a:xfrm>
        </p:spPr>
        <p:txBody>
          <a:bodyPr/>
          <a:lstStyle/>
          <a:p>
            <a:pPr eaLnBrk="1" hangingPunct="1"/>
            <a:r>
              <a:rPr lang="uk-UA" sz="2000" b="1" dirty="0"/>
              <a:t>Розвиток виробництва грибів в лісах Фінляндії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29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3515" y="2339439"/>
            <a:ext cx="4256314" cy="2386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364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8"/>
          <p:cNvSpPr>
            <a:spLocks noGrp="1"/>
          </p:cNvSpPr>
          <p:nvPr>
            <p:ph idx="1"/>
          </p:nvPr>
        </p:nvSpPr>
        <p:spPr>
          <a:xfrm>
            <a:off x="681038" y="1370013"/>
            <a:ext cx="8067675" cy="4795291"/>
          </a:xfrm>
        </p:spPr>
        <p:txBody>
          <a:bodyPr/>
          <a:lstStyle/>
          <a:p>
            <a:pPr>
              <a:defRPr/>
            </a:pPr>
            <a:endParaRPr lang="en-US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uk-UA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uk-UA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36867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68DE4C8D-B3E6-4AAD-8AA6-5F75E15B0056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6868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3686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B6D8C11B-44C5-445B-8951-9F488B0D8CEB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3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3074" name="Picture 2" descr="C:\Users\Шемедюк\Desktop\Безимени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28" y="952207"/>
            <a:ext cx="8807287" cy="459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93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8"/>
          <p:cNvSpPr>
            <a:spLocks noGrp="1"/>
          </p:cNvSpPr>
          <p:nvPr>
            <p:ph sz="half" idx="1"/>
          </p:nvPr>
        </p:nvSpPr>
        <p:spPr>
          <a:xfrm>
            <a:off x="152400" y="1284514"/>
            <a:ext cx="4920343" cy="5072743"/>
          </a:xfrm>
        </p:spPr>
        <p:txBody>
          <a:bodyPr>
            <a:normAutofit fontScale="62500" lnSpcReduction="20000"/>
          </a:bodyPr>
          <a:lstStyle/>
          <a:p>
            <a:r>
              <a:rPr lang="uk-UA" sz="2600" dirty="0"/>
              <a:t>Територія знаходиться в німецькомовній частині Швейцарії, а саме агломерації Берна (415 тисяч мешканців). </a:t>
            </a:r>
          </a:p>
          <a:p>
            <a:r>
              <a:rPr lang="uk-UA" sz="2600" dirty="0"/>
              <a:t>Тільки 45% людей, які працюють в сільському господарстві працюють повний день через малу кількість фертильних земель та складний рельєф. </a:t>
            </a:r>
          </a:p>
          <a:p>
            <a:r>
              <a:rPr lang="uk-UA" sz="2600" dirty="0"/>
              <a:t>Середній розмір ферми становить 16,8 га;</a:t>
            </a:r>
          </a:p>
          <a:p>
            <a:r>
              <a:rPr lang="uk-UA" sz="2600" dirty="0"/>
              <a:t>Створення кооперативу дозволило розрізненим дрібним фермерам отримати платформу для розвитку та поєднання зусиль;</a:t>
            </a:r>
          </a:p>
          <a:p>
            <a:r>
              <a:rPr lang="uk-UA" sz="2600" dirty="0"/>
              <a:t>Налагодження постійних комерційних </a:t>
            </a:r>
            <a:r>
              <a:rPr lang="uk-UA" sz="2600" dirty="0" err="1"/>
              <a:t>зв”язків</a:t>
            </a:r>
            <a:r>
              <a:rPr lang="uk-UA" sz="2600" dirty="0"/>
              <a:t> з Берном та організація ланцюгу заготівлі-постачання-переробки молока забезпечило збільшення обсягів постачання та появу оборотних коштів.</a:t>
            </a:r>
          </a:p>
          <a:p>
            <a:r>
              <a:rPr lang="uk-UA" sz="2600" dirty="0"/>
              <a:t>Завдяки вдалому керуванню ресурсами та оптимізації витрат, вдалось налагодити також виготовлення сиру </a:t>
            </a:r>
            <a:r>
              <a:rPr lang="uk-UA" sz="2600" dirty="0" err="1"/>
              <a:t>емменталь</a:t>
            </a:r>
            <a:r>
              <a:rPr lang="uk-UA" sz="2600" dirty="0"/>
              <a:t>, та протягом двох років вийти на новий рівень прибутковості</a:t>
            </a:r>
          </a:p>
          <a:p>
            <a:pPr marL="0" indent="0" eaLnBrk="1" hangingPunct="1">
              <a:buNone/>
            </a:pPr>
            <a:endParaRPr lang="en-US" altLang="en-US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304800" y="83794"/>
            <a:ext cx="8545286" cy="1015663"/>
          </a:xfrm>
        </p:spPr>
        <p:txBody>
          <a:bodyPr/>
          <a:lstStyle/>
          <a:p>
            <a:pPr eaLnBrk="1" hangingPunct="1"/>
            <a:r>
              <a:rPr lang="ru-RU" sz="2000" b="1" dirty="0" err="1"/>
              <a:t>Виробництво</a:t>
            </a:r>
            <a:r>
              <a:rPr lang="ru-RU" sz="2000" b="1" dirty="0"/>
              <a:t> </a:t>
            </a:r>
            <a:r>
              <a:rPr lang="ru-RU" sz="2000" b="1" dirty="0" err="1"/>
              <a:t>продуктів</a:t>
            </a:r>
            <a:r>
              <a:rPr lang="ru-RU" sz="2000" b="1" dirty="0"/>
              <a:t> </a:t>
            </a:r>
            <a:r>
              <a:rPr lang="ru-RU" sz="2000" b="1" dirty="0" err="1"/>
              <a:t>харчування</a:t>
            </a:r>
            <a:r>
              <a:rPr lang="ru-RU" sz="2000" b="1" dirty="0"/>
              <a:t> в </a:t>
            </a:r>
            <a:r>
              <a:rPr lang="ru-RU" sz="2000" b="1" dirty="0" err="1"/>
              <a:t>передмісті</a:t>
            </a:r>
            <a:r>
              <a:rPr lang="ru-RU" sz="2000" b="1" dirty="0"/>
              <a:t> Берна (</a:t>
            </a:r>
            <a:r>
              <a:rPr lang="ru-RU" sz="2000" b="1" dirty="0" err="1"/>
              <a:t>швейцарська</a:t>
            </a:r>
            <a:r>
              <a:rPr lang="ru-RU" sz="2000" b="1" dirty="0"/>
              <a:t> </a:t>
            </a:r>
            <a:r>
              <a:rPr lang="ru-RU" sz="2000" b="1" dirty="0" err="1"/>
              <a:t>агломерація</a:t>
            </a:r>
            <a:r>
              <a:rPr lang="ru-RU" sz="2000" b="1" dirty="0"/>
              <a:t>). Приклад </a:t>
            </a:r>
            <a:r>
              <a:rPr lang="ru-RU" sz="2000" b="1" dirty="0" err="1"/>
              <a:t>ланцюга</a:t>
            </a:r>
            <a:r>
              <a:rPr lang="ru-RU" sz="2000" b="1" dirty="0"/>
              <a:t> поставок молока.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30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29200" y="2057400"/>
            <a:ext cx="3940628" cy="3135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364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8"/>
          <p:cNvSpPr>
            <a:spLocks noGrp="1"/>
          </p:cNvSpPr>
          <p:nvPr>
            <p:ph sz="half" idx="1"/>
          </p:nvPr>
        </p:nvSpPr>
        <p:spPr>
          <a:xfrm>
            <a:off x="261257" y="1284514"/>
            <a:ext cx="5529942" cy="5072743"/>
          </a:xfrm>
        </p:spPr>
        <p:txBody>
          <a:bodyPr>
            <a:normAutofit fontScale="85000" lnSpcReduction="10000"/>
          </a:bodyPr>
          <a:lstStyle/>
          <a:p>
            <a:r>
              <a:rPr lang="uk-UA" dirty="0"/>
              <a:t>Органічні продукти раніше не були помітними на Шведському ринку м'яса птиці, і цей факт був ідентифікований як можливість.</a:t>
            </a:r>
          </a:p>
          <a:p>
            <a:r>
              <a:rPr lang="uk-UA" dirty="0"/>
              <a:t>Невеликі сімейні ферми на початку 2000-х переважно знаходились на межі неприбутковості з різних причин.</a:t>
            </a:r>
          </a:p>
          <a:p>
            <a:r>
              <a:rPr lang="uk-UA" dirty="0" err="1"/>
              <a:t>Брігітта</a:t>
            </a:r>
            <a:r>
              <a:rPr lang="uk-UA" dirty="0"/>
              <a:t> та Клас </a:t>
            </a:r>
            <a:r>
              <a:rPr lang="uk-UA" dirty="0" err="1"/>
              <a:t>Алвен</a:t>
            </a:r>
            <a:r>
              <a:rPr lang="uk-UA" dirty="0"/>
              <a:t>, одними з перших фермерів в країні впровадили комерційну лінію органічних </a:t>
            </a:r>
            <a:r>
              <a:rPr lang="uk-UA" dirty="0" err="1"/>
              <a:t>кур</a:t>
            </a:r>
            <a:r>
              <a:rPr lang="uk-UA" dirty="0"/>
              <a:t> у кооперації з місцевими мешканцями, які виступали </a:t>
            </a:r>
            <a:r>
              <a:rPr lang="uk-UA" dirty="0" err="1"/>
              <a:t>співінвесторами</a:t>
            </a:r>
            <a:r>
              <a:rPr lang="uk-UA" dirty="0"/>
              <a:t>. </a:t>
            </a:r>
          </a:p>
          <a:p>
            <a:r>
              <a:rPr lang="uk-UA" dirty="0"/>
              <a:t>Вартість проекту склала близько € 150 000, що містить 50% від </a:t>
            </a:r>
            <a:r>
              <a:rPr lang="en-US" dirty="0"/>
              <a:t>EAFRD. </a:t>
            </a:r>
            <a:endParaRPr lang="uk-UA" dirty="0"/>
          </a:p>
          <a:p>
            <a:r>
              <a:rPr lang="uk-UA" dirty="0"/>
              <a:t>Підтримка для проекту була надана для підтримки інвестицій на заходи, спрямовані на модернізацію виробництва та впровадження високих стандартів якості та її контролю. </a:t>
            </a:r>
          </a:p>
          <a:p>
            <a:r>
              <a:rPr lang="uk-UA" dirty="0"/>
              <a:t>За 10 років проект окупився, та зараз продуктивність ферми збільшилась вдвічі.</a:t>
            </a:r>
          </a:p>
          <a:p>
            <a:pPr marL="0" indent="0" eaLnBrk="1" hangingPunct="1">
              <a:buNone/>
            </a:pPr>
            <a:endParaRPr lang="en-US" altLang="en-US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686104" y="699347"/>
            <a:ext cx="7772400" cy="400110"/>
          </a:xfrm>
        </p:spPr>
        <p:txBody>
          <a:bodyPr/>
          <a:lstStyle/>
          <a:p>
            <a:pPr eaLnBrk="1" hangingPunct="1"/>
            <a:r>
              <a:rPr lang="uk-UA" sz="2000" b="1" dirty="0"/>
              <a:t>Швеція. </a:t>
            </a:r>
            <a:r>
              <a:rPr lang="uk-UA" sz="2000" b="1" dirty="0" err="1"/>
              <a:t>с.Бентрамп</a:t>
            </a:r>
            <a:r>
              <a:rPr lang="uk-UA" sz="2000" b="1" dirty="0"/>
              <a:t>. Органічна птахоферма.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31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813918" y="1973716"/>
            <a:ext cx="3087874" cy="333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364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8"/>
          <p:cNvSpPr>
            <a:spLocks noGrp="1"/>
          </p:cNvSpPr>
          <p:nvPr>
            <p:ph sz="half" idx="1"/>
          </p:nvPr>
        </p:nvSpPr>
        <p:spPr>
          <a:xfrm>
            <a:off x="141515" y="1284514"/>
            <a:ext cx="4811485" cy="5072743"/>
          </a:xfrm>
        </p:spPr>
        <p:txBody>
          <a:bodyPr>
            <a:normAutofit/>
          </a:bodyPr>
          <a:lstStyle/>
          <a:p>
            <a:r>
              <a:rPr lang="uk-UA" sz="1800" dirty="0"/>
              <a:t>Залучивши лише 65 тис.</a:t>
            </a:r>
            <a:r>
              <a:rPr lang="en-US" sz="1800" dirty="0"/>
              <a:t>$</a:t>
            </a:r>
            <a:r>
              <a:rPr lang="uk-UA" sz="1800" dirty="0"/>
              <a:t> інвестицій, сімейна ферма в Чехії запровадила вирощування органічних овочів, фруктів;</a:t>
            </a:r>
          </a:p>
          <a:p>
            <a:r>
              <a:rPr lang="uk-UA" sz="1800" dirty="0"/>
              <a:t>Сертифікація за відповідними стандартами дозволила сформувати постійний збут в одну з мереж супермаркетів, а також до кількох закладів громадського харчування;</a:t>
            </a:r>
          </a:p>
          <a:p>
            <a:r>
              <a:rPr lang="uk-UA" sz="1800" dirty="0"/>
              <a:t>В періоди найбільшої завантаженості до робіт вже на другий рік залучаються наймані працівники – збільшення прибутку та задіяних площ у 1,7 та 2,1 разів відповідно.</a:t>
            </a:r>
          </a:p>
          <a:p>
            <a:r>
              <a:rPr lang="uk-UA" sz="1800" dirty="0"/>
              <a:t>Модель у 2017 році планується до поширення на основі </a:t>
            </a:r>
            <a:r>
              <a:rPr lang="uk-UA" sz="1800" dirty="0" err="1"/>
              <a:t>кластерної</a:t>
            </a:r>
            <a:r>
              <a:rPr lang="uk-UA" sz="1800" dirty="0"/>
              <a:t> моделі мультиплікації</a:t>
            </a:r>
          </a:p>
          <a:p>
            <a:pPr marL="0" indent="0" eaLnBrk="1" hangingPunct="1">
              <a:buNone/>
            </a:pPr>
            <a:endParaRPr lang="en-US" altLang="en-US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643901" y="699347"/>
            <a:ext cx="7772400" cy="400110"/>
          </a:xfrm>
        </p:spPr>
        <p:txBody>
          <a:bodyPr/>
          <a:lstStyle/>
          <a:p>
            <a:pPr eaLnBrk="1" hangingPunct="1"/>
            <a:r>
              <a:rPr lang="en-US" sz="2000" b="1" dirty="0" err="1"/>
              <a:t>Holubí</a:t>
            </a:r>
            <a:r>
              <a:rPr lang="en-US" sz="2000" b="1" dirty="0"/>
              <a:t> </a:t>
            </a:r>
            <a:r>
              <a:rPr lang="en-US" sz="2000" b="1" dirty="0" err="1"/>
              <a:t>Zhoř</a:t>
            </a:r>
            <a:r>
              <a:rPr lang="en-US" sz="2000" b="1" dirty="0"/>
              <a:t>, </a:t>
            </a:r>
            <a:r>
              <a:rPr lang="uk-UA" sz="2000" b="1" dirty="0"/>
              <a:t>Чехія. Органічна міні-ферма.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32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9" name="Содержимое 7" descr="Figure-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87684" y="2065563"/>
            <a:ext cx="4125687" cy="3094265"/>
          </a:xfrm>
        </p:spPr>
      </p:pic>
    </p:spTree>
    <p:extLst>
      <p:ext uri="{BB962C8B-B14F-4D97-AF65-F5344CB8AC3E}">
        <p14:creationId xmlns:p14="http://schemas.microsoft.com/office/powerpoint/2010/main" val="72364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8"/>
          <p:cNvSpPr>
            <a:spLocks noGrp="1"/>
          </p:cNvSpPr>
          <p:nvPr>
            <p:ph idx="1"/>
          </p:nvPr>
        </p:nvSpPr>
        <p:spPr>
          <a:xfrm>
            <a:off x="685800" y="2002970"/>
            <a:ext cx="7772400" cy="41692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1800" dirty="0"/>
              <a:t>Проблеми:</a:t>
            </a:r>
          </a:p>
          <a:p>
            <a:pPr>
              <a:buNone/>
            </a:pPr>
            <a:endParaRPr lang="uk-UA" sz="1800" dirty="0"/>
          </a:p>
          <a:p>
            <a:r>
              <a:rPr lang="uk-UA" sz="1800" dirty="0"/>
              <a:t>Високе  споживання енергоресурсів;</a:t>
            </a:r>
          </a:p>
          <a:p>
            <a:r>
              <a:rPr lang="uk-UA" sz="1800" dirty="0"/>
              <a:t>Високий рівень безробіття та низький рівень життя мешканців;</a:t>
            </a:r>
          </a:p>
          <a:p>
            <a:r>
              <a:rPr lang="uk-UA" sz="1800" dirty="0"/>
              <a:t>Забруднення водних об'єктів стічними водами;</a:t>
            </a:r>
          </a:p>
          <a:p>
            <a:r>
              <a:rPr lang="uk-UA" sz="1800" dirty="0"/>
              <a:t>Слабкий економічний розвиток, практична відсутність виробництва та/або переробки продукції в громаді;</a:t>
            </a:r>
          </a:p>
          <a:p>
            <a:r>
              <a:rPr lang="uk-UA" sz="1800" dirty="0"/>
              <a:t>Відсутність прикладів для локального наслідування.</a:t>
            </a:r>
          </a:p>
          <a:p>
            <a:pPr marL="0" indent="0" eaLnBrk="1" hangingPunct="1">
              <a:buNone/>
            </a:pPr>
            <a:endParaRPr lang="en-US" altLang="en-US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000" b="1" dirty="0"/>
              <a:t>Чеська республіка, </a:t>
            </a:r>
            <a:r>
              <a:rPr lang="uk-UA" sz="2000" b="1" dirty="0" err="1"/>
              <a:t>с.Хостетін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 dirty="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33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64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Title 7"/>
          <p:cNvSpPr>
            <a:spLocks noGrp="1"/>
          </p:cNvSpPr>
          <p:nvPr>
            <p:ph type="title"/>
          </p:nvPr>
        </p:nvSpPr>
        <p:spPr>
          <a:xfrm>
            <a:off x="664333" y="699347"/>
            <a:ext cx="7772400" cy="400110"/>
          </a:xfrm>
        </p:spPr>
        <p:txBody>
          <a:bodyPr/>
          <a:lstStyle/>
          <a:p>
            <a:pPr eaLnBrk="1" hangingPunct="1"/>
            <a:r>
              <a:rPr lang="uk-UA" sz="2000" dirty="0"/>
              <a:t>Протягом 1992 – 2010 реалізовано: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44035" name="Date Placeholder 3"/>
          <p:cNvSpPr>
            <a:spLocks noGrp="1"/>
          </p:cNvSpPr>
          <p:nvPr>
            <p:ph type="dt" sz="half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6E38779-88C6-4093-B45A-5977E7CD6683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AAE0FED8-3C8C-481E-B969-0D9C1B6E3F37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34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185057" y="1600200"/>
            <a:ext cx="4474029" cy="4572000"/>
          </a:xfrm>
        </p:spPr>
        <p:txBody>
          <a:bodyPr>
            <a:normAutofit fontScale="92500" lnSpcReduction="20000"/>
          </a:bodyPr>
          <a:lstStyle/>
          <a:p>
            <a:r>
              <a:rPr lang="uk-UA" dirty="0"/>
              <a:t>1. </a:t>
            </a:r>
            <a:r>
              <a:rPr lang="uk-UA" dirty="0" err="1"/>
              <a:t>Енергопасивна</a:t>
            </a:r>
            <a:r>
              <a:rPr lang="uk-UA" dirty="0"/>
              <a:t> будівля </a:t>
            </a:r>
            <a:r>
              <a:rPr lang="uk-UA" dirty="0" err="1"/>
              <a:t>екоінституту</a:t>
            </a:r>
            <a:r>
              <a:rPr lang="uk-UA" dirty="0"/>
              <a:t>;</a:t>
            </a:r>
          </a:p>
          <a:p>
            <a:r>
              <a:rPr lang="uk-UA" dirty="0"/>
              <a:t>2. Котельня на біомасі та </a:t>
            </a:r>
            <a:r>
              <a:rPr lang="uk-UA" dirty="0" err="1"/>
              <a:t>біокооператив</a:t>
            </a:r>
            <a:r>
              <a:rPr lang="uk-UA" dirty="0"/>
              <a:t>, паливний двір;</a:t>
            </a:r>
          </a:p>
          <a:p>
            <a:r>
              <a:rPr lang="uk-UA" dirty="0"/>
              <a:t>3. Соковий цех;</a:t>
            </a:r>
          </a:p>
          <a:p>
            <a:r>
              <a:rPr lang="uk-UA" dirty="0"/>
              <a:t>4. Система очистки стічних вод вищою водною рослинністю;</a:t>
            </a:r>
          </a:p>
          <a:p>
            <a:r>
              <a:rPr lang="uk-UA" dirty="0"/>
              <a:t>5. Сушильна лінія для овочів та фруктів;</a:t>
            </a:r>
          </a:p>
          <a:p>
            <a:r>
              <a:rPr lang="uk-UA" dirty="0"/>
              <a:t>6. Навчально-демонстраційний центр;</a:t>
            </a:r>
          </a:p>
          <a:p>
            <a:endParaRPr lang="uk-UA" dirty="0"/>
          </a:p>
          <a:p>
            <a:r>
              <a:rPr lang="uk-UA" dirty="0"/>
              <a:t>+ </a:t>
            </a:r>
            <a:r>
              <a:rPr lang="uk-UA" dirty="0" err="1"/>
              <a:t>Геліосистеми</a:t>
            </a:r>
            <a:r>
              <a:rPr lang="uk-UA" dirty="0"/>
              <a:t>;</a:t>
            </a:r>
          </a:p>
          <a:p>
            <a:r>
              <a:rPr lang="uk-UA" dirty="0"/>
              <a:t>+ Вуличне освітлення </a:t>
            </a:r>
            <a:r>
              <a:rPr lang="uk-UA" dirty="0" err="1"/>
              <a:t>енергоощадними</a:t>
            </a:r>
            <a:r>
              <a:rPr lang="uk-UA" dirty="0"/>
              <a:t> лампами</a:t>
            </a:r>
          </a:p>
          <a:p>
            <a:endParaRPr lang="uk-UA" dirty="0"/>
          </a:p>
        </p:txBody>
      </p:sp>
      <p:pic>
        <p:nvPicPr>
          <p:cNvPr id="12" name="Picture 10"/>
          <p:cNvPicPr>
            <a:picLocks noGrp="1" noChangeAspect="1" noChangeArrowheads="1"/>
          </p:cNvPicPr>
          <p:nvPr>
            <p:ph sz="half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61215" y="1443261"/>
            <a:ext cx="2514600" cy="92347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3" name="Picture 12" descr="leteck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36826" y="2416629"/>
            <a:ext cx="3588718" cy="387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364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2D3F959A-D5CB-46E1-9E34-BF9EB27908E6}" type="datetime1">
              <a:rPr lang="en-US" smtClean="0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dirty="0"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83A3B269-9F45-4843-850C-28FDE95D6825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  <p:pic>
        <p:nvPicPr>
          <p:cNvPr id="9" name="Picture 1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8343" y="340395"/>
            <a:ext cx="4700386" cy="267494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" name="Picture 6"/>
          <p:cNvPicPr>
            <a:picLocks noGrp="1" noChangeAspect="1" noChangeArrowheads="1"/>
          </p:cNvPicPr>
          <p:nvPr>
            <p:ph sz="half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42899" y="3006090"/>
            <a:ext cx="4708071" cy="3295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50970" y="319768"/>
            <a:ext cx="3940629" cy="295547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50971" y="3265715"/>
            <a:ext cx="3897087" cy="302622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2D3F959A-D5CB-46E1-9E34-BF9EB27908E6}" type="datetime1">
              <a:rPr lang="en-US" smtClean="0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dirty="0"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83A3B269-9F45-4843-850C-28FDE95D6825}" type="slidenum">
              <a:rPr lang="en-US" altLang="en-US" smtClean="0"/>
              <a:pPr>
                <a:defRPr/>
              </a:pPr>
              <a:t>36</a:t>
            </a:fld>
            <a:endParaRPr lang="en-US" altLang="en-US"/>
          </a:p>
        </p:txBody>
      </p:sp>
      <p:pic>
        <p:nvPicPr>
          <p:cNvPr id="16" name="Picture 5" descr="C:\Users\Серж\Desktop\spa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56" y="168023"/>
            <a:ext cx="8741229" cy="35328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/>
          <p:cNvPicPr>
            <a:picLocks noGrp="1" noChangeAspect="1" noChangeArrowheads="1"/>
          </p:cNvPicPr>
          <p:nvPr>
            <p:ph sz="half" idx="13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3733513"/>
            <a:ext cx="3860894" cy="280880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9" name="Picture 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562600" y="3741816"/>
            <a:ext cx="3439193" cy="275728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graphicFrame>
        <p:nvGraphicFramePr>
          <p:cNvPr id="1026" name="Object 7"/>
          <p:cNvGraphicFramePr>
            <a:graphicFrameLocks noChangeAspect="1"/>
          </p:cNvGraphicFramePr>
          <p:nvPr/>
        </p:nvGraphicFramePr>
        <p:xfrm>
          <a:off x="3569607" y="3978730"/>
          <a:ext cx="2232025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Acrobat Document" r:id="rId6" imgW="3456000" imgH="3717000" progId="AcroExch.Document.11">
                  <p:embed/>
                </p:oleObj>
              </mc:Choice>
              <mc:Fallback>
                <p:oleObj name="Acrobat Document" r:id="rId6" imgW="3456000" imgH="3717000" progId="AcroExch.Document.11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9607" y="3978730"/>
                        <a:ext cx="2232025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2D3F959A-D5CB-46E1-9E34-BF9EB27908E6}" type="datetime1">
              <a:rPr lang="en-US" smtClean="0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dirty="0"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83A3B269-9F45-4843-850C-28FDE95D6825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  <p:pic>
        <p:nvPicPr>
          <p:cNvPr id="9" name="Picture 10" descr="DSC_008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3285" y="141514"/>
            <a:ext cx="5442858" cy="36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38"/>
          <p:cNvPicPr>
            <a:picLocks noGrp="1" noChangeAspect="1" noChangeArrowheads="1"/>
          </p:cNvPicPr>
          <p:nvPr>
            <p:ph sz="half" idx="13"/>
          </p:nvPr>
        </p:nvPicPr>
        <p:blipFill>
          <a:blip r:embed="rId3"/>
          <a:srcRect l="20468" t="12448" r="14966" b="17383"/>
          <a:stretch>
            <a:fillRect/>
          </a:stretch>
        </p:blipFill>
        <p:spPr bwMode="auto">
          <a:xfrm>
            <a:off x="5600700" y="157571"/>
            <a:ext cx="3393506" cy="283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617029" y="3014687"/>
            <a:ext cx="3352800" cy="22369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261" y="3754891"/>
            <a:ext cx="3401482" cy="279830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11493" y="3740880"/>
            <a:ext cx="2127308" cy="280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2D3F959A-D5CB-46E1-9E34-BF9EB27908E6}" type="datetime1">
              <a:rPr lang="en-US" smtClean="0"/>
              <a:pPr>
                <a:defRPr/>
              </a:pPr>
              <a:t>6/18/2017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dirty="0"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83A3B269-9F45-4843-850C-28FDE95D6825}" type="slidenum">
              <a:rPr lang="en-US" altLang="en-US" smtClean="0"/>
              <a:pPr>
                <a:defRPr/>
              </a:pPr>
              <a:t>38</a:t>
            </a:fld>
            <a:endParaRPr lang="en-US" altLang="en-US"/>
          </a:p>
        </p:txBody>
      </p:sp>
      <p:sp>
        <p:nvSpPr>
          <p:cNvPr id="14" name="Title 7"/>
          <p:cNvSpPr>
            <a:spLocks noGrp="1"/>
          </p:cNvSpPr>
          <p:nvPr>
            <p:ph type="title"/>
          </p:nvPr>
        </p:nvSpPr>
        <p:spPr>
          <a:xfrm>
            <a:off x="688883" y="647932"/>
            <a:ext cx="7772400" cy="400110"/>
          </a:xfrm>
        </p:spPr>
        <p:txBody>
          <a:bodyPr/>
          <a:lstStyle/>
          <a:p>
            <a:pPr algn="ctr" eaLnBrk="1" hangingPunct="1"/>
            <a:r>
              <a:rPr lang="uk-UA" sz="2000" b="1" dirty="0" smtClean="0"/>
              <a:t>Дякуємо за увагу!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903" y="1682408"/>
            <a:ext cx="4840193" cy="15080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773" y="3524556"/>
            <a:ext cx="3922452" cy="204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2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8"/>
          <p:cNvSpPr>
            <a:spLocks noGrp="1"/>
          </p:cNvSpPr>
          <p:nvPr>
            <p:ph idx="1"/>
          </p:nvPr>
        </p:nvSpPr>
        <p:spPr>
          <a:xfrm>
            <a:off x="681038" y="1370013"/>
            <a:ext cx="8067675" cy="4795291"/>
          </a:xfrm>
        </p:spPr>
        <p:txBody>
          <a:bodyPr/>
          <a:lstStyle/>
          <a:p>
            <a:pPr>
              <a:defRPr/>
            </a:pPr>
            <a:endParaRPr lang="en-US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uk-UA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uk-UA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36867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68DE4C8D-B3E6-4AAD-8AA6-5F75E15B0056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6868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3686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B6D8C11B-44C5-445B-8951-9F488B0D8CEB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4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pic>
        <p:nvPicPr>
          <p:cNvPr id="8" name="Місце для вмісту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15401" y="225083"/>
            <a:ext cx="6584885" cy="630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75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8"/>
          <p:cNvSpPr>
            <a:spLocks noGrp="1"/>
          </p:cNvSpPr>
          <p:nvPr>
            <p:ph idx="1"/>
          </p:nvPr>
        </p:nvSpPr>
        <p:spPr>
          <a:xfrm>
            <a:off x="681038" y="1370013"/>
            <a:ext cx="8067675" cy="4795291"/>
          </a:xfrm>
        </p:spPr>
        <p:txBody>
          <a:bodyPr/>
          <a:lstStyle/>
          <a:p>
            <a:pPr>
              <a:defRPr/>
            </a:pPr>
            <a:endParaRPr lang="en-US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uk-UA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uk-UA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36867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68DE4C8D-B3E6-4AAD-8AA6-5F75E15B0056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6868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3686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B6D8C11B-44C5-445B-8951-9F488B0D8CEB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5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6870" name="Title 7"/>
          <p:cNvSpPr>
            <a:spLocks noGrp="1"/>
          </p:cNvSpPr>
          <p:nvPr>
            <p:ph type="title"/>
          </p:nvPr>
        </p:nvSpPr>
        <p:spPr>
          <a:xfrm>
            <a:off x="685800" y="350041"/>
            <a:ext cx="7772400" cy="400110"/>
          </a:xfrm>
        </p:spPr>
        <p:txBody>
          <a:bodyPr/>
          <a:lstStyle/>
          <a:p>
            <a:pPr algn="ctr"/>
            <a:r>
              <a:rPr lang="uk-UA" sz="2000" b="1" dirty="0">
                <a:latin typeface="Arial" panose="020B0604020202020204" pitchFamily="34" charset="0"/>
                <a:ea typeface="Calibri" panose="020F0502020204030204" pitchFamily="34" charset="0"/>
              </a:rPr>
              <a:t>Фінансування програм розвитку EAFRD по країнам ЄС</a:t>
            </a:r>
            <a:endParaRPr lang="uk-UA" sz="2000" dirty="0"/>
          </a:p>
        </p:txBody>
      </p:sp>
      <p:pic>
        <p:nvPicPr>
          <p:cNvPr id="7" name="Рисунок 6" descr="Untitled-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468"/>
            <a:ext cx="9144000" cy="51933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217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8"/>
          <p:cNvSpPr>
            <a:spLocks noGrp="1"/>
          </p:cNvSpPr>
          <p:nvPr>
            <p:ph idx="1"/>
          </p:nvPr>
        </p:nvSpPr>
        <p:spPr>
          <a:xfrm>
            <a:off x="681038" y="1370013"/>
            <a:ext cx="8067675" cy="4795291"/>
          </a:xfrm>
        </p:spPr>
        <p:txBody>
          <a:bodyPr/>
          <a:lstStyle/>
          <a:p>
            <a:pPr>
              <a:defRPr/>
            </a:pPr>
            <a:endParaRPr lang="en-US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uk-UA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uk-UA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36867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68DE4C8D-B3E6-4AAD-8AA6-5F75E15B0056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6868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3686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B6D8C11B-44C5-445B-8951-9F488B0D8CEB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6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6870" name="Title 7"/>
          <p:cNvSpPr>
            <a:spLocks noGrp="1"/>
          </p:cNvSpPr>
          <p:nvPr>
            <p:ph type="title"/>
          </p:nvPr>
        </p:nvSpPr>
        <p:spPr>
          <a:xfrm>
            <a:off x="422031" y="154807"/>
            <a:ext cx="8257735" cy="707886"/>
          </a:xfrm>
        </p:spPr>
        <p:txBody>
          <a:bodyPr/>
          <a:lstStyle/>
          <a:p>
            <a:pPr algn="ctr"/>
            <a:r>
              <a:rPr lang="uk-UA" sz="2000" b="1" dirty="0">
                <a:latin typeface="Arial" panose="020B0604020202020204" pitchFamily="34" charset="0"/>
                <a:ea typeface="Calibri" panose="020F0502020204030204" pitchFamily="34" charset="0"/>
              </a:rPr>
              <a:t>Кількість програм розвитку сільських територій по країнам ЄС (загалом – 118)</a:t>
            </a:r>
            <a:endParaRPr lang="uk-UA" sz="2000" dirty="0"/>
          </a:p>
        </p:txBody>
      </p:sp>
      <p:pic>
        <p:nvPicPr>
          <p:cNvPr id="7" name="Рисунок 6" descr="Untitled-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00332"/>
            <a:ext cx="8839200" cy="55989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37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68DE4C8D-B3E6-4AAD-8AA6-5F75E15B0056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6868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3686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B6D8C11B-44C5-445B-8951-9F488B0D8CEB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6870" name="Title 7"/>
          <p:cNvSpPr>
            <a:spLocks noGrp="1"/>
          </p:cNvSpPr>
          <p:nvPr>
            <p:ph type="title"/>
          </p:nvPr>
        </p:nvSpPr>
        <p:spPr>
          <a:xfrm>
            <a:off x="718458" y="619040"/>
            <a:ext cx="7772400" cy="707886"/>
          </a:xfrm>
        </p:spPr>
        <p:txBody>
          <a:bodyPr/>
          <a:lstStyle/>
          <a:p>
            <a:pPr eaLnBrk="1" hangingPunct="1"/>
            <a:r>
              <a:rPr lang="ru-RU" sz="2000" b="1" dirty="0" err="1"/>
              <a:t>Структурні</a:t>
            </a:r>
            <a:r>
              <a:rPr lang="ru-RU" sz="2000" b="1" dirty="0"/>
              <a:t> та </a:t>
            </a:r>
            <a:r>
              <a:rPr lang="ru-RU" sz="2000" b="1" dirty="0" err="1"/>
              <a:t>інвестиційні</a:t>
            </a:r>
            <a:r>
              <a:rPr lang="ru-RU" sz="2000" b="1" dirty="0"/>
              <a:t> </a:t>
            </a:r>
            <a:r>
              <a:rPr lang="ru-RU" sz="2000" b="1" dirty="0" err="1"/>
              <a:t>фонди</a:t>
            </a:r>
            <a:r>
              <a:rPr lang="ru-RU" sz="2000" b="1" dirty="0"/>
              <a:t> для </a:t>
            </a:r>
            <a:r>
              <a:rPr lang="ru-RU" sz="2000" b="1" dirty="0" err="1"/>
              <a:t>державної</a:t>
            </a:r>
            <a:r>
              <a:rPr lang="ru-RU" sz="2000" b="1" dirty="0"/>
              <a:t> </a:t>
            </a:r>
            <a:r>
              <a:rPr lang="ru-RU" sz="2000" b="1" dirty="0" err="1"/>
              <a:t>підтримки</a:t>
            </a:r>
            <a:r>
              <a:rPr lang="ru-RU" sz="2000" b="1" dirty="0"/>
              <a:t> </a:t>
            </a:r>
            <a:r>
              <a:rPr lang="ru-RU" sz="2000" b="1" dirty="0" err="1"/>
              <a:t>сільського</a:t>
            </a:r>
            <a:r>
              <a:rPr lang="ru-RU" sz="2000" b="1" dirty="0"/>
              <a:t> </a:t>
            </a:r>
            <a:r>
              <a:rPr lang="ru-RU" sz="2000" b="1" dirty="0" err="1"/>
              <a:t>розвитку</a:t>
            </a:r>
            <a:r>
              <a:rPr lang="ru-RU" sz="2000" b="1" dirty="0"/>
              <a:t> у </a:t>
            </a:r>
            <a:r>
              <a:rPr lang="ru-RU" sz="2000" b="1" dirty="0" err="1"/>
              <a:t>країнах</a:t>
            </a:r>
            <a:r>
              <a:rPr lang="ru-RU" sz="2000" b="1" dirty="0"/>
              <a:t> ЄС: </a:t>
            </a:r>
            <a:endParaRPr lang="en-US" altLang="en-US" sz="2000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7" name="Content Placeholder 8"/>
          <p:cNvSpPr txBox="1">
            <a:spLocks/>
          </p:cNvSpPr>
          <p:nvPr/>
        </p:nvSpPr>
        <p:spPr bwMode="auto">
          <a:xfrm>
            <a:off x="474296" y="1902151"/>
            <a:ext cx="5138713" cy="445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0" fontAlgn="base" hangingPunct="0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defRPr>
            </a:lvl1pPr>
            <a:lvl2pPr marL="684213" indent="-230188" algn="l" defTabSz="457200" rtl="0" eaLnBrk="0" fontAlgn="base" hangingPunct="0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–"/>
              <a:defRPr sz="2000" kern="1200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defRPr>
            </a:lvl2pPr>
            <a:lvl3pPr marL="914400" indent="-230188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6C6463"/>
                </a:solidFill>
                <a:latin typeface="Gill Sans MT"/>
                <a:ea typeface="Gill Sans MT" pitchFamily="34" charset="0"/>
                <a:cs typeface="Gill Sans MT"/>
              </a:defRPr>
            </a:lvl3pPr>
            <a:lvl4pPr marL="1146175" indent="-23177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rgbClr val="6C6463"/>
                </a:solidFill>
                <a:latin typeface="Gill Sans MT"/>
                <a:ea typeface="Gill Sans MT" pitchFamily="34" charset="0"/>
                <a:cs typeface="Gill Sans MT"/>
              </a:defRPr>
            </a:lvl4pPr>
            <a:lvl5pPr marL="1255713" indent="-230188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6C6463"/>
                </a:solidFill>
                <a:latin typeface="Gill Sans MT"/>
                <a:ea typeface="Gill Sans MT" pitchFamily="34" charset="0"/>
                <a:cs typeface="Gill Sans M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Європейський фонд регіонального розвитку, </a:t>
            </a:r>
          </a:p>
          <a:p>
            <a:r>
              <a:rPr lang="uk-UA" dirty="0"/>
              <a:t>Європейський соціальний фонд, </a:t>
            </a:r>
          </a:p>
          <a:p>
            <a:r>
              <a:rPr lang="uk-UA" dirty="0"/>
              <a:t>Фонд згуртування, </a:t>
            </a:r>
          </a:p>
          <a:p>
            <a:r>
              <a:rPr lang="uk-UA" dirty="0"/>
              <a:t>Європейський аграрний фонд розвитку сільських районів, </a:t>
            </a:r>
          </a:p>
          <a:p>
            <a:r>
              <a:rPr lang="uk-UA" dirty="0"/>
              <a:t>Європейський морський і риболовецький фонд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>
              <a:defRPr/>
            </a:pPr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5155809" y="1845878"/>
            <a:ext cx="914400" cy="3331031"/>
          </a:xfrm>
          <a:prstGeom prst="rightBrac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70208" y="1902151"/>
            <a:ext cx="290497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>
                <a:solidFill>
                  <a:srgbClr val="C00000"/>
                </a:solidFill>
              </a:rPr>
              <a:t>для отримання фінансування – </a:t>
            </a:r>
            <a:r>
              <a:rPr lang="uk-UA" sz="3200" b="1" dirty="0">
                <a:solidFill>
                  <a:srgbClr val="C00000"/>
                </a:solidFill>
              </a:rPr>
              <a:t>ЛИШЕ</a:t>
            </a:r>
            <a:r>
              <a:rPr lang="uk-UA" sz="3200" dirty="0">
                <a:solidFill>
                  <a:srgbClr val="C00000"/>
                </a:solidFill>
              </a:rPr>
              <a:t> проектний підхід</a:t>
            </a:r>
          </a:p>
        </p:txBody>
      </p:sp>
    </p:spTree>
    <p:extLst>
      <p:ext uri="{BB962C8B-B14F-4D97-AF65-F5344CB8AC3E}">
        <p14:creationId xmlns:p14="http://schemas.microsoft.com/office/powerpoint/2010/main" val="387685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8"/>
          <p:cNvSpPr>
            <a:spLocks noGrp="1"/>
          </p:cNvSpPr>
          <p:nvPr>
            <p:ph idx="1"/>
          </p:nvPr>
        </p:nvSpPr>
        <p:spPr>
          <a:xfrm>
            <a:off x="681038" y="1370013"/>
            <a:ext cx="8067675" cy="4795291"/>
          </a:xfrm>
        </p:spPr>
        <p:txBody>
          <a:bodyPr/>
          <a:lstStyle/>
          <a:p>
            <a:pPr>
              <a:defRPr/>
            </a:pPr>
            <a:endParaRPr lang="en-US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uk-UA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uk-UA" altLang="ru-RU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altLang="en-US" sz="1800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36867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68DE4C8D-B3E6-4AAD-8AA6-5F75E15B0056}" type="datetime1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6/18/2017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36868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en-US" sz="600" dirty="0">
                <a:solidFill>
                  <a:srgbClr val="6C6463"/>
                </a:solidFill>
                <a:cs typeface="Arial" panose="020B0604020202020204" pitchFamily="34" charset="0"/>
              </a:rPr>
              <a:t>ПРОЕКТ USAID «ПІДТРИМКА АГРАРНОГО І СІЛЬСЬКОГО РОЗВИТКУ»</a:t>
            </a:r>
          </a:p>
        </p:txBody>
      </p:sp>
      <p:sp>
        <p:nvSpPr>
          <p:cNvPr id="3686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>
              <a:spcAft>
                <a:spcPct val="0"/>
              </a:spcAft>
              <a:buFontTx/>
              <a:buNone/>
            </a:pPr>
            <a:fld id="{B6D8C11B-44C5-445B-8951-9F488B0D8CEB}" type="slidenum">
              <a:rPr lang="en-US" altLang="en-US" sz="600" smtClean="0">
                <a:solidFill>
                  <a:srgbClr val="6C6463"/>
                </a:solidFill>
                <a:cs typeface="Arial" panose="020B0604020202020204" pitchFamily="34" charset="0"/>
              </a:rPr>
              <a:pPr>
                <a:spcAft>
                  <a:spcPct val="0"/>
                </a:spcAft>
                <a:buFontTx/>
                <a:buNone/>
              </a:pPr>
              <a:t>8</a:t>
            </a:fld>
            <a:endParaRPr lang="en-US" altLang="en-US" sz="600">
              <a:solidFill>
                <a:srgbClr val="6C6463"/>
              </a:solidFill>
              <a:cs typeface="Arial" panose="020B0604020202020204" pitchFamily="34" charset="0"/>
            </a:endParaRPr>
          </a:p>
        </p:txBody>
      </p:sp>
      <p:sp>
        <p:nvSpPr>
          <p:cNvPr id="7" name="Content Placeholder 8"/>
          <p:cNvSpPr txBox="1">
            <a:spLocks/>
          </p:cNvSpPr>
          <p:nvPr/>
        </p:nvSpPr>
        <p:spPr bwMode="auto">
          <a:xfrm>
            <a:off x="450166" y="495382"/>
            <a:ext cx="8077884" cy="548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0" fontAlgn="base" hangingPunct="0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defRPr>
            </a:lvl1pPr>
            <a:lvl2pPr marL="684213" indent="-230188" algn="l" defTabSz="457200" rtl="0" eaLnBrk="0" fontAlgn="base" hangingPunct="0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–"/>
              <a:defRPr sz="2000" kern="1200">
                <a:solidFill>
                  <a:srgbClr val="635C5B"/>
                </a:solidFill>
                <a:latin typeface="Gill Sans MT"/>
                <a:ea typeface="Gill Sans MT" pitchFamily="34" charset="0"/>
                <a:cs typeface="Gill Sans MT"/>
              </a:defRPr>
            </a:lvl2pPr>
            <a:lvl3pPr marL="914400" indent="-230188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6C6463"/>
                </a:solidFill>
                <a:latin typeface="Gill Sans MT"/>
                <a:ea typeface="Gill Sans MT" pitchFamily="34" charset="0"/>
                <a:cs typeface="Gill Sans MT"/>
              </a:defRPr>
            </a:lvl3pPr>
            <a:lvl4pPr marL="1146175" indent="-23177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rgbClr val="6C6463"/>
                </a:solidFill>
                <a:latin typeface="Gill Sans MT"/>
                <a:ea typeface="Gill Sans MT" pitchFamily="34" charset="0"/>
                <a:cs typeface="Gill Sans MT"/>
              </a:defRPr>
            </a:lvl4pPr>
            <a:lvl5pPr marL="1255713" indent="-230188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6C6463"/>
                </a:solidFill>
                <a:latin typeface="Gill Sans MT"/>
                <a:ea typeface="Gill Sans MT" pitchFamily="34" charset="0"/>
                <a:cs typeface="Gill Sans M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2400" dirty="0"/>
              <a:t>Проект – це комплекс заходів, які здійснюються для досягнення чітко визначених цілей упродовж відведеного часу і за допомогою призначених на це фінансових ресурсів (бюджету).</a:t>
            </a:r>
          </a:p>
          <a:p>
            <a:endParaRPr lang="uk-UA" sz="2400" dirty="0"/>
          </a:p>
          <a:p>
            <a:endParaRPr lang="uk-UA" sz="2400" dirty="0"/>
          </a:p>
          <a:p>
            <a:r>
              <a:rPr lang="en-US" sz="2400" dirty="0">
                <a:solidFill>
                  <a:srgbClr val="FF0000"/>
                </a:solidFill>
              </a:rPr>
              <a:t>N.B.! </a:t>
            </a:r>
            <a:r>
              <a:rPr lang="uk-UA" sz="2400" u="sng" dirty="0"/>
              <a:t>Місцеві проекти мають відповідати затвердженим програмам розвитку відповідного органу місцевого самоврядування та вкладатися в межі загальної стратегії розвитку громади й повинні орієнтуватися на таку логічну послідовність:</a:t>
            </a:r>
            <a:r>
              <a:rPr lang="uk-UA" sz="2400" dirty="0"/>
              <a:t> </a:t>
            </a:r>
          </a:p>
          <a:p>
            <a:pPr marL="0" indent="0">
              <a:buNone/>
            </a:pPr>
            <a:r>
              <a:rPr lang="uk-UA" sz="2400" b="1" dirty="0"/>
              <a:t>  стратегії розвитку </a:t>
            </a:r>
            <a:r>
              <a:rPr lang="en-US" sz="2400" b="1" dirty="0"/>
              <a:t>=&gt;</a:t>
            </a:r>
            <a:r>
              <a:rPr lang="uk-UA" sz="2400" b="1" dirty="0"/>
              <a:t> місцеві програми </a:t>
            </a:r>
            <a:r>
              <a:rPr lang="en-US" sz="2400" b="1" dirty="0"/>
              <a:t>=&gt;</a:t>
            </a:r>
            <a:r>
              <a:rPr lang="uk-UA" sz="2400" b="1" dirty="0"/>
              <a:t> проекти</a:t>
            </a:r>
            <a:r>
              <a:rPr lang="uk-UA" sz="2400" dirty="0"/>
              <a:t>.</a:t>
            </a:r>
          </a:p>
          <a:p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60364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E615B32F-5B18-4840-9C60-DC2AA44BB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-1387316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-1387316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-1387316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-1387316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-1387316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-13873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-13873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-13873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-13873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uk-UA" b="1">
                <a:solidFill>
                  <a:schemeClr val="accent2"/>
                </a:solidFill>
                <a:cs typeface="Arial" panose="020B0604020202020204" pitchFamily="34" charset="0"/>
              </a:rPr>
              <a:t>Можливі сценарії спільного розвитку громади</a:t>
            </a:r>
            <a:endParaRPr lang="ru-RU" altLang="uk-UA" b="1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grpSp>
        <p:nvGrpSpPr>
          <p:cNvPr id="67587" name="Group 4">
            <a:extLst>
              <a:ext uri="{FF2B5EF4-FFF2-40B4-BE49-F238E27FC236}">
                <a16:creationId xmlns:a16="http://schemas.microsoft.com/office/drawing/2014/main" id="{FC62A0C6-9845-4AC0-8908-8B7C939AD805}"/>
              </a:ext>
            </a:extLst>
          </p:cNvPr>
          <p:cNvGrpSpPr>
            <a:grpSpLocks/>
          </p:cNvGrpSpPr>
          <p:nvPr/>
        </p:nvGrpSpPr>
        <p:grpSpPr bwMode="auto">
          <a:xfrm>
            <a:off x="684213" y="1076325"/>
            <a:ext cx="8208962" cy="3721100"/>
            <a:chOff x="657" y="981"/>
            <a:chExt cx="4854" cy="3175"/>
          </a:xfrm>
        </p:grpSpPr>
        <p:sp>
          <p:nvSpPr>
            <p:cNvPr id="67589" name="AutoShape 5">
              <a:extLst>
                <a:ext uri="{FF2B5EF4-FFF2-40B4-BE49-F238E27FC236}">
                  <a16:creationId xmlns:a16="http://schemas.microsoft.com/office/drawing/2014/main" id="{A0CC57BA-3054-4B32-AEC1-2EB28E2C02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" y="1344"/>
              <a:ext cx="1271" cy="544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uk-UA" sz="1200" b="1" i="1">
                  <a:cs typeface="Arial" panose="020B0604020202020204" pitchFamily="34" charset="0"/>
                </a:rPr>
                <a:t>Громади не мають</a:t>
              </a:r>
            </a:p>
            <a:p>
              <a:pPr algn="ctr" eaLnBrk="1" hangingPunct="1"/>
              <a:r>
                <a:rPr lang="uk-UA" altLang="uk-UA" sz="1200" b="1" i="1">
                  <a:cs typeface="Arial" panose="020B0604020202020204" pitchFamily="34" charset="0"/>
                </a:rPr>
                <a:t>спільного бачення</a:t>
              </a:r>
            </a:p>
            <a:p>
              <a:pPr algn="ctr" eaLnBrk="1" hangingPunct="1"/>
              <a:r>
                <a:rPr lang="uk-UA" altLang="uk-UA" sz="1200" b="1" i="1">
                  <a:cs typeface="Arial" panose="020B0604020202020204" pitchFamily="34" charset="0"/>
                </a:rPr>
                <a:t>майбутнього</a:t>
              </a:r>
              <a:endParaRPr lang="ru-RU" altLang="uk-UA" sz="1200" b="1" i="1">
                <a:cs typeface="Arial" panose="020B0604020202020204" pitchFamily="34" charset="0"/>
              </a:endParaRPr>
            </a:p>
          </p:txBody>
        </p:sp>
        <p:sp>
          <p:nvSpPr>
            <p:cNvPr id="67590" name="AutoShape 6">
              <a:extLst>
                <a:ext uri="{FF2B5EF4-FFF2-40B4-BE49-F238E27FC236}">
                  <a16:creationId xmlns:a16="http://schemas.microsoft.com/office/drawing/2014/main" id="{A6B86708-0E06-465B-AF77-BEA99DCB4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" y="1344"/>
              <a:ext cx="1407" cy="680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uk-UA" sz="1200" b="1" i="1">
                  <a:cs typeface="Arial" panose="020B0604020202020204" pitchFamily="34" charset="0"/>
                </a:rPr>
                <a:t>Пропозиції бачення</a:t>
              </a:r>
            </a:p>
            <a:p>
              <a:pPr algn="ctr" eaLnBrk="1" hangingPunct="1"/>
              <a:r>
                <a:rPr lang="uk-UA" altLang="uk-UA" sz="1200" b="1" i="1">
                  <a:cs typeface="Arial" panose="020B0604020202020204" pitchFamily="34" charset="0"/>
                </a:rPr>
                <a:t>майбутнього і плану </a:t>
              </a:r>
            </a:p>
            <a:p>
              <a:pPr algn="ctr" eaLnBrk="1" hangingPunct="1"/>
              <a:r>
                <a:rPr lang="uk-UA" altLang="uk-UA" sz="1200" b="1" i="1">
                  <a:cs typeface="Arial" panose="020B0604020202020204" pitchFamily="34" charset="0"/>
                </a:rPr>
                <a:t>дій не підтримуються</a:t>
              </a:r>
            </a:p>
            <a:p>
              <a:pPr algn="ctr" eaLnBrk="1" hangingPunct="1"/>
              <a:r>
                <a:rPr lang="uk-UA" altLang="uk-UA" sz="1200" b="1" i="1">
                  <a:cs typeface="Arial" panose="020B0604020202020204" pitchFamily="34" charset="0"/>
                </a:rPr>
                <a:t>громадами регіону</a:t>
              </a:r>
              <a:endParaRPr lang="ru-RU" altLang="uk-UA" sz="1200" b="1" i="1">
                <a:cs typeface="Arial" panose="020B0604020202020204" pitchFamily="34" charset="0"/>
              </a:endParaRPr>
            </a:p>
          </p:txBody>
        </p:sp>
        <p:sp>
          <p:nvSpPr>
            <p:cNvPr id="67591" name="AutoShape 7">
              <a:extLst>
                <a:ext uri="{FF2B5EF4-FFF2-40B4-BE49-F238E27FC236}">
                  <a16:creationId xmlns:a16="http://schemas.microsoft.com/office/drawing/2014/main" id="{1E1DCDD3-843B-4568-8119-C96DF9190E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9" y="1344"/>
              <a:ext cx="1542" cy="635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uk-UA" sz="1200" b="1" i="1">
                  <a:solidFill>
                    <a:srgbClr val="000099"/>
                  </a:solidFill>
                  <a:cs typeface="Arial" panose="020B0604020202020204" pitchFamily="34" charset="0"/>
                </a:rPr>
                <a:t>Спільне бачення </a:t>
              </a:r>
            </a:p>
            <a:p>
              <a:pPr algn="ctr" eaLnBrk="1" hangingPunct="1"/>
              <a:r>
                <a:rPr lang="uk-UA" altLang="uk-UA" sz="1200" b="1" i="1">
                  <a:solidFill>
                    <a:srgbClr val="000099"/>
                  </a:solidFill>
                  <a:cs typeface="Arial" panose="020B0604020202020204" pitchFamily="34" charset="0"/>
                </a:rPr>
                <a:t>майбутнього і плану дій</a:t>
              </a:r>
            </a:p>
            <a:p>
              <a:pPr algn="ctr" eaLnBrk="1" hangingPunct="1"/>
              <a:r>
                <a:rPr lang="uk-UA" altLang="uk-UA" sz="1200" b="1" i="1">
                  <a:solidFill>
                    <a:srgbClr val="000099"/>
                  </a:solidFill>
                  <a:cs typeface="Arial" panose="020B0604020202020204" pitchFamily="34" charset="0"/>
                </a:rPr>
                <a:t>підтримують громади</a:t>
              </a:r>
            </a:p>
            <a:p>
              <a:pPr algn="ctr" eaLnBrk="1" hangingPunct="1"/>
              <a:r>
                <a:rPr lang="uk-UA" altLang="uk-UA" sz="1200" b="1" i="1">
                  <a:solidFill>
                    <a:srgbClr val="000099"/>
                  </a:solidFill>
                  <a:cs typeface="Arial" panose="020B0604020202020204" pitchFamily="34" charset="0"/>
                </a:rPr>
                <a:t>регіону</a:t>
              </a:r>
              <a:endParaRPr lang="ru-RU" altLang="uk-UA" sz="1200" b="1" i="1">
                <a:solidFill>
                  <a:srgbClr val="000099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592" name="Rectangle 8">
              <a:extLst>
                <a:ext uri="{FF2B5EF4-FFF2-40B4-BE49-F238E27FC236}">
                  <a16:creationId xmlns:a16="http://schemas.microsoft.com/office/drawing/2014/main" id="{BBB19A33-0267-4210-B9E1-EE35DA414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981"/>
              <a:ext cx="1542" cy="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uk-UA" sz="1200" b="1">
                  <a:cs typeface="Arial" panose="020B0604020202020204" pitchFamily="34" charset="0"/>
                </a:rPr>
                <a:t>Відсутність стратегічного </a:t>
              </a:r>
            </a:p>
            <a:p>
              <a:pPr algn="ctr" eaLnBrk="1" hangingPunct="1"/>
              <a:r>
                <a:rPr lang="uk-UA" altLang="uk-UA" sz="1200" b="1">
                  <a:cs typeface="Arial" panose="020B0604020202020204" pitchFamily="34" charset="0"/>
                </a:rPr>
                <a:t>планування</a:t>
              </a:r>
              <a:endParaRPr lang="ru-RU" altLang="uk-UA" sz="1200" b="1">
                <a:cs typeface="Arial" panose="020B0604020202020204" pitchFamily="34" charset="0"/>
              </a:endParaRPr>
            </a:p>
          </p:txBody>
        </p:sp>
        <p:sp>
          <p:nvSpPr>
            <p:cNvPr id="67593" name="Rectangle 9">
              <a:extLst>
                <a:ext uri="{FF2B5EF4-FFF2-40B4-BE49-F238E27FC236}">
                  <a16:creationId xmlns:a16="http://schemas.microsoft.com/office/drawing/2014/main" id="{067DD7C5-E0FA-4A51-AEC0-6984574F1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" y="981"/>
              <a:ext cx="1542" cy="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uk-UA" sz="1200" b="1">
                  <a:cs typeface="Arial" panose="020B0604020202020204" pitchFamily="34" charset="0"/>
                </a:rPr>
                <a:t>Псевдо стратегічне </a:t>
              </a:r>
            </a:p>
            <a:p>
              <a:pPr algn="ctr" eaLnBrk="1" hangingPunct="1"/>
              <a:r>
                <a:rPr lang="uk-UA" altLang="uk-UA" sz="1200" b="1">
                  <a:cs typeface="Arial" panose="020B0604020202020204" pitchFamily="34" charset="0"/>
                </a:rPr>
                <a:t>планування</a:t>
              </a:r>
              <a:endParaRPr lang="ru-RU" altLang="uk-UA" sz="1200" b="1">
                <a:cs typeface="Arial" panose="020B0604020202020204" pitchFamily="34" charset="0"/>
              </a:endParaRPr>
            </a:p>
          </p:txBody>
        </p:sp>
        <p:sp>
          <p:nvSpPr>
            <p:cNvPr id="67594" name="Rectangle 10">
              <a:extLst>
                <a:ext uri="{FF2B5EF4-FFF2-40B4-BE49-F238E27FC236}">
                  <a16:creationId xmlns:a16="http://schemas.microsoft.com/office/drawing/2014/main" id="{6F7C392E-C15B-4952-ACF2-05D566506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9" y="981"/>
              <a:ext cx="1542" cy="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uk-UA" sz="1200" b="1">
                  <a:solidFill>
                    <a:srgbClr val="000099"/>
                  </a:solidFill>
                  <a:cs typeface="Arial" panose="020B0604020202020204" pitchFamily="34" charset="0"/>
                </a:rPr>
                <a:t>Стратегічне планування</a:t>
              </a:r>
              <a:endParaRPr lang="ru-RU" altLang="uk-UA" sz="1200" b="1">
                <a:solidFill>
                  <a:srgbClr val="000099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595" name="AutoShape 11">
              <a:extLst>
                <a:ext uri="{FF2B5EF4-FFF2-40B4-BE49-F238E27FC236}">
                  <a16:creationId xmlns:a16="http://schemas.microsoft.com/office/drawing/2014/main" id="{27D58BE0-1028-41EE-BF81-63A4995E9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2205"/>
              <a:ext cx="1452" cy="1134"/>
            </a:xfrm>
            <a:prstGeom prst="cloudCallout">
              <a:avLst>
                <a:gd name="adj1" fmla="val -12741"/>
                <a:gd name="adj2" fmla="val 21606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uk-UA" altLang="uk-UA" sz="1200">
                <a:cs typeface="Arial" panose="020B0604020202020204" pitchFamily="34" charset="0"/>
              </a:endParaRPr>
            </a:p>
          </p:txBody>
        </p:sp>
        <p:sp>
          <p:nvSpPr>
            <p:cNvPr id="67596" name="AutoShape 12">
              <a:extLst>
                <a:ext uri="{FF2B5EF4-FFF2-40B4-BE49-F238E27FC236}">
                  <a16:creationId xmlns:a16="http://schemas.microsoft.com/office/drawing/2014/main" id="{1C9CCA9A-ADE1-4665-A04F-9A3240CF9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" y="2069"/>
              <a:ext cx="1452" cy="907"/>
            </a:xfrm>
            <a:prstGeom prst="cloudCallout">
              <a:avLst>
                <a:gd name="adj1" fmla="val -12671"/>
                <a:gd name="adj2" fmla="val 40519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uk-UA" altLang="uk-UA" sz="1200">
                <a:cs typeface="Arial" panose="020B0604020202020204" pitchFamily="34" charset="0"/>
              </a:endParaRPr>
            </a:p>
          </p:txBody>
        </p:sp>
        <p:sp>
          <p:nvSpPr>
            <p:cNvPr id="67597" name="AutoShape 13">
              <a:extLst>
                <a:ext uri="{FF2B5EF4-FFF2-40B4-BE49-F238E27FC236}">
                  <a16:creationId xmlns:a16="http://schemas.microsoft.com/office/drawing/2014/main" id="{B8196FCE-953B-48BF-9C77-A71D97F2C22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948" y="2773"/>
              <a:ext cx="317" cy="8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7 w 21600"/>
                <a:gd name="T13" fmla="*/ 5400 h 21600"/>
                <a:gd name="T14" fmla="*/ 18874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7598" name="Oval 14">
              <a:extLst>
                <a:ext uri="{FF2B5EF4-FFF2-40B4-BE49-F238E27FC236}">
                  <a16:creationId xmlns:a16="http://schemas.microsoft.com/office/drawing/2014/main" id="{46F6B224-FF15-4D71-A119-1EFCF5465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2" y="3430"/>
              <a:ext cx="1180" cy="54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uk-UA" sz="1200" b="1" i="1">
                  <a:cs typeface="Arial" panose="020B0604020202020204" pitchFamily="34" charset="0"/>
                </a:rPr>
                <a:t>Бачення </a:t>
              </a:r>
            </a:p>
            <a:p>
              <a:pPr algn="ctr" eaLnBrk="1" hangingPunct="1"/>
              <a:r>
                <a:rPr lang="uk-UA" altLang="uk-UA" sz="1200" b="1" i="1">
                  <a:cs typeface="Arial" panose="020B0604020202020204" pitchFamily="34" charset="0"/>
                </a:rPr>
                <a:t>майбутнього</a:t>
              </a:r>
              <a:endParaRPr lang="ru-RU" altLang="uk-UA" sz="1200" b="1" i="1">
                <a:cs typeface="Arial" panose="020B0604020202020204" pitchFamily="34" charset="0"/>
              </a:endParaRPr>
            </a:p>
          </p:txBody>
        </p:sp>
        <p:sp>
          <p:nvSpPr>
            <p:cNvPr id="67599" name="Oval 15">
              <a:extLst>
                <a:ext uri="{FF2B5EF4-FFF2-40B4-BE49-F238E27FC236}">
                  <a16:creationId xmlns:a16="http://schemas.microsoft.com/office/drawing/2014/main" id="{67A5AAFD-B0E7-436F-8F13-3B6475126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5" y="3203"/>
              <a:ext cx="1180" cy="953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uk-UA" sz="1200" b="1" i="1">
                  <a:solidFill>
                    <a:srgbClr val="000099"/>
                  </a:solidFill>
                  <a:cs typeface="Arial" panose="020B0604020202020204" pitchFamily="34" charset="0"/>
                </a:rPr>
                <a:t>Спільне бачення</a:t>
              </a:r>
            </a:p>
            <a:p>
              <a:pPr algn="ctr" eaLnBrk="1" hangingPunct="1"/>
              <a:r>
                <a:rPr lang="uk-UA" altLang="uk-UA" sz="1200" b="1" i="1">
                  <a:solidFill>
                    <a:srgbClr val="000099"/>
                  </a:solidFill>
                  <a:cs typeface="Arial" panose="020B0604020202020204" pitchFamily="34" charset="0"/>
                </a:rPr>
                <a:t>майбутнього і </a:t>
              </a:r>
            </a:p>
            <a:p>
              <a:pPr algn="ctr" eaLnBrk="1" hangingPunct="1"/>
              <a:r>
                <a:rPr lang="uk-UA" altLang="uk-UA" sz="1200" b="1" i="1">
                  <a:solidFill>
                    <a:srgbClr val="000099"/>
                  </a:solidFill>
                  <a:cs typeface="Arial" panose="020B0604020202020204" pitchFamily="34" charset="0"/>
                </a:rPr>
                <a:t>плану дій</a:t>
              </a:r>
              <a:endParaRPr lang="ru-RU" altLang="uk-UA" sz="1200" b="1" i="1">
                <a:solidFill>
                  <a:srgbClr val="000099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600" name="Line 16">
              <a:extLst>
                <a:ext uri="{FF2B5EF4-FFF2-40B4-BE49-F238E27FC236}">
                  <a16:creationId xmlns:a16="http://schemas.microsoft.com/office/drawing/2014/main" id="{F1C7CD13-F213-4CA5-BBB3-090C4764C3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3" y="2296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01" name="Line 17">
              <a:extLst>
                <a:ext uri="{FF2B5EF4-FFF2-40B4-BE49-F238E27FC236}">
                  <a16:creationId xmlns:a16="http://schemas.microsoft.com/office/drawing/2014/main" id="{1E7E8C0F-C5E9-42C3-A124-29134C994B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61" y="2205"/>
              <a:ext cx="91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02" name="Line 18">
              <a:extLst>
                <a:ext uri="{FF2B5EF4-FFF2-40B4-BE49-F238E27FC236}">
                  <a16:creationId xmlns:a16="http://schemas.microsoft.com/office/drawing/2014/main" id="{EBD3E62F-1976-4D5D-8965-EFBDA40948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4" y="2387"/>
              <a:ext cx="227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03" name="Line 19">
              <a:extLst>
                <a:ext uri="{FF2B5EF4-FFF2-40B4-BE49-F238E27FC236}">
                  <a16:creationId xmlns:a16="http://schemas.microsoft.com/office/drawing/2014/main" id="{A9318DCE-9FE1-453A-ACA3-B668CCEF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17" y="2387"/>
              <a:ext cx="13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04" name="Line 20">
              <a:extLst>
                <a:ext uri="{FF2B5EF4-FFF2-40B4-BE49-F238E27FC236}">
                  <a16:creationId xmlns:a16="http://schemas.microsoft.com/office/drawing/2014/main" id="{244688B1-E3F5-4499-B06D-2D3327F04A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98" y="2205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05" name="Line 21">
              <a:extLst>
                <a:ext uri="{FF2B5EF4-FFF2-40B4-BE49-F238E27FC236}">
                  <a16:creationId xmlns:a16="http://schemas.microsoft.com/office/drawing/2014/main" id="{BD8B1862-5CC4-4CBC-ADAE-AC31A59584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70" y="2205"/>
              <a:ext cx="9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06" name="Line 22">
              <a:extLst>
                <a:ext uri="{FF2B5EF4-FFF2-40B4-BE49-F238E27FC236}">
                  <a16:creationId xmlns:a16="http://schemas.microsoft.com/office/drawing/2014/main" id="{922E3624-2885-40F2-860A-53A7B3F0B6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3" y="2251"/>
              <a:ext cx="136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07" name="Line 23">
              <a:extLst>
                <a:ext uri="{FF2B5EF4-FFF2-40B4-BE49-F238E27FC236}">
                  <a16:creationId xmlns:a16="http://schemas.microsoft.com/office/drawing/2014/main" id="{DF80B347-F10F-44B4-BFD5-2A71DCE5A1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07" y="2387"/>
              <a:ext cx="181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08" name="Line 24">
              <a:extLst>
                <a:ext uri="{FF2B5EF4-FFF2-40B4-BE49-F238E27FC236}">
                  <a16:creationId xmlns:a16="http://schemas.microsoft.com/office/drawing/2014/main" id="{93454EEC-B5AF-4288-A84F-79E4AC59A9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0" y="2296"/>
              <a:ext cx="182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09" name="Line 25">
              <a:extLst>
                <a:ext uri="{FF2B5EF4-FFF2-40B4-BE49-F238E27FC236}">
                  <a16:creationId xmlns:a16="http://schemas.microsoft.com/office/drawing/2014/main" id="{2A144A26-8899-431D-9E86-237BED98F8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88" y="2387"/>
              <a:ext cx="13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10" name="Line 26">
              <a:extLst>
                <a:ext uri="{FF2B5EF4-FFF2-40B4-BE49-F238E27FC236}">
                  <a16:creationId xmlns:a16="http://schemas.microsoft.com/office/drawing/2014/main" id="{87C694F4-8DAB-4283-BA73-DF9D1FEBB1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9" y="243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11" name="Line 27">
              <a:extLst>
                <a:ext uri="{FF2B5EF4-FFF2-40B4-BE49-F238E27FC236}">
                  <a16:creationId xmlns:a16="http://schemas.microsoft.com/office/drawing/2014/main" id="{E13B1919-43F0-4588-A73C-1F21A0C6FD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17" y="2704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12" name="Line 28">
              <a:extLst>
                <a:ext uri="{FF2B5EF4-FFF2-40B4-BE49-F238E27FC236}">
                  <a16:creationId xmlns:a16="http://schemas.microsoft.com/office/drawing/2014/main" id="{52B2A111-55B9-4EEA-9353-64D6C6D7B1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44" y="2659"/>
              <a:ext cx="91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13" name="Line 29">
              <a:extLst>
                <a:ext uri="{FF2B5EF4-FFF2-40B4-BE49-F238E27FC236}">
                  <a16:creationId xmlns:a16="http://schemas.microsoft.com/office/drawing/2014/main" id="{3644FCF7-863A-4527-8F7A-024DD1A704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89" y="2568"/>
              <a:ext cx="272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14" name="Line 30">
              <a:extLst>
                <a:ext uri="{FF2B5EF4-FFF2-40B4-BE49-F238E27FC236}">
                  <a16:creationId xmlns:a16="http://schemas.microsoft.com/office/drawing/2014/main" id="{52201749-C08D-4C08-AD6F-987AF22875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061" y="2478"/>
              <a:ext cx="137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15" name="Line 31">
              <a:extLst>
                <a:ext uri="{FF2B5EF4-FFF2-40B4-BE49-F238E27FC236}">
                  <a16:creationId xmlns:a16="http://schemas.microsoft.com/office/drawing/2014/main" id="{74AEFBD3-7A9F-4AF4-B7A8-DADBA16ECC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25" y="2659"/>
              <a:ext cx="13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16" name="Line 32">
              <a:extLst>
                <a:ext uri="{FF2B5EF4-FFF2-40B4-BE49-F238E27FC236}">
                  <a16:creationId xmlns:a16="http://schemas.microsoft.com/office/drawing/2014/main" id="{0EBC32A9-70BD-4D01-8528-2105A99F9A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61" y="2704"/>
              <a:ext cx="4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17" name="Line 33">
              <a:extLst>
                <a:ext uri="{FF2B5EF4-FFF2-40B4-BE49-F238E27FC236}">
                  <a16:creationId xmlns:a16="http://schemas.microsoft.com/office/drawing/2014/main" id="{8FAB2783-51F7-4FCD-B635-B2F525EB4E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52" y="2704"/>
              <a:ext cx="182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18" name="Line 34">
              <a:extLst>
                <a:ext uri="{FF2B5EF4-FFF2-40B4-BE49-F238E27FC236}">
                  <a16:creationId xmlns:a16="http://schemas.microsoft.com/office/drawing/2014/main" id="{2582E4A0-9B01-4522-BF33-D37610F333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3" y="2614"/>
              <a:ext cx="272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19" name="Line 35">
              <a:extLst>
                <a:ext uri="{FF2B5EF4-FFF2-40B4-BE49-F238E27FC236}">
                  <a16:creationId xmlns:a16="http://schemas.microsoft.com/office/drawing/2014/main" id="{9F5CECB1-DD3C-49F5-974E-D0524FF972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24" y="2432"/>
              <a:ext cx="227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20" name="Line 36">
              <a:extLst>
                <a:ext uri="{FF2B5EF4-FFF2-40B4-BE49-F238E27FC236}">
                  <a16:creationId xmlns:a16="http://schemas.microsoft.com/office/drawing/2014/main" id="{424C9A99-F319-4349-9BDF-6D461819FB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51" y="2523"/>
              <a:ext cx="136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21" name="Line 37">
              <a:extLst>
                <a:ext uri="{FF2B5EF4-FFF2-40B4-BE49-F238E27FC236}">
                  <a16:creationId xmlns:a16="http://schemas.microsoft.com/office/drawing/2014/main" id="{F2529F9D-3922-4986-8084-35D49965D2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0" y="2387"/>
              <a:ext cx="272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22" name="Line 38">
              <a:extLst>
                <a:ext uri="{FF2B5EF4-FFF2-40B4-BE49-F238E27FC236}">
                  <a16:creationId xmlns:a16="http://schemas.microsoft.com/office/drawing/2014/main" id="{7DDC8904-12EB-4DAB-80B3-68AD660FEE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3" y="2523"/>
              <a:ext cx="227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23" name="Line 39">
              <a:extLst>
                <a:ext uri="{FF2B5EF4-FFF2-40B4-BE49-F238E27FC236}">
                  <a16:creationId xmlns:a16="http://schemas.microsoft.com/office/drawing/2014/main" id="{8E3B1696-F980-4698-8BAA-CC75B904C3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5" y="2568"/>
              <a:ext cx="136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24" name="Line 40">
              <a:extLst>
                <a:ext uri="{FF2B5EF4-FFF2-40B4-BE49-F238E27FC236}">
                  <a16:creationId xmlns:a16="http://schemas.microsoft.com/office/drawing/2014/main" id="{BAB8B656-DCEE-45D3-980D-F6BBC03483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3" y="2886"/>
              <a:ext cx="363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25" name="Line 41">
              <a:extLst>
                <a:ext uri="{FF2B5EF4-FFF2-40B4-BE49-F238E27FC236}">
                  <a16:creationId xmlns:a16="http://schemas.microsoft.com/office/drawing/2014/main" id="{8C87D11F-6834-44F0-95AB-B892FE9930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1" y="2750"/>
              <a:ext cx="272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26" name="Line 42">
              <a:extLst>
                <a:ext uri="{FF2B5EF4-FFF2-40B4-BE49-F238E27FC236}">
                  <a16:creationId xmlns:a16="http://schemas.microsoft.com/office/drawing/2014/main" id="{69C2B6A8-6A02-4702-A054-D275308F51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92" y="3022"/>
              <a:ext cx="227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27" name="Line 43">
              <a:extLst>
                <a:ext uri="{FF2B5EF4-FFF2-40B4-BE49-F238E27FC236}">
                  <a16:creationId xmlns:a16="http://schemas.microsoft.com/office/drawing/2014/main" id="{7C5B71DB-8205-4A42-AFDD-52E2BC8ED6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47" y="2296"/>
              <a:ext cx="45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28" name="Line 44">
              <a:extLst>
                <a:ext uri="{FF2B5EF4-FFF2-40B4-BE49-F238E27FC236}">
                  <a16:creationId xmlns:a16="http://schemas.microsoft.com/office/drawing/2014/main" id="{7967300D-8903-43B5-982C-F1AF7300F6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6" y="2659"/>
              <a:ext cx="273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29" name="Line 45">
              <a:extLst>
                <a:ext uri="{FF2B5EF4-FFF2-40B4-BE49-F238E27FC236}">
                  <a16:creationId xmlns:a16="http://schemas.microsoft.com/office/drawing/2014/main" id="{93C2D7B0-FA11-4D63-BB83-13E8D49BA8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29" y="2795"/>
              <a:ext cx="45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30" name="Line 46">
              <a:extLst>
                <a:ext uri="{FF2B5EF4-FFF2-40B4-BE49-F238E27FC236}">
                  <a16:creationId xmlns:a16="http://schemas.microsoft.com/office/drawing/2014/main" id="{62014275-1CAD-4D4D-8EB8-D5FB891F30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65" y="2840"/>
              <a:ext cx="90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31" name="Line 47">
              <a:extLst>
                <a:ext uri="{FF2B5EF4-FFF2-40B4-BE49-F238E27FC236}">
                  <a16:creationId xmlns:a16="http://schemas.microsoft.com/office/drawing/2014/main" id="{3A4B7AB4-50AE-44D1-A60C-98B76267BC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46" y="2659"/>
              <a:ext cx="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32" name="Line 48">
              <a:extLst>
                <a:ext uri="{FF2B5EF4-FFF2-40B4-BE49-F238E27FC236}">
                  <a16:creationId xmlns:a16="http://schemas.microsoft.com/office/drawing/2014/main" id="{7727D356-5956-486B-8DD7-A5BEDE1FE41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882" y="2568"/>
              <a:ext cx="91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33" name="Line 49">
              <a:extLst>
                <a:ext uri="{FF2B5EF4-FFF2-40B4-BE49-F238E27FC236}">
                  <a16:creationId xmlns:a16="http://schemas.microsoft.com/office/drawing/2014/main" id="{8D7953F3-80FA-4A5A-B738-A9816915A1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19" y="2432"/>
              <a:ext cx="408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34" name="Line 50">
              <a:extLst>
                <a:ext uri="{FF2B5EF4-FFF2-40B4-BE49-F238E27FC236}">
                  <a16:creationId xmlns:a16="http://schemas.microsoft.com/office/drawing/2014/main" id="{A8BAAB5B-6F0C-4BAB-AD97-B98D91D5C5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6" y="2296"/>
              <a:ext cx="0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35" name="Line 51">
              <a:extLst>
                <a:ext uri="{FF2B5EF4-FFF2-40B4-BE49-F238E27FC236}">
                  <a16:creationId xmlns:a16="http://schemas.microsoft.com/office/drawing/2014/main" id="{644C0614-DB1A-4AA1-A674-37F8542981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74" y="2341"/>
              <a:ext cx="227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67636" name="Line 52">
              <a:extLst>
                <a:ext uri="{FF2B5EF4-FFF2-40B4-BE49-F238E27FC236}">
                  <a16:creationId xmlns:a16="http://schemas.microsoft.com/office/drawing/2014/main" id="{499F86E9-41C8-4843-8BA9-9B01597E17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29" y="2296"/>
              <a:ext cx="45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grpSp>
          <p:nvGrpSpPr>
            <p:cNvPr id="67637" name="Group 53">
              <a:extLst>
                <a:ext uri="{FF2B5EF4-FFF2-40B4-BE49-F238E27FC236}">
                  <a16:creationId xmlns:a16="http://schemas.microsoft.com/office/drawing/2014/main" id="{92F2E9AF-7D13-4632-A556-192862EB40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95" y="2069"/>
              <a:ext cx="1088" cy="1088"/>
              <a:chOff x="4241" y="2251"/>
              <a:chExt cx="1088" cy="1088"/>
            </a:xfrm>
          </p:grpSpPr>
          <p:sp>
            <p:nvSpPr>
              <p:cNvPr id="67638" name="AutoShape 54">
                <a:extLst>
                  <a:ext uri="{FF2B5EF4-FFF2-40B4-BE49-F238E27FC236}">
                    <a16:creationId xmlns:a16="http://schemas.microsoft.com/office/drawing/2014/main" id="{71E16521-A0DB-40AB-BB66-647A275E7F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1" y="2251"/>
                <a:ext cx="1088" cy="1088"/>
              </a:xfrm>
              <a:prstGeom prst="downArrowCallout">
                <a:avLst>
                  <a:gd name="adj1" fmla="val 50917"/>
                  <a:gd name="adj2" fmla="val 36306"/>
                  <a:gd name="adj3" fmla="val 22440"/>
                  <a:gd name="adj4" fmla="val 62204"/>
                </a:avLst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uk-UA" altLang="uk-UA" sz="1200">
                  <a:cs typeface="Arial" panose="020B0604020202020204" pitchFamily="34" charset="0"/>
                </a:endParaRPr>
              </a:p>
            </p:txBody>
          </p:sp>
          <p:sp>
            <p:nvSpPr>
              <p:cNvPr id="67639" name="Line 55">
                <a:extLst>
                  <a:ext uri="{FF2B5EF4-FFF2-40B4-BE49-F238E27FC236}">
                    <a16:creationId xmlns:a16="http://schemas.microsoft.com/office/drawing/2014/main" id="{F245B545-ABD0-4C0C-995F-EBB461AF55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8" y="2795"/>
                <a:ext cx="181" cy="272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7640" name="Line 56">
                <a:extLst>
                  <a:ext uri="{FF2B5EF4-FFF2-40B4-BE49-F238E27FC236}">
                    <a16:creationId xmlns:a16="http://schemas.microsoft.com/office/drawing/2014/main" id="{AE8F342C-BF53-417E-8B1F-2ADE68D649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40" y="2795"/>
                <a:ext cx="0" cy="272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7641" name="Line 57">
                <a:extLst>
                  <a:ext uri="{FF2B5EF4-FFF2-40B4-BE49-F238E27FC236}">
                    <a16:creationId xmlns:a16="http://schemas.microsoft.com/office/drawing/2014/main" id="{8B9BE2E8-6DE9-4129-85F1-3AC5923713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76" y="2795"/>
                <a:ext cx="136" cy="272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7642" name="Line 58">
                <a:extLst>
                  <a:ext uri="{FF2B5EF4-FFF2-40B4-BE49-F238E27FC236}">
                    <a16:creationId xmlns:a16="http://schemas.microsoft.com/office/drawing/2014/main" id="{6B1D1E66-3F04-481C-896E-08A656E11D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7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7643" name="Line 59">
                <a:extLst>
                  <a:ext uri="{FF2B5EF4-FFF2-40B4-BE49-F238E27FC236}">
                    <a16:creationId xmlns:a16="http://schemas.microsoft.com/office/drawing/2014/main" id="{EA8D25B1-7DFE-4E82-8616-25C3A315FE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3" y="2341"/>
                <a:ext cx="45" cy="318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7644" name="Line 60">
                <a:extLst>
                  <a:ext uri="{FF2B5EF4-FFF2-40B4-BE49-F238E27FC236}">
                    <a16:creationId xmlns:a16="http://schemas.microsoft.com/office/drawing/2014/main" id="{2B10BFAF-1C3C-4C92-A0A6-14EA0EF1B9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94" y="2341"/>
                <a:ext cx="46" cy="363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7645" name="Line 61">
                <a:extLst>
                  <a:ext uri="{FF2B5EF4-FFF2-40B4-BE49-F238E27FC236}">
                    <a16:creationId xmlns:a16="http://schemas.microsoft.com/office/drawing/2014/main" id="{83D43CCC-9E17-4AA4-8016-46CC528271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76" y="2296"/>
                <a:ext cx="0" cy="408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7646" name="Line 62">
                <a:extLst>
                  <a:ext uri="{FF2B5EF4-FFF2-40B4-BE49-F238E27FC236}">
                    <a16:creationId xmlns:a16="http://schemas.microsoft.com/office/drawing/2014/main" id="{50F5493B-0661-4B85-BF10-B9FBACE463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12" y="2296"/>
                <a:ext cx="91" cy="363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7647" name="Line 63">
                <a:extLst>
                  <a:ext uri="{FF2B5EF4-FFF2-40B4-BE49-F238E27FC236}">
                    <a16:creationId xmlns:a16="http://schemas.microsoft.com/office/drawing/2014/main" id="{4DFD36A2-F50D-442A-972A-60FD4EA9EF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48" y="2387"/>
                <a:ext cx="136" cy="363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7648" name="Line 64">
                <a:extLst>
                  <a:ext uri="{FF2B5EF4-FFF2-40B4-BE49-F238E27FC236}">
                    <a16:creationId xmlns:a16="http://schemas.microsoft.com/office/drawing/2014/main" id="{E6DEE560-BDF2-4F4A-94B3-143067CA44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8" y="2659"/>
                <a:ext cx="181" cy="227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7649" name="Line 65">
                <a:extLst>
                  <a:ext uri="{FF2B5EF4-FFF2-40B4-BE49-F238E27FC236}">
                    <a16:creationId xmlns:a16="http://schemas.microsoft.com/office/drawing/2014/main" id="{AE904861-7563-490B-9388-1487B63691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76" y="2704"/>
                <a:ext cx="91" cy="227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7650" name="Line 66">
                <a:extLst>
                  <a:ext uri="{FF2B5EF4-FFF2-40B4-BE49-F238E27FC236}">
                    <a16:creationId xmlns:a16="http://schemas.microsoft.com/office/drawing/2014/main" id="{E45A48B3-7F3E-4D26-AC6B-B3EA23EECE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4" y="3113"/>
                <a:ext cx="91" cy="13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7651" name="Line 67">
                <a:extLst>
                  <a:ext uri="{FF2B5EF4-FFF2-40B4-BE49-F238E27FC236}">
                    <a16:creationId xmlns:a16="http://schemas.microsoft.com/office/drawing/2014/main" id="{DB519CF5-9E6E-4BA4-AD78-C1F41B8023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76" y="3067"/>
                <a:ext cx="91" cy="13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</p:grpSp>
      </p:grpSp>
      <p:sp>
        <p:nvSpPr>
          <p:cNvPr id="67588" name="Straight Connector 6">
            <a:extLst>
              <a:ext uri="{FF2B5EF4-FFF2-40B4-BE49-F238E27FC236}">
                <a16:creationId xmlns:a16="http://schemas.microsoft.com/office/drawing/2014/main" id="{42A5E4A9-5943-45F7-B882-A606545EB4F3}"/>
              </a:ext>
            </a:extLst>
          </p:cNvPr>
          <p:cNvSpPr>
            <a:spLocks noChangeShapeType="1"/>
          </p:cNvSpPr>
          <p:nvPr/>
        </p:nvSpPr>
        <p:spPr bwMode="auto">
          <a:xfrm>
            <a:off x="368300" y="846138"/>
            <a:ext cx="8358188" cy="1587"/>
          </a:xfrm>
          <a:prstGeom prst="line">
            <a:avLst/>
          </a:prstGeom>
          <a:noFill/>
          <a:ln w="317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5645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.3-Template_4.29.2016">
  <a:themeElements>
    <a:clrScheme name="Custom 2">
      <a:dk1>
        <a:sysClr val="windowText" lastClr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bf0c10381aa4bd59932b5b7da857fed xmlns="8d7096d6-fc66-4344-9e3f-2445529a09f6">
      <Terms xmlns="http://schemas.microsoft.com/office/infopath/2007/PartnerControls"/>
    </hbf0c10381aa4bd59932b5b7da857fed>
    <TaxCatchAll xmlns="8d7096d6-fc66-4344-9e3f-2445529a09f6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Project Communications" ma:contentTypeID="0x0101008DA58B5CA681664FAB24816C56F41085090060ADF6F63CBD32418CD3F5438581DBA3" ma:contentTypeVersion="9" ma:contentTypeDescription="Project Communications" ma:contentTypeScope="" ma:versionID="c51e25071fe52e752d79127b485da7a1">
  <xsd:schema xmlns:xsd="http://www.w3.org/2001/XMLSchema" xmlns:xs="http://www.w3.org/2001/XMLSchema" xmlns:p="http://schemas.microsoft.com/office/2006/metadata/properties" xmlns:ns2="8d7096d6-fc66-4344-9e3f-2445529a09f6" targetNamespace="http://schemas.microsoft.com/office/2006/metadata/properties" ma:root="true" ma:fieldsID="21b6c45200d8eece022dc61d5d2e4e89" ns2:_="">
    <xsd:import namespace="8d7096d6-fc66-4344-9e3f-2445529a09f6"/>
    <xsd:element name="properties">
      <xsd:complexType>
        <xsd:sequence>
          <xsd:element name="documentManagement">
            <xsd:complexType>
              <xsd:all>
                <xsd:element ref="ns2:hbf0c10381aa4bd59932b5b7da857fed" minOccurs="0"/>
                <xsd:element ref="ns2:TaxCatchAll" minOccurs="0"/>
                <xsd:element ref="ns2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7096d6-fc66-4344-9e3f-2445529a09f6" elementFormDefault="qualified">
    <xsd:import namespace="http://schemas.microsoft.com/office/2006/documentManagement/types"/>
    <xsd:import namespace="http://schemas.microsoft.com/office/infopath/2007/PartnerControls"/>
    <xsd:element name="hbf0c10381aa4bd59932b5b7da857fed" ma:index="2" nillable="true" ma:taxonomy="true" ma:internalName="hbf0c10381aa4bd59932b5b7da857fed" ma:taxonomyFieldName="Project_x0020_Document_x0020_Type" ma:displayName="Project Document Type" ma:readOnly="false" ma:default="" ma:fieldId="{1bf0c103-81aa-4bd5-9932-b5b7da857fed}" ma:sspId="822e118f-d533-465d-b5ca-7beed2256e09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3" nillable="true" ma:displayName="Taxonomy Catch All Column" ma:description="" ma:hidden="true" ma:list="{6310c9fd-b3a1-40f0-ae24-03c0eea1e115}" ma:internalName="TaxCatchAll" ma:showField="CatchAllData" ma:web="b812eee9-7ea1-4a06-a325-49b4bce9b73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4" nillable="true" ma:displayName="Taxonomy Catch All Column1" ma:description="" ma:hidden="true" ma:list="{6310c9fd-b3a1-40f0-ae24-03c0eea1e115}" ma:internalName="TaxCatchAllLabel" ma:readOnly="true" ma:showField="CatchAllDataLabel" ma:web="b812eee9-7ea1-4a06-a325-49b4bce9b73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D23345-12BC-4572-AE96-B17DC821B44F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572F9D5C-96CB-48B7-976C-026B003990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DF270C-A5C0-43A4-803A-9476BD9DD0F7}">
  <ds:schemaRefs>
    <ds:schemaRef ds:uri="http://purl.org/dc/terms/"/>
    <ds:schemaRef ds:uri="http://schemas.openxmlformats.org/package/2006/metadata/core-properties"/>
    <ds:schemaRef ds:uri="8d7096d6-fc66-4344-9e3f-2445529a09f6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14EEBFD0-3D95-4BD7-8E5B-0138396EC0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7096d6-fc66-4344-9e3f-2445529a09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1080</TotalTime>
  <Words>2243</Words>
  <Application>Microsoft Office PowerPoint</Application>
  <PresentationFormat>Экран (4:3)</PresentationFormat>
  <Paragraphs>292</Paragraphs>
  <Slides>38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7" baseType="lpstr">
      <vt:lpstr>SimSun</vt:lpstr>
      <vt:lpstr>Arial</vt:lpstr>
      <vt:lpstr>Calibri</vt:lpstr>
      <vt:lpstr>Corbel</vt:lpstr>
      <vt:lpstr>Gill Sans MT</vt:lpstr>
      <vt:lpstr>Times New Roman</vt:lpstr>
      <vt:lpstr>Verdana</vt:lpstr>
      <vt:lpstr>4.3-Template_4.29.2016</vt:lpstr>
      <vt:lpstr>Acrobat Document</vt:lpstr>
      <vt:lpstr>РОЗВИТОК СІЛЬСЬКИХ ТЕРИТОРІЙ</vt:lpstr>
      <vt:lpstr>Презентация PowerPoint</vt:lpstr>
      <vt:lpstr>Презентация PowerPoint</vt:lpstr>
      <vt:lpstr>Презентация PowerPoint</vt:lpstr>
      <vt:lpstr>Фінансування програм розвитку EAFRD по країнам ЄС</vt:lpstr>
      <vt:lpstr>Кількість програм розвитку сільських територій по країнам ЄС (загалом – 118)</vt:lpstr>
      <vt:lpstr>Структурні та інвестиційні фонди для державної підтримки сільського розвитку у країнах ЄС: </vt:lpstr>
      <vt:lpstr>Презентация PowerPoint</vt:lpstr>
      <vt:lpstr>Презентация PowerPoint</vt:lpstr>
      <vt:lpstr>Модель енергоефективної громади Село Северинівка (Жмеринський район Вінницької області) </vt:lpstr>
      <vt:lpstr>Модель плодово-ягідного кластеру Село Снітків (Вінницька область) </vt:lpstr>
      <vt:lpstr>Модель розбудови індустрії туризму – Заповідник «Трипільська культура». Село Легедзине (Черкаська область) </vt:lpstr>
      <vt:lpstr>Модель спеціалізації громади із виробництва весільних суконь Село Волока (Чернівецька область) </vt:lpstr>
      <vt:lpstr>Модель спеціалізації громади із виробництва малярних  щіток – мережа приватних підприємців-виробників. Село Іспас (Чернівецька область) </vt:lpstr>
      <vt:lpstr>Модель із організації переробки фітопродукції. Село Спас (Івано-Франківська область) </vt:lpstr>
      <vt:lpstr>Модель спеціалізації громади із вирощення пекінської капусти. Село Перебиківці (Чернівецька область) </vt:lpstr>
      <vt:lpstr>Модель сирної кооперації.  Село Нижнє Селище (Закарпатська область) </vt:lpstr>
      <vt:lpstr>Данія. Єрйо. Енергоефективність та використання відновлювальних джерел енергії.</vt:lpstr>
      <vt:lpstr>Проблеми – енергетична залежність, занепад віддаленої острівної громади, низька зайнятість населення, висока вартість опалення та паливно-мастильних матеріалів.</vt:lpstr>
      <vt:lpstr>Німеччина. Енергетичні кооперативи. с.Фельдгайм.</vt:lpstr>
      <vt:lpstr>Енергетичні кооперативи в Німеччині здійснюють власну діяльність у найрізноманітніших сферах:</vt:lpstr>
      <vt:lpstr>Презентация PowerPoint</vt:lpstr>
      <vt:lpstr>Кооперативна біогазова електростанція у селі Фельдгайм:</vt:lpstr>
      <vt:lpstr>Лааста, Естонія. Сонячна електростанція на сімейній фермі полуниці.</vt:lpstr>
      <vt:lpstr>Республіка Польща. Регіональні та локальні традиційні продукти. Сир коричинський (Ser koryciński) – Асоціація виробників коричинського сиру</vt:lpstr>
      <vt:lpstr>Гурток сільських господинь з гміни Стшельце Дольне,  гуртки з інших гмін долини Нижньої Вісли</vt:lpstr>
      <vt:lpstr>Регіональні та локальні традиційні продукти.  Регіональна чи локальна марка – це:  - виразний імідж території (Земля готики, Намисто Півночі,    Тухольські Бори, Зелені мости Нарви, Долина Нижньої Вісли)  - спільний характер продуктів і послуг з даного регіону (продукти харчування, рукоділля, природна спадщина, туристичні послуги, заклади громадського харчування, соціальні та культурні ініціативи).</vt:lpstr>
      <vt:lpstr>Форми активності навколо традиційних продуктів.   Марка – це:   - Спільна діяльність на користь “малої батьківщини” (фестивалі, свята, „дні”):     Фестиваль смаку – Ґручно      Хмєлякі – Краснистав      Повідлякі – Кшешув над Саном     Дні полуниці, свято сиру – Коричін      Свято винобрання – Любуське воєводство      Всепольські ковальські майстер-класи – Войцєхув       Свято помухлі (тріски балтійської), Свято оселедця – Леба, Нєхоже - Самоорганізація навколо марки (асоціації, товариства, групи виробників</vt:lpstr>
      <vt:lpstr>Розвиток виробництва грибів в лісах Фінляндії</vt:lpstr>
      <vt:lpstr>Виробництво продуктів харчування в передмісті Берна (швейцарська агломерація). Приклад ланцюга поставок молока.</vt:lpstr>
      <vt:lpstr>Швеція. с.Бентрамп. Органічна птахоферма.</vt:lpstr>
      <vt:lpstr>Holubí Zhoř, Чехія. Органічна міні-ферма.</vt:lpstr>
      <vt:lpstr>Чеська республіка, с.Хостетін</vt:lpstr>
      <vt:lpstr>Протягом 1992 – 2010 реалізовано:</vt:lpstr>
      <vt:lpstr>Презентация PowerPoint</vt:lpstr>
      <vt:lpstr>Презентация PowerPoint</vt:lpstr>
      <vt:lpstr>Презентация PowerPoint</vt:lpstr>
      <vt:lpstr>Дякуємо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USAID ARDS  Report &amp; Plan through FY17</dc:title>
  <dc:creator>Vladyslav Karpenko</dc:creator>
  <cp:lastModifiedBy>home</cp:lastModifiedBy>
  <cp:revision>68</cp:revision>
  <dcterms:modified xsi:type="dcterms:W3CDTF">2017-06-18T08:05:03Z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ject Document Type">
    <vt:lpwstr/>
  </property>
  <property fmtid="{D5CDD505-2E9C-101B-9397-08002B2CF9AE}" pid="3" name="ContentTypeId">
    <vt:lpwstr>0x0101008DA58B5CA681664FAB24816C56F41085090060ADF6F63CBD32418CD3F5438581DBA3</vt:lpwstr>
  </property>
</Properties>
</file>