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4"/>
  </p:notesMasterIdLst>
  <p:sldIdLst>
    <p:sldId id="256" r:id="rId2"/>
    <p:sldId id="264" r:id="rId3"/>
    <p:sldId id="265" r:id="rId4"/>
    <p:sldId id="287" r:id="rId5"/>
    <p:sldId id="266" r:id="rId6"/>
    <p:sldId id="260" r:id="rId7"/>
    <p:sldId id="257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58" r:id="rId20"/>
    <p:sldId id="261" r:id="rId21"/>
    <p:sldId id="259" r:id="rId22"/>
    <p:sldId id="262" r:id="rId2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29" autoAdjust="0"/>
  </p:normalViewPr>
  <p:slideViewPr>
    <p:cSldViewPr>
      <p:cViewPr varScale="1">
        <p:scale>
          <a:sx n="148" d="100"/>
          <a:sy n="148" d="100"/>
        </p:scale>
        <p:origin x="-564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DF7262-19AC-4748-8619-1D74D881DAC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EDB5DC-F1EC-4FC1-ABBF-34C83368F8EB}">
      <dgm:prSet/>
      <dgm:spPr/>
      <dgm:t>
        <a:bodyPr/>
        <a:lstStyle/>
        <a:p>
          <a:pPr rtl="0"/>
          <a:endParaRPr lang="ru-RU" dirty="0"/>
        </a:p>
      </dgm:t>
    </dgm:pt>
    <dgm:pt modelId="{4620857D-E384-4E87-8DF7-D3ADEE3C0D9A}" type="parTrans" cxnId="{3548DE45-74F4-4E70-B57B-73001860D1EB}">
      <dgm:prSet/>
      <dgm:spPr/>
      <dgm:t>
        <a:bodyPr/>
        <a:lstStyle/>
        <a:p>
          <a:endParaRPr lang="ru-RU"/>
        </a:p>
      </dgm:t>
    </dgm:pt>
    <dgm:pt modelId="{3F465927-0251-4A79-B078-39FF9497AAC1}" type="sibTrans" cxnId="{3548DE45-74F4-4E70-B57B-73001860D1EB}">
      <dgm:prSet/>
      <dgm:spPr/>
      <dgm:t>
        <a:bodyPr/>
        <a:lstStyle/>
        <a:p>
          <a:endParaRPr lang="ru-RU"/>
        </a:p>
      </dgm:t>
    </dgm:pt>
    <dgm:pt modelId="{2BA290F0-0222-4320-BDA9-1EEDB1B55E9B}">
      <dgm:prSet/>
      <dgm:spPr/>
      <dgm:t>
        <a:bodyPr/>
        <a:lstStyle/>
        <a:p>
          <a:pPr rtl="0"/>
          <a:r>
            <a:rPr lang="ru-RU" dirty="0" smtClean="0"/>
            <a:t>потреба </a:t>
          </a:r>
          <a:r>
            <a:rPr lang="ru-RU" dirty="0" err="1" smtClean="0"/>
            <a:t>ефективного</a:t>
          </a:r>
          <a:r>
            <a:rPr lang="ru-RU" dirty="0" smtClean="0"/>
            <a:t> </a:t>
          </a:r>
          <a:r>
            <a:rPr lang="ru-RU" dirty="0" err="1" smtClean="0"/>
            <a:t>управління</a:t>
          </a:r>
          <a:r>
            <a:rPr lang="ru-RU" dirty="0" smtClean="0"/>
            <a:t> </a:t>
          </a:r>
          <a:r>
            <a:rPr lang="ru-RU" dirty="0" err="1" smtClean="0"/>
            <a:t>новими</a:t>
          </a:r>
          <a:r>
            <a:rPr lang="ru-RU" dirty="0" smtClean="0"/>
            <a:t> </a:t>
          </a:r>
          <a:r>
            <a:rPr lang="ru-RU" dirty="0" err="1" smtClean="0"/>
            <a:t>земельними</a:t>
          </a:r>
          <a:r>
            <a:rPr lang="ru-RU" dirty="0" smtClean="0"/>
            <a:t>, </a:t>
          </a:r>
          <a:r>
            <a:rPr lang="ru-RU" dirty="0" err="1" smtClean="0"/>
            <a:t>бюджетними</a:t>
          </a:r>
          <a:r>
            <a:rPr lang="ru-RU" dirty="0" smtClean="0"/>
            <a:t> ресурсами, </a:t>
          </a:r>
          <a:r>
            <a:rPr lang="ru-RU" dirty="0" err="1" smtClean="0"/>
            <a:t>які</a:t>
          </a:r>
          <a:r>
            <a:rPr lang="ru-RU" dirty="0" smtClean="0"/>
            <a:t> стали </a:t>
          </a:r>
          <a:r>
            <a:rPr lang="ru-RU" dirty="0" err="1" smtClean="0"/>
            <a:t>доступними</a:t>
          </a:r>
          <a:r>
            <a:rPr lang="ru-RU" dirty="0" smtClean="0"/>
            <a:t> для ОТГ і </a:t>
          </a:r>
          <a:r>
            <a:rPr lang="ru-RU" dirty="0" err="1" smtClean="0"/>
            <a:t>можуть</a:t>
          </a:r>
          <a:r>
            <a:rPr lang="ru-RU" dirty="0" smtClean="0"/>
            <a:t> бути </a:t>
          </a:r>
          <a:r>
            <a:rPr lang="ru-RU" dirty="0" err="1" smtClean="0"/>
            <a:t>використані</a:t>
          </a:r>
          <a:r>
            <a:rPr lang="ru-RU" dirty="0" smtClean="0"/>
            <a:t> для розвитку; </a:t>
          </a:r>
          <a:endParaRPr lang="ru-RU" dirty="0"/>
        </a:p>
      </dgm:t>
    </dgm:pt>
    <dgm:pt modelId="{16E55897-ABA7-40EF-86A8-89FF85D3BB53}" type="parTrans" cxnId="{333D0B8B-B656-4698-9069-FC673C60EAAD}">
      <dgm:prSet/>
      <dgm:spPr/>
      <dgm:t>
        <a:bodyPr/>
        <a:lstStyle/>
        <a:p>
          <a:endParaRPr lang="ru-RU"/>
        </a:p>
      </dgm:t>
    </dgm:pt>
    <dgm:pt modelId="{AE41B5A6-291A-4C3A-A9C5-768F3FA7A75A}" type="sibTrans" cxnId="{333D0B8B-B656-4698-9069-FC673C60EAAD}">
      <dgm:prSet/>
      <dgm:spPr/>
      <dgm:t>
        <a:bodyPr/>
        <a:lstStyle/>
        <a:p>
          <a:endParaRPr lang="ru-RU"/>
        </a:p>
      </dgm:t>
    </dgm:pt>
    <dgm:pt modelId="{FD91F07E-AC4A-4268-8871-E74F0B01DFC3}">
      <dgm:prSet/>
      <dgm:spPr/>
      <dgm:t>
        <a:bodyPr/>
        <a:lstStyle/>
        <a:p>
          <a:pPr rtl="0"/>
          <a:r>
            <a:rPr lang="ru-RU" dirty="0" err="1" smtClean="0"/>
            <a:t>Збільшення</a:t>
          </a:r>
          <a:r>
            <a:rPr lang="ru-RU" dirty="0" smtClean="0"/>
            <a:t> </a:t>
          </a:r>
          <a:r>
            <a:rPr lang="ru-RU" dirty="0" err="1" smtClean="0"/>
            <a:t>кількості</a:t>
          </a:r>
          <a:r>
            <a:rPr lang="ru-RU" dirty="0" smtClean="0"/>
            <a:t> </a:t>
          </a:r>
          <a:r>
            <a:rPr lang="ru-RU" dirty="0" err="1" smtClean="0"/>
            <a:t>зацікавлених</a:t>
          </a:r>
          <a:r>
            <a:rPr lang="ru-RU" dirty="0" smtClean="0"/>
            <a:t> </a:t>
          </a:r>
          <a:r>
            <a:rPr lang="ru-RU" dirty="0" err="1" smtClean="0"/>
            <a:t>сторін</a:t>
          </a:r>
          <a:r>
            <a:rPr lang="ru-RU" dirty="0" smtClean="0"/>
            <a:t>, з </a:t>
          </a:r>
          <a:r>
            <a:rPr lang="ru-RU" dirty="0" err="1" smtClean="0"/>
            <a:t>якими</a:t>
          </a:r>
          <a:r>
            <a:rPr lang="ru-RU" dirty="0" smtClean="0"/>
            <a:t> </a:t>
          </a:r>
          <a:r>
            <a:rPr lang="ru-RU" dirty="0" err="1" smtClean="0"/>
            <a:t>потрібно</a:t>
          </a:r>
          <a:r>
            <a:rPr lang="ru-RU" dirty="0" smtClean="0"/>
            <a:t> </a:t>
          </a:r>
          <a:r>
            <a:rPr lang="ru-RU" dirty="0" err="1" smtClean="0"/>
            <a:t>узгоджувати</a:t>
          </a:r>
          <a:r>
            <a:rPr lang="ru-RU" dirty="0" smtClean="0"/>
            <a:t> </a:t>
          </a:r>
          <a:r>
            <a:rPr lang="ru-RU" dirty="0" err="1" smtClean="0"/>
            <a:t>прийняття</a:t>
          </a:r>
          <a:r>
            <a:rPr lang="ru-RU" dirty="0" smtClean="0"/>
            <a:t> </a:t>
          </a:r>
          <a:r>
            <a:rPr lang="ru-RU" dirty="0" err="1" smtClean="0"/>
            <a:t>рішень</a:t>
          </a:r>
          <a:r>
            <a:rPr lang="ru-RU" dirty="0" smtClean="0"/>
            <a:t> у межах ОТГ.</a:t>
          </a:r>
          <a:endParaRPr lang="ru-RU" dirty="0"/>
        </a:p>
      </dgm:t>
    </dgm:pt>
    <dgm:pt modelId="{80B05BE7-E10C-4964-ABCD-CBD3C12EF0F7}" type="parTrans" cxnId="{36A8FC68-882F-4B6D-85DF-54A6372FC512}">
      <dgm:prSet/>
      <dgm:spPr/>
      <dgm:t>
        <a:bodyPr/>
        <a:lstStyle/>
        <a:p>
          <a:endParaRPr lang="ru-RU"/>
        </a:p>
      </dgm:t>
    </dgm:pt>
    <dgm:pt modelId="{D46070D4-09D7-48A0-98AD-FB9881A3E5E0}" type="sibTrans" cxnId="{36A8FC68-882F-4B6D-85DF-54A6372FC512}">
      <dgm:prSet/>
      <dgm:spPr/>
      <dgm:t>
        <a:bodyPr/>
        <a:lstStyle/>
        <a:p>
          <a:endParaRPr lang="ru-RU"/>
        </a:p>
      </dgm:t>
    </dgm:pt>
    <dgm:pt modelId="{EEF4D905-6EBE-430A-8B4F-6E25A9E47371}">
      <dgm:prSet/>
      <dgm:spPr/>
      <dgm:t>
        <a:bodyPr/>
        <a:lstStyle/>
        <a:p>
          <a:pPr rtl="0"/>
          <a:r>
            <a:rPr lang="ru-RU" dirty="0" err="1" smtClean="0"/>
            <a:t>Відсутність</a:t>
          </a:r>
          <a:r>
            <a:rPr lang="ru-RU" dirty="0" smtClean="0"/>
            <a:t> </a:t>
          </a:r>
          <a:r>
            <a:rPr lang="ru-RU" dirty="0" err="1" smtClean="0"/>
            <a:t>загальнопринятих</a:t>
          </a:r>
          <a:r>
            <a:rPr lang="ru-RU" dirty="0" smtClean="0"/>
            <a:t> </a:t>
          </a:r>
          <a:r>
            <a:rPr lang="ru-RU" dirty="0" err="1" smtClean="0"/>
            <a:t>пріоритетів</a:t>
          </a:r>
          <a:r>
            <a:rPr lang="ru-RU" dirty="0" smtClean="0"/>
            <a:t> </a:t>
          </a:r>
          <a:r>
            <a:rPr lang="ru-RU" dirty="0" err="1" smtClean="0"/>
            <a:t>щодо</a:t>
          </a:r>
          <a:r>
            <a:rPr lang="ru-RU" dirty="0" smtClean="0"/>
            <a:t> </a:t>
          </a:r>
          <a:r>
            <a:rPr lang="ru-RU" dirty="0" err="1" smtClean="0"/>
            <a:t>забезпечення</a:t>
          </a:r>
          <a:r>
            <a:rPr lang="ru-RU" dirty="0" smtClean="0"/>
            <a:t> надання </a:t>
          </a:r>
          <a:r>
            <a:rPr lang="ru-RU" dirty="0" err="1" smtClean="0"/>
            <a:t>базових</a:t>
          </a:r>
          <a:r>
            <a:rPr lang="ru-RU" dirty="0" smtClean="0"/>
            <a:t> </a:t>
          </a:r>
          <a:r>
            <a:rPr lang="ru-RU" dirty="0" err="1" smtClean="0"/>
            <a:t>послуг</a:t>
          </a:r>
          <a:r>
            <a:rPr lang="ru-RU" dirty="0" smtClean="0"/>
            <a:t> </a:t>
          </a:r>
          <a:r>
            <a:rPr lang="ru-RU" dirty="0" err="1" smtClean="0"/>
            <a:t>мешканцям</a:t>
          </a:r>
          <a:r>
            <a:rPr lang="ru-RU" dirty="0" smtClean="0"/>
            <a:t> ОТГ. </a:t>
          </a:r>
          <a:r>
            <a:rPr lang="ru-RU" dirty="0" err="1" smtClean="0"/>
            <a:t>Кожен</a:t>
          </a:r>
          <a:r>
            <a:rPr lang="ru-RU" dirty="0" smtClean="0"/>
            <a:t> орган </a:t>
          </a:r>
          <a:r>
            <a:rPr lang="ru-RU" dirty="0" err="1" smtClean="0"/>
            <a:t>місцевого</a:t>
          </a:r>
          <a:r>
            <a:rPr lang="ru-RU" dirty="0" smtClean="0"/>
            <a:t> </a:t>
          </a:r>
          <a:r>
            <a:rPr lang="ru-RU" dirty="0" err="1" smtClean="0"/>
            <a:t>самоврядування</a:t>
          </a:r>
          <a:r>
            <a:rPr lang="ru-RU" dirty="0" smtClean="0"/>
            <a:t> до </a:t>
          </a:r>
          <a:r>
            <a:rPr lang="ru-RU" dirty="0" err="1" smtClean="0"/>
            <a:t>об'єднання</a:t>
          </a:r>
          <a:r>
            <a:rPr lang="ru-RU" dirty="0" smtClean="0"/>
            <a:t> </a:t>
          </a:r>
          <a:r>
            <a:rPr lang="ru-RU" dirty="0" err="1" smtClean="0"/>
            <a:t>мав</a:t>
          </a:r>
          <a:r>
            <a:rPr lang="ru-RU" dirty="0" smtClean="0"/>
            <a:t> </a:t>
          </a:r>
          <a:r>
            <a:rPr lang="ru-RU" dirty="0" err="1" smtClean="0"/>
            <a:t>власні</a:t>
          </a:r>
          <a:r>
            <a:rPr lang="ru-RU" dirty="0" smtClean="0"/>
            <a:t> </a:t>
          </a:r>
          <a:r>
            <a:rPr lang="ru-RU" dirty="0" err="1" smtClean="0"/>
            <a:t>пріорітети</a:t>
          </a:r>
          <a:r>
            <a:rPr lang="ru-RU" dirty="0" smtClean="0"/>
            <a:t> розвитку та </a:t>
          </a:r>
          <a:r>
            <a:rPr lang="ru-RU" dirty="0" err="1" smtClean="0"/>
            <a:t>власну</a:t>
          </a:r>
          <a:r>
            <a:rPr lang="ru-RU" dirty="0" smtClean="0"/>
            <a:t> систему </a:t>
          </a:r>
          <a:r>
            <a:rPr lang="ru-RU" dirty="0" err="1" smtClean="0"/>
            <a:t>цінностей</a:t>
          </a:r>
          <a:r>
            <a:rPr lang="ru-RU" dirty="0" smtClean="0"/>
            <a:t> </a:t>
          </a:r>
          <a:r>
            <a:rPr lang="ru-RU" dirty="0" err="1" smtClean="0"/>
            <a:t>щодо</a:t>
          </a:r>
          <a:r>
            <a:rPr lang="ru-RU" dirty="0" smtClean="0"/>
            <a:t> </a:t>
          </a:r>
          <a:r>
            <a:rPr lang="ru-RU" dirty="0" err="1" smtClean="0"/>
            <a:t>управління</a:t>
          </a:r>
          <a:r>
            <a:rPr lang="ru-RU" dirty="0" smtClean="0"/>
            <a:t> ресурсами. </a:t>
          </a:r>
          <a:endParaRPr lang="ru-RU" dirty="0"/>
        </a:p>
      </dgm:t>
    </dgm:pt>
    <dgm:pt modelId="{C21C3C44-7B03-4F59-822B-8D4ABFAEE623}" type="sibTrans" cxnId="{7C561245-E656-435C-BF39-9DFF70E969CD}">
      <dgm:prSet/>
      <dgm:spPr/>
      <dgm:t>
        <a:bodyPr/>
        <a:lstStyle/>
        <a:p>
          <a:endParaRPr lang="ru-RU"/>
        </a:p>
      </dgm:t>
    </dgm:pt>
    <dgm:pt modelId="{C0BC2300-351E-4165-93E7-A46DD13585E0}" type="parTrans" cxnId="{7C561245-E656-435C-BF39-9DFF70E969CD}">
      <dgm:prSet/>
      <dgm:spPr/>
      <dgm:t>
        <a:bodyPr/>
        <a:lstStyle/>
        <a:p>
          <a:endParaRPr lang="ru-RU"/>
        </a:p>
      </dgm:t>
    </dgm:pt>
    <dgm:pt modelId="{350E3E93-6F5A-45BF-BADC-FC0A4658EE27}" type="pres">
      <dgm:prSet presAssocID="{B7DF7262-19AC-4748-8619-1D74D881DAC3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9CB45D-6A4B-4902-9279-B66964AEF446}" type="pres">
      <dgm:prSet presAssocID="{B7DF7262-19AC-4748-8619-1D74D881DAC3}" presName="arrow" presStyleLbl="bgShp" presStyleIdx="0" presStyleCnt="1" custScaleX="56914" custScaleY="46177" custLinFactNeighborX="-24974" custLinFactNeighborY="-26659"/>
      <dgm:spPr/>
    </dgm:pt>
    <dgm:pt modelId="{D7F78FA5-EE36-40CA-A6C4-2ED604E19DC6}" type="pres">
      <dgm:prSet presAssocID="{B7DF7262-19AC-4748-8619-1D74D881DAC3}" presName="linearProcess" presStyleCnt="0"/>
      <dgm:spPr/>
    </dgm:pt>
    <dgm:pt modelId="{597A7D7C-B516-4F42-A422-6C87578B9721}" type="pres">
      <dgm:prSet presAssocID="{0DEDB5DC-F1EC-4FC1-ABBF-34C83368F8EB}" presName="textNode" presStyleLbl="node1" presStyleIdx="0" presStyleCnt="1" custAng="0" custScaleX="83274" custScaleY="127033" custLinFactNeighborX="-30435" custLinFactNeighborY="566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027C19-4321-4247-974A-7E0D148AA206}" type="presOf" srcId="{FD91F07E-AC4A-4268-8871-E74F0B01DFC3}" destId="{597A7D7C-B516-4F42-A422-6C87578B9721}" srcOrd="0" destOrd="3" presId="urn:microsoft.com/office/officeart/2005/8/layout/hProcess9"/>
    <dgm:cxn modelId="{36A8FC68-882F-4B6D-85DF-54A6372FC512}" srcId="{0DEDB5DC-F1EC-4FC1-ABBF-34C83368F8EB}" destId="{FD91F07E-AC4A-4268-8871-E74F0B01DFC3}" srcOrd="2" destOrd="0" parTransId="{80B05BE7-E10C-4964-ABCD-CBD3C12EF0F7}" sibTransId="{D46070D4-09D7-48A0-98AD-FB9881A3E5E0}"/>
    <dgm:cxn modelId="{1EEF6262-8881-4D01-9972-B3348A97FCB4}" type="presOf" srcId="{0DEDB5DC-F1EC-4FC1-ABBF-34C83368F8EB}" destId="{597A7D7C-B516-4F42-A422-6C87578B9721}" srcOrd="0" destOrd="0" presId="urn:microsoft.com/office/officeart/2005/8/layout/hProcess9"/>
    <dgm:cxn modelId="{9FE1E901-ABCA-46C5-96F7-D43BC7CC227F}" type="presOf" srcId="{EEF4D905-6EBE-430A-8B4F-6E25A9E47371}" destId="{597A7D7C-B516-4F42-A422-6C87578B9721}" srcOrd="0" destOrd="1" presId="urn:microsoft.com/office/officeart/2005/8/layout/hProcess9"/>
    <dgm:cxn modelId="{8377DA78-DE85-4F87-925B-B7A4E59C8978}" type="presOf" srcId="{B7DF7262-19AC-4748-8619-1D74D881DAC3}" destId="{350E3E93-6F5A-45BF-BADC-FC0A4658EE27}" srcOrd="0" destOrd="0" presId="urn:microsoft.com/office/officeart/2005/8/layout/hProcess9"/>
    <dgm:cxn modelId="{333D0B8B-B656-4698-9069-FC673C60EAAD}" srcId="{0DEDB5DC-F1EC-4FC1-ABBF-34C83368F8EB}" destId="{2BA290F0-0222-4320-BDA9-1EEDB1B55E9B}" srcOrd="1" destOrd="0" parTransId="{16E55897-ABA7-40EF-86A8-89FF85D3BB53}" sibTransId="{AE41B5A6-291A-4C3A-A9C5-768F3FA7A75A}"/>
    <dgm:cxn modelId="{AAB5A8D6-6752-4258-9D0E-D3812E84C841}" type="presOf" srcId="{2BA290F0-0222-4320-BDA9-1EEDB1B55E9B}" destId="{597A7D7C-B516-4F42-A422-6C87578B9721}" srcOrd="0" destOrd="2" presId="urn:microsoft.com/office/officeart/2005/8/layout/hProcess9"/>
    <dgm:cxn modelId="{3548DE45-74F4-4E70-B57B-73001860D1EB}" srcId="{B7DF7262-19AC-4748-8619-1D74D881DAC3}" destId="{0DEDB5DC-F1EC-4FC1-ABBF-34C83368F8EB}" srcOrd="0" destOrd="0" parTransId="{4620857D-E384-4E87-8DF7-D3ADEE3C0D9A}" sibTransId="{3F465927-0251-4A79-B078-39FF9497AAC1}"/>
    <dgm:cxn modelId="{7C561245-E656-435C-BF39-9DFF70E969CD}" srcId="{0DEDB5DC-F1EC-4FC1-ABBF-34C83368F8EB}" destId="{EEF4D905-6EBE-430A-8B4F-6E25A9E47371}" srcOrd="0" destOrd="0" parTransId="{C0BC2300-351E-4165-93E7-A46DD13585E0}" sibTransId="{C21C3C44-7B03-4F59-822B-8D4ABFAEE623}"/>
    <dgm:cxn modelId="{DB73DBA1-9EC8-4031-8E49-CEFB836FF92A}" type="presParOf" srcId="{350E3E93-6F5A-45BF-BADC-FC0A4658EE27}" destId="{2B9CB45D-6A4B-4902-9279-B66964AEF446}" srcOrd="0" destOrd="0" presId="urn:microsoft.com/office/officeart/2005/8/layout/hProcess9"/>
    <dgm:cxn modelId="{7D7E044F-5D89-45CA-A838-E79784ED7DA4}" type="presParOf" srcId="{350E3E93-6F5A-45BF-BADC-FC0A4658EE27}" destId="{D7F78FA5-EE36-40CA-A6C4-2ED604E19DC6}" srcOrd="1" destOrd="0" presId="urn:microsoft.com/office/officeart/2005/8/layout/hProcess9"/>
    <dgm:cxn modelId="{59DA70DF-C473-4797-869B-7B22FE55DE4E}" type="presParOf" srcId="{D7F78FA5-EE36-40CA-A6C4-2ED604E19DC6}" destId="{597A7D7C-B516-4F42-A422-6C87578B972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9CB45D-6A4B-4902-9279-B66964AEF446}">
      <dsp:nvSpPr>
        <dsp:cNvPr id="0" name=""/>
        <dsp:cNvSpPr/>
      </dsp:nvSpPr>
      <dsp:spPr>
        <a:xfrm>
          <a:off x="368090" y="11817"/>
          <a:ext cx="3884915" cy="21611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7A7D7C-B516-4F42-A422-6C87578B9721}">
      <dsp:nvSpPr>
        <dsp:cNvPr id="0" name=""/>
        <dsp:cNvSpPr/>
      </dsp:nvSpPr>
      <dsp:spPr>
        <a:xfrm>
          <a:off x="4" y="2211709"/>
          <a:ext cx="4639337" cy="23781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err="1" smtClean="0"/>
            <a:t>Відсутність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загальнопринятих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пріоритетів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щодо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забезпечення</a:t>
          </a:r>
          <a:r>
            <a:rPr lang="ru-RU" sz="1200" kern="1200" dirty="0" smtClean="0"/>
            <a:t> надання </a:t>
          </a:r>
          <a:r>
            <a:rPr lang="ru-RU" sz="1200" kern="1200" dirty="0" err="1" smtClean="0"/>
            <a:t>базових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послуг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мешканцям</a:t>
          </a:r>
          <a:r>
            <a:rPr lang="ru-RU" sz="1200" kern="1200" dirty="0" smtClean="0"/>
            <a:t> ОТГ. </a:t>
          </a:r>
          <a:r>
            <a:rPr lang="ru-RU" sz="1200" kern="1200" dirty="0" err="1" smtClean="0"/>
            <a:t>Кожен</a:t>
          </a:r>
          <a:r>
            <a:rPr lang="ru-RU" sz="1200" kern="1200" dirty="0" smtClean="0"/>
            <a:t> орган </a:t>
          </a:r>
          <a:r>
            <a:rPr lang="ru-RU" sz="1200" kern="1200" dirty="0" err="1" smtClean="0"/>
            <a:t>місцевого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самоврядування</a:t>
          </a:r>
          <a:r>
            <a:rPr lang="ru-RU" sz="1200" kern="1200" dirty="0" smtClean="0"/>
            <a:t> до </a:t>
          </a:r>
          <a:r>
            <a:rPr lang="ru-RU" sz="1200" kern="1200" dirty="0" err="1" smtClean="0"/>
            <a:t>об'єднання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мав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власні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пріорітети</a:t>
          </a:r>
          <a:r>
            <a:rPr lang="ru-RU" sz="1200" kern="1200" dirty="0" smtClean="0"/>
            <a:t> розвитку та </a:t>
          </a:r>
          <a:r>
            <a:rPr lang="ru-RU" sz="1200" kern="1200" dirty="0" err="1" smtClean="0"/>
            <a:t>власну</a:t>
          </a:r>
          <a:r>
            <a:rPr lang="ru-RU" sz="1200" kern="1200" dirty="0" smtClean="0"/>
            <a:t> систему </a:t>
          </a:r>
          <a:r>
            <a:rPr lang="ru-RU" sz="1200" kern="1200" dirty="0" err="1" smtClean="0"/>
            <a:t>цінностей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щодо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управління</a:t>
          </a:r>
          <a:r>
            <a:rPr lang="ru-RU" sz="1200" kern="1200" dirty="0" smtClean="0"/>
            <a:t> ресурсами. </a:t>
          </a:r>
          <a:endParaRPr lang="ru-RU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потреба </a:t>
          </a:r>
          <a:r>
            <a:rPr lang="ru-RU" sz="1200" kern="1200" dirty="0" err="1" smtClean="0"/>
            <a:t>ефективного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управління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новими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земельними</a:t>
          </a:r>
          <a:r>
            <a:rPr lang="ru-RU" sz="1200" kern="1200" dirty="0" smtClean="0"/>
            <a:t>, </a:t>
          </a:r>
          <a:r>
            <a:rPr lang="ru-RU" sz="1200" kern="1200" dirty="0" err="1" smtClean="0"/>
            <a:t>бюджетними</a:t>
          </a:r>
          <a:r>
            <a:rPr lang="ru-RU" sz="1200" kern="1200" dirty="0" smtClean="0"/>
            <a:t> ресурсами, </a:t>
          </a:r>
          <a:r>
            <a:rPr lang="ru-RU" sz="1200" kern="1200" dirty="0" err="1" smtClean="0"/>
            <a:t>які</a:t>
          </a:r>
          <a:r>
            <a:rPr lang="ru-RU" sz="1200" kern="1200" dirty="0" smtClean="0"/>
            <a:t> стали </a:t>
          </a:r>
          <a:r>
            <a:rPr lang="ru-RU" sz="1200" kern="1200" dirty="0" err="1" smtClean="0"/>
            <a:t>доступними</a:t>
          </a:r>
          <a:r>
            <a:rPr lang="ru-RU" sz="1200" kern="1200" dirty="0" smtClean="0"/>
            <a:t> для ОТГ і </a:t>
          </a:r>
          <a:r>
            <a:rPr lang="ru-RU" sz="1200" kern="1200" dirty="0" err="1" smtClean="0"/>
            <a:t>можуть</a:t>
          </a:r>
          <a:r>
            <a:rPr lang="ru-RU" sz="1200" kern="1200" dirty="0" smtClean="0"/>
            <a:t> бути </a:t>
          </a:r>
          <a:r>
            <a:rPr lang="ru-RU" sz="1200" kern="1200" dirty="0" err="1" smtClean="0"/>
            <a:t>використані</a:t>
          </a:r>
          <a:r>
            <a:rPr lang="ru-RU" sz="1200" kern="1200" dirty="0" smtClean="0"/>
            <a:t> для розвитку; </a:t>
          </a:r>
          <a:endParaRPr lang="ru-RU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err="1" smtClean="0"/>
            <a:t>Збільшення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кількості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зацікавлених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сторін</a:t>
          </a:r>
          <a:r>
            <a:rPr lang="ru-RU" sz="1200" kern="1200" dirty="0" smtClean="0"/>
            <a:t>, з </a:t>
          </a:r>
          <a:r>
            <a:rPr lang="ru-RU" sz="1200" kern="1200" dirty="0" err="1" smtClean="0"/>
            <a:t>якими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потрібно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узгоджувати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прийняття</a:t>
          </a:r>
          <a:r>
            <a:rPr lang="ru-RU" sz="1200" kern="1200" dirty="0" smtClean="0"/>
            <a:t> </a:t>
          </a:r>
          <a:r>
            <a:rPr lang="ru-RU" sz="1200" kern="1200" dirty="0" err="1" smtClean="0"/>
            <a:t>рішень</a:t>
          </a:r>
          <a:r>
            <a:rPr lang="ru-RU" sz="1200" kern="1200" dirty="0" smtClean="0"/>
            <a:t> у межах ОТГ.</a:t>
          </a:r>
          <a:endParaRPr lang="ru-RU" sz="1200" kern="1200" dirty="0"/>
        </a:p>
      </dsp:txBody>
      <dsp:txXfrm>
        <a:off x="116096" y="2327801"/>
        <a:ext cx="4407153" cy="2145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8AE6D-4DF3-4711-A274-A547376F0212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7BC5B6-E563-478E-95D3-F94D7894EA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124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C5B6-E563-478E-95D3-F94D7894EA9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580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3789409"/>
            <a:ext cx="5637010" cy="66158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2349218"/>
            <a:ext cx="7175351" cy="134487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548640"/>
            <a:ext cx="4829287" cy="36710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548639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548640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5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9144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826228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279126"/>
            <a:ext cx="6512511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9195"/>
            <a:ext cx="6400800" cy="260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5.jp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6.jp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41480"/>
            <a:ext cx="8748464" cy="793812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uk-UA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Стратегічне планування 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museumizori.ru/images/chat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822"/>
            <a:ext cx="3822237" cy="2866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verabard.com/wp-content/uploads/2015/04/19184028_planning000019099036hi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922" y="2612554"/>
            <a:ext cx="3728834" cy="253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0969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3867" y="2427735"/>
            <a:ext cx="5508613" cy="216024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err="1"/>
              <a:t>Відповідно</a:t>
            </a:r>
            <a:r>
              <a:rPr lang="ru-RU" sz="2000" dirty="0"/>
              <a:t> до статуту, </a:t>
            </a:r>
            <a:r>
              <a:rPr lang="ru-RU" sz="2000" dirty="0" err="1"/>
              <a:t>основні</a:t>
            </a:r>
            <a:r>
              <a:rPr lang="ru-RU" sz="2000" dirty="0"/>
              <a:t> напрямки </a:t>
            </a:r>
            <a:r>
              <a:rPr lang="ru-RU" sz="2000" dirty="0" err="1"/>
              <a:t>роботи</a:t>
            </a:r>
            <a:r>
              <a:rPr lang="ru-RU" sz="2000" dirty="0"/>
              <a:t> Агентства </a:t>
            </a:r>
            <a:r>
              <a:rPr lang="ru-RU" sz="2000" dirty="0" err="1"/>
              <a:t>включають</a:t>
            </a:r>
            <a:r>
              <a:rPr lang="ru-RU" sz="2000" dirty="0"/>
              <a:t> в себе </a:t>
            </a:r>
            <a:r>
              <a:rPr lang="ru-RU" sz="2000" dirty="0" err="1"/>
              <a:t>підтримку</a:t>
            </a:r>
            <a:r>
              <a:rPr lang="ru-RU" sz="2000" dirty="0"/>
              <a:t> </a:t>
            </a:r>
            <a:r>
              <a:rPr lang="ru-RU" sz="2000" dirty="0" err="1"/>
              <a:t>торгівлі</a:t>
            </a:r>
            <a:r>
              <a:rPr lang="ru-RU" sz="2000" dirty="0"/>
              <a:t>, </a:t>
            </a:r>
            <a:r>
              <a:rPr lang="ru-RU" sz="2000" dirty="0" err="1"/>
              <a:t>сільського</a:t>
            </a:r>
            <a:r>
              <a:rPr lang="ru-RU" sz="2000" dirty="0"/>
              <a:t> </a:t>
            </a:r>
            <a:r>
              <a:rPr lang="ru-RU" sz="2000" dirty="0" err="1"/>
              <a:t>господарства</a:t>
            </a:r>
            <a:r>
              <a:rPr lang="ru-RU" sz="2000" dirty="0"/>
              <a:t>, </a:t>
            </a:r>
            <a:r>
              <a:rPr lang="ru-RU" sz="2000" dirty="0" err="1"/>
              <a:t>економічного</a:t>
            </a:r>
            <a:r>
              <a:rPr lang="ru-RU" sz="2000" dirty="0"/>
              <a:t> </a:t>
            </a:r>
            <a:r>
              <a:rPr lang="ru-RU" sz="2000" dirty="0" err="1"/>
              <a:t>зростання</a:t>
            </a:r>
            <a:r>
              <a:rPr lang="ru-RU" sz="2000" dirty="0"/>
              <a:t>, </a:t>
            </a:r>
            <a:r>
              <a:rPr lang="ru-RU" sz="2000" dirty="0" err="1"/>
              <a:t>охорони</a:t>
            </a:r>
            <a:r>
              <a:rPr lang="ru-RU" sz="2000" dirty="0"/>
              <a:t> </a:t>
            </a:r>
            <a:r>
              <a:rPr lang="ru-RU" sz="2000" dirty="0" err="1"/>
              <a:t>здоров'я</a:t>
            </a:r>
            <a:r>
              <a:rPr lang="ru-RU" sz="2000" dirty="0"/>
              <a:t>, </a:t>
            </a:r>
            <a:r>
              <a:rPr lang="ru-RU" sz="2000" dirty="0" err="1"/>
              <a:t>екстрену</a:t>
            </a:r>
            <a:r>
              <a:rPr lang="ru-RU" sz="2000" dirty="0"/>
              <a:t> </a:t>
            </a:r>
            <a:r>
              <a:rPr lang="ru-RU" sz="2000" dirty="0" err="1"/>
              <a:t>гуманітарну</a:t>
            </a:r>
            <a:r>
              <a:rPr lang="ru-RU" sz="2000" dirty="0"/>
              <a:t> </a:t>
            </a:r>
            <a:r>
              <a:rPr lang="ru-RU" sz="2000" dirty="0" err="1"/>
              <a:t>допомогу</a:t>
            </a:r>
            <a:r>
              <a:rPr lang="ru-RU" sz="2000" dirty="0"/>
              <a:t>, </a:t>
            </a:r>
            <a:r>
              <a:rPr lang="ru-RU" sz="2000" dirty="0" err="1"/>
              <a:t>сприяння</a:t>
            </a:r>
            <a:r>
              <a:rPr lang="ru-RU" sz="2000" dirty="0"/>
              <a:t> у </a:t>
            </a:r>
            <a:r>
              <a:rPr lang="ru-RU" sz="2000" dirty="0" err="1"/>
              <a:t>запобіганні</a:t>
            </a:r>
            <a:r>
              <a:rPr lang="ru-RU" sz="2000" dirty="0"/>
              <a:t> </a:t>
            </a:r>
            <a:r>
              <a:rPr lang="ru-RU" sz="2000" dirty="0" err="1"/>
              <a:t>конфліктів</a:t>
            </a:r>
            <a:r>
              <a:rPr lang="ru-RU" sz="2000" dirty="0"/>
              <a:t> і </a:t>
            </a:r>
            <a:r>
              <a:rPr lang="ru-RU" sz="2000" dirty="0" err="1"/>
              <a:t>підтримку</a:t>
            </a:r>
            <a:r>
              <a:rPr lang="ru-RU" sz="2000" dirty="0"/>
              <a:t> </a:t>
            </a:r>
            <a:r>
              <a:rPr lang="ru-RU" sz="2000" dirty="0" err="1"/>
              <a:t>демократії</a:t>
            </a:r>
            <a:r>
              <a:rPr lang="ru-RU" sz="2000" dirty="0"/>
              <a:t> в </a:t>
            </a:r>
            <a:r>
              <a:rPr lang="ru-RU" sz="2000" dirty="0" err="1"/>
              <a:t>найбідніших</a:t>
            </a:r>
            <a:r>
              <a:rPr lang="ru-RU" sz="2000" dirty="0"/>
              <a:t> </a:t>
            </a:r>
            <a:r>
              <a:rPr lang="ru-RU" sz="2000" dirty="0" err="1" smtClean="0"/>
              <a:t>країнах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err="1"/>
              <a:t>світу</a:t>
            </a:r>
            <a:r>
              <a:rPr lang="ru-RU" sz="2000" dirty="0"/>
              <a:t>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37861">
            <a:off x="179512" y="3075806"/>
            <a:ext cx="3068346" cy="9361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1193" cy="23992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8547">
            <a:off x="6148080" y="288790"/>
            <a:ext cx="2657968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6140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7494"/>
            <a:ext cx="6512511" cy="1738576"/>
          </a:xfrm>
        </p:spPr>
        <p:txBody>
          <a:bodyPr/>
          <a:lstStyle/>
          <a:p>
            <a:pPr marL="0" indent="0">
              <a:buNone/>
            </a:pPr>
            <a:r>
              <a:rPr lang="uk-UA" sz="2800" dirty="0" smtClean="0">
                <a:solidFill>
                  <a:srgbClr val="B4DCFA">
                    <a:lumMod val="10000"/>
                  </a:srgbClr>
                </a:solidFill>
              </a:rPr>
              <a:t>Проект </a:t>
            </a:r>
            <a:r>
              <a:rPr lang="uk-UA" sz="2800" i="1" dirty="0">
                <a:solidFill>
                  <a:srgbClr val="F14124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«</a:t>
            </a:r>
            <a:r>
              <a:rPr lang="en-US" sz="2800" i="1" dirty="0">
                <a:solidFill>
                  <a:srgbClr val="F14124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DOBRE</a:t>
            </a:r>
            <a:r>
              <a:rPr lang="uk-UA" sz="2800" i="1" dirty="0">
                <a:solidFill>
                  <a:srgbClr val="F14124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Децентралізація – шлях до кращих результатів та ефективності »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363838"/>
            <a:ext cx="6400800" cy="1454500"/>
          </a:xfrm>
        </p:spPr>
      </p:pic>
      <p:sp>
        <p:nvSpPr>
          <p:cNvPr id="6" name="Прямоугольник 5"/>
          <p:cNvSpPr/>
          <p:nvPr/>
        </p:nvSpPr>
        <p:spPr>
          <a:xfrm>
            <a:off x="157167" y="1367896"/>
            <a:ext cx="48965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Arial Black" pitchFamily="34" charset="0"/>
              </a:rPr>
              <a:t>DOBRE</a:t>
            </a:r>
            <a:r>
              <a:rPr lang="ru-RU" sz="1600" dirty="0" smtClean="0">
                <a:latin typeface="Arial Black" pitchFamily="34" charset="0"/>
              </a:rPr>
              <a:t>- </a:t>
            </a:r>
            <a:r>
              <a:rPr lang="ru-RU" sz="1600" dirty="0" err="1" smtClean="0">
                <a:latin typeface="Arial Black" pitchFamily="34" charset="0"/>
              </a:rPr>
              <a:t>це</a:t>
            </a:r>
            <a:r>
              <a:rPr lang="ru-RU" sz="1600" dirty="0" smtClean="0">
                <a:latin typeface="Arial Black" pitchFamily="34" charset="0"/>
              </a:rPr>
              <a:t> </a:t>
            </a:r>
            <a:r>
              <a:rPr lang="ru-RU" sz="1600" dirty="0" err="1" smtClean="0">
                <a:latin typeface="Arial Black" pitchFamily="34" charset="0"/>
              </a:rPr>
              <a:t>програма</a:t>
            </a:r>
            <a:r>
              <a:rPr lang="ru-RU" sz="1600" dirty="0" smtClean="0">
                <a:latin typeface="Arial Black" pitchFamily="34" charset="0"/>
              </a:rPr>
              <a:t>, яка шляхом надання технічної та фінансової </a:t>
            </a:r>
            <a:r>
              <a:rPr lang="ru-RU" sz="1600" dirty="0" err="1" smtClean="0">
                <a:latin typeface="Arial Black" pitchFamily="34" charset="0"/>
              </a:rPr>
              <a:t>підтримки</a:t>
            </a:r>
            <a:r>
              <a:rPr lang="ru-RU" sz="1600" dirty="0" smtClean="0">
                <a:latin typeface="Arial Black" pitchFamily="34" charset="0"/>
              </a:rPr>
              <a:t> </a:t>
            </a:r>
            <a:r>
              <a:rPr lang="uk-UA" sz="1600" dirty="0" smtClean="0">
                <a:latin typeface="Arial Black" pitchFamily="34" charset="0"/>
              </a:rPr>
              <a:t>створить умови у 75 ОТГ України для покращення управління ресурсами, підвищення якості комунальних послуг, стимулювання місцевої </a:t>
            </a:r>
            <a:r>
              <a:rPr lang="uk-UA" sz="1600" dirty="0">
                <a:latin typeface="Arial Black" pitchFamily="34" charset="0"/>
              </a:rPr>
              <a:t>е</a:t>
            </a:r>
            <a:r>
              <a:rPr lang="uk-UA" sz="1600" dirty="0" smtClean="0">
                <a:latin typeface="Arial Black" pitchFamily="34" charset="0"/>
              </a:rPr>
              <a:t>кономіки</a:t>
            </a:r>
          </a:p>
          <a:p>
            <a:r>
              <a:rPr lang="uk-UA" sz="1600" dirty="0">
                <a:latin typeface="Arial Black" pitchFamily="34" charset="0"/>
              </a:rPr>
              <a:t>т</a:t>
            </a:r>
            <a:r>
              <a:rPr lang="uk-UA" sz="1600" dirty="0" smtClean="0">
                <a:latin typeface="Arial Black" pitchFamily="34" charset="0"/>
              </a:rPr>
              <a:t>а долучення громадян до розбудови своїх громад.</a:t>
            </a:r>
            <a:endParaRPr lang="ru-RU" sz="1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4993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3715890"/>
            <a:ext cx="6768752" cy="1160115"/>
          </a:xfrm>
        </p:spPr>
        <p:txBody>
          <a:bodyPr/>
          <a:lstStyle/>
          <a:p>
            <a:pPr marL="0" indent="0">
              <a:buNone/>
            </a:pPr>
            <a:r>
              <a:rPr lang="uk-UA" sz="1100" dirty="0" smtClean="0"/>
              <a:t>.</a:t>
            </a:r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29" y="0"/>
            <a:ext cx="8797844" cy="5143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3968" y="1406921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dirty="0">
                <a:solidFill>
                  <a:srgbClr val="002060"/>
                </a:solidFill>
              </a:rPr>
              <a:t>DOBRE </a:t>
            </a:r>
            <a:r>
              <a:rPr lang="ru-RU" b="1" i="1" dirty="0" err="1">
                <a:solidFill>
                  <a:srgbClr val="002060"/>
                </a:solidFill>
              </a:rPr>
              <a:t>посилюватиме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місцеве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самоврядування</a:t>
            </a:r>
            <a:r>
              <a:rPr lang="ru-RU" b="1" i="1" dirty="0">
                <a:solidFill>
                  <a:srgbClr val="002060"/>
                </a:solidFill>
              </a:rPr>
              <a:t>, </a:t>
            </a:r>
            <a:r>
              <a:rPr lang="ru-RU" b="1" i="1" dirty="0" err="1">
                <a:solidFill>
                  <a:srgbClr val="002060"/>
                </a:solidFill>
              </a:rPr>
              <a:t>поглиблюватиме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демократію</a:t>
            </a:r>
            <a:r>
              <a:rPr lang="ru-RU" b="1" i="1" dirty="0">
                <a:solidFill>
                  <a:srgbClr val="002060"/>
                </a:solidFill>
              </a:rPr>
              <a:t>, </a:t>
            </a:r>
            <a:r>
              <a:rPr lang="ru-RU" b="1" i="1" dirty="0" err="1">
                <a:solidFill>
                  <a:srgbClr val="002060"/>
                </a:solidFill>
              </a:rPr>
              <a:t>сприятиме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процвітанню</a:t>
            </a:r>
            <a:r>
              <a:rPr lang="ru-RU" b="1" i="1" dirty="0">
                <a:solidFill>
                  <a:srgbClr val="002060"/>
                </a:solidFill>
              </a:rPr>
              <a:t> та </a:t>
            </a:r>
            <a:r>
              <a:rPr lang="ru-RU" b="1" i="1" dirty="0" err="1">
                <a:solidFill>
                  <a:srgbClr val="002060"/>
                </a:solidFill>
              </a:rPr>
              <a:t>стабільністю</a:t>
            </a:r>
            <a:r>
              <a:rPr lang="ru-RU" b="1" i="1" dirty="0">
                <a:solidFill>
                  <a:srgbClr val="002060"/>
                </a:solidFill>
              </a:rPr>
              <a:t> громад та </a:t>
            </a:r>
            <a:r>
              <a:rPr lang="ru-RU" b="1" i="1" dirty="0" err="1">
                <a:solidFill>
                  <a:srgbClr val="002060"/>
                </a:solidFill>
              </a:rPr>
              <a:t>поширюватиме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досвід</a:t>
            </a:r>
            <a:r>
              <a:rPr lang="ru-RU" b="1" i="1" dirty="0">
                <a:solidFill>
                  <a:srgbClr val="002060"/>
                </a:solidFill>
              </a:rPr>
              <a:t> ОТГ </a:t>
            </a:r>
            <a:r>
              <a:rPr lang="ru-RU" b="1" i="1" dirty="0" err="1">
                <a:solidFill>
                  <a:srgbClr val="002060"/>
                </a:solidFill>
              </a:rPr>
              <a:t>серед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інших</a:t>
            </a:r>
            <a:r>
              <a:rPr lang="ru-RU" b="1" i="1" dirty="0">
                <a:solidFill>
                  <a:srgbClr val="002060"/>
                </a:solidFill>
              </a:rPr>
              <a:t> громад для </a:t>
            </a:r>
            <a:r>
              <a:rPr lang="ru-RU" b="1" i="1" dirty="0" err="1">
                <a:solidFill>
                  <a:srgbClr val="002060"/>
                </a:solidFill>
              </a:rPr>
              <a:t>заохочення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>
                <a:solidFill>
                  <a:srgbClr val="002060"/>
                </a:solidFill>
              </a:rPr>
              <a:t>нових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</a:rPr>
              <a:t>об'єднань</a:t>
            </a:r>
            <a:r>
              <a:rPr lang="ru-RU" b="1" i="1" dirty="0" smtClean="0">
                <a:solidFill>
                  <a:srgbClr val="002060"/>
                </a:solidFill>
              </a:rPr>
              <a:t>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7612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3651870"/>
            <a:ext cx="5750025" cy="484506"/>
          </a:xfrm>
        </p:spPr>
        <p:txBody>
          <a:bodyPr/>
          <a:lstStyle/>
          <a:p>
            <a:r>
              <a:rPr lang="uk-UA" dirty="0" smtClean="0"/>
              <a:t>Що  отримають громади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90245" y="394528"/>
            <a:ext cx="6400800" cy="3329350"/>
          </a:xfrm>
        </p:spPr>
        <p:txBody>
          <a:bodyPr>
            <a:normAutofit fontScale="62500" lnSpcReduction="20000"/>
          </a:bodyPr>
          <a:lstStyle/>
          <a:p>
            <a:r>
              <a:rPr lang="uk-UA" dirty="0" smtClean="0"/>
              <a:t>Розвиток місцевого самоврядування ;</a:t>
            </a:r>
          </a:p>
          <a:p>
            <a:r>
              <a:rPr lang="uk-UA" dirty="0" smtClean="0"/>
              <a:t>Зміцнення громад ґрунтуючись на їх внутрішніх потребах;</a:t>
            </a:r>
          </a:p>
          <a:p>
            <a:r>
              <a:rPr lang="uk-UA" dirty="0"/>
              <a:t>С</a:t>
            </a:r>
            <a:r>
              <a:rPr lang="uk-UA" dirty="0" smtClean="0"/>
              <a:t>творення нової групової ідентичності замість набору ідентичностей декількох громад;</a:t>
            </a:r>
          </a:p>
          <a:p>
            <a:r>
              <a:rPr lang="uk-UA" dirty="0" smtClean="0"/>
              <a:t>Відкриття нових економічних можливостей через партнерство з приватним сектором та урядом;</a:t>
            </a:r>
          </a:p>
          <a:p>
            <a:r>
              <a:rPr lang="uk-UA" dirty="0" smtClean="0"/>
              <a:t>Збільшення доступу до додаткових бюджетних ресурсів;</a:t>
            </a:r>
          </a:p>
          <a:p>
            <a:r>
              <a:rPr lang="uk-UA" dirty="0" smtClean="0"/>
              <a:t>Поширення успішного досвіду серед інших громад України;</a:t>
            </a:r>
          </a:p>
          <a:p>
            <a:r>
              <a:rPr lang="uk-UA" dirty="0" smtClean="0"/>
              <a:t> Інклюзивне і колегіальне стратегічне планування;</a:t>
            </a:r>
          </a:p>
          <a:p>
            <a:r>
              <a:rPr lang="uk-UA" dirty="0" smtClean="0"/>
              <a:t>Місцевий економічний розвиток;</a:t>
            </a:r>
          </a:p>
          <a:p>
            <a:r>
              <a:rPr lang="uk-UA" dirty="0" smtClean="0"/>
              <a:t>Надання послуг органам місцевого самоврядування;</a:t>
            </a:r>
          </a:p>
          <a:p>
            <a:r>
              <a:rPr lang="uk-UA" dirty="0" smtClean="0"/>
              <a:t>Управління бюджетами і фінансами громад;</a:t>
            </a:r>
          </a:p>
          <a:p>
            <a:r>
              <a:rPr lang="uk-UA" dirty="0" smtClean="0"/>
              <a:t>Участь громадян зокрема молоді, у прийнятті рішень та житті ОТГ та активний моніторинг, запобігання корупції.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0740">
            <a:off x="6193171" y="1082727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0618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286974">
            <a:off x="2036349" y="284407"/>
            <a:ext cx="6512511" cy="857250"/>
          </a:xfrm>
        </p:spPr>
        <p:txBody>
          <a:bodyPr/>
          <a:lstStyle/>
          <a:p>
            <a:pPr marL="0" indent="0">
              <a:buNone/>
            </a:pPr>
            <a:r>
              <a:rPr lang="uk-UA" sz="2800" dirty="0" smtClean="0">
                <a:solidFill>
                  <a:srgbClr val="B4DCFA">
                    <a:lumMod val="10000"/>
                  </a:srgbClr>
                </a:solidFill>
              </a:rPr>
              <a:t>Проект </a:t>
            </a:r>
            <a:r>
              <a:rPr lang="uk-UA" sz="2800" i="1" dirty="0">
                <a:solidFill>
                  <a:srgbClr val="F14124">
                    <a:lumMod val="75000"/>
                  </a:srgbClr>
                </a:solidFill>
              </a:rPr>
              <a:t>«</a:t>
            </a:r>
            <a:r>
              <a:rPr lang="uk-UA" sz="2800" i="1" dirty="0">
                <a:solidFill>
                  <a:srgbClr val="F14124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Підтримка аграрного і </a:t>
            </a:r>
            <a:r>
              <a:rPr lang="uk-UA" sz="2800" i="1" dirty="0" smtClean="0">
                <a:solidFill>
                  <a:srgbClr val="F14124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сільського розвитку»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rot="780769">
            <a:off x="-32220" y="1090378"/>
            <a:ext cx="5095357" cy="1220842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uk-UA" dirty="0" smtClean="0">
                <a:solidFill>
                  <a:srgbClr val="002060"/>
                </a:solidFill>
              </a:rPr>
              <a:t>Мета</a:t>
            </a:r>
            <a:r>
              <a:rPr lang="uk-UA" dirty="0" smtClean="0"/>
              <a:t> - сприяти комплексному і стійкому економічному зростанню шляхом розвитку сільського господарства України.  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52044" y="2578502"/>
            <a:ext cx="5040561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 rot="20864252">
            <a:off x="4049380" y="2001126"/>
            <a:ext cx="4842735" cy="101073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uk-UA" dirty="0" smtClean="0">
                <a:solidFill>
                  <a:srgbClr val="002060"/>
                </a:solidFill>
              </a:rPr>
              <a:t>Проект працює над зниженням бар'єрів та підвищенням конкурентоспроможності продукції та якості управління в аграрній галузі.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 rot="21082781">
            <a:off x="1035531" y="3755807"/>
            <a:ext cx="4923262" cy="1224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Це забезпечить кращі можливості для працевлаштування сільського населення та привабливі умови проживання в сільській місцевості України.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52449">
            <a:off x="5942611" y="2852796"/>
            <a:ext cx="2802117" cy="18545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24535">
            <a:off x="293641" y="2014969"/>
            <a:ext cx="2192498" cy="177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5469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3848405"/>
            <a:ext cx="4874944" cy="1357898"/>
          </a:xfrm>
        </p:spPr>
        <p:txBody>
          <a:bodyPr/>
          <a:lstStyle/>
          <a:p>
            <a:pPr marL="0" indent="0">
              <a:buNone/>
            </a:pPr>
            <a:r>
              <a:rPr lang="uk-UA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Цілі проекту </a:t>
            </a:r>
            <a:endParaRPr lang="ru-RU" u="sng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rot="21124895">
            <a:off x="-31535" y="623958"/>
            <a:ext cx="6400800" cy="2606040"/>
          </a:xfrm>
        </p:spPr>
        <p:txBody>
          <a:bodyPr>
            <a:noAutofit/>
          </a:bodyPr>
          <a:lstStyle/>
          <a:p>
            <a:r>
              <a:rPr lang="uk-UA" sz="2400" dirty="0" smtClean="0">
                <a:solidFill>
                  <a:srgbClr val="7030A0"/>
                </a:solidFill>
              </a:rPr>
              <a:t>Покращення ділового середовища та ефективності самоврядування в аграрному секторі.</a:t>
            </a:r>
          </a:p>
          <a:p>
            <a:r>
              <a:rPr lang="uk-UA" sz="2400" dirty="0" smtClean="0">
                <a:solidFill>
                  <a:srgbClr val="7030A0"/>
                </a:solidFill>
              </a:rPr>
              <a:t>Збільшення обсягу інвестицій, підвищення продуктивності, рівня зайнятості й доходів у сільськогосподарському секторі.</a:t>
            </a:r>
          </a:p>
          <a:p>
            <a:r>
              <a:rPr lang="uk-UA" sz="2400" dirty="0" smtClean="0">
                <a:solidFill>
                  <a:srgbClr val="7030A0"/>
                </a:solidFill>
              </a:rPr>
              <a:t>Поліпшення добробуту сільських громад і вразливих категорій виробників .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6891">
            <a:off x="5784196" y="758843"/>
            <a:ext cx="2907804" cy="2166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3558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23478"/>
            <a:ext cx="6512511" cy="857250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Ключові напрями діяльності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rot="419125">
            <a:off x="577325" y="555526"/>
            <a:ext cx="2804774" cy="1302812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r>
              <a:rPr lang="uk-UA" dirty="0" smtClean="0">
                <a:solidFill>
                  <a:schemeClr val="accent6">
                    <a:lumMod val="50000"/>
                  </a:schemeClr>
                </a:solidFill>
              </a:rPr>
              <a:t>Проект працює на національному і регіональному рівні та зосереджує свої зусилля на трьох взаємопов'язаних напрямах діяльності.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 rot="21438339">
            <a:off x="144720" y="2207361"/>
            <a:ext cx="4725056" cy="97441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1. Реформування аграрної політики та покращення ділового середовища.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979712" y="2931790"/>
            <a:ext cx="4241139" cy="10285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uk-UA" sz="2000" dirty="0" smtClean="0">
                <a:solidFill>
                  <a:schemeClr val="bg2">
                    <a:lumMod val="25000"/>
                  </a:schemeClr>
                </a:solidFill>
              </a:rPr>
              <a:t>2.Підвищення конкурентоспроможності та експортного потенціалу сільськогосподарської продукції.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 rot="21435369">
            <a:off x="4294121" y="4399606"/>
            <a:ext cx="4176464" cy="5241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uk-UA" dirty="0" smtClean="0">
                <a:solidFill>
                  <a:schemeClr val="bg2">
                    <a:lumMod val="10000"/>
                  </a:schemeClr>
                </a:solidFill>
              </a:rPr>
              <a:t>3. Сприяння сільському розвитку 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800534"/>
            <a:ext cx="2581114" cy="2471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1525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828" y="3476232"/>
            <a:ext cx="3282766" cy="1276594"/>
          </a:xfrm>
        </p:spPr>
        <p:txBody>
          <a:bodyPr/>
          <a:lstStyle/>
          <a:p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</a:rPr>
              <a:t>Перше засідання </a:t>
            </a:r>
            <a:r>
              <a:rPr lang="uk-UA" sz="2800" dirty="0" err="1" smtClean="0">
                <a:solidFill>
                  <a:schemeClr val="bg2">
                    <a:lumMod val="25000"/>
                  </a:schemeClr>
                </a:solidFill>
              </a:rPr>
              <a:t>робочгої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</a:rPr>
              <a:t> групи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7" y="11974"/>
            <a:ext cx="4873501" cy="32403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921728"/>
            <a:ext cx="4804016" cy="319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5392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5728"/>
            <a:ext cx="4644008" cy="30877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0"/>
            <a:ext cx="4780950" cy="31788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7494"/>
            <a:ext cx="3405434" cy="1064403"/>
          </a:xfrm>
        </p:spPr>
        <p:txBody>
          <a:bodyPr/>
          <a:lstStyle/>
          <a:p>
            <a:r>
              <a:rPr lang="uk-UA" sz="2800" dirty="0" err="1" smtClean="0">
                <a:solidFill>
                  <a:schemeClr val="bg2">
                    <a:lumMod val="25000"/>
                  </a:schemeClr>
                </a:solidFill>
              </a:rPr>
              <a:t>Преше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</a:rPr>
              <a:t> засідання робочої групи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7361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30" y="915566"/>
            <a:ext cx="8572540" cy="2232248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prstTxWarp prst="textPlain">
              <a:avLst>
                <a:gd name="adj" fmla="val 50427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>
                  <a:noFill/>
                </a:ln>
                <a:solidFill>
                  <a:srgbClr val="7030A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ОБ’ЄДНАВШИ ЗУСИЛЛЯ, </a:t>
            </a:r>
          </a:p>
          <a:p>
            <a:pPr algn="ctr"/>
            <a:r>
              <a:rPr lang="uk-UA" sz="5400" b="1" dirty="0" smtClean="0">
                <a:ln w="11430">
                  <a:noFill/>
                </a:ln>
                <a:solidFill>
                  <a:srgbClr val="7030A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ДОСЯГНЕМО </a:t>
            </a:r>
          </a:p>
          <a:p>
            <a:pPr algn="ctr"/>
            <a:r>
              <a:rPr lang="uk-UA" sz="5400" b="1" dirty="0" smtClean="0">
                <a:ln w="11430">
                  <a:noFill/>
                </a:ln>
                <a:solidFill>
                  <a:srgbClr val="7030A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ПОСТАВЛЕНИХ</a:t>
            </a:r>
          </a:p>
          <a:p>
            <a:pPr algn="ctr"/>
            <a:r>
              <a:rPr lang="uk-UA" sz="5400" b="1" dirty="0" smtClean="0">
                <a:ln w="11430">
                  <a:noFill/>
                </a:ln>
                <a:solidFill>
                  <a:srgbClr val="7030A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ЦІЛЕЙ</a:t>
            </a:r>
            <a:endParaRPr lang="ru-RU" sz="5400" b="1" dirty="0">
              <a:ln w="11430">
                <a:noFill/>
              </a:ln>
              <a:solidFill>
                <a:srgbClr val="7030A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015" y="3347812"/>
            <a:ext cx="1981969" cy="1632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glow rad="101600">
              <a:schemeClr val="accent2">
                <a:lumMod val="60000"/>
                <a:lumOff val="40000"/>
                <a:alpha val="60000"/>
              </a:schemeClr>
            </a:glow>
            <a:outerShdw blurRad="127000" dist="38100" dir="2700000" algn="ctr">
              <a:srgbClr val="000000">
                <a:alpha val="45000"/>
              </a:srgbClr>
            </a:outerShdw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394401" y="195486"/>
            <a:ext cx="847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ДЕВІЗ  МОСТІВСЬКОЇ ОБ’ЄДНАНОЇ ГРОМАДИ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782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1019">
            <a:off x="6389886" y="351265"/>
            <a:ext cx="2448271" cy="18362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002">
            <a:off x="216913" y="2761327"/>
            <a:ext cx="3010292" cy="19901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763" y="330443"/>
            <a:ext cx="5832446" cy="85725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+mn-lt"/>
              </a:rPr>
            </a:br>
            <a:r>
              <a:rPr lang="ru-RU" sz="2000" dirty="0" err="1" smtClean="0">
                <a:solidFill>
                  <a:srgbClr val="FF0000"/>
                </a:solidFill>
                <a:latin typeface="+mn-lt"/>
              </a:rPr>
              <a:t>Децентралізація</a:t>
            </a:r>
            <a:r>
              <a:rPr lang="ru-RU" sz="2000" dirty="0">
                <a:latin typeface="+mn-lt"/>
              </a:rPr>
              <a:t> - </a:t>
            </a:r>
            <a:r>
              <a:rPr lang="ru-RU" sz="2000" dirty="0" err="1">
                <a:latin typeface="+mn-lt"/>
              </a:rPr>
              <a:t>це</a:t>
            </a:r>
            <a:r>
              <a:rPr lang="ru-RU" sz="2000" dirty="0">
                <a:latin typeface="+mn-lt"/>
              </a:rPr>
              <a:t> передача </a:t>
            </a:r>
            <a:r>
              <a:rPr lang="ru-RU" sz="2000" dirty="0" err="1">
                <a:latin typeface="+mn-lt"/>
              </a:rPr>
              <a:t>значних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повноважень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від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державних</a:t>
            </a:r>
            <a:r>
              <a:rPr lang="ru-RU" sz="2000" dirty="0">
                <a:latin typeface="+mn-lt"/>
              </a:rPr>
              <a:t> </a:t>
            </a:r>
            <a:r>
              <a:rPr lang="ru-RU" sz="2000" dirty="0" err="1">
                <a:latin typeface="+mn-lt"/>
              </a:rPr>
              <a:t>органів</a:t>
            </a:r>
            <a:r>
              <a:rPr lang="ru-RU" sz="2000" dirty="0">
                <a:latin typeface="+mn-lt"/>
              </a:rPr>
              <a:t> органам </a:t>
            </a:r>
            <a:r>
              <a:rPr lang="ru-RU" sz="2000" dirty="0" err="1">
                <a:latin typeface="+mn-lt"/>
              </a:rPr>
              <a:t>місцевого</a:t>
            </a:r>
            <a:r>
              <a:rPr lang="ru-RU" sz="2000" dirty="0">
                <a:latin typeface="+mn-lt"/>
              </a:rPr>
              <a:t> </a:t>
            </a:r>
            <a:r>
              <a:rPr lang="ru-RU" sz="2000" dirty="0" err="1">
                <a:latin typeface="+mn-lt"/>
              </a:rPr>
              <a:t>самоврядування</a:t>
            </a:r>
            <a:r>
              <a:rPr lang="ru-RU" sz="2000" dirty="0">
                <a:latin typeface="+mn-lt"/>
              </a:rPr>
              <a:t>, </a:t>
            </a:r>
            <a:r>
              <a:rPr lang="ru-RU" sz="2000" dirty="0" err="1">
                <a:latin typeface="+mn-lt"/>
              </a:rPr>
              <a:t>які</a:t>
            </a:r>
            <a:r>
              <a:rPr lang="ru-RU" sz="2000" dirty="0">
                <a:latin typeface="+mn-lt"/>
              </a:rPr>
              <a:t> є </a:t>
            </a:r>
            <a:r>
              <a:rPr lang="ru-RU" sz="2000" dirty="0" err="1">
                <a:latin typeface="+mn-lt"/>
              </a:rPr>
              <a:t>найближчими</a:t>
            </a:r>
            <a:r>
              <a:rPr lang="ru-RU" sz="2000" dirty="0">
                <a:latin typeface="+mn-lt"/>
              </a:rPr>
              <a:t> до людей.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59832" y="2067694"/>
            <a:ext cx="5824736" cy="2750056"/>
          </a:xfrm>
        </p:spPr>
        <p:txBody>
          <a:bodyPr>
            <a:normAutofit fontScale="55000" lnSpcReduction="20000"/>
          </a:bodyPr>
          <a:lstStyle/>
          <a:p>
            <a:pPr marL="0" indent="0" algn="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Процес</a:t>
            </a:r>
            <a:r>
              <a:rPr lang="ru-RU" dirty="0" smtClean="0"/>
              <a:t> </a:t>
            </a:r>
            <a:r>
              <a:rPr lang="ru-RU" dirty="0" err="1"/>
              <a:t>децентралізації</a:t>
            </a:r>
            <a:r>
              <a:rPr lang="ru-RU" dirty="0"/>
              <a:t> </a:t>
            </a:r>
            <a:r>
              <a:rPr lang="ru-RU" dirty="0" err="1"/>
              <a:t>розпочався</a:t>
            </a:r>
            <a:r>
              <a:rPr lang="ru-RU" dirty="0"/>
              <a:t> в </a:t>
            </a:r>
            <a:r>
              <a:rPr lang="ru-RU" dirty="0" err="1"/>
              <a:t>Україні</a:t>
            </a:r>
            <a:r>
              <a:rPr lang="ru-RU" dirty="0"/>
              <a:t> в 2014 </a:t>
            </a:r>
            <a:r>
              <a:rPr lang="ru-RU" dirty="0" err="1" smtClean="0"/>
              <a:t>році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В 2015 </a:t>
            </a:r>
            <a:r>
              <a:rPr lang="ru-RU" dirty="0" err="1"/>
              <a:t>році</a:t>
            </a:r>
            <a:r>
              <a:rPr lang="ru-RU" dirty="0"/>
              <a:t> </a:t>
            </a:r>
            <a:r>
              <a:rPr lang="ru-RU" dirty="0" err="1"/>
              <a:t>призвів</a:t>
            </a:r>
            <a:r>
              <a:rPr lang="ru-RU" dirty="0"/>
              <a:t> до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b="1" dirty="0" err="1"/>
              <a:t>об’єднаних</a:t>
            </a:r>
            <a:r>
              <a:rPr lang="ru-RU" b="1" dirty="0"/>
              <a:t> </a:t>
            </a:r>
            <a:r>
              <a:rPr lang="ru-RU" b="1" dirty="0" err="1"/>
              <a:t>територіальних</a:t>
            </a:r>
            <a:r>
              <a:rPr lang="ru-RU" b="1" dirty="0"/>
              <a:t> громад </a:t>
            </a:r>
            <a:r>
              <a:rPr lang="ru-RU" b="1" dirty="0" smtClean="0"/>
              <a:t>(ОТГ).</a:t>
            </a:r>
          </a:p>
          <a:p>
            <a:pPr marL="0" indent="0">
              <a:buNone/>
            </a:pPr>
            <a:r>
              <a:rPr lang="ru-RU" dirty="0" err="1"/>
              <a:t>Спроможні</a:t>
            </a:r>
            <a:r>
              <a:rPr lang="ru-RU" dirty="0"/>
              <a:t> </a:t>
            </a:r>
            <a:r>
              <a:rPr lang="ru-RU" dirty="0" err="1"/>
              <a:t>громади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стати </a:t>
            </a:r>
            <a:r>
              <a:rPr lang="ru-RU" dirty="0" err="1"/>
              <a:t>базовим</a:t>
            </a:r>
            <a:r>
              <a:rPr lang="ru-RU" dirty="0"/>
              <a:t> </a:t>
            </a:r>
            <a:r>
              <a:rPr lang="ru-RU" dirty="0" err="1"/>
              <a:t>елементом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err="1"/>
              <a:t>ефективної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 в </a:t>
            </a:r>
            <a:r>
              <a:rPr lang="ru-RU" dirty="0" err="1"/>
              <a:t>Україні</a:t>
            </a:r>
            <a:r>
              <a:rPr lang="ru-RU" dirty="0"/>
              <a:t>.</a:t>
            </a:r>
          </a:p>
          <a:p>
            <a:pPr marL="0" indent="0" algn="r">
              <a:buNone/>
            </a:pPr>
            <a:r>
              <a:rPr lang="ru-RU" b="1" u="sng" dirty="0"/>
              <a:t>У 2016 </a:t>
            </a:r>
            <a:r>
              <a:rPr lang="ru-RU" b="1" u="sng" dirty="0" err="1"/>
              <a:t>році</a:t>
            </a:r>
            <a:r>
              <a:rPr lang="ru-RU" b="1" u="sng" dirty="0"/>
              <a:t> </a:t>
            </a:r>
            <a:r>
              <a:rPr lang="ru-RU" b="1" u="sng" dirty="0" err="1"/>
              <a:t>було</a:t>
            </a:r>
            <a:r>
              <a:rPr lang="ru-RU" b="1" u="sng" dirty="0"/>
              <a:t> </a:t>
            </a:r>
            <a:r>
              <a:rPr lang="ru-RU" b="1" u="sng" dirty="0" err="1"/>
              <a:t>утворено</a:t>
            </a:r>
            <a:r>
              <a:rPr lang="ru-RU" b="1" u="sng" dirty="0"/>
              <a:t> </a:t>
            </a:r>
            <a:r>
              <a:rPr lang="ru-RU" b="1" u="sng" dirty="0" err="1"/>
              <a:t>Мостівську</a:t>
            </a:r>
            <a:r>
              <a:rPr lang="ru-RU" b="1" u="sng" dirty="0"/>
              <a:t> </a:t>
            </a:r>
            <a:r>
              <a:rPr lang="ru-RU" b="1" u="sng" dirty="0" err="1"/>
              <a:t>Об’єднану</a:t>
            </a:r>
            <a:r>
              <a:rPr lang="ru-RU" b="1" u="sng" dirty="0"/>
              <a:t> </a:t>
            </a:r>
            <a:r>
              <a:rPr lang="ru-RU" b="1" u="sng" dirty="0" err="1"/>
              <a:t>територіальну</a:t>
            </a:r>
            <a:r>
              <a:rPr lang="ru-RU" b="1" u="sng" dirty="0"/>
              <a:t> громаду.</a:t>
            </a:r>
          </a:p>
          <a:p>
            <a:pPr marL="0" indent="0" algn="ctr">
              <a:buNone/>
            </a:pPr>
            <a:r>
              <a:rPr lang="ru-RU" dirty="0" smtClean="0"/>
              <a:t>                 До </a:t>
            </a:r>
            <a:r>
              <a:rPr lang="ru-RU" dirty="0" err="1"/>
              <a:t>її</a:t>
            </a:r>
            <a:r>
              <a:rPr lang="ru-RU" dirty="0"/>
              <a:t> складу </a:t>
            </a:r>
            <a:r>
              <a:rPr lang="ru-RU" dirty="0" err="1"/>
              <a:t>увійшли</a:t>
            </a:r>
            <a:r>
              <a:rPr lang="ru-RU" dirty="0"/>
              <a:t>: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err="1"/>
              <a:t>Мостівська</a:t>
            </a:r>
            <a:r>
              <a:rPr lang="ru-RU" dirty="0"/>
              <a:t> </a:t>
            </a:r>
            <a:r>
              <a:rPr lang="ru-RU" dirty="0" err="1" smtClean="0"/>
              <a:t>територіальна</a:t>
            </a:r>
            <a:r>
              <a:rPr lang="ru-RU" dirty="0" smtClean="0"/>
              <a:t> громада.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err="1"/>
              <a:t>Сухобалківська</a:t>
            </a:r>
            <a:r>
              <a:rPr lang="ru-RU" dirty="0"/>
              <a:t> </a:t>
            </a:r>
            <a:r>
              <a:rPr lang="ru-RU" dirty="0" err="1"/>
              <a:t>територіальна</a:t>
            </a:r>
            <a:r>
              <a:rPr lang="ru-RU" dirty="0"/>
              <a:t> </a:t>
            </a:r>
            <a:r>
              <a:rPr lang="ru-RU" dirty="0" smtClean="0"/>
              <a:t>громада.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err="1"/>
              <a:t>Олександівська</a:t>
            </a:r>
            <a:r>
              <a:rPr lang="ru-RU" dirty="0"/>
              <a:t> </a:t>
            </a:r>
            <a:r>
              <a:rPr lang="ru-RU" dirty="0" err="1"/>
              <a:t>територіальна</a:t>
            </a:r>
            <a:r>
              <a:rPr lang="ru-RU" dirty="0"/>
              <a:t> громада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15264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5400000">
            <a:off x="1230086" y="-1202209"/>
            <a:ext cx="2273727" cy="469812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400" b="1" dirty="0">
                <a:effectLst/>
                <a:latin typeface="Times New Roman"/>
                <a:ea typeface="Calibri"/>
                <a:cs typeface="Arial"/>
              </a:rPr>
              <a:t>S </a:t>
            </a:r>
            <a:r>
              <a:rPr lang="en-US" sz="1100" b="1" dirty="0">
                <a:effectLst/>
                <a:latin typeface="Times New Roman"/>
                <a:ea typeface="Calibri"/>
                <a:cs typeface="Arial"/>
              </a:rPr>
              <a:t>– </a:t>
            </a:r>
            <a:r>
              <a:rPr lang="uk-UA" sz="1100" b="1" dirty="0">
                <a:effectLst/>
                <a:latin typeface="Times New Roman"/>
                <a:ea typeface="Calibri"/>
                <a:cs typeface="Arial"/>
              </a:rPr>
              <a:t>сильні сторони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SzPts val="1100"/>
              <a:buFont typeface="Times New Roman"/>
              <a:buChar char="-"/>
            </a:pPr>
            <a:r>
              <a:rPr lang="uk-UA" sz="1100" b="1" dirty="0">
                <a:effectLst/>
                <a:latin typeface="Times New Roman"/>
                <a:ea typeface="Calibri"/>
                <a:cs typeface="Arial"/>
              </a:rPr>
              <a:t>наявність родючих земель для ведення фермерської діяльності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SzPts val="1100"/>
              <a:buFont typeface="Times New Roman"/>
              <a:buChar char="-"/>
            </a:pPr>
            <a:r>
              <a:rPr lang="uk-UA" sz="1100" b="1" dirty="0">
                <a:effectLst/>
                <a:latin typeface="Times New Roman"/>
                <a:ea typeface="Calibri"/>
                <a:cs typeface="Arial"/>
              </a:rPr>
              <a:t>асоційованість населення з територією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SzPts val="1100"/>
              <a:buFont typeface="Times New Roman"/>
              <a:buChar char="-"/>
            </a:pPr>
            <a:r>
              <a:rPr lang="uk-UA" sz="1100" b="1" dirty="0">
                <a:effectLst/>
                <a:latin typeface="Times New Roman"/>
                <a:ea typeface="Calibri"/>
                <a:cs typeface="Arial"/>
              </a:rPr>
              <a:t>наявність сучасних комунікаційних систем і мереж (</a:t>
            </a:r>
            <a:r>
              <a:rPr lang="uk-UA" sz="1100" b="1" dirty="0" err="1">
                <a:effectLst/>
                <a:latin typeface="Times New Roman"/>
                <a:ea typeface="Calibri"/>
                <a:cs typeface="Arial"/>
              </a:rPr>
              <a:t>інтернет-зв'язок</a:t>
            </a:r>
            <a:r>
              <a:rPr lang="uk-UA" sz="1100" b="1" dirty="0">
                <a:effectLst/>
                <a:latin typeface="Times New Roman"/>
                <a:ea typeface="Calibri"/>
                <a:cs typeface="Arial"/>
              </a:rPr>
              <a:t>)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SzPts val="1100"/>
              <a:buFont typeface="Times New Roman"/>
              <a:buChar char="-"/>
            </a:pPr>
            <a:r>
              <a:rPr lang="uk-UA" sz="1100" b="1" dirty="0">
                <a:effectLst/>
                <a:latin typeface="Times New Roman"/>
                <a:ea typeface="Calibri"/>
                <a:cs typeface="Arial"/>
              </a:rPr>
              <a:t>людський потенціал, що проявляється через активну громадську позицію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SzPts val="1100"/>
              <a:buFont typeface="Times New Roman"/>
              <a:buChar char="-"/>
            </a:pPr>
            <a:r>
              <a:rPr lang="uk-UA" sz="1100" b="1" dirty="0">
                <a:effectLst/>
                <a:latin typeface="Times New Roman"/>
                <a:ea typeface="Calibri"/>
                <a:cs typeface="Arial"/>
              </a:rPr>
              <a:t>інвестиційна привабливість регіону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SzPts val="1100"/>
              <a:buFont typeface="Times New Roman"/>
              <a:buChar char="-"/>
            </a:pPr>
            <a:r>
              <a:rPr lang="uk-UA" sz="1100" b="1" dirty="0">
                <a:effectLst/>
                <a:latin typeface="Times New Roman"/>
                <a:ea typeface="Calibri"/>
                <a:cs typeface="Arial"/>
              </a:rPr>
              <a:t>наявність вільних сегментів для ведення бізнесу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SzPts val="1100"/>
              <a:buFont typeface="Times New Roman"/>
              <a:buChar char="-"/>
            </a:pPr>
            <a:r>
              <a:rPr lang="uk-UA" sz="1100" b="1" dirty="0">
                <a:effectLst/>
                <a:latin typeface="Times New Roman"/>
                <a:ea typeface="Calibri"/>
                <a:cs typeface="Arial"/>
              </a:rPr>
              <a:t>сприятлива екологічна ситуація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SzPts val="1100"/>
              <a:buFont typeface="Times New Roman"/>
              <a:buChar char="-"/>
            </a:pPr>
            <a:r>
              <a:rPr lang="uk-UA" sz="1100" b="1" dirty="0">
                <a:effectLst/>
                <a:latin typeface="Times New Roman"/>
                <a:ea typeface="Calibri"/>
                <a:cs typeface="Arial"/>
              </a:rPr>
              <a:t>Наявність розвинутих с/г підприємств.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SzPts val="1100"/>
              <a:buFont typeface="Times New Roman"/>
              <a:buChar char="-"/>
            </a:pPr>
            <a:r>
              <a:rPr lang="uk-UA" sz="1100" b="1" dirty="0">
                <a:effectLst/>
                <a:latin typeface="Times New Roman"/>
                <a:ea typeface="Calibri"/>
                <a:cs typeface="Arial"/>
              </a:rPr>
              <a:t>Велика кількість фермерських господарств та фізичних осіб-підприємців</a:t>
            </a:r>
            <a:endParaRPr lang="ru-RU" sz="1100" dirty="0">
              <a:effectLst/>
              <a:ea typeface="Calibri"/>
              <a:cs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5400000">
            <a:off x="5867771" y="-1018381"/>
            <a:ext cx="2283718" cy="43204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100" b="1" dirty="0">
                <a:effectLst/>
                <a:ea typeface="Calibri"/>
                <a:cs typeface="Arial"/>
              </a:rPr>
              <a:t>W</a:t>
            </a:r>
            <a:r>
              <a:rPr lang="uk-UA" sz="1100" b="1" dirty="0">
                <a:effectLst/>
                <a:ea typeface="Calibri"/>
                <a:cs typeface="Arial"/>
              </a:rPr>
              <a:t> – слабкі сторони 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низька купівельна спроможність населення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низький рівень зайнятості  населення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тіньовий ринок праці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відсутність  досвіду роботи в новоствореній громаді ( особливо з питань стратегічного планування)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відсутність генерального плану села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слабка дорожня інфраструктура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зношеність будівель  закладів культури, медицини та закладів освіти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відсутність обладнаних відпочинкових зон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нестача професійних кадрів -  медпрацівники, спеціалісти , педагогічні працівники, службовці </a:t>
            </a:r>
            <a:endParaRPr lang="ru-RU" sz="1100" dirty="0">
              <a:effectLst/>
              <a:ea typeface="Calibri"/>
              <a:cs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5400000">
            <a:off x="1320880" y="1649856"/>
            <a:ext cx="2113198" cy="46770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100" b="1" dirty="0">
                <a:effectLst/>
                <a:ea typeface="Calibri"/>
                <a:cs typeface="Arial"/>
              </a:rPr>
              <a:t>O</a:t>
            </a:r>
            <a:r>
              <a:rPr lang="uk-UA" sz="1100" b="1" dirty="0">
                <a:effectLst/>
                <a:ea typeface="Calibri"/>
                <a:cs typeface="Arial"/>
              </a:rPr>
              <a:t>- можливості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доступність європейських програм співробітництва та інших джерел залучення коштів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можливість залучення додаткових джерел фінансування для розвитку інфраструктури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зростання бюджетної самостійності громади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створення зеленої зони відпочинку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можливість розбудови соціальної інфраструктури села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можливість контролювати всі процеси , які відбуваються в громаді  як спосіб запобігати корупції</a:t>
            </a:r>
            <a:endParaRPr lang="ru-RU" sz="1100" dirty="0">
              <a:effectLst/>
              <a:ea typeface="Calibri"/>
              <a:cs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5400000">
            <a:off x="5953768" y="1894098"/>
            <a:ext cx="2111724" cy="418710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100" b="1" dirty="0">
                <a:effectLst/>
                <a:ea typeface="Calibri"/>
                <a:cs typeface="Arial"/>
              </a:rPr>
              <a:t>T </a:t>
            </a:r>
            <a:r>
              <a:rPr lang="uk-UA" sz="1100" b="1" dirty="0">
                <a:effectLst/>
                <a:ea typeface="Calibri"/>
                <a:cs typeface="Arial"/>
              </a:rPr>
              <a:t>– загрози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нестача фінансування ОТГ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слабкість та не стабільність нормативно </a:t>
            </a:r>
            <a:r>
              <a:rPr lang="uk-UA" sz="1100" b="1" dirty="0" err="1">
                <a:effectLst/>
                <a:ea typeface="Calibri"/>
                <a:cs typeface="Arial"/>
              </a:rPr>
              <a:t>-правової</a:t>
            </a:r>
            <a:r>
              <a:rPr lang="uk-UA" sz="1100" b="1" dirty="0">
                <a:effectLst/>
                <a:ea typeface="Calibri"/>
                <a:cs typeface="Arial"/>
              </a:rPr>
              <a:t> бази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складна політично-економічна ситуація в державі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соціальна незахищеність населення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зростання трудової міграції і втрата трудових ресурсів  </a:t>
            </a:r>
            <a:endParaRPr lang="ru-RU" sz="1100" dirty="0">
              <a:effectLst/>
              <a:ea typeface="Calibri"/>
              <a:cs typeface="Arial"/>
            </a:endParaRPr>
          </a:p>
          <a:p>
            <a:pPr marL="342900" lvl="0" indent="-342900">
              <a:spcAft>
                <a:spcPts val="0"/>
              </a:spcAft>
              <a:buFont typeface="Calibri"/>
              <a:buChar char="-"/>
            </a:pPr>
            <a:r>
              <a:rPr lang="uk-UA" sz="1100" b="1" dirty="0">
                <a:effectLst/>
                <a:ea typeface="Calibri"/>
                <a:cs typeface="Arial"/>
              </a:rPr>
              <a:t>низькі зарплати та пенсії мешканців ОТГ високі ціни на товари </a:t>
            </a:r>
            <a:r>
              <a:rPr lang="uk-UA" sz="1100" b="1" dirty="0" err="1">
                <a:effectLst/>
                <a:ea typeface="Calibri"/>
                <a:cs typeface="Arial"/>
              </a:rPr>
              <a:t>тапослуги</a:t>
            </a:r>
            <a:r>
              <a:rPr lang="uk-UA" sz="1100" b="1" dirty="0">
                <a:effectLst/>
                <a:ea typeface="Calibri"/>
                <a:cs typeface="Arial"/>
              </a:rPr>
              <a:t>                                                                                                                        </a:t>
            </a:r>
            <a:endParaRPr lang="ru-RU" sz="1100" dirty="0">
              <a:effectLst/>
              <a:ea typeface="Calibri"/>
              <a:cs typeface="Arial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 rot="5400000">
            <a:off x="4450838" y="1954151"/>
            <a:ext cx="530349" cy="1333500"/>
          </a:xfrm>
          <a:prstGeom prst="flowChartAlternateProcess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spcFirstLastPara="0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Arial"/>
              </a:rPr>
              <a:t>SWOT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Calibri"/>
                <a:cs typeface="Arial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326946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2207" y="219926"/>
            <a:ext cx="2459557" cy="1703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b="1" u="sng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спільної участі усіх представників ОТГ</a:t>
            </a:r>
            <a:r>
              <a:rPr lang="uk-UA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забезпечує широкий соціальний консенсус та публічну підтримку стратегії </a:t>
            </a:r>
            <a:endParaRPr lang="ru-RU" sz="14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56795" y="1995686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ПРИНЦИПИ РОЗВИТКУ ГРОМАДИ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16216" y="2970698"/>
            <a:ext cx="2304256" cy="19053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b="1" u="sng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життєздатності </a:t>
            </a:r>
            <a:r>
              <a:rPr lang="uk-UA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розвиток порівняльних переваг, визначених за результатами </a:t>
            </a:r>
            <a:r>
              <a:rPr lang="en-US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SWOT-</a:t>
            </a:r>
            <a:r>
              <a:rPr lang="uk-UA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аналізу (розбудова можливостей котрі послаблюють гостроту вад і проблем)</a:t>
            </a:r>
            <a:endParaRPr lang="ru-RU" sz="14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970699"/>
            <a:ext cx="2304256" cy="190530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b="1" u="sng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самодостатності громади </a:t>
            </a:r>
            <a:r>
              <a:rPr lang="uk-UA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можливість громади самостійно задовольняти потреби в різного виду послугах</a:t>
            </a:r>
            <a:endParaRPr lang="ru-RU" sz="14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2207" y="2970699"/>
            <a:ext cx="2459557" cy="18847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b="1" u="sng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uk-UA" sz="1400" b="1" u="sng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іноваційності</a:t>
            </a:r>
            <a:r>
              <a:rPr lang="uk-UA" sz="1400" b="1" u="sng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продумане введення змін в усі сфери життєдіяльності громади</a:t>
            </a:r>
            <a:endParaRPr lang="ru-RU" sz="14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37372" y="219926"/>
            <a:ext cx="2382135" cy="1703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b="1" u="sng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партнерства </a:t>
            </a:r>
            <a:r>
              <a:rPr lang="uk-UA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проведення різних консультацій з представниками влади , наукових установ, визначення методичних керівників</a:t>
            </a:r>
            <a:endParaRPr lang="ru-RU" sz="14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16216" y="219926"/>
            <a:ext cx="2376264" cy="17037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b="1" u="sng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пріоритетності соціального розвитку села </a:t>
            </a:r>
            <a:r>
              <a:rPr lang="uk-UA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розвиток підприємництва, розв’язання проблем зайнятості на селі, розвиток інфраструктури, освіти…</a:t>
            </a:r>
            <a:endParaRPr lang="ru-RU" sz="14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2607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2237383" y="51425"/>
            <a:ext cx="4928079" cy="1123950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effectLst/>
                <a:latin typeface="Times New Roman"/>
                <a:ea typeface="Calibri"/>
                <a:cs typeface="Arial"/>
              </a:rPr>
              <a:t>1. Відновлення інфраструктури об’єднаної </a:t>
            </a:r>
            <a:r>
              <a:rPr lang="uk-UA" b="1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Arial"/>
              </a:rPr>
              <a:t>громади</a:t>
            </a:r>
            <a:endParaRPr lang="ru-RU" dirty="0">
              <a:effectLst/>
              <a:ea typeface="Calibri"/>
              <a:cs typeface="Arial"/>
            </a:endParaRPr>
          </a:p>
          <a:p>
            <a:pPr>
              <a:spcAft>
                <a:spcPts val="0"/>
              </a:spcAft>
            </a:pPr>
            <a:r>
              <a:rPr lang="ru-RU" dirty="0">
                <a:effectLst/>
                <a:ea typeface="Calibri"/>
                <a:cs typeface="Arial"/>
              </a:rPr>
              <a:t> </a:t>
            </a:r>
          </a:p>
        </p:txBody>
      </p:sp>
      <p:sp>
        <p:nvSpPr>
          <p:cNvPr id="3" name="Выноска со стрелкой вправо 2"/>
          <p:cNvSpPr/>
          <p:nvPr/>
        </p:nvSpPr>
        <p:spPr>
          <a:xfrm>
            <a:off x="971600" y="510514"/>
            <a:ext cx="1476375" cy="4176463"/>
          </a:xfrm>
          <a:prstGeom prst="right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600" b="1" dirty="0">
                <a:solidFill>
                  <a:srgbClr val="000000"/>
                </a:solidFill>
                <a:effectLst/>
                <a:latin typeface="Times New Roman"/>
                <a:ea typeface="Calibri"/>
                <a:cs typeface="Arial"/>
              </a:rPr>
              <a:t>3. Сприяння розвитку економіки об’єднаної громади</a:t>
            </a:r>
            <a:endParaRPr lang="ru-RU" sz="1600" dirty="0">
              <a:effectLst/>
              <a:ea typeface="Calibri"/>
              <a:cs typeface="Arial"/>
            </a:endParaRPr>
          </a:p>
        </p:txBody>
      </p:sp>
      <p:sp>
        <p:nvSpPr>
          <p:cNvPr id="4" name="Выноска со стрелкой влево 3"/>
          <p:cNvSpPr/>
          <p:nvPr/>
        </p:nvSpPr>
        <p:spPr>
          <a:xfrm>
            <a:off x="6948264" y="555525"/>
            <a:ext cx="1438275" cy="4176463"/>
          </a:xfrm>
          <a:prstGeom prst="left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b="1" dirty="0">
                <a:solidFill>
                  <a:srgbClr val="000000"/>
                </a:solidFill>
                <a:effectLst/>
                <a:latin typeface="Times New Roman"/>
                <a:ea typeface="Calibri"/>
                <a:cs typeface="Arial"/>
              </a:rPr>
              <a:t>4. Підвищення рівня громадянської свідомості</a:t>
            </a:r>
            <a:endParaRPr lang="ru-RU" dirty="0">
              <a:effectLst/>
              <a:ea typeface="Calibri"/>
              <a:cs typeface="Arial"/>
            </a:endParaRPr>
          </a:p>
        </p:txBody>
      </p:sp>
      <p:sp>
        <p:nvSpPr>
          <p:cNvPr id="5" name="Выноска со стрелкой вверх 4"/>
          <p:cNvSpPr/>
          <p:nvPr/>
        </p:nvSpPr>
        <p:spPr>
          <a:xfrm>
            <a:off x="2237382" y="3363838"/>
            <a:ext cx="4928079" cy="1647825"/>
          </a:xfrm>
          <a:prstGeom prst="upArrowCallout">
            <a:avLst>
              <a:gd name="adj1" fmla="val 12266"/>
              <a:gd name="adj2" fmla="val 18633"/>
              <a:gd name="adj3" fmla="val 17884"/>
              <a:gd name="adj4" fmla="val 7321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600" b="1" dirty="0">
                <a:solidFill>
                  <a:srgbClr val="000000"/>
                </a:solidFill>
                <a:effectLst/>
                <a:latin typeface="Times New Roman"/>
                <a:ea typeface="Calibri"/>
                <a:cs typeface="Arial"/>
              </a:rPr>
              <a:t>2. Виконання комплексу заходів для підвищення добробуту громадян, поліпшення якості медичних соціальних та комунальних послуг</a:t>
            </a:r>
            <a:endParaRPr lang="ru-RU" sz="1600" dirty="0">
              <a:effectLst/>
              <a:ea typeface="Calibri"/>
              <a:cs typeface="Arial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effectLst/>
                <a:ea typeface="Calibri"/>
                <a:cs typeface="Arial"/>
              </a:rPr>
              <a:t> 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15816" y="1275606"/>
            <a:ext cx="3888431" cy="202004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600" dirty="0">
                <a:solidFill>
                  <a:srgbClr val="002060"/>
                </a:solidFill>
                <a:effectLst/>
                <a:latin typeface="Times New Roman"/>
                <a:ea typeface="Calibri"/>
                <a:cs typeface="Arial"/>
              </a:rPr>
              <a:t>Мостівська ОТГ в майбутньому – самодостатня, активна, інвестиційно приваблива, екологічно чиста, економічно розвинута громада з необхідним комплексом соціальних, освітніх, культурних та медичних послуг</a:t>
            </a:r>
            <a:endParaRPr lang="ru-RU" sz="1600" dirty="0">
              <a:effectLst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88117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66953">
            <a:off x="5823784" y="230098"/>
            <a:ext cx="2702472" cy="20492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8030">
            <a:off x="5859672" y="2412759"/>
            <a:ext cx="2810513" cy="2248646"/>
          </a:xfrm>
          <a:prstGeom prst="rect">
            <a:avLst/>
          </a:prstGeom>
        </p:spPr>
      </p:pic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672224876"/>
              </p:ext>
            </p:extLst>
          </p:nvPr>
        </p:nvGraphicFramePr>
        <p:xfrm>
          <a:off x="251520" y="0"/>
          <a:ext cx="8030518" cy="4680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11560" y="627534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На етапі створення ОТГ зустрілися з багатьма викликами, серед яких є: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71407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3478"/>
            <a:ext cx="8024679" cy="857250"/>
          </a:xfrm>
        </p:spPr>
        <p:txBody>
          <a:bodyPr/>
          <a:lstStyle/>
          <a:p>
            <a:r>
              <a:rPr lang="uk-UA" dirty="0" smtClean="0">
                <a:solidFill>
                  <a:srgbClr val="002060"/>
                </a:solidFill>
              </a:rPr>
              <a:t>Відповіддю на ці та деякі інші виклики може стати перспективне ( </a:t>
            </a:r>
            <a:r>
              <a:rPr lang="uk-UA" dirty="0" err="1" smtClean="0">
                <a:solidFill>
                  <a:srgbClr val="002060"/>
                </a:solidFill>
              </a:rPr>
              <a:t>середньо-</a:t>
            </a:r>
            <a:r>
              <a:rPr lang="uk-UA" dirty="0" smtClean="0">
                <a:solidFill>
                  <a:srgbClr val="002060"/>
                </a:solidFill>
              </a:rPr>
              <a:t> та довгострокове) планування  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://www.diamond-training.ru/images/article_230715/plan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31790"/>
            <a:ext cx="313137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6060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8892480" cy="5124357"/>
          </a:xfrm>
          <a:prstGeom prst="rect">
            <a:avLst/>
          </a:prstGeom>
        </p:spPr>
      </p:pic>
      <p:sp>
        <p:nvSpPr>
          <p:cNvPr id="9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51520" y="2859782"/>
            <a:ext cx="4187495" cy="2139702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Приклад: </a:t>
            </a:r>
            <a:r>
              <a:rPr lang="ru-RU" dirty="0" err="1">
                <a:solidFill>
                  <a:schemeClr val="accent1"/>
                </a:solidFill>
              </a:rPr>
              <a:t>регіон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або</a:t>
            </a:r>
            <a:r>
              <a:rPr lang="ru-RU" dirty="0">
                <a:solidFill>
                  <a:schemeClr val="accent1"/>
                </a:solidFill>
              </a:rPr>
              <a:t> область у </a:t>
            </a:r>
            <a:r>
              <a:rPr lang="ru-RU" dirty="0" err="1">
                <a:solidFill>
                  <a:schemeClr val="accent1"/>
                </a:solidFill>
              </a:rPr>
              <a:t>країні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може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розробити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власну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стратегію</a:t>
            </a:r>
            <a:r>
              <a:rPr lang="ru-RU" dirty="0">
                <a:solidFill>
                  <a:schemeClr val="accent1"/>
                </a:solidFill>
              </a:rPr>
              <a:t> розвитку, залучивши до </a:t>
            </a:r>
            <a:r>
              <a:rPr lang="ru-RU" dirty="0" err="1">
                <a:solidFill>
                  <a:schemeClr val="accent1"/>
                </a:solidFill>
              </a:rPr>
              <a:t>цього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процесу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широкі</a:t>
            </a:r>
            <a:r>
              <a:rPr lang="ru-RU" dirty="0">
                <a:solidFill>
                  <a:schemeClr val="accent1"/>
                </a:solidFill>
              </a:rPr>
              <a:t> кола </a:t>
            </a:r>
            <a:r>
              <a:rPr lang="ru-RU" dirty="0" err="1">
                <a:solidFill>
                  <a:schemeClr val="accent1"/>
                </a:solidFill>
              </a:rPr>
              <a:t>громадськості</a:t>
            </a:r>
            <a:r>
              <a:rPr lang="ru-RU" dirty="0">
                <a:solidFill>
                  <a:schemeClr val="accent1"/>
                </a:solidFill>
              </a:rPr>
              <a:t> — великий, </a:t>
            </a:r>
            <a:r>
              <a:rPr lang="ru-RU" dirty="0" err="1">
                <a:solidFill>
                  <a:schemeClr val="accent1"/>
                </a:solidFill>
              </a:rPr>
              <a:t>середній</a:t>
            </a:r>
            <a:r>
              <a:rPr lang="ru-RU" dirty="0">
                <a:solidFill>
                  <a:schemeClr val="accent1"/>
                </a:solidFill>
              </a:rPr>
              <a:t> та </a:t>
            </a:r>
            <a:r>
              <a:rPr lang="ru-RU" dirty="0" err="1">
                <a:solidFill>
                  <a:schemeClr val="accent1"/>
                </a:solidFill>
              </a:rPr>
              <a:t>малий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бізнес</a:t>
            </a:r>
            <a:r>
              <a:rPr lang="ru-RU" dirty="0">
                <a:solidFill>
                  <a:schemeClr val="accent1"/>
                </a:solidFill>
              </a:rPr>
              <a:t>, </a:t>
            </a:r>
            <a:r>
              <a:rPr lang="ru-RU" dirty="0" err="1">
                <a:solidFill>
                  <a:schemeClr val="accent1"/>
                </a:solidFill>
              </a:rPr>
              <a:t>громадські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організації</a:t>
            </a:r>
            <a:r>
              <a:rPr lang="ru-RU" dirty="0">
                <a:solidFill>
                  <a:schemeClr val="accent1"/>
                </a:solidFill>
              </a:rPr>
              <a:t>, </a:t>
            </a:r>
            <a:r>
              <a:rPr lang="ru-RU" dirty="0" err="1">
                <a:solidFill>
                  <a:schemeClr val="accent1"/>
                </a:solidFill>
              </a:rPr>
              <a:t>молодіжні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товариства</a:t>
            </a:r>
            <a:r>
              <a:rPr lang="ru-RU" dirty="0">
                <a:solidFill>
                  <a:schemeClr val="accent1"/>
                </a:solidFill>
              </a:rPr>
              <a:t>, </a:t>
            </a:r>
            <a:r>
              <a:rPr lang="ru-RU" dirty="0" err="1">
                <a:solidFill>
                  <a:schemeClr val="accent1"/>
                </a:solidFill>
              </a:rPr>
              <a:t>керівництво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інфраструктурних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обєктів</a:t>
            </a:r>
            <a:r>
              <a:rPr lang="ru-RU" dirty="0">
                <a:solidFill>
                  <a:schemeClr val="accent1"/>
                </a:solidFill>
              </a:rPr>
              <a:t> і, </a:t>
            </a:r>
            <a:r>
              <a:rPr lang="ru-RU" dirty="0" err="1">
                <a:solidFill>
                  <a:schemeClr val="accent1"/>
                </a:solidFill>
              </a:rPr>
              <a:t>навіть</a:t>
            </a:r>
            <a:r>
              <a:rPr lang="ru-RU" dirty="0">
                <a:solidFill>
                  <a:schemeClr val="accent1"/>
                </a:solidFill>
              </a:rPr>
              <a:t>, </a:t>
            </a:r>
            <a:r>
              <a:rPr lang="ru-RU" dirty="0" err="1">
                <a:solidFill>
                  <a:schemeClr val="accent1"/>
                </a:solidFill>
              </a:rPr>
              <a:t>дітей</a:t>
            </a:r>
            <a:r>
              <a:rPr lang="ru-RU" dirty="0">
                <a:solidFill>
                  <a:schemeClr val="accent1"/>
                </a:solidFill>
              </a:rPr>
              <a:t>. Для </a:t>
            </a:r>
            <a:r>
              <a:rPr lang="ru-RU" dirty="0" err="1">
                <a:solidFill>
                  <a:schemeClr val="accent1"/>
                </a:solidFill>
              </a:rPr>
              <a:t>цього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створюють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робочі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групи</a:t>
            </a:r>
            <a:r>
              <a:rPr lang="ru-RU" dirty="0">
                <a:solidFill>
                  <a:schemeClr val="accent1"/>
                </a:solidFill>
              </a:rPr>
              <a:t> і разом </a:t>
            </a:r>
            <a:r>
              <a:rPr lang="ru-RU" dirty="0" err="1">
                <a:solidFill>
                  <a:schemeClr val="accent1"/>
                </a:solidFill>
              </a:rPr>
              <a:t>визначають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бачення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своєї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області</a:t>
            </a:r>
            <a:r>
              <a:rPr lang="ru-RU" dirty="0">
                <a:solidFill>
                  <a:schemeClr val="accent1"/>
                </a:solidFill>
              </a:rPr>
              <a:t>, </a:t>
            </a:r>
            <a:r>
              <a:rPr lang="ru-RU" dirty="0" err="1">
                <a:solidFill>
                  <a:schemeClr val="accent1"/>
                </a:solidFill>
              </a:rPr>
              <a:t>пріоритети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її</a:t>
            </a:r>
            <a:r>
              <a:rPr lang="ru-RU" dirty="0">
                <a:solidFill>
                  <a:schemeClr val="accent1"/>
                </a:solidFill>
              </a:rPr>
              <a:t> розвитку, </a:t>
            </a:r>
            <a:r>
              <a:rPr lang="ru-RU" dirty="0" err="1">
                <a:solidFill>
                  <a:schemeClr val="accent1"/>
                </a:solidFill>
              </a:rPr>
              <a:t>стратегічні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цілі</a:t>
            </a:r>
            <a:r>
              <a:rPr lang="ru-RU" dirty="0">
                <a:solidFill>
                  <a:schemeClr val="accent1"/>
                </a:solidFill>
              </a:rPr>
              <a:t> та </a:t>
            </a:r>
            <a:r>
              <a:rPr lang="ru-RU" dirty="0" err="1">
                <a:solidFill>
                  <a:schemeClr val="accent1"/>
                </a:solidFill>
              </a:rPr>
              <a:t>проекти</a:t>
            </a:r>
            <a:r>
              <a:rPr lang="ru-RU" dirty="0">
                <a:solidFill>
                  <a:schemeClr val="accent1"/>
                </a:solidFill>
              </a:rPr>
              <a:t>, </a:t>
            </a:r>
            <a:r>
              <a:rPr lang="ru-RU" dirty="0" err="1">
                <a:solidFill>
                  <a:schemeClr val="accent1"/>
                </a:solidFill>
              </a:rPr>
              <a:t>що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допоможуть</a:t>
            </a:r>
            <a:r>
              <a:rPr lang="ru-RU" dirty="0">
                <a:solidFill>
                  <a:schemeClr val="accent1"/>
                </a:solidFill>
              </a:rPr>
              <a:t> у </a:t>
            </a:r>
            <a:r>
              <a:rPr lang="ru-RU" dirty="0" err="1">
                <a:solidFill>
                  <a:schemeClr val="accent1"/>
                </a:solidFill>
              </a:rPr>
              <a:t>їх</a:t>
            </a:r>
            <a:r>
              <a:rPr lang="ru-RU" dirty="0">
                <a:solidFill>
                  <a:schemeClr val="accent1"/>
                </a:solidFill>
              </a:rPr>
              <a:t> </a:t>
            </a:r>
            <a:r>
              <a:rPr lang="ru-RU" dirty="0" err="1">
                <a:solidFill>
                  <a:schemeClr val="accent1"/>
                </a:solidFill>
              </a:rPr>
              <a:t>досягненні</a:t>
            </a:r>
            <a:r>
              <a:rPr lang="ru-RU" dirty="0">
                <a:solidFill>
                  <a:schemeClr val="accent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82949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92975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процесу розробки Стратегічного плану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755576" y="699542"/>
            <a:ext cx="2232248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АНАЛІЗ</a:t>
            </a:r>
            <a:endParaRPr lang="ru-RU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3509882" y="699542"/>
            <a:ext cx="2232248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ПЛАНУВАННЯ</a:t>
            </a:r>
            <a:endParaRPr lang="ru-RU" dirty="0"/>
          </a:p>
        </p:txBody>
      </p:sp>
      <p:sp>
        <p:nvSpPr>
          <p:cNvPr id="7" name="Пятиугольник 6"/>
          <p:cNvSpPr/>
          <p:nvPr/>
        </p:nvSpPr>
        <p:spPr>
          <a:xfrm>
            <a:off x="6156176" y="712242"/>
            <a:ext cx="2232248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ВПРОВАДЖЕННЯ</a:t>
            </a:r>
            <a:endParaRPr lang="ru-RU" dirty="0"/>
          </a:p>
        </p:txBody>
      </p:sp>
      <p:cxnSp>
        <p:nvCxnSpPr>
          <p:cNvPr id="14" name="Соединительная линия уступом 13"/>
          <p:cNvCxnSpPr>
            <a:stCxn id="7" idx="3"/>
            <a:endCxn id="4" idx="1"/>
          </p:cNvCxnSpPr>
          <p:nvPr/>
        </p:nvCxnSpPr>
        <p:spPr>
          <a:xfrm flipH="1" flipV="1">
            <a:off x="755576" y="1059582"/>
            <a:ext cx="7632848" cy="12700"/>
          </a:xfrm>
          <a:prstGeom prst="bentConnector5">
            <a:avLst>
              <a:gd name="adj1" fmla="val -2995"/>
              <a:gd name="adj2" fmla="val -29439685"/>
              <a:gd name="adj3" fmla="val 10299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3568" y="1635646"/>
            <a:ext cx="21602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Дослідження та стратегічний аналіз середовища (СЕА, профіль)</a:t>
            </a:r>
          </a:p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Соціологічні </a:t>
            </a:r>
          </a:p>
          <a:p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Соединительная линия уступом 26"/>
          <p:cNvCxnSpPr/>
          <p:nvPr/>
        </p:nvCxnSpPr>
        <p:spPr>
          <a:xfrm rot="5400000" flipH="1" flipV="1">
            <a:off x="431540" y="1599642"/>
            <a:ext cx="2736304" cy="2088232"/>
          </a:xfrm>
          <a:prstGeom prst="bentConnector3">
            <a:avLst>
              <a:gd name="adj1" fmla="val -126"/>
            </a:avLst>
          </a:prstGeom>
          <a:ln cap="sq">
            <a:prstDash val="lgDashDotDot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Соединительная линия уступом 30"/>
          <p:cNvCxnSpPr/>
          <p:nvPr/>
        </p:nvCxnSpPr>
        <p:spPr>
          <a:xfrm flipV="1">
            <a:off x="755576" y="1203598"/>
            <a:ext cx="4914546" cy="3096344"/>
          </a:xfrm>
          <a:prstGeom prst="bentConnector3">
            <a:avLst>
              <a:gd name="adj1" fmla="val 100053"/>
            </a:avLst>
          </a:prstGeom>
          <a:ln cap="sq">
            <a:prstDash val="lgDashDotDot"/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Соединительная линия уступом 43"/>
          <p:cNvCxnSpPr/>
          <p:nvPr/>
        </p:nvCxnSpPr>
        <p:spPr>
          <a:xfrm flipV="1">
            <a:off x="755576" y="1491630"/>
            <a:ext cx="7632848" cy="3096344"/>
          </a:xfrm>
          <a:prstGeom prst="bentConnector3">
            <a:avLst>
              <a:gd name="adj1" fmla="val 100029"/>
            </a:avLst>
          </a:prstGeom>
          <a:ln>
            <a:prstDash val="lgDashDot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419872" y="1563638"/>
            <a:ext cx="20972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Прогнози, моделювання</a:t>
            </a:r>
          </a:p>
          <a:p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сценаріїв</a:t>
            </a:r>
          </a:p>
          <a:p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Стратегічне бачення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SWOT/</a:t>
            </a:r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TOWS-</a:t>
            </a:r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</a:p>
          <a:p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Стратегічний вибір</a:t>
            </a:r>
          </a:p>
          <a:p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 дій ( цілі, завдання) Проекти та заходи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084168" y="1563638"/>
            <a:ext cx="20882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Громадське обговорення Прийняття радою громади Структура управління Моніторинг та оцінка</a:t>
            </a:r>
          </a:p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Перегляд та коригування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6413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7" grpId="0" animBg="1"/>
      <p:bldP spid="23" grpId="0"/>
      <p:bldP spid="49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60367" y="134161"/>
            <a:ext cx="3331766" cy="493373"/>
          </a:xfrm>
          <a:prstGeom prst="round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І етап - організаційний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23735" y="672780"/>
            <a:ext cx="3351339" cy="493373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ІІ етап – аналітичний </a:t>
            </a:r>
            <a:endParaRPr lang="ru-RU" sz="2000" b="1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82527" y="1238656"/>
            <a:ext cx="3385094" cy="46899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2000" b="1" dirty="0">
                <a:solidFill>
                  <a:srgbClr val="17365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ІІІ етап – проектний </a:t>
            </a:r>
            <a:endParaRPr lang="ru-RU" sz="2000" b="1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36778" y="1784554"/>
            <a:ext cx="3385094" cy="46805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IV </a:t>
            </a:r>
            <a:r>
              <a:rPr kumimoji="0" lang="uk-UA" sz="1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етап  - комунікативні обговорення перспектив громади</a:t>
            </a:r>
            <a:endParaRPr kumimoji="0" lang="ru-RU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323528" y="689022"/>
            <a:ext cx="1577280" cy="1172640"/>
          </a:xfrm>
          <a:prstGeom prst="downArrowCallout">
            <a:avLst>
              <a:gd name="adj1" fmla="val 6515"/>
              <a:gd name="adj2" fmla="val 15855"/>
              <a:gd name="adj3" fmla="val 14512"/>
              <a:gd name="adj4" fmla="val 8001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200" b="1" dirty="0">
                <a:solidFill>
                  <a:srgbClr val="17365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формування методичного підходу до стратегічного планування</a:t>
            </a:r>
            <a:endParaRPr lang="ru-RU" sz="1200" b="1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357771" y="1861661"/>
            <a:ext cx="1549644" cy="1150253"/>
          </a:xfrm>
          <a:prstGeom prst="downArrowCallout">
            <a:avLst>
              <a:gd name="adj1" fmla="val 6515"/>
              <a:gd name="adj2" fmla="val 15855"/>
              <a:gd name="adj3" fmla="val 14512"/>
              <a:gd name="adj4" fmla="val 80014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200" b="1" dirty="0">
                <a:solidFill>
                  <a:srgbClr val="17365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створення координаційної ради по стратегічному  плануванню</a:t>
            </a:r>
            <a:endParaRPr lang="ru-RU" sz="1200" b="1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357771" y="3011914"/>
            <a:ext cx="1536309" cy="1155713"/>
          </a:xfrm>
          <a:prstGeom prst="downArrowCallout">
            <a:avLst>
              <a:gd name="adj1" fmla="val 6515"/>
              <a:gd name="adj2" fmla="val 15855"/>
              <a:gd name="adj3" fmla="val 14512"/>
              <a:gd name="adj4" fmla="val 80014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200" b="1" dirty="0">
                <a:solidFill>
                  <a:srgbClr val="17365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створення суспільного комітету стратегічного плануванн</a:t>
            </a:r>
            <a:r>
              <a:rPr lang="uk-UA" sz="1100" dirty="0">
                <a:solidFill>
                  <a:srgbClr val="17365D"/>
                </a:solidFill>
                <a:effectLst/>
                <a:ea typeface="Calibri"/>
                <a:cs typeface="Arial"/>
              </a:rPr>
              <a:t>я</a:t>
            </a:r>
            <a:endParaRPr lang="ru-RU" sz="1100" dirty="0">
              <a:effectLst/>
              <a:ea typeface="Calibri"/>
              <a:cs typeface="Arial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24912" y="4167628"/>
            <a:ext cx="1535674" cy="862200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400" b="1" dirty="0">
                <a:solidFill>
                  <a:srgbClr val="17365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створення науково-методичної ради</a:t>
            </a:r>
            <a:endParaRPr lang="ru-RU" sz="1400" b="1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2124143" y="1277431"/>
            <a:ext cx="1594217" cy="1078295"/>
          </a:xfrm>
          <a:prstGeom prst="downArrowCallout">
            <a:avLst>
              <a:gd name="adj1" fmla="val 6515"/>
              <a:gd name="adj2" fmla="val 15855"/>
              <a:gd name="adj3" fmla="val 14512"/>
              <a:gd name="adj4" fmla="val 80014"/>
            </a:avLst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200" b="1" dirty="0">
                <a:solidFill>
                  <a:srgbClr val="17365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аналіз умов позитивних і негативних тенденцій розвитку громади</a:t>
            </a:r>
            <a:endParaRPr lang="ru-RU" sz="1200" b="1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2153135" y="2427265"/>
            <a:ext cx="1508610" cy="855043"/>
          </a:xfrm>
          <a:prstGeom prst="downArrowCallout">
            <a:avLst>
              <a:gd name="adj1" fmla="val 6515"/>
              <a:gd name="adj2" fmla="val 15855"/>
              <a:gd name="adj3" fmla="val 14512"/>
              <a:gd name="adj4" fmla="val 80014"/>
            </a:avLst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200" b="1" dirty="0">
                <a:solidFill>
                  <a:srgbClr val="17365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аналіз перспектив розвитку населених пунктів</a:t>
            </a:r>
            <a:endParaRPr lang="ru-RU" sz="1200" b="1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12" name="Выноска со стрелкой вниз 11"/>
          <p:cNvSpPr/>
          <p:nvPr/>
        </p:nvSpPr>
        <p:spPr>
          <a:xfrm>
            <a:off x="2180756" y="3297260"/>
            <a:ext cx="1480989" cy="858849"/>
          </a:xfrm>
          <a:prstGeom prst="downArrowCallout">
            <a:avLst>
              <a:gd name="adj1" fmla="val 6515"/>
              <a:gd name="adj2" fmla="val 15855"/>
              <a:gd name="adj3" fmla="val 14512"/>
              <a:gd name="adj4" fmla="val 80014"/>
            </a:avLst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200" b="1" dirty="0">
                <a:solidFill>
                  <a:srgbClr val="17365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вибір направлень і об’єктів стратегічного планування</a:t>
            </a:r>
            <a:endParaRPr lang="ru-RU" sz="1200" b="1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2229787" y="4165591"/>
            <a:ext cx="1484781" cy="862200"/>
          </a:xfrm>
          <a:prstGeom prst="flowChartProcess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100" b="1" dirty="0">
                <a:solidFill>
                  <a:srgbClr val="17365D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розгляд результатів комплексного аналізу для вибору головних цілей</a:t>
            </a:r>
            <a:endParaRPr lang="ru-RU" sz="1100" b="1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14" name="Выноска со стрелкой вниз 13"/>
          <p:cNvSpPr/>
          <p:nvPr/>
        </p:nvSpPr>
        <p:spPr>
          <a:xfrm>
            <a:off x="3799404" y="1784554"/>
            <a:ext cx="1852715" cy="873781"/>
          </a:xfrm>
          <a:prstGeom prst="downArrowCallout">
            <a:avLst>
              <a:gd name="adj1" fmla="val 6515"/>
              <a:gd name="adj2" fmla="val 15855"/>
              <a:gd name="adj3" fmla="val 14512"/>
              <a:gd name="adj4" fmla="val 80014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100" dirty="0">
                <a:solidFill>
                  <a:srgbClr val="17365D"/>
                </a:solidFill>
                <a:effectLst/>
                <a:ea typeface="Calibri"/>
                <a:cs typeface="Arial"/>
              </a:rPr>
              <a:t>формування важливих цілей, направлень і заходи по їх досягненню</a:t>
            </a:r>
            <a:endParaRPr lang="ru-RU" sz="1100" dirty="0">
              <a:effectLst/>
              <a:ea typeface="Calibri"/>
              <a:cs typeface="Arial"/>
            </a:endParaRPr>
          </a:p>
        </p:txBody>
      </p:sp>
      <p:sp>
        <p:nvSpPr>
          <p:cNvPr id="15" name="Выноска со стрелкой вниз 14"/>
          <p:cNvSpPr/>
          <p:nvPr/>
        </p:nvSpPr>
        <p:spPr>
          <a:xfrm>
            <a:off x="3799405" y="2658335"/>
            <a:ext cx="1852714" cy="782972"/>
          </a:xfrm>
          <a:prstGeom prst="downArrowCallout">
            <a:avLst>
              <a:gd name="adj1" fmla="val 6515"/>
              <a:gd name="adj2" fmla="val 15855"/>
              <a:gd name="adj3" fmla="val 14512"/>
              <a:gd name="adj4" fmla="val 80014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100" dirty="0">
                <a:solidFill>
                  <a:srgbClr val="17365D"/>
                </a:solidFill>
                <a:effectLst/>
                <a:ea typeface="Calibri"/>
                <a:cs typeface="Arial"/>
              </a:rPr>
              <a:t>вибір місії і головних цілей розвитку громади</a:t>
            </a:r>
            <a:endParaRPr lang="ru-RU" sz="1100" dirty="0">
              <a:effectLst/>
              <a:ea typeface="Calibri"/>
              <a:cs typeface="Arial"/>
            </a:endParaRPr>
          </a:p>
        </p:txBody>
      </p:sp>
      <p:sp>
        <p:nvSpPr>
          <p:cNvPr id="16" name="Выноска со стрелкой вниз 15"/>
          <p:cNvSpPr/>
          <p:nvPr/>
        </p:nvSpPr>
        <p:spPr>
          <a:xfrm>
            <a:off x="3799405" y="3441307"/>
            <a:ext cx="1852714" cy="955604"/>
          </a:xfrm>
          <a:prstGeom prst="downArrowCallout">
            <a:avLst>
              <a:gd name="adj1" fmla="val 6515"/>
              <a:gd name="adj2" fmla="val 15855"/>
              <a:gd name="adj3" fmla="val 14512"/>
              <a:gd name="adj4" fmla="val 80014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100" dirty="0">
                <a:solidFill>
                  <a:srgbClr val="17365D"/>
                </a:solidFill>
                <a:effectLst/>
                <a:ea typeface="Calibri"/>
                <a:cs typeface="Arial"/>
              </a:rPr>
              <a:t>виявлення пріоритетних напрямків стратегічного розвитку</a:t>
            </a:r>
            <a:endParaRPr lang="ru-RU" sz="1100" dirty="0">
              <a:effectLst/>
              <a:ea typeface="Calibri"/>
              <a:cs typeface="Arial"/>
            </a:endParaRPr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3799405" y="4396911"/>
            <a:ext cx="1852714" cy="639785"/>
          </a:xfrm>
          <a:prstGeom prst="flowChartProcess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100" dirty="0">
                <a:solidFill>
                  <a:srgbClr val="17365D"/>
                </a:solidFill>
                <a:effectLst/>
                <a:ea typeface="Calibri"/>
                <a:cs typeface="Arial"/>
              </a:rPr>
              <a:t>відбір програм і проектів для включення в стратегічний план</a:t>
            </a:r>
            <a:endParaRPr lang="ru-RU" sz="1100" dirty="0">
              <a:effectLst/>
              <a:ea typeface="Calibri"/>
              <a:cs typeface="Arial"/>
            </a:endParaRPr>
          </a:p>
        </p:txBody>
      </p:sp>
      <p:sp>
        <p:nvSpPr>
          <p:cNvPr id="18" name="Выноска со стрелкой вниз 17"/>
          <p:cNvSpPr/>
          <p:nvPr/>
        </p:nvSpPr>
        <p:spPr>
          <a:xfrm>
            <a:off x="5736778" y="2376622"/>
            <a:ext cx="2939678" cy="648541"/>
          </a:xfrm>
          <a:prstGeom prst="downArrowCallout">
            <a:avLst>
              <a:gd name="adj1" fmla="val 6515"/>
              <a:gd name="adj2" fmla="val 15855"/>
              <a:gd name="adj3" fmla="val 14512"/>
              <a:gd name="adj4" fmla="val 80014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100" dirty="0">
                <a:solidFill>
                  <a:srgbClr val="17365D"/>
                </a:solidFill>
                <a:effectLst/>
                <a:ea typeface="Calibri"/>
                <a:cs typeface="Arial"/>
              </a:rPr>
              <a:t>представлення проекту стратегії в організаціях громади</a:t>
            </a:r>
            <a:endParaRPr lang="ru-RU" sz="1100" dirty="0">
              <a:effectLst/>
              <a:ea typeface="Calibri"/>
              <a:cs typeface="Arial"/>
            </a:endParaRPr>
          </a:p>
        </p:txBody>
      </p:sp>
      <p:sp>
        <p:nvSpPr>
          <p:cNvPr id="19" name="Выноска со стрелкой вниз 18"/>
          <p:cNvSpPr/>
          <p:nvPr/>
        </p:nvSpPr>
        <p:spPr>
          <a:xfrm>
            <a:off x="5736778" y="3075806"/>
            <a:ext cx="2939678" cy="650878"/>
          </a:xfrm>
          <a:prstGeom prst="downArrowCallout">
            <a:avLst>
              <a:gd name="adj1" fmla="val 6515"/>
              <a:gd name="adj2" fmla="val 15855"/>
              <a:gd name="adj3" fmla="val 14512"/>
              <a:gd name="adj4" fmla="val 80014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100" dirty="0">
                <a:solidFill>
                  <a:srgbClr val="17365D"/>
                </a:solidFill>
                <a:effectLst/>
                <a:ea typeface="Calibri"/>
                <a:cs typeface="Arial"/>
              </a:rPr>
              <a:t>розміщення проекту стратегічного плану на сайті громади</a:t>
            </a:r>
            <a:endParaRPr lang="ru-RU" sz="1100" dirty="0">
              <a:effectLst/>
              <a:ea typeface="Calibri"/>
              <a:cs typeface="Arial"/>
            </a:endParaRPr>
          </a:p>
          <a:p>
            <a:pPr algn="ctr">
              <a:spcAft>
                <a:spcPts val="0"/>
              </a:spcAft>
            </a:pPr>
            <a:r>
              <a:rPr lang="uk-UA" sz="1100" dirty="0">
                <a:solidFill>
                  <a:srgbClr val="17365D"/>
                </a:solidFill>
                <a:effectLst/>
                <a:ea typeface="Calibri"/>
                <a:cs typeface="Arial"/>
              </a:rPr>
              <a:t> </a:t>
            </a:r>
            <a:endParaRPr lang="ru-RU" sz="1100" dirty="0">
              <a:effectLst/>
              <a:ea typeface="Calibri"/>
              <a:cs typeface="Arial"/>
            </a:endParaRPr>
          </a:p>
        </p:txBody>
      </p:sp>
      <p:sp>
        <p:nvSpPr>
          <p:cNvPr id="20" name="Выноска со стрелкой вниз 19"/>
          <p:cNvSpPr/>
          <p:nvPr/>
        </p:nvSpPr>
        <p:spPr>
          <a:xfrm>
            <a:off x="5736778" y="3726684"/>
            <a:ext cx="2939678" cy="717274"/>
          </a:xfrm>
          <a:prstGeom prst="downArrowCallout">
            <a:avLst>
              <a:gd name="adj1" fmla="val 6515"/>
              <a:gd name="adj2" fmla="val 15855"/>
              <a:gd name="adj3" fmla="val 14512"/>
              <a:gd name="adj4" fmla="val 80014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uk-UA" sz="1100" dirty="0">
                <a:solidFill>
                  <a:srgbClr val="17365D"/>
                </a:solidFill>
                <a:effectLst/>
                <a:ea typeface="Calibri"/>
                <a:cs typeface="Arial"/>
              </a:rPr>
              <a:t>представлення стратегії на засідання виконавчого комітету</a:t>
            </a:r>
            <a:endParaRPr lang="ru-RU" sz="1100" dirty="0">
              <a:effectLst/>
              <a:ea typeface="Calibri"/>
              <a:cs typeface="Arial"/>
            </a:endParaRP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5736778" y="4443958"/>
            <a:ext cx="2939678" cy="545692"/>
          </a:xfrm>
          <a:prstGeom prst="flowChartProcess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100" dirty="0">
                <a:effectLst/>
                <a:ea typeface="Calibri"/>
                <a:cs typeface="Arial"/>
              </a:rPr>
              <a:t> </a:t>
            </a:r>
            <a:r>
              <a:rPr lang="uk-UA" sz="1100" dirty="0">
                <a:solidFill>
                  <a:srgbClr val="1F497D"/>
                </a:solidFill>
                <a:effectLst/>
                <a:ea typeface="Calibri"/>
                <a:cs typeface="Arial"/>
              </a:rPr>
              <a:t>затвердження стратегічного плану</a:t>
            </a:r>
            <a:endParaRPr lang="ru-RU" sz="1100" dirty="0">
              <a:effectLst/>
              <a:ea typeface="Calibri"/>
              <a:cs typeface="Arial"/>
            </a:endParaRPr>
          </a:p>
        </p:txBody>
      </p:sp>
      <p:pic>
        <p:nvPicPr>
          <p:cNvPr id="1026" name="Picture 2" descr="C:\Users\Admin\Desktop\ПРОЕКТ СТРАТЕГІЇ\картинки для презентции\68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484" y="75159"/>
            <a:ext cx="2850641" cy="10564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1477397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2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339502"/>
            <a:ext cx="6121214" cy="3422629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На сьогод</a:t>
            </a:r>
            <a:r>
              <a:rPr lang="uk-UA" sz="2000" dirty="0" smtClean="0">
                <a:solidFill>
                  <a:schemeClr val="bg2">
                    <a:lumMod val="10000"/>
                  </a:schemeClr>
                </a:solidFill>
              </a:rPr>
              <a:t>нішній день Мостівська об'єднана громада бере участь в 2-х проектах по вдосконаленню соціально-економічного розвитку – це проект </a:t>
            </a:r>
            <a:r>
              <a:rPr lang="uk-UA" sz="2000" i="1" dirty="0" smtClean="0">
                <a:solidFill>
                  <a:schemeClr val="accent6">
                    <a:lumMod val="75000"/>
                  </a:schemeClr>
                </a:solidFill>
              </a:rPr>
              <a:t>«</a:t>
            </a:r>
            <a:r>
              <a:rPr lang="uk-UA" sz="20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Підтримка аграрного і сільського розвитку» </a:t>
            </a:r>
            <a:r>
              <a:rPr lang="uk-UA" sz="2000" dirty="0" smtClean="0">
                <a:solidFill>
                  <a:schemeClr val="bg2">
                    <a:lumMod val="10000"/>
                  </a:schemeClr>
                </a:solidFill>
              </a:rPr>
              <a:t>і проект </a:t>
            </a:r>
            <a:r>
              <a:rPr lang="uk-UA" sz="20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«</a:t>
            </a:r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DOBRE</a:t>
            </a:r>
            <a:r>
              <a:rPr lang="uk-UA" sz="20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Децентралізація – шлях до кращих результатів та ефективності » </a:t>
            </a:r>
            <a:r>
              <a:rPr lang="uk-UA" sz="2000" dirty="0" smtClean="0">
                <a:solidFill>
                  <a:schemeClr val="bg2">
                    <a:lumMod val="10000"/>
                  </a:schemeClr>
                </a:solidFill>
              </a:rPr>
              <a:t>при підтримці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агентства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</a:rPr>
              <a:t>США з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міжнародного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</a:rPr>
              <a:t>розвитку (АМР США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</a:rPr>
              <a:t>-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uk-UA" sz="2000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USAID</a:t>
            </a:r>
            <a:r>
              <a:rPr lang="uk-UA" sz="2000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uk-UA" sz="1600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859782"/>
            <a:ext cx="3745075" cy="2104256"/>
          </a:xfrm>
        </p:spPr>
      </p:pic>
    </p:spTree>
    <p:extLst>
      <p:ext uri="{BB962C8B-B14F-4D97-AF65-F5344CB8AC3E}">
        <p14:creationId xmlns:p14="http://schemas.microsoft.com/office/powerpoint/2010/main" val="10332032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045" y="1784107"/>
            <a:ext cx="3226618" cy="322661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5486"/>
            <a:ext cx="8568952" cy="85725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solidFill>
                  <a:srgbClr val="B4DCFA">
                    <a:lumMod val="10000"/>
                  </a:srgbClr>
                </a:solidFill>
              </a:rPr>
              <a:t>А</a:t>
            </a:r>
            <a:r>
              <a:rPr lang="ru-RU" sz="3200" dirty="0" smtClean="0">
                <a:solidFill>
                  <a:srgbClr val="B4DCFA">
                    <a:lumMod val="10000"/>
                  </a:srgbClr>
                </a:solidFill>
              </a:rPr>
              <a:t>гентство </a:t>
            </a:r>
            <a:r>
              <a:rPr lang="ru-RU" sz="3200" dirty="0">
                <a:solidFill>
                  <a:srgbClr val="B4DCFA">
                    <a:lumMod val="10000"/>
                  </a:srgbClr>
                </a:solidFill>
              </a:rPr>
              <a:t>США з міжнародного розвитку (АМР США</a:t>
            </a:r>
            <a:r>
              <a:rPr lang="ru-RU" sz="3200" dirty="0" smtClean="0">
                <a:solidFill>
                  <a:srgbClr val="B4DCFA">
                    <a:lumMod val="10000"/>
                  </a:srgbClr>
                </a:solidFill>
              </a:rPr>
              <a:t>)</a:t>
            </a:r>
            <a:r>
              <a:rPr lang="uk-UA" sz="3200" dirty="0">
                <a:solidFill>
                  <a:srgbClr val="B4DCFA">
                    <a:lumMod val="10000"/>
                  </a:srgbClr>
                </a:solidFill>
              </a:rPr>
              <a:t> </a:t>
            </a:r>
            <a:r>
              <a:rPr lang="uk-UA" sz="3200" dirty="0" smtClean="0">
                <a:solidFill>
                  <a:srgbClr val="F14124">
                    <a:lumMod val="50000"/>
                  </a:srgbClr>
                </a:solidFill>
              </a:rPr>
              <a:t>«</a:t>
            </a:r>
            <a:r>
              <a:rPr lang="en-US" sz="3200" dirty="0">
                <a:solidFill>
                  <a:srgbClr val="F14124">
                    <a:lumMod val="50000"/>
                  </a:srgbClr>
                </a:solidFill>
              </a:rPr>
              <a:t>USAID</a:t>
            </a:r>
            <a:r>
              <a:rPr lang="uk-UA" sz="3200" dirty="0" smtClean="0">
                <a:solidFill>
                  <a:srgbClr val="F14124">
                    <a:lumMod val="50000"/>
                  </a:srgbClr>
                </a:solidFill>
              </a:rPr>
              <a:t>»</a:t>
            </a:r>
            <a:r>
              <a:rPr lang="en-US" sz="3200" dirty="0"/>
              <a:t> </a:t>
            </a:r>
            <a:r>
              <a:rPr lang="uk-UA" sz="3200" dirty="0" smtClean="0"/>
              <a:t>(</a:t>
            </a:r>
            <a:r>
              <a:rPr lang="en-US" sz="3200" dirty="0" smtClean="0"/>
              <a:t>United </a:t>
            </a:r>
            <a:r>
              <a:rPr lang="en-US" sz="3200" dirty="0"/>
              <a:t>States Agency for International </a:t>
            </a:r>
            <a:r>
              <a:rPr lang="en-US" sz="3200" dirty="0" smtClean="0"/>
              <a:t>Development</a:t>
            </a:r>
            <a:r>
              <a:rPr lang="uk-UA" sz="3200" dirty="0" smtClean="0"/>
              <a:t>)</a:t>
            </a:r>
            <a:r>
              <a:rPr lang="en-US" sz="3200" dirty="0" smtClean="0"/>
              <a:t>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860032" y="2040080"/>
            <a:ext cx="3240360" cy="2232248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400" b="1" i="1" u="sng" dirty="0" smtClean="0">
                <a:solidFill>
                  <a:srgbClr val="C00000"/>
                </a:solidFill>
              </a:rPr>
              <a:t>- </a:t>
            </a:r>
            <a:r>
              <a:rPr lang="ru-RU" sz="2400" b="1" i="1" u="sng" dirty="0" err="1" smtClean="0">
                <a:solidFill>
                  <a:srgbClr val="C00000"/>
                </a:solidFill>
              </a:rPr>
              <a:t>центральний</a:t>
            </a:r>
            <a:r>
              <a:rPr lang="ru-RU" sz="2400" b="1" i="1" u="sng" dirty="0" smtClean="0">
                <a:solidFill>
                  <a:srgbClr val="C00000"/>
                </a:solidFill>
              </a:rPr>
              <a:t> </a:t>
            </a:r>
            <a:r>
              <a:rPr lang="ru-RU" sz="2400" b="1" i="1" u="sng" dirty="0">
                <a:solidFill>
                  <a:srgbClr val="C00000"/>
                </a:solidFill>
              </a:rPr>
              <a:t>орган державного </a:t>
            </a:r>
            <a:r>
              <a:rPr lang="ru-RU" sz="2400" b="1" i="1" u="sng" dirty="0" err="1">
                <a:solidFill>
                  <a:srgbClr val="C00000"/>
                </a:solidFill>
              </a:rPr>
              <a:t>управління</a:t>
            </a:r>
            <a:r>
              <a:rPr lang="ru-RU" sz="2400" b="1" i="1" u="sng" dirty="0">
                <a:solidFill>
                  <a:srgbClr val="C00000"/>
                </a:solidFill>
              </a:rPr>
              <a:t> </a:t>
            </a:r>
            <a:r>
              <a:rPr lang="ru-RU" sz="2400" b="1" i="1" u="sng" dirty="0" err="1">
                <a:solidFill>
                  <a:srgbClr val="C00000"/>
                </a:solidFill>
              </a:rPr>
              <a:t>Сполучених</a:t>
            </a:r>
            <a:r>
              <a:rPr lang="ru-RU" sz="2400" b="1" i="1" u="sng" dirty="0">
                <a:solidFill>
                  <a:srgbClr val="C00000"/>
                </a:solidFill>
              </a:rPr>
              <a:t> </a:t>
            </a:r>
            <a:r>
              <a:rPr lang="ru-RU" sz="2400" b="1" i="1" u="sng" dirty="0" err="1">
                <a:solidFill>
                  <a:srgbClr val="C00000"/>
                </a:solidFill>
              </a:rPr>
              <a:t>Штатів</a:t>
            </a:r>
            <a:r>
              <a:rPr lang="ru-RU" sz="2400" b="1" i="1" u="sng" dirty="0">
                <a:solidFill>
                  <a:srgbClr val="C00000"/>
                </a:solidFill>
              </a:rPr>
              <a:t> Америки в </a:t>
            </a:r>
            <a:r>
              <a:rPr lang="ru-RU" sz="2400" b="1" i="1" u="sng" dirty="0" err="1">
                <a:solidFill>
                  <a:srgbClr val="C00000"/>
                </a:solidFill>
              </a:rPr>
              <a:t>галузі</a:t>
            </a:r>
            <a:r>
              <a:rPr lang="ru-RU" sz="2400" b="1" i="1" u="sng" dirty="0">
                <a:solidFill>
                  <a:srgbClr val="C00000"/>
                </a:solidFill>
              </a:rPr>
              <a:t> надання </a:t>
            </a:r>
            <a:r>
              <a:rPr lang="ru-RU" sz="2400" b="1" i="1" u="sng" dirty="0" err="1">
                <a:solidFill>
                  <a:srgbClr val="C00000"/>
                </a:solidFill>
              </a:rPr>
              <a:t>допомоги</a:t>
            </a:r>
            <a:r>
              <a:rPr lang="ru-RU" sz="2400" b="1" i="1" u="sng" dirty="0">
                <a:solidFill>
                  <a:srgbClr val="C00000"/>
                </a:solidFill>
              </a:rPr>
              <a:t> за кордоном.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127182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2030</TotalTime>
  <Words>1224</Words>
  <Application>Microsoft Office PowerPoint</Application>
  <PresentationFormat>Экран (16:9)</PresentationFormat>
  <Paragraphs>149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Презентация PowerPoint</vt:lpstr>
      <vt:lpstr> Децентралізація - це передача значних повноважень від державних органів органам місцевого самоврядування, які є найближчими до людей.  </vt:lpstr>
      <vt:lpstr>Презентация PowerPoint</vt:lpstr>
      <vt:lpstr>Відповіддю на ці та деякі інші виклики може стати перспективне ( середньо- та довгострокове) планування   </vt:lpstr>
      <vt:lpstr>Презентация PowerPoint</vt:lpstr>
      <vt:lpstr>Презентация PowerPoint</vt:lpstr>
      <vt:lpstr>Презентация PowerPoint</vt:lpstr>
      <vt:lpstr>На сьогоднішній день Мостівська об'єднана громада бере участь в 2-х проектах по вдосконаленню соціально-економічного розвитку – це проект «Підтримка аграрного і сільського розвитку» і проект «DOBRE Децентралізація – шлях до кращих результатів та ефективності » при підтримці агентства США з міжнародного розвитку (АМР США)- «USAID».  </vt:lpstr>
      <vt:lpstr>Агентство США з міжнародного розвитку (АМР США) «USAID» (United States Agency for International Development) </vt:lpstr>
      <vt:lpstr>Відповідно до статуту, основні напрямки роботи Агентства включають в себе підтримку торгівлі, сільського господарства, економічного зростання, охорони здоров'я, екстрену гуманітарну допомогу, сприяння у запобіганні конфліктів і підтримку демократії в найбідніших країнах світу. </vt:lpstr>
      <vt:lpstr>Проект «DOBRE Децентралізація – шлях до кращих результатів та ефективності »</vt:lpstr>
      <vt:lpstr>. </vt:lpstr>
      <vt:lpstr>Що  отримають громади </vt:lpstr>
      <vt:lpstr>Проект «Підтримка аграрного і сільського розвитку»</vt:lpstr>
      <vt:lpstr>Цілі проекту </vt:lpstr>
      <vt:lpstr>Ключові напрями діяльності </vt:lpstr>
      <vt:lpstr>Перше засідання робочгої групи</vt:lpstr>
      <vt:lpstr>Преше засідання робочої групи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99</cp:revision>
  <dcterms:created xsi:type="dcterms:W3CDTF">2017-03-13T14:13:05Z</dcterms:created>
  <dcterms:modified xsi:type="dcterms:W3CDTF">2017-06-01T06:18:46Z</dcterms:modified>
</cp:coreProperties>
</file>