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3">
  <p:sldMasterIdLst>
    <p:sldMasterId id="2147483648" r:id="rId5"/>
  </p:sldMasterIdLst>
  <p:notesMasterIdLst>
    <p:notesMasterId r:id="rId34"/>
  </p:notesMasterIdLst>
  <p:handoutMasterIdLst>
    <p:handoutMasterId r:id="rId35"/>
  </p:handoutMasterIdLst>
  <p:sldIdLst>
    <p:sldId id="419" r:id="rId6"/>
    <p:sldId id="413" r:id="rId7"/>
    <p:sldId id="430" r:id="rId8"/>
    <p:sldId id="435" r:id="rId9"/>
    <p:sldId id="436" r:id="rId10"/>
    <p:sldId id="437" r:id="rId11"/>
    <p:sldId id="439" r:id="rId12"/>
    <p:sldId id="440" r:id="rId13"/>
    <p:sldId id="441" r:id="rId14"/>
    <p:sldId id="442" r:id="rId15"/>
    <p:sldId id="443" r:id="rId16"/>
    <p:sldId id="444" r:id="rId17"/>
    <p:sldId id="448" r:id="rId18"/>
    <p:sldId id="449" r:id="rId19"/>
    <p:sldId id="450" r:id="rId20"/>
    <p:sldId id="451" r:id="rId21"/>
    <p:sldId id="452" r:id="rId22"/>
    <p:sldId id="459" r:id="rId23"/>
    <p:sldId id="460" r:id="rId24"/>
    <p:sldId id="461" r:id="rId25"/>
    <p:sldId id="464" r:id="rId26"/>
    <p:sldId id="468" r:id="rId27"/>
    <p:sldId id="465" r:id="rId28"/>
    <p:sldId id="466" r:id="rId29"/>
    <p:sldId id="467" r:id="rId30"/>
    <p:sldId id="469" r:id="rId31"/>
    <p:sldId id="433" r:id="rId32"/>
    <p:sldId id="434" r:id="rId33"/>
  </p:sldIdLst>
  <p:sldSz cx="9144000" cy="6858000" type="screen4x3"/>
  <p:notesSz cx="6797675" cy="9928225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trick Rader" initials="PR" lastIdx="10" clrIdx="0">
    <p:extLst/>
  </p:cmAuthor>
  <p:cmAuthor id="2" name="Fedir Rybalko" initials="FR" lastIdx="6" clrIdx="1">
    <p:extLst/>
  </p:cmAuthor>
  <p:cmAuthor id="3" name="Mykola Hrytsenko" initials="MH" lastIdx="3" clrIdx="2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6C6463"/>
    <a:srgbClr val="BA0C2F"/>
    <a:srgbClr val="E7E7E5"/>
    <a:srgbClr val="635C5B"/>
    <a:srgbClr val="D9D7D3"/>
    <a:srgbClr val="CFCDC9"/>
    <a:srgbClr val="FFFFFF"/>
    <a:srgbClr val="651D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6370" autoAdjust="0"/>
  </p:normalViewPr>
  <p:slideViewPr>
    <p:cSldViewPr snapToGrid="0">
      <p:cViewPr varScale="1">
        <p:scale>
          <a:sx n="63" d="100"/>
          <a:sy n="63" d="100"/>
        </p:scale>
        <p:origin x="1512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commentAuthors" Target="commentAuthor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D:\MELNYK_DOCS\&#1044;&#1060;&#1056;&#1056;\&#1060;&#1056;&#1056;-01%2001%202016%20-%20&#1085;&#1072;&#1087;&#1088;&#1103;&#1084;&#1080;.xls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servermrst1\&#1055;&#1072;&#1087;&#1082;&#1080;%20&#1091;&#1087;&#1088;&#1072;&#1074;&#1083;&#1110;&#1085;&#1100;%20(DATA)\&#1059;&#1087;&#1088;&#1072;&#1074;&#1083;&#1110;&#1085;&#1085;&#1103;%20&#1074;&#1087;&#1088;&#1086;&#1074;&#1072;&#1076;&#1078;&#1077;&#1085;&#1085;&#1103;%20&#1090;&#1072;%20&#1084;&#1086;&#1085;&#1110;&#1090;&#1086;&#1088;&#1080;&#1085;&#1075;&#1091;%20&#1087;&#1088;&#1110;&#1086;&#1088;&#1080;&#1090;&#1077;&#1090;&#1085;&#1080;&#1093;%20&#1087;&#1088;&#1086;&#1077;&#1082;&#1090;&#1110;&#1074;%20&#1073;&#1091;&#1076;&#1110;&#1074;&#1085;&#1080;&#1094;&#1090;&#1074;&#1072;\2016\&#1055;&#1056;&#1045;&#1047;&#1045;&#1053;&#1058;&#1040;&#1062;&#1030;&#1031;_2016\&#1044;&#1060;&#1056;&#1056;\&#1050;&#1085;&#1080;&#1075;&#1072;2%20&#1085;&#1072;%2007.07.2016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bar"/>
        <c:grouping val="stacked"/>
        <c:varyColors val="0"/>
        <c:ser>
          <c:idx val="0"/>
          <c:order val="0"/>
          <c:invertIfNegative val="0"/>
          <c:cat>
            <c:strRef>
              <c:f>напрями!$B$2:$B$16</c:f>
              <c:strCache>
                <c:ptCount val="15"/>
                <c:pt idx="0">
                  <c:v>освіта, ЗОШ</c:v>
                </c:pt>
                <c:pt idx="1">
                  <c:v>водопостачання/водовідведення</c:v>
                </c:pt>
                <c:pt idx="2">
                  <c:v>охорона здоров'я</c:v>
                </c:pt>
                <c:pt idx="3">
                  <c:v>дошкільні навчальні заклади</c:v>
                </c:pt>
                <c:pt idx="4">
                  <c:v>дороги</c:v>
                </c:pt>
                <c:pt idx="5">
                  <c:v>заклади культури</c:v>
                </c:pt>
                <c:pt idx="6">
                  <c:v>теплопостачання</c:v>
                </c:pt>
                <c:pt idx="7">
                  <c:v>спортивні споруди</c:v>
                </c:pt>
                <c:pt idx="8">
                  <c:v>автобус</c:v>
                </c:pt>
                <c:pt idx="9">
                  <c:v>заклади соціального обслуговування</c:v>
                </c:pt>
                <c:pt idx="10">
                  <c:v>енергетична інфраструктура</c:v>
                </c:pt>
                <c:pt idx="11">
                  <c:v>житлові/адміністративні будівлі</c:v>
                </c:pt>
                <c:pt idx="12">
                  <c:v>благоустрій, місцева інфраструктура</c:v>
                </c:pt>
                <c:pt idx="13">
                  <c:v>інші проекти</c:v>
                </c:pt>
                <c:pt idx="14">
                  <c:v>зберігання/переробка ТПВ</c:v>
                </c:pt>
              </c:strCache>
            </c:strRef>
          </c:cat>
          <c:val>
            <c:numRef>
              <c:f>напрями!$C$2:$C$16</c:f>
            </c:numRef>
          </c:val>
          <c:extLst>
            <c:ext xmlns:c16="http://schemas.microsoft.com/office/drawing/2014/chart" uri="{C3380CC4-5D6E-409C-BE32-E72D297353CC}">
              <c16:uniqueId val="{00000000-4A38-4DC6-8AC0-01275D3BCB4B}"/>
            </c:ext>
          </c:extLst>
        </c:ser>
        <c:ser>
          <c:idx val="1"/>
          <c:order val="1"/>
          <c:spPr>
            <a:solidFill>
              <a:srgbClr val="FFFF00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rgbClr val="92D050"/>
              </a:solidFill>
            </c:spPr>
            <c:extLst>
              <c:ext xmlns:c16="http://schemas.microsoft.com/office/drawing/2014/chart" uri="{C3380CC4-5D6E-409C-BE32-E72D297353CC}">
                <c16:uniqueId val="{00000002-4A38-4DC6-8AC0-01275D3BCB4B}"/>
              </c:ext>
            </c:extLst>
          </c:dPt>
          <c:dPt>
            <c:idx val="1"/>
            <c:invertIfNegative val="0"/>
            <c:bubble3D val="0"/>
            <c:spPr>
              <a:solidFill>
                <a:srgbClr val="92D050"/>
              </a:solidFill>
            </c:spPr>
            <c:extLst>
              <c:ext xmlns:c16="http://schemas.microsoft.com/office/drawing/2014/chart" uri="{C3380CC4-5D6E-409C-BE32-E72D297353CC}">
                <c16:uniqueId val="{00000004-4A38-4DC6-8AC0-01275D3BCB4B}"/>
              </c:ext>
            </c:extLst>
          </c:dPt>
          <c:dPt>
            <c:idx val="2"/>
            <c:invertIfNegative val="0"/>
            <c:bubble3D val="0"/>
            <c:spPr>
              <a:solidFill>
                <a:srgbClr val="92D050"/>
              </a:solidFill>
            </c:spPr>
            <c:extLst>
              <c:ext xmlns:c16="http://schemas.microsoft.com/office/drawing/2014/chart" uri="{C3380CC4-5D6E-409C-BE32-E72D297353CC}">
                <c16:uniqueId val="{00000006-4A38-4DC6-8AC0-01275D3BCB4B}"/>
              </c:ext>
            </c:extLst>
          </c:dPt>
          <c:dPt>
            <c:idx val="3"/>
            <c:invertIfNegative val="0"/>
            <c:bubble3D val="0"/>
            <c:spPr>
              <a:solidFill>
                <a:srgbClr val="92D050"/>
              </a:solidFill>
            </c:spPr>
            <c:extLst>
              <c:ext xmlns:c16="http://schemas.microsoft.com/office/drawing/2014/chart" uri="{C3380CC4-5D6E-409C-BE32-E72D297353CC}">
                <c16:uniqueId val="{00000008-4A38-4DC6-8AC0-01275D3BCB4B}"/>
              </c:ext>
            </c:extLst>
          </c:dPt>
          <c:dLbls>
            <c:dLbl>
              <c:idx val="0"/>
              <c:layout>
                <c:manualLayout>
                  <c:x val="0.35361550242629025"/>
                  <c:y val="-8.847070475226015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4A38-4DC6-8AC0-01275D3BCB4B}"/>
                </c:ext>
              </c:extLst>
            </c:dLbl>
            <c:dLbl>
              <c:idx val="1"/>
              <c:layout>
                <c:manualLayout>
                  <c:x val="0.31172216846400314"/>
                  <c:y val="-1.776599229896849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4A38-4DC6-8AC0-01275D3BCB4B}"/>
                </c:ext>
              </c:extLst>
            </c:dLbl>
            <c:dLbl>
              <c:idx val="2"/>
              <c:layout>
                <c:manualLayout>
                  <c:x val="0.24376606216893396"/>
                  <c:y val="-7.655054612995899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6-4A38-4DC6-8AC0-01275D3BCB4B}"/>
                </c:ext>
              </c:extLst>
            </c:dLbl>
            <c:dLbl>
              <c:idx val="3"/>
              <c:layout>
                <c:manualLayout>
                  <c:x val="0.23319936645824751"/>
                  <c:y val="-1.01828885515921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8-4A38-4DC6-8AC0-01275D3BCB4B}"/>
                </c:ext>
              </c:extLst>
            </c:dLbl>
            <c:dLbl>
              <c:idx val="4"/>
              <c:layout>
                <c:manualLayout>
                  <c:x val="0.14934772829509671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9-4A38-4DC6-8AC0-01275D3BCB4B}"/>
                </c:ext>
              </c:extLst>
            </c:dLbl>
            <c:dLbl>
              <c:idx val="5"/>
              <c:layout>
                <c:manualLayout>
                  <c:x val="0.11227517742644237"/>
                  <c:y val="-1.271051668150227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A-4A38-4DC6-8AC0-01275D3BCB4B}"/>
                </c:ext>
              </c:extLst>
            </c:dLbl>
            <c:dLbl>
              <c:idx val="6"/>
              <c:layout>
                <c:manualLayout>
                  <c:x val="7.5573549257759789E-2"/>
                  <c:y val="-2.542103336300455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B-4A38-4DC6-8AC0-01275D3BCB4B}"/>
                </c:ext>
              </c:extLst>
            </c:dLbl>
            <c:dLbl>
              <c:idx val="7"/>
              <c:layout>
                <c:manualLayout>
                  <c:x val="7.466936132598044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C-4A38-4DC6-8AC0-01275D3BCB4B}"/>
                </c:ext>
              </c:extLst>
            </c:dLbl>
            <c:dLbl>
              <c:idx val="8"/>
              <c:layout>
                <c:manualLayout>
                  <c:x val="7.2327464828221888E-2"/>
                  <c:y val="4.6604689450825589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D-4A38-4DC6-8AC0-01275D3BCB4B}"/>
                </c:ext>
              </c:extLst>
            </c:dLbl>
            <c:dLbl>
              <c:idx val="9"/>
              <c:layout>
                <c:manualLayout>
                  <c:x val="5.7579847053531287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E-4A38-4DC6-8AC0-01275D3BCB4B}"/>
                </c:ext>
              </c:extLst>
            </c:dLbl>
            <c:dLbl>
              <c:idx val="10"/>
              <c:layout>
                <c:manualLayout>
                  <c:x val="5.9379217273954107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F-4A38-4DC6-8AC0-01275D3BCB4B}"/>
                </c:ext>
              </c:extLst>
            </c:dLbl>
            <c:dLbl>
              <c:idx val="11"/>
              <c:layout>
                <c:manualLayout>
                  <c:x val="6.1178587494376969E-2"/>
                  <c:y val="-2.542103336300455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0-4A38-4DC6-8AC0-01275D3BCB4B}"/>
                </c:ext>
              </c:extLst>
            </c:dLbl>
            <c:dLbl>
              <c:idx val="12"/>
              <c:layout>
                <c:manualLayout>
                  <c:x val="5.3981106612685556E-2"/>
                  <c:y val="-2.3302344725412795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1-4A38-4DC6-8AC0-01275D3BCB4B}"/>
                </c:ext>
              </c:extLst>
            </c:dLbl>
            <c:dLbl>
              <c:idx val="13"/>
              <c:layout>
                <c:manualLayout>
                  <c:x val="5.3981106612685556E-2"/>
                  <c:y val="-2.542103336300455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2-4A38-4DC6-8AC0-01275D3BCB4B}"/>
                </c:ext>
              </c:extLst>
            </c:dLbl>
            <c:dLbl>
              <c:idx val="14"/>
              <c:layout>
                <c:manualLayout>
                  <c:x val="6.47773279352227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3-4A38-4DC6-8AC0-01275D3BCB4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 i="0" baseline="0"/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напрями!$B$2:$B$16</c:f>
              <c:strCache>
                <c:ptCount val="15"/>
                <c:pt idx="0">
                  <c:v>освіта, ЗОШ</c:v>
                </c:pt>
                <c:pt idx="1">
                  <c:v>водопостачання/водовідведення</c:v>
                </c:pt>
                <c:pt idx="2">
                  <c:v>охорона здоров'я</c:v>
                </c:pt>
                <c:pt idx="3">
                  <c:v>дошкільні навчальні заклади</c:v>
                </c:pt>
                <c:pt idx="4">
                  <c:v>дороги</c:v>
                </c:pt>
                <c:pt idx="5">
                  <c:v>заклади культури</c:v>
                </c:pt>
                <c:pt idx="6">
                  <c:v>теплопостачання</c:v>
                </c:pt>
                <c:pt idx="7">
                  <c:v>спортивні споруди</c:v>
                </c:pt>
                <c:pt idx="8">
                  <c:v>автобус</c:v>
                </c:pt>
                <c:pt idx="9">
                  <c:v>заклади соціального обслуговування</c:v>
                </c:pt>
                <c:pt idx="10">
                  <c:v>енергетична інфраструктура</c:v>
                </c:pt>
                <c:pt idx="11">
                  <c:v>житлові/адміністративні будівлі</c:v>
                </c:pt>
                <c:pt idx="12">
                  <c:v>благоустрій, місцева інфраструктура</c:v>
                </c:pt>
                <c:pt idx="13">
                  <c:v>інші проекти</c:v>
                </c:pt>
                <c:pt idx="14">
                  <c:v>зберігання/переробка ТПВ</c:v>
                </c:pt>
              </c:strCache>
            </c:strRef>
          </c:cat>
          <c:val>
            <c:numRef>
              <c:f>напрями!$D$2:$D$16</c:f>
              <c:numCache>
                <c:formatCode>0.0%</c:formatCode>
                <c:ptCount val="15"/>
                <c:pt idx="0">
                  <c:v>0.21118721461187218</c:v>
                </c:pt>
                <c:pt idx="1">
                  <c:v>0.18264840182648406</c:v>
                </c:pt>
                <c:pt idx="2">
                  <c:v>0.13926940639269411</c:v>
                </c:pt>
                <c:pt idx="3">
                  <c:v>0.12899543378995437</c:v>
                </c:pt>
                <c:pt idx="4">
                  <c:v>8.4474885844748854E-2</c:v>
                </c:pt>
                <c:pt idx="5">
                  <c:v>6.2785388127853892E-2</c:v>
                </c:pt>
                <c:pt idx="6">
                  <c:v>3.5388127853881284E-2</c:v>
                </c:pt>
                <c:pt idx="7">
                  <c:v>3.3105022831050226E-2</c:v>
                </c:pt>
                <c:pt idx="8">
                  <c:v>2.7397260273972608E-2</c:v>
                </c:pt>
                <c:pt idx="9">
                  <c:v>2.1689497716894986E-2</c:v>
                </c:pt>
                <c:pt idx="10">
                  <c:v>1.9406392694063929E-2</c:v>
                </c:pt>
                <c:pt idx="11">
                  <c:v>1.8264840182648401E-2</c:v>
                </c:pt>
                <c:pt idx="12">
                  <c:v>1.8264840182648401E-2</c:v>
                </c:pt>
                <c:pt idx="13">
                  <c:v>1.2557077625570779E-2</c:v>
                </c:pt>
                <c:pt idx="14">
                  <c:v>4.5662100456621019E-3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4-4A38-4DC6-8AC0-01275D3BCB4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35016816"/>
        <c:axId val="335019952"/>
        <c:axId val="0"/>
      </c:bar3DChart>
      <c:catAx>
        <c:axId val="335016816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100" b="1" i="0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pPr>
            <a:endParaRPr lang="uk-UA"/>
          </a:p>
        </c:txPr>
        <c:crossAx val="335019952"/>
        <c:crosses val="autoZero"/>
        <c:auto val="1"/>
        <c:lblAlgn val="ctr"/>
        <c:lblOffset val="100"/>
        <c:noMultiLvlLbl val="0"/>
      </c:catAx>
      <c:valAx>
        <c:axId val="335019952"/>
        <c:scaling>
          <c:orientation val="minMax"/>
        </c:scaling>
        <c:delete val="0"/>
        <c:axPos val="b"/>
        <c:numFmt formatCode="0.0%" sourceLinked="1"/>
        <c:majorTickMark val="out"/>
        <c:minorTickMark val="none"/>
        <c:tickLblPos val="nextTo"/>
        <c:spPr>
          <a:ln w="6350"/>
        </c:spPr>
        <c:txPr>
          <a:bodyPr/>
          <a:lstStyle/>
          <a:p>
            <a:pPr>
              <a:defRPr sz="1200" b="1" i="0" baseline="0"/>
            </a:pPr>
            <a:endParaRPr lang="uk-UA"/>
          </a:p>
        </c:txPr>
        <c:crossAx val="335016816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bar"/>
        <c:grouping val="clustered"/>
        <c:varyColors val="0"/>
        <c:ser>
          <c:idx val="0"/>
          <c:order val="0"/>
          <c:spPr>
            <a:solidFill>
              <a:srgbClr val="FFFF00"/>
            </a:solidFill>
            <a:ln>
              <a:noFill/>
            </a:ln>
            <a:effectLst/>
            <a:sp3d/>
          </c:spPr>
          <c:invertIfNegative val="0"/>
          <c:dPt>
            <c:idx val="0"/>
            <c:invertIfNegative val="0"/>
            <c:bubble3D val="0"/>
            <c:spPr>
              <a:solidFill>
                <a:srgbClr val="92D050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1-D25C-45C5-9D1B-3856165CB964}"/>
              </c:ext>
            </c:extLst>
          </c:dPt>
          <c:dPt>
            <c:idx val="1"/>
            <c:invertIfNegative val="0"/>
            <c:bubble3D val="0"/>
            <c:spPr>
              <a:solidFill>
                <a:srgbClr val="92D050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3-D25C-45C5-9D1B-3856165CB964}"/>
              </c:ext>
            </c:extLst>
          </c:dPt>
          <c:dPt>
            <c:idx val="2"/>
            <c:invertIfNegative val="0"/>
            <c:bubble3D val="0"/>
            <c:spPr>
              <a:solidFill>
                <a:srgbClr val="92D050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5-D25C-45C5-9D1B-3856165CB964}"/>
              </c:ext>
            </c:extLst>
          </c:dPt>
          <c:dLbls>
            <c:numFmt formatCode="0.0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'18.07'!$C$9:$C$16</c:f>
              <c:strCache>
                <c:ptCount val="8"/>
                <c:pt idx="0">
                  <c:v>Заклади освіти</c:v>
                </c:pt>
                <c:pt idx="1">
                  <c:v>Об'єкти водопостачання та водовідведення</c:v>
                </c:pt>
                <c:pt idx="2">
                  <c:v>Об'єкти дорожньо-транспортної інфраструктури</c:v>
                </c:pt>
                <c:pt idx="3">
                  <c:v>Заклади охорони здоровя та соцзахисту населення</c:v>
                </c:pt>
                <c:pt idx="4">
                  <c:v>Заклади культури</c:v>
                </c:pt>
                <c:pt idx="5">
                  <c:v>Об'єкти газо-, тепло-, енергопостачання</c:v>
                </c:pt>
                <c:pt idx="6">
                  <c:v>Інші об'єкти і заходи</c:v>
                </c:pt>
                <c:pt idx="7">
                  <c:v>Заклади спорту</c:v>
                </c:pt>
              </c:strCache>
            </c:strRef>
          </c:cat>
          <c:val>
            <c:numRef>
              <c:f>'18.07'!$D$9:$D$16</c:f>
              <c:numCache>
                <c:formatCode>0.000</c:formatCode>
                <c:ptCount val="8"/>
                <c:pt idx="0">
                  <c:v>0.28196657357155763</c:v>
                </c:pt>
                <c:pt idx="1">
                  <c:v>0.1962002046461308</c:v>
                </c:pt>
                <c:pt idx="2">
                  <c:v>0.19620020464613078</c:v>
                </c:pt>
                <c:pt idx="3">
                  <c:v>0.19167560136167089</c:v>
                </c:pt>
                <c:pt idx="4">
                  <c:v>5.9087967337056478E-2</c:v>
                </c:pt>
                <c:pt idx="5">
                  <c:v>2.8421211742384506E-2</c:v>
                </c:pt>
                <c:pt idx="6">
                  <c:v>2.8215761237690169E-2</c:v>
                </c:pt>
                <c:pt idx="7">
                  <c:v>1.8232475457378744E-2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D25C-45C5-9D1B-3856165CB96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35016424"/>
        <c:axId val="335017992"/>
        <c:axId val="0"/>
      </c:bar3DChart>
      <c:catAx>
        <c:axId val="33501642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uk-UA"/>
          </a:p>
        </c:txPr>
        <c:crossAx val="335017992"/>
        <c:crosses val="autoZero"/>
        <c:auto val="1"/>
        <c:lblAlgn val="ctr"/>
        <c:lblOffset val="100"/>
        <c:noMultiLvlLbl val="0"/>
      </c:catAx>
      <c:valAx>
        <c:axId val="335017992"/>
        <c:scaling>
          <c:orientation val="minMax"/>
        </c:scaling>
        <c:delete val="1"/>
        <c:axPos val="b"/>
        <c:numFmt formatCode="0.000" sourceLinked="1"/>
        <c:majorTickMark val="none"/>
        <c:minorTickMark val="none"/>
        <c:tickLblPos val="none"/>
        <c:crossAx val="3350164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uk-UA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C396FBB-7CCA-4226-A579-E9CD610C884B}" type="datetimeFigureOut">
              <a:rPr lang="en-US"/>
              <a:pPr>
                <a:defRPr/>
              </a:pPr>
              <a:t>6/18/2017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DEC79751-1C21-41D1-AEE1-4AC7DDBB2F3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543759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6A250DC-AC48-4329-81FC-D3B38B7E8522}" type="datetimeFigureOut">
              <a:rPr lang="en-US"/>
              <a:pPr>
                <a:defRPr/>
              </a:pPr>
              <a:t>6/18/2017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B64FB727-574D-4097-867A-7D3614C8577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9320802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- Full Phot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-55563"/>
            <a:ext cx="9218612" cy="6913563"/>
          </a:xfrm>
          <a:prstGeom prst="rect">
            <a:avLst/>
          </a:prstGeom>
          <a:solidFill>
            <a:srgbClr val="CFCD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Connector 13"/>
          <p:cNvCxnSpPr/>
          <p:nvPr userDrawn="1"/>
        </p:nvCxnSpPr>
        <p:spPr>
          <a:xfrm>
            <a:off x="762000" y="3886200"/>
            <a:ext cx="320675" cy="0"/>
          </a:xfrm>
          <a:prstGeom prst="line">
            <a:avLst/>
          </a:prstGeom>
          <a:ln w="19050">
            <a:solidFill>
              <a:srgbClr val="FFFFFF"/>
            </a:solidFill>
          </a:ln>
          <a:effectLst>
            <a:outerShdw blurRad="2540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14" descr="USAID_Logo_White_v02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4213" y="685800"/>
            <a:ext cx="1828800" cy="544513"/>
          </a:xfrm>
          <a:prstGeom prst="rect">
            <a:avLst/>
          </a:prstGeom>
          <a:effectLst>
            <a:outerShdw blurRad="254000" dir="2700000" algn="tl" rotWithShape="0">
              <a:srgbClr val="000000">
                <a:alpha val="20000"/>
              </a:srgbClr>
            </a:outerShdw>
          </a:effectLst>
        </p:spPr>
      </p:pic>
      <p:sp>
        <p:nvSpPr>
          <p:cNvPr id="12" name="Title 1"/>
          <p:cNvSpPr>
            <a:spLocks noGrp="1"/>
          </p:cNvSpPr>
          <p:nvPr>
            <p:ph type="ctrTitle"/>
          </p:nvPr>
        </p:nvSpPr>
        <p:spPr>
          <a:xfrm>
            <a:off x="685800" y="2133600"/>
            <a:ext cx="5486400" cy="1600200"/>
          </a:xfrm>
          <a:effectLst>
            <a:outerShdw blurRad="254000" dir="2700000" algn="tl" rotWithShape="0">
              <a:srgbClr val="000000">
                <a:alpha val="20000"/>
              </a:srgbClr>
            </a:outerShdw>
          </a:effectLst>
        </p:spPr>
        <p:txBody>
          <a:bodyPr>
            <a:normAutofit/>
          </a:bodyPr>
          <a:lstStyle>
            <a:lvl1pPr>
              <a:defRPr sz="3200" baseline="0">
                <a:solidFill>
                  <a:schemeClr val="bg1"/>
                </a:solidFill>
              </a:defRPr>
            </a:lvl1pPr>
          </a:lstStyle>
          <a:p>
            <a:r>
              <a:rPr lang="uk-UA"/>
              <a:t>Зразок заголовка</a:t>
            </a:r>
            <a:endParaRPr lang="en-US"/>
          </a:p>
        </p:txBody>
      </p:sp>
      <p:sp>
        <p:nvSpPr>
          <p:cNvPr id="13" name="Subtitle 2"/>
          <p:cNvSpPr>
            <a:spLocks noGrp="1"/>
          </p:cNvSpPr>
          <p:nvPr>
            <p:ph type="subTitle" idx="1"/>
          </p:nvPr>
        </p:nvSpPr>
        <p:spPr>
          <a:xfrm>
            <a:off x="685800" y="4114800"/>
            <a:ext cx="3429000" cy="1600200"/>
          </a:xfrm>
          <a:effectLst>
            <a:outerShdw blurRad="254000" dir="5400000" algn="tl" rotWithShape="0">
              <a:srgbClr val="000000">
                <a:alpha val="40000"/>
              </a:srgbClr>
            </a:outerShdw>
          </a:effectLst>
        </p:spPr>
        <p:txBody>
          <a:bodyPr>
            <a:normAutofit/>
          </a:bodyPr>
          <a:lstStyle>
            <a:lvl1pPr marL="0" indent="0" algn="l">
              <a:buNone/>
              <a:defRPr sz="18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/>
              <a:t>Зразок підзаголовка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>
          <a:xfrm rot="16200000">
            <a:off x="7527667" y="1431666"/>
            <a:ext cx="2743200" cy="184666"/>
          </a:xfrm>
        </p:spPr>
        <p:txBody>
          <a:bodyPr>
            <a:spAutoFit/>
          </a:bodyPr>
          <a:lstStyle>
            <a:lvl1pPr marL="0" indent="0" algn="r">
              <a:buNone/>
              <a:defRPr sz="600" baseline="0">
                <a:solidFill>
                  <a:schemeClr val="bg1"/>
                </a:solidFill>
              </a:defRPr>
            </a:lvl1pPr>
            <a:lvl2pPr marL="230187" indent="0">
              <a:buNone/>
              <a:defRPr sz="1800">
                <a:solidFill>
                  <a:schemeClr val="bg1"/>
                </a:solidFill>
              </a:defRPr>
            </a:lvl2pPr>
            <a:lvl3pPr marL="460375" indent="0">
              <a:buNone/>
              <a:defRPr sz="1600">
                <a:solidFill>
                  <a:schemeClr val="bg1"/>
                </a:solidFill>
              </a:defRPr>
            </a:lvl3pPr>
            <a:lvl4pPr marL="684212" indent="0">
              <a:buNone/>
              <a:defRPr sz="1400">
                <a:solidFill>
                  <a:schemeClr val="bg1"/>
                </a:solidFill>
              </a:defRPr>
            </a:lvl4pPr>
            <a:lvl5pPr marL="1025525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uk-UA"/>
              <a:t>Зразок тексту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3"/>
          </p:nvPr>
        </p:nvSpPr>
        <p:spPr>
          <a:xfrm>
            <a:off x="152400" y="6521450"/>
            <a:ext cx="2133600" cy="184150"/>
          </a:xfrm>
        </p:spPr>
        <p:txBody>
          <a:bodyPr/>
          <a:lstStyle>
            <a:lvl1pPr algn="l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pPr>
              <a:defRPr/>
            </a:pPr>
            <a:fld id="{2E21A450-5CD8-4673-8C57-69DE2289ACA1}" type="datetime1">
              <a:rPr lang="en-US"/>
              <a:pPr>
                <a:defRPr/>
              </a:pPr>
              <a:t>6/18/2017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4"/>
          </p:nvPr>
        </p:nvSpPr>
        <p:spPr>
          <a:xfrm>
            <a:off x="3124200" y="6521450"/>
            <a:ext cx="2895600" cy="184150"/>
          </a:xfrm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FFFFFF"/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uk-UA" altLang="en-US"/>
              <a:t>ПРОЕКТ </a:t>
            </a:r>
            <a:r>
              <a:rPr lang="en-US" altLang="en-US"/>
              <a:t>USAID </a:t>
            </a:r>
            <a:r>
              <a:rPr lang="uk-UA" altLang="en-US"/>
              <a:t>«ПІДТРИМКА АГРАРНОГО І СІЛЬСЬКОГО РОЗВИТКУ»</a:t>
            </a:r>
            <a:endParaRPr lang="en-US" alt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5"/>
          </p:nvPr>
        </p:nvSpPr>
        <p:spPr>
          <a:xfrm>
            <a:off x="6858000" y="6521450"/>
            <a:ext cx="2133600" cy="18415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6B48781-AE1A-4892-9B29-9C6DAF40D37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96897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White 1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7724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686104" y="457200"/>
            <a:ext cx="7772400" cy="914400"/>
          </a:xfrm>
        </p:spPr>
        <p:txBody>
          <a:bodyPr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uk-UA"/>
              <a:t>Зразок 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52400" y="6521450"/>
            <a:ext cx="2133600" cy="184150"/>
          </a:xfrm>
        </p:spPr>
        <p:txBody>
          <a:bodyPr/>
          <a:lstStyle>
            <a:lvl1pPr algn="l">
              <a:defRPr sz="600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pPr>
              <a:defRPr/>
            </a:pPr>
            <a:fld id="{D8575020-315B-4A1F-B3E7-1DBCDBA266D0}" type="datetime1">
              <a:rPr lang="en-US"/>
              <a:pPr>
                <a:defRPr/>
              </a:pPr>
              <a:t>6/18/2017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21450"/>
            <a:ext cx="2895600" cy="184150"/>
          </a:xfrm>
        </p:spPr>
        <p:txBody>
          <a:bodyPr/>
          <a:lstStyle>
            <a:lvl1pPr algn="ctr">
              <a:defRPr sz="600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pPr>
              <a:defRPr/>
            </a:pPr>
            <a:r>
              <a:rPr lang="en-US"/>
              <a:t>FOOTER GOES HERE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58000" y="6521450"/>
            <a:ext cx="2133600" cy="184150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pPr>
              <a:defRPr/>
            </a:pPr>
            <a:fld id="{8B3D6F8B-45E4-4AD8-8754-5BB2B22612E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815218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White 2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6104" y="1600200"/>
            <a:ext cx="3809696" cy="4572000"/>
          </a:xfrm>
        </p:spPr>
        <p:txBody>
          <a:bodyPr>
            <a:normAutofit/>
          </a:bodyPr>
          <a:lstStyle>
            <a:lvl1pPr>
              <a:defRPr sz="2000">
                <a:solidFill>
                  <a:srgbClr val="6C6463"/>
                </a:solidFill>
              </a:defRPr>
            </a:lvl1pPr>
            <a:lvl2pPr>
              <a:defRPr sz="18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 sz="1600">
                <a:solidFill>
                  <a:srgbClr val="6C6463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10304" cy="4572000"/>
          </a:xfrm>
        </p:spPr>
        <p:txBody>
          <a:bodyPr>
            <a:normAutofit/>
          </a:bodyPr>
          <a:lstStyle>
            <a:lvl1pPr>
              <a:defRPr sz="2000">
                <a:solidFill>
                  <a:srgbClr val="6C6463"/>
                </a:solidFill>
              </a:defRPr>
            </a:lvl1pPr>
            <a:lvl2pPr>
              <a:defRPr sz="18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 sz="1600">
                <a:solidFill>
                  <a:srgbClr val="6C6463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86104" y="457200"/>
            <a:ext cx="7772400" cy="914400"/>
          </a:xfrm>
        </p:spPr>
        <p:txBody>
          <a:bodyPr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uk-UA"/>
              <a:t>Зразок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pPr>
              <a:defRPr/>
            </a:pPr>
            <a:fld id="{9E95916C-E890-4675-A0D7-A5F1E7A9AFBF}" type="datetime1">
              <a:rPr lang="en-US"/>
              <a:pPr>
                <a:defRPr/>
              </a:pPr>
              <a:t>6/18/2017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pPr>
              <a:defRPr/>
            </a:pPr>
            <a:r>
              <a:rPr lang="en-US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pPr>
              <a:defRPr/>
            </a:pPr>
            <a:fld id="{59F88F78-F67B-4CB5-A11F-8560630FA93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22720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White 3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6104" y="1600200"/>
            <a:ext cx="2514296" cy="4572000"/>
          </a:xfrm>
        </p:spPr>
        <p:txBody>
          <a:bodyPr>
            <a:normAutofit/>
          </a:bodyPr>
          <a:lstStyle>
            <a:lvl1pPr>
              <a:defRPr sz="2000">
                <a:solidFill>
                  <a:srgbClr val="6C6463"/>
                </a:solidFill>
              </a:defRPr>
            </a:lvl1pPr>
            <a:lvl2pPr>
              <a:defRPr sz="18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 sz="1600">
                <a:solidFill>
                  <a:srgbClr val="FFFFFF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43600" y="1600200"/>
            <a:ext cx="2514904" cy="4572000"/>
          </a:xfrm>
        </p:spPr>
        <p:txBody>
          <a:bodyPr>
            <a:normAutofit/>
          </a:bodyPr>
          <a:lstStyle>
            <a:lvl1pPr>
              <a:defRPr sz="2000">
                <a:solidFill>
                  <a:srgbClr val="6C6463"/>
                </a:solidFill>
              </a:defRPr>
            </a:lvl1pPr>
            <a:lvl2pPr>
              <a:defRPr sz="18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 sz="1600">
                <a:solidFill>
                  <a:srgbClr val="FFFFFF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86104" y="457200"/>
            <a:ext cx="7772400" cy="914400"/>
          </a:xfrm>
        </p:spPr>
        <p:txBody>
          <a:bodyPr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uk-UA"/>
              <a:t>Зразок заголовка</a:t>
            </a:r>
            <a:endParaRPr lang="en-US"/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3314548" y="1600200"/>
            <a:ext cx="2514904" cy="4572000"/>
          </a:xfrm>
        </p:spPr>
        <p:txBody>
          <a:bodyPr>
            <a:normAutofit/>
          </a:bodyPr>
          <a:lstStyle>
            <a:lvl1pPr>
              <a:defRPr sz="2000">
                <a:solidFill>
                  <a:srgbClr val="6C6463"/>
                </a:solidFill>
              </a:defRPr>
            </a:lvl1pPr>
            <a:lvl2pPr>
              <a:defRPr sz="18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 sz="1600">
                <a:solidFill>
                  <a:srgbClr val="FFFFFF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pPr>
              <a:defRPr/>
            </a:pPr>
            <a:fld id="{C13AAC57-2FA2-4344-B3EF-B52A30AC921C}" type="datetime1">
              <a:rPr lang="en-US"/>
              <a:pPr>
                <a:defRPr/>
              </a:pPr>
              <a:t>6/18/2017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pPr>
              <a:defRPr/>
            </a:pPr>
            <a:r>
              <a:rPr lang="en-US"/>
              <a:t>FOOTER GOES HERE</a:t>
            </a: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pPr>
              <a:defRPr/>
            </a:pPr>
            <a:fld id="{AC2D415C-3639-4CD3-9EFF-12E212B50A8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894164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White 1 Content + Bottom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152400" y="3429000"/>
            <a:ext cx="8839200" cy="3276600"/>
          </a:xfrm>
          <a:solidFill>
            <a:srgbClr val="E7E7E5"/>
          </a:solidFill>
        </p:spPr>
        <p:txBody>
          <a:bodyPr rtlCol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200">
                <a:solidFill>
                  <a:srgbClr val="6C6463"/>
                </a:solidFill>
              </a:defRPr>
            </a:lvl1pPr>
          </a:lstStyle>
          <a:p>
            <a:pPr lvl="0"/>
            <a:r>
              <a:rPr lang="uk-UA" noProof="0"/>
              <a:t>Клацніть піктограму, щоб додати зображення</a:t>
            </a:r>
            <a:endParaRPr lang="en-US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772400" cy="1600200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686104" y="457200"/>
            <a:ext cx="7772400" cy="914400"/>
          </a:xfrm>
        </p:spPr>
        <p:txBody>
          <a:bodyPr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uk-UA"/>
              <a:t>Зразок заголовка</a:t>
            </a:r>
            <a:endParaRPr lang="en-US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/>
          </p:nvPr>
        </p:nvSpPr>
        <p:spPr>
          <a:xfrm rot="16200000">
            <a:off x="7527667" y="4708266"/>
            <a:ext cx="2743200" cy="184666"/>
          </a:xfrm>
        </p:spPr>
        <p:txBody>
          <a:bodyPr>
            <a:spAutoFit/>
          </a:bodyPr>
          <a:lstStyle>
            <a:lvl1pPr marL="0" indent="0" algn="r">
              <a:buNone/>
              <a:defRPr sz="600" baseline="0">
                <a:solidFill>
                  <a:srgbClr val="FFFFFF"/>
                </a:solidFill>
              </a:defRPr>
            </a:lvl1pPr>
            <a:lvl2pPr marL="230187" indent="0">
              <a:buNone/>
              <a:defRPr sz="1800">
                <a:solidFill>
                  <a:schemeClr val="bg1"/>
                </a:solidFill>
              </a:defRPr>
            </a:lvl2pPr>
            <a:lvl3pPr marL="460375" indent="0">
              <a:buNone/>
              <a:defRPr sz="1600">
                <a:solidFill>
                  <a:schemeClr val="bg1"/>
                </a:solidFill>
              </a:defRPr>
            </a:lvl3pPr>
            <a:lvl4pPr marL="684212" indent="0">
              <a:buNone/>
              <a:defRPr sz="1400">
                <a:solidFill>
                  <a:schemeClr val="bg1"/>
                </a:solidFill>
              </a:defRPr>
            </a:lvl4pPr>
            <a:lvl5pPr marL="1025525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uk-UA"/>
              <a:t>Зразок тексту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3"/>
          </p:nvPr>
        </p:nvSpPr>
        <p:spPr>
          <a:xfrm>
            <a:off x="152400" y="6521450"/>
            <a:ext cx="2133600" cy="184150"/>
          </a:xfrm>
        </p:spPr>
        <p:txBody>
          <a:bodyPr/>
          <a:lstStyle>
            <a:lvl1pPr algn="l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pPr>
              <a:defRPr/>
            </a:pPr>
            <a:fld id="{8FFCA6B4-25A3-4955-B118-0B8B92875C79}" type="datetime1">
              <a:rPr lang="en-US"/>
              <a:pPr>
                <a:defRPr/>
              </a:pPr>
              <a:t>6/18/2017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4"/>
          </p:nvPr>
        </p:nvSpPr>
        <p:spPr>
          <a:xfrm>
            <a:off x="3124200" y="6521450"/>
            <a:ext cx="2895600" cy="184150"/>
          </a:xfrm>
        </p:spPr>
        <p:txBody>
          <a:bodyPr/>
          <a:lstStyle>
            <a:lvl1pPr algn="ctr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pPr>
              <a:defRPr/>
            </a:pPr>
            <a:r>
              <a:rPr lang="en-US"/>
              <a:t>FOOTER GOES HERE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5"/>
          </p:nvPr>
        </p:nvSpPr>
        <p:spPr>
          <a:xfrm>
            <a:off x="6858000" y="6521450"/>
            <a:ext cx="2133600" cy="18415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ECEDB322-E934-48CF-8477-DCF8FA43C6C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184495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White 1 Content + Right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4572000" y="152400"/>
            <a:ext cx="4419600" cy="6553200"/>
          </a:xfrm>
          <a:solidFill>
            <a:srgbClr val="E7E7E5"/>
          </a:solidFill>
        </p:spPr>
        <p:txBody>
          <a:bodyPr rtlCol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200">
                <a:solidFill>
                  <a:srgbClr val="6C6463"/>
                </a:solidFill>
              </a:defRPr>
            </a:lvl1pPr>
          </a:lstStyle>
          <a:p>
            <a:pPr lvl="0"/>
            <a:r>
              <a:rPr lang="uk-UA" noProof="0"/>
              <a:t>Клацніть піктограму, щоб додати зображення</a:t>
            </a:r>
            <a:endParaRPr lang="en-US" noProof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685800" y="2057401"/>
            <a:ext cx="3657600" cy="4114799"/>
          </a:xfrm>
        </p:spPr>
        <p:txBody>
          <a:bodyPr>
            <a:normAutofit/>
          </a:bodyPr>
          <a:lstStyle>
            <a:lvl1pPr>
              <a:defRPr sz="2000">
                <a:solidFill>
                  <a:srgbClr val="6C6463"/>
                </a:solidFill>
              </a:defRPr>
            </a:lvl1pPr>
            <a:lvl2pPr>
              <a:defRPr sz="18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0" y="408204"/>
            <a:ext cx="3657296" cy="1389888"/>
          </a:xfrm>
        </p:spPr>
        <p:txBody>
          <a:bodyPr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uk-UA"/>
              <a:t>Зразок заголовка</a:t>
            </a:r>
            <a:endParaRPr lang="en-US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/>
          </p:nvPr>
        </p:nvSpPr>
        <p:spPr>
          <a:xfrm rot="16200000">
            <a:off x="7527667" y="1431666"/>
            <a:ext cx="2743200" cy="184666"/>
          </a:xfrm>
        </p:spPr>
        <p:txBody>
          <a:bodyPr>
            <a:spAutoFit/>
          </a:bodyPr>
          <a:lstStyle>
            <a:lvl1pPr marL="0" indent="0" algn="r">
              <a:buNone/>
              <a:defRPr sz="600" baseline="0">
                <a:solidFill>
                  <a:srgbClr val="FFFFFF"/>
                </a:solidFill>
              </a:defRPr>
            </a:lvl1pPr>
            <a:lvl2pPr marL="230187" indent="0">
              <a:buNone/>
              <a:defRPr sz="1800">
                <a:solidFill>
                  <a:schemeClr val="bg1"/>
                </a:solidFill>
              </a:defRPr>
            </a:lvl2pPr>
            <a:lvl3pPr marL="460375" indent="0">
              <a:buNone/>
              <a:defRPr sz="1600">
                <a:solidFill>
                  <a:schemeClr val="bg1"/>
                </a:solidFill>
              </a:defRPr>
            </a:lvl3pPr>
            <a:lvl4pPr marL="684212" indent="0">
              <a:buNone/>
              <a:defRPr sz="1400">
                <a:solidFill>
                  <a:schemeClr val="bg1"/>
                </a:solidFill>
              </a:defRPr>
            </a:lvl4pPr>
            <a:lvl5pPr marL="1025525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uk-UA"/>
              <a:t>Зразок тексту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3"/>
          </p:nvPr>
        </p:nvSpPr>
        <p:spPr>
          <a:xfrm>
            <a:off x="152400" y="6521450"/>
            <a:ext cx="2133600" cy="184150"/>
          </a:xfrm>
        </p:spPr>
        <p:txBody>
          <a:bodyPr/>
          <a:lstStyle>
            <a:lvl1pPr algn="l">
              <a:defRPr sz="600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pPr>
              <a:defRPr/>
            </a:pPr>
            <a:fld id="{28030F70-8838-4EB4-A6A6-95E3D12C9601}" type="datetime1">
              <a:rPr lang="en-US"/>
              <a:pPr>
                <a:defRPr/>
              </a:pPr>
              <a:t>6/18/2017</a:t>
            </a:fld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4"/>
          </p:nvPr>
        </p:nvSpPr>
        <p:spPr>
          <a:xfrm>
            <a:off x="6858000" y="6521450"/>
            <a:ext cx="2133600" cy="18415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8E5A2F2A-0440-4985-ACE3-279EFA34743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72127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White 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152400" y="152400"/>
            <a:ext cx="4419600" cy="6553200"/>
          </a:xfrm>
          <a:solidFill>
            <a:srgbClr val="E7E7E5"/>
          </a:solidFill>
        </p:spPr>
        <p:txBody>
          <a:bodyPr rtlCol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200">
                <a:solidFill>
                  <a:srgbClr val="6C6463"/>
                </a:solidFill>
              </a:defRPr>
            </a:lvl1pPr>
          </a:lstStyle>
          <a:p>
            <a:pPr lvl="0"/>
            <a:r>
              <a:rPr lang="uk-UA" noProof="0"/>
              <a:t>Клацніть піктограму, щоб додати зображення</a:t>
            </a:r>
            <a:endParaRPr lang="en-US" noProof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/>
          </p:nvPr>
        </p:nvSpPr>
        <p:spPr>
          <a:xfrm rot="16200000">
            <a:off x="3108067" y="1431666"/>
            <a:ext cx="2743200" cy="184666"/>
          </a:xfrm>
        </p:spPr>
        <p:txBody>
          <a:bodyPr>
            <a:spAutoFit/>
          </a:bodyPr>
          <a:lstStyle>
            <a:lvl1pPr marL="0" indent="0" algn="r">
              <a:buNone/>
              <a:defRPr sz="600" baseline="0">
                <a:solidFill>
                  <a:srgbClr val="FFFFFF"/>
                </a:solidFill>
              </a:defRPr>
            </a:lvl1pPr>
            <a:lvl2pPr marL="230187" indent="0">
              <a:buNone/>
              <a:defRPr sz="1800">
                <a:solidFill>
                  <a:schemeClr val="bg1"/>
                </a:solidFill>
              </a:defRPr>
            </a:lvl2pPr>
            <a:lvl3pPr marL="460375" indent="0">
              <a:buNone/>
              <a:defRPr sz="1600">
                <a:solidFill>
                  <a:schemeClr val="bg1"/>
                </a:solidFill>
              </a:defRPr>
            </a:lvl3pPr>
            <a:lvl4pPr marL="684212" indent="0">
              <a:buNone/>
              <a:defRPr sz="1400">
                <a:solidFill>
                  <a:schemeClr val="bg1"/>
                </a:solidFill>
              </a:defRPr>
            </a:lvl4pPr>
            <a:lvl5pPr marL="1025525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uk-UA"/>
              <a:t>Зразок тексту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4877104" y="2971800"/>
            <a:ext cx="3885896" cy="954107"/>
          </a:xfrm>
        </p:spPr>
        <p:txBody>
          <a:bodyPr anchor="ctr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uk-UA"/>
              <a:t>Зразок заголовка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3"/>
          </p:nvPr>
        </p:nvSpPr>
        <p:spPr>
          <a:xfrm>
            <a:off x="152400" y="6521450"/>
            <a:ext cx="2133600" cy="184150"/>
          </a:xfrm>
        </p:spPr>
        <p:txBody>
          <a:bodyPr/>
          <a:lstStyle>
            <a:lvl1pPr algn="l">
              <a:defRPr sz="600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pPr>
              <a:defRPr/>
            </a:pPr>
            <a:fld id="{3AB930D7-014C-4385-8D6A-CD84CAC9080E}" type="datetime1">
              <a:rPr lang="en-US"/>
              <a:pPr>
                <a:defRPr/>
              </a:pPr>
              <a:t>6/18/2017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4"/>
          </p:nvPr>
        </p:nvSpPr>
        <p:spPr>
          <a:xfrm>
            <a:off x="6858000" y="6521450"/>
            <a:ext cx="2133600" cy="184150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pPr>
              <a:defRPr/>
            </a:pPr>
            <a:fld id="{F12FE5C6-F70D-417C-A280-41F965F6A13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553270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7000"/>
            <a:ext cx="8839200" cy="657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8" descr="USAID_Logo_White_v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5943600"/>
            <a:ext cx="15367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Connector 16"/>
          <p:cNvCxnSpPr/>
          <p:nvPr userDrawn="1"/>
        </p:nvCxnSpPr>
        <p:spPr>
          <a:xfrm>
            <a:off x="762000" y="3886200"/>
            <a:ext cx="320675" cy="0"/>
          </a:xfrm>
          <a:prstGeom prst="line">
            <a:avLst/>
          </a:prstGeom>
          <a:ln w="19050">
            <a:solidFill>
              <a:srgbClr val="FFFFFF"/>
            </a:solidFill>
          </a:ln>
          <a:effectLst>
            <a:outerShdw blurRad="2540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>
          <a:xfrm rot="16200000">
            <a:off x="7527667" y="1431666"/>
            <a:ext cx="2743200" cy="184666"/>
          </a:xfrm>
        </p:spPr>
        <p:txBody>
          <a:bodyPr>
            <a:spAutoFit/>
          </a:bodyPr>
          <a:lstStyle>
            <a:lvl1pPr marL="0" indent="0" algn="r">
              <a:buNone/>
              <a:defRPr sz="600" baseline="0">
                <a:solidFill>
                  <a:srgbClr val="FFFFFF"/>
                </a:solidFill>
              </a:defRPr>
            </a:lvl1pPr>
            <a:lvl2pPr marL="230187" indent="0">
              <a:buNone/>
              <a:defRPr sz="1800">
                <a:solidFill>
                  <a:schemeClr val="bg1"/>
                </a:solidFill>
              </a:defRPr>
            </a:lvl2pPr>
            <a:lvl3pPr marL="460375" indent="0">
              <a:buNone/>
              <a:defRPr sz="1600">
                <a:solidFill>
                  <a:schemeClr val="bg1"/>
                </a:solidFill>
              </a:defRPr>
            </a:lvl3pPr>
            <a:lvl4pPr marL="684212" indent="0">
              <a:buNone/>
              <a:defRPr sz="1400">
                <a:solidFill>
                  <a:schemeClr val="bg1"/>
                </a:solidFill>
              </a:defRPr>
            </a:lvl4pPr>
            <a:lvl5pPr marL="1025525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uk-UA"/>
              <a:t>Зразок тексту</a:t>
            </a:r>
          </a:p>
        </p:txBody>
      </p:sp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685800" y="4114800"/>
            <a:ext cx="3429000" cy="1600200"/>
          </a:xfrm>
          <a:effectLst>
            <a:outerShdw blurRad="254000" dir="5400000" algn="tl" rotWithShape="0">
              <a:srgbClr val="000000">
                <a:alpha val="40000"/>
              </a:srgbClr>
            </a:outerShdw>
          </a:effectLst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/>
              <a:t>Зразок підзаголовка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3"/>
          </p:nvPr>
        </p:nvSpPr>
        <p:spPr>
          <a:xfrm>
            <a:off x="152400" y="6521450"/>
            <a:ext cx="2133600" cy="184150"/>
          </a:xfrm>
        </p:spPr>
        <p:txBody>
          <a:bodyPr/>
          <a:lstStyle>
            <a:lvl1pPr algn="l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pPr>
              <a:defRPr/>
            </a:pPr>
            <a:fld id="{64C99D7F-3C40-4642-9512-3F920AF728CB}" type="datetime1">
              <a:rPr lang="en-US"/>
              <a:pPr>
                <a:defRPr/>
              </a:pPr>
              <a:t>6/18/2017</a:t>
            </a:fld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4"/>
          </p:nvPr>
        </p:nvSpPr>
        <p:spPr>
          <a:xfrm>
            <a:off x="6858000" y="6521450"/>
            <a:ext cx="2133600" cy="18415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B7F91FA-9911-4229-A20F-485A827CCFC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146439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- Full Blue">
    <p:bg>
      <p:bgPr>
        <a:solidFill>
          <a:srgbClr val="002F6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USAID_Logo_White_v02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685800"/>
            <a:ext cx="18288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Connector 15"/>
          <p:cNvCxnSpPr/>
          <p:nvPr userDrawn="1"/>
        </p:nvCxnSpPr>
        <p:spPr>
          <a:xfrm>
            <a:off x="762000" y="3886200"/>
            <a:ext cx="320675" cy="0"/>
          </a:xfrm>
          <a:prstGeom prst="line">
            <a:avLst/>
          </a:prstGeom>
          <a:ln w="1905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itle 1"/>
          <p:cNvSpPr>
            <a:spLocks noGrp="1"/>
          </p:cNvSpPr>
          <p:nvPr>
            <p:ph type="ctrTitle"/>
          </p:nvPr>
        </p:nvSpPr>
        <p:spPr>
          <a:xfrm>
            <a:off x="685800" y="2133600"/>
            <a:ext cx="5486400" cy="1600200"/>
          </a:xfrm>
        </p:spPr>
        <p:txBody>
          <a:bodyPr>
            <a:normAutofit/>
          </a:bodyPr>
          <a:lstStyle>
            <a:lvl1pPr>
              <a:defRPr sz="3200">
                <a:solidFill>
                  <a:srgbClr val="FFFFFF"/>
                </a:solidFill>
              </a:defRPr>
            </a:lvl1pPr>
          </a:lstStyle>
          <a:p>
            <a:r>
              <a:rPr lang="uk-UA"/>
              <a:t>Зразок заголовка</a:t>
            </a:r>
            <a:endParaRPr lang="en-US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685800" y="4114800"/>
            <a:ext cx="3429000" cy="1600200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/>
              <a:t>Зразок підзаголовка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152400" y="6521450"/>
            <a:ext cx="2133600" cy="184150"/>
          </a:xfrm>
        </p:spPr>
        <p:txBody>
          <a:bodyPr/>
          <a:lstStyle>
            <a:lvl1pPr algn="l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pPr>
              <a:defRPr/>
            </a:pPr>
            <a:fld id="{0035FCF6-22E1-40E3-97A3-71509250D59F}" type="datetime1">
              <a:rPr lang="en-US"/>
              <a:pPr>
                <a:defRPr/>
              </a:pPr>
              <a:t>6/18/2017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21450"/>
            <a:ext cx="2895600" cy="184150"/>
          </a:xfrm>
        </p:spPr>
        <p:txBody>
          <a:bodyPr/>
          <a:lstStyle>
            <a:lvl1pPr algn="ctr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pPr>
              <a:defRPr/>
            </a:pPr>
            <a:r>
              <a:rPr lang="en-US"/>
              <a:t>FOOTER GOES HERE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58000" y="6521450"/>
            <a:ext cx="2133600" cy="18415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2916FF5F-A63D-495A-A617-96944266162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123685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ivider - Full Blue">
    <p:bg>
      <p:bgPr>
        <a:solidFill>
          <a:srgbClr val="002F6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USAID_Logo_White_v02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5943600"/>
            <a:ext cx="15367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Connector 6"/>
          <p:cNvCxnSpPr/>
          <p:nvPr userDrawn="1"/>
        </p:nvCxnSpPr>
        <p:spPr>
          <a:xfrm>
            <a:off x="746125" y="990600"/>
            <a:ext cx="320675" cy="0"/>
          </a:xfrm>
          <a:prstGeom prst="line">
            <a:avLst/>
          </a:prstGeom>
          <a:ln w="19050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827782"/>
            <a:ext cx="5486400" cy="1077218"/>
          </a:xfrm>
        </p:spPr>
        <p:txBody>
          <a:bodyPr anchor="t">
            <a:spAutoFit/>
          </a:bodyPr>
          <a:lstStyle>
            <a:lvl1pPr>
              <a:defRPr sz="3200">
                <a:solidFill>
                  <a:srgbClr val="FFFFFF"/>
                </a:solidFill>
              </a:defRPr>
            </a:lvl1pPr>
          </a:lstStyle>
          <a:p>
            <a:r>
              <a:rPr lang="uk-UA"/>
              <a:t>Зразок заголовка</a:t>
            </a:r>
            <a:endParaRPr lang="en-US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659223AC-E6CA-45F0-9ACA-AA615546442E}" type="datetime1">
              <a:rPr lang="en-US"/>
              <a:pPr>
                <a:defRPr/>
              </a:pPr>
              <a:t>6/18/2017</a:t>
            </a:fld>
            <a:endParaRPr lang="en-US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FOOTER GOES HERE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40988B3-4303-4FFB-BE15-170B9DF0A7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7199652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/Gray 1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7724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686104" y="457200"/>
            <a:ext cx="7772400" cy="914400"/>
          </a:xfrm>
        </p:spPr>
        <p:txBody>
          <a:bodyPr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uk-UA"/>
              <a:t>Зразок 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52400" y="6521450"/>
            <a:ext cx="2133600" cy="184150"/>
          </a:xfrm>
        </p:spPr>
        <p:txBody>
          <a:bodyPr/>
          <a:lstStyle>
            <a:lvl1pPr algn="l">
              <a:defRPr sz="600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pPr>
              <a:defRPr/>
            </a:pPr>
            <a:fld id="{E39CFB5C-D149-4E18-878A-9CA1E24613D6}" type="datetime1">
              <a:rPr lang="en-US"/>
              <a:pPr>
                <a:defRPr/>
              </a:pPr>
              <a:t>6/18/2017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21450"/>
            <a:ext cx="2895600" cy="184150"/>
          </a:xfrm>
        </p:spPr>
        <p:txBody>
          <a:bodyPr/>
          <a:lstStyle>
            <a:lvl1pPr algn="ctr">
              <a:defRPr sz="600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pPr>
              <a:defRPr/>
            </a:pPr>
            <a:r>
              <a:rPr lang="en-US"/>
              <a:t>FOOTER GOES HERE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58000" y="6521450"/>
            <a:ext cx="2133600" cy="184150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pPr>
              <a:defRPr/>
            </a:pPr>
            <a:fld id="{D7A79C41-5D2F-443B-B6FC-45453AD5FA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6209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- Full Red">
    <p:bg>
      <p:bgPr>
        <a:solidFill>
          <a:srgbClr val="BA0C2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USAID_Logo_White_v02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685800"/>
            <a:ext cx="18288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Connector 15"/>
          <p:cNvCxnSpPr/>
          <p:nvPr userDrawn="1"/>
        </p:nvCxnSpPr>
        <p:spPr>
          <a:xfrm>
            <a:off x="762000" y="3886200"/>
            <a:ext cx="320675" cy="0"/>
          </a:xfrm>
          <a:prstGeom prst="line">
            <a:avLst/>
          </a:prstGeom>
          <a:ln w="1905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itle 1"/>
          <p:cNvSpPr>
            <a:spLocks noGrp="1"/>
          </p:cNvSpPr>
          <p:nvPr>
            <p:ph type="ctrTitle"/>
          </p:nvPr>
        </p:nvSpPr>
        <p:spPr>
          <a:xfrm>
            <a:off x="685800" y="2133600"/>
            <a:ext cx="5486400" cy="1600200"/>
          </a:xfrm>
        </p:spPr>
        <p:txBody>
          <a:bodyPr>
            <a:normAutofit/>
          </a:bodyPr>
          <a:lstStyle>
            <a:lvl1pPr>
              <a:defRPr sz="3200">
                <a:solidFill>
                  <a:srgbClr val="FFFFFF"/>
                </a:solidFill>
              </a:defRPr>
            </a:lvl1pPr>
          </a:lstStyle>
          <a:p>
            <a:r>
              <a:rPr lang="uk-UA"/>
              <a:t>Зразок заголовка</a:t>
            </a:r>
            <a:endParaRPr lang="en-US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685800" y="4114800"/>
            <a:ext cx="3429000" cy="1600200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/>
              <a:t>Зразок підзаголовка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152400" y="6521450"/>
            <a:ext cx="2133600" cy="184150"/>
          </a:xfrm>
        </p:spPr>
        <p:txBody>
          <a:bodyPr/>
          <a:lstStyle>
            <a:lvl1pPr algn="l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pPr>
              <a:defRPr/>
            </a:pPr>
            <a:fld id="{664D58DD-A282-4423-8FC3-D926642B4EC3}" type="datetime1">
              <a:rPr lang="en-US"/>
              <a:pPr>
                <a:defRPr/>
              </a:pPr>
              <a:t>6/18/2017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21450"/>
            <a:ext cx="2895600" cy="184150"/>
          </a:xfrm>
        </p:spPr>
        <p:txBody>
          <a:bodyPr/>
          <a:lstStyle>
            <a:lvl1pPr algn="ctr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pPr>
              <a:defRPr/>
            </a:pPr>
            <a:r>
              <a:rPr lang="en-US"/>
              <a:t>FOOTER GOES HERE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58000" y="6521450"/>
            <a:ext cx="2133600" cy="18415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2A4FEE40-21E3-4665-B2CB-BD1D9E8EABF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359039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/Gray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6104" y="1600200"/>
            <a:ext cx="3809696" cy="4572000"/>
          </a:xfrm>
        </p:spPr>
        <p:txBody>
          <a:bodyPr>
            <a:normAutofit/>
          </a:bodyPr>
          <a:lstStyle>
            <a:lvl1pPr>
              <a:defRPr sz="2000">
                <a:solidFill>
                  <a:srgbClr val="6C6463"/>
                </a:solidFill>
              </a:defRPr>
            </a:lvl1pPr>
            <a:lvl2pPr>
              <a:defRPr sz="18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 sz="1600">
                <a:solidFill>
                  <a:srgbClr val="6C6463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10304" cy="4572000"/>
          </a:xfrm>
        </p:spPr>
        <p:txBody>
          <a:bodyPr>
            <a:normAutofit/>
          </a:bodyPr>
          <a:lstStyle>
            <a:lvl1pPr>
              <a:defRPr sz="2000">
                <a:solidFill>
                  <a:srgbClr val="6C6463"/>
                </a:solidFill>
              </a:defRPr>
            </a:lvl1pPr>
            <a:lvl2pPr>
              <a:defRPr sz="18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 sz="1600">
                <a:solidFill>
                  <a:srgbClr val="6C6463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86104" y="457200"/>
            <a:ext cx="7772400" cy="914400"/>
          </a:xfrm>
        </p:spPr>
        <p:txBody>
          <a:bodyPr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uk-UA"/>
              <a:t>Зразок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pPr>
              <a:defRPr/>
            </a:pPr>
            <a:fld id="{B66E8C56-6C74-4DEA-9CAA-476FB2E05806}" type="datetime1">
              <a:rPr lang="en-US"/>
              <a:pPr>
                <a:defRPr/>
              </a:pPr>
              <a:t>6/18/2017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pPr>
              <a:defRPr/>
            </a:pPr>
            <a:r>
              <a:rPr lang="en-US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pPr>
              <a:defRPr/>
            </a:pPr>
            <a:fld id="{998E49DD-A426-4A81-8548-2D0973A1B79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7433471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/Gray 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6104" y="1600200"/>
            <a:ext cx="2514296" cy="4572000"/>
          </a:xfrm>
        </p:spPr>
        <p:txBody>
          <a:bodyPr>
            <a:normAutofit/>
          </a:bodyPr>
          <a:lstStyle>
            <a:lvl1pPr>
              <a:defRPr sz="2000">
                <a:solidFill>
                  <a:srgbClr val="6C6463"/>
                </a:solidFill>
              </a:defRPr>
            </a:lvl1pPr>
            <a:lvl2pPr>
              <a:defRPr sz="18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 sz="1600">
                <a:solidFill>
                  <a:srgbClr val="FFFFFF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43600" y="1600200"/>
            <a:ext cx="2514904" cy="4572000"/>
          </a:xfrm>
        </p:spPr>
        <p:txBody>
          <a:bodyPr>
            <a:normAutofit/>
          </a:bodyPr>
          <a:lstStyle>
            <a:lvl1pPr>
              <a:defRPr sz="2000">
                <a:solidFill>
                  <a:srgbClr val="6C6463"/>
                </a:solidFill>
              </a:defRPr>
            </a:lvl1pPr>
            <a:lvl2pPr>
              <a:defRPr sz="18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 sz="1600">
                <a:solidFill>
                  <a:srgbClr val="FFFFFF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86104" y="457200"/>
            <a:ext cx="7772400" cy="914400"/>
          </a:xfrm>
        </p:spPr>
        <p:txBody>
          <a:bodyPr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uk-UA"/>
              <a:t>Зразок заголовка</a:t>
            </a:r>
            <a:endParaRPr lang="en-US"/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3314548" y="1600200"/>
            <a:ext cx="2514904" cy="4572000"/>
          </a:xfrm>
        </p:spPr>
        <p:txBody>
          <a:bodyPr>
            <a:normAutofit/>
          </a:bodyPr>
          <a:lstStyle>
            <a:lvl1pPr>
              <a:defRPr sz="2000">
                <a:solidFill>
                  <a:srgbClr val="6C6463"/>
                </a:solidFill>
              </a:defRPr>
            </a:lvl1pPr>
            <a:lvl2pPr>
              <a:defRPr sz="18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 sz="1600">
                <a:solidFill>
                  <a:srgbClr val="FFFFFF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pPr>
              <a:defRPr/>
            </a:pPr>
            <a:fld id="{AEC89D95-8D37-45E1-BBA3-4951BC1CCCE7}" type="datetime1">
              <a:rPr lang="en-US"/>
              <a:pPr>
                <a:defRPr/>
              </a:pPr>
              <a:t>6/18/2017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pPr>
              <a:defRPr/>
            </a:pPr>
            <a:r>
              <a:rPr lang="en-US"/>
              <a:t>FOOTER GOES HERE</a:t>
            </a: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pPr>
              <a:defRPr/>
            </a:pPr>
            <a:fld id="{9050264F-3894-4B56-82A2-7B5E3060A61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1832219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/Gray 1 Content + Bottom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152400" y="3429000"/>
            <a:ext cx="8839200" cy="3276600"/>
          </a:xfrm>
          <a:solidFill>
            <a:schemeClr val="bg1"/>
          </a:solidFill>
        </p:spPr>
        <p:txBody>
          <a:bodyPr rtlCol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200">
                <a:solidFill>
                  <a:srgbClr val="6C6463"/>
                </a:solidFill>
              </a:defRPr>
            </a:lvl1pPr>
          </a:lstStyle>
          <a:p>
            <a:pPr lvl="0"/>
            <a:r>
              <a:rPr lang="uk-UA" noProof="0"/>
              <a:t>Клацніть піктограму, щоб додати зображення</a:t>
            </a:r>
            <a:endParaRPr lang="en-US" noProof="0"/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12"/>
          </p:nvPr>
        </p:nvSpPr>
        <p:spPr>
          <a:xfrm rot="16200000">
            <a:off x="7527667" y="4708266"/>
            <a:ext cx="2743200" cy="184666"/>
          </a:xfrm>
        </p:spPr>
        <p:txBody>
          <a:bodyPr>
            <a:spAutoFit/>
          </a:bodyPr>
          <a:lstStyle>
            <a:lvl1pPr marL="0" indent="0" algn="r">
              <a:buNone/>
              <a:defRPr sz="600" baseline="0">
                <a:solidFill>
                  <a:srgbClr val="FFFFFF"/>
                </a:solidFill>
              </a:defRPr>
            </a:lvl1pPr>
            <a:lvl2pPr marL="230187" indent="0">
              <a:buNone/>
              <a:defRPr sz="1800">
                <a:solidFill>
                  <a:schemeClr val="bg1"/>
                </a:solidFill>
              </a:defRPr>
            </a:lvl2pPr>
            <a:lvl3pPr marL="460375" indent="0">
              <a:buNone/>
              <a:defRPr sz="1600">
                <a:solidFill>
                  <a:schemeClr val="bg1"/>
                </a:solidFill>
              </a:defRPr>
            </a:lvl3pPr>
            <a:lvl4pPr marL="684212" indent="0">
              <a:buNone/>
              <a:defRPr sz="1400">
                <a:solidFill>
                  <a:schemeClr val="bg1"/>
                </a:solidFill>
              </a:defRPr>
            </a:lvl4pPr>
            <a:lvl5pPr marL="1025525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uk-UA"/>
              <a:t>Зразок тексту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772400" cy="1600200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686104" y="457200"/>
            <a:ext cx="7772400" cy="914400"/>
          </a:xfrm>
        </p:spPr>
        <p:txBody>
          <a:bodyPr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uk-UA"/>
              <a:t>Зразок заголовка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3"/>
          </p:nvPr>
        </p:nvSpPr>
        <p:spPr>
          <a:xfrm>
            <a:off x="152400" y="6521450"/>
            <a:ext cx="2133600" cy="184150"/>
          </a:xfrm>
        </p:spPr>
        <p:txBody>
          <a:bodyPr/>
          <a:lstStyle>
            <a:lvl1pPr algn="l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pPr>
              <a:defRPr/>
            </a:pPr>
            <a:fld id="{74EA7243-E21E-4B25-8E5A-58D784DD63BC}" type="datetime1">
              <a:rPr lang="en-US"/>
              <a:pPr>
                <a:defRPr/>
              </a:pPr>
              <a:t>6/18/2017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4"/>
          </p:nvPr>
        </p:nvSpPr>
        <p:spPr>
          <a:xfrm>
            <a:off x="3124200" y="6521450"/>
            <a:ext cx="2895600" cy="184150"/>
          </a:xfrm>
        </p:spPr>
        <p:txBody>
          <a:bodyPr/>
          <a:lstStyle>
            <a:lvl1pPr algn="ctr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pPr>
              <a:defRPr/>
            </a:pPr>
            <a:r>
              <a:rPr lang="en-US"/>
              <a:t>FOOTER GOES HERE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5"/>
          </p:nvPr>
        </p:nvSpPr>
        <p:spPr>
          <a:xfrm>
            <a:off x="6858000" y="6521450"/>
            <a:ext cx="2133600" cy="18415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490F5A81-292B-4FA7-9F24-764E4E28F4C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3714849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/Gray 1 Content + Righ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4572000" y="152400"/>
            <a:ext cx="4419600" cy="6553200"/>
          </a:xfrm>
          <a:solidFill>
            <a:srgbClr val="FFFFFF"/>
          </a:solidFill>
        </p:spPr>
        <p:txBody>
          <a:bodyPr rtlCol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200">
                <a:solidFill>
                  <a:srgbClr val="6C6463"/>
                </a:solidFill>
              </a:defRPr>
            </a:lvl1pPr>
          </a:lstStyle>
          <a:p>
            <a:pPr lvl="0"/>
            <a:r>
              <a:rPr lang="uk-UA" noProof="0"/>
              <a:t>Клацніть піктограму, щоб додати зображення</a:t>
            </a:r>
            <a:endParaRPr lang="en-US" noProof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685800" y="2057400"/>
            <a:ext cx="3657600" cy="4114800"/>
          </a:xfrm>
        </p:spPr>
        <p:txBody>
          <a:bodyPr>
            <a:normAutofit/>
          </a:bodyPr>
          <a:lstStyle>
            <a:lvl1pPr>
              <a:defRPr sz="2000">
                <a:solidFill>
                  <a:srgbClr val="6C6463"/>
                </a:solidFill>
              </a:defRPr>
            </a:lvl1pPr>
            <a:lvl2pPr>
              <a:defRPr sz="18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0" y="408204"/>
            <a:ext cx="3657296" cy="1389888"/>
          </a:xfrm>
        </p:spPr>
        <p:txBody>
          <a:bodyPr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uk-UA"/>
              <a:t>Зразок заголовка</a:t>
            </a:r>
            <a:endParaRPr lang="en-US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/>
          </p:nvPr>
        </p:nvSpPr>
        <p:spPr>
          <a:xfrm rot="16200000">
            <a:off x="7527667" y="1431666"/>
            <a:ext cx="2743200" cy="184666"/>
          </a:xfrm>
        </p:spPr>
        <p:txBody>
          <a:bodyPr>
            <a:spAutoFit/>
          </a:bodyPr>
          <a:lstStyle>
            <a:lvl1pPr marL="0" indent="0" algn="r">
              <a:buNone/>
              <a:defRPr sz="600" baseline="0">
                <a:solidFill>
                  <a:srgbClr val="FFFFFF"/>
                </a:solidFill>
              </a:defRPr>
            </a:lvl1pPr>
            <a:lvl2pPr marL="230187" indent="0">
              <a:buNone/>
              <a:defRPr sz="1800">
                <a:solidFill>
                  <a:schemeClr val="bg1"/>
                </a:solidFill>
              </a:defRPr>
            </a:lvl2pPr>
            <a:lvl3pPr marL="460375" indent="0">
              <a:buNone/>
              <a:defRPr sz="1600">
                <a:solidFill>
                  <a:schemeClr val="bg1"/>
                </a:solidFill>
              </a:defRPr>
            </a:lvl3pPr>
            <a:lvl4pPr marL="684212" indent="0">
              <a:buNone/>
              <a:defRPr sz="1400">
                <a:solidFill>
                  <a:schemeClr val="bg1"/>
                </a:solidFill>
              </a:defRPr>
            </a:lvl4pPr>
            <a:lvl5pPr marL="1025525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uk-UA"/>
              <a:t>Зразок тексту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3"/>
          </p:nvPr>
        </p:nvSpPr>
        <p:spPr>
          <a:xfrm>
            <a:off x="152400" y="6521450"/>
            <a:ext cx="2133600" cy="184150"/>
          </a:xfrm>
        </p:spPr>
        <p:txBody>
          <a:bodyPr/>
          <a:lstStyle>
            <a:lvl1pPr algn="l">
              <a:defRPr sz="600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pPr>
              <a:defRPr/>
            </a:pPr>
            <a:fld id="{25CEBE17-1B86-4B92-8F50-B27E8C8F6883}" type="datetime1">
              <a:rPr lang="en-US"/>
              <a:pPr>
                <a:defRPr/>
              </a:pPr>
              <a:t>6/18/2017</a:t>
            </a:fld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4"/>
          </p:nvPr>
        </p:nvSpPr>
        <p:spPr>
          <a:xfrm>
            <a:off x="6858000" y="6521450"/>
            <a:ext cx="2133600" cy="18415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91342F9D-921C-463F-AE03-21D844A71D4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9605528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/Gray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152400" y="152400"/>
            <a:ext cx="4419600" cy="6553200"/>
          </a:xfrm>
          <a:solidFill>
            <a:srgbClr val="FFFFFF"/>
          </a:solidFill>
        </p:spPr>
        <p:txBody>
          <a:bodyPr rtlCol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200">
                <a:solidFill>
                  <a:srgbClr val="6C6463"/>
                </a:solidFill>
              </a:defRPr>
            </a:lvl1pPr>
          </a:lstStyle>
          <a:p>
            <a:pPr lvl="0"/>
            <a:r>
              <a:rPr lang="uk-UA" noProof="0"/>
              <a:t>Клацніть піктограму, щоб додати зображення</a:t>
            </a:r>
            <a:endParaRPr lang="en-US" noProof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/>
          </p:nvPr>
        </p:nvSpPr>
        <p:spPr>
          <a:xfrm rot="16200000">
            <a:off x="3108067" y="1431666"/>
            <a:ext cx="2743200" cy="184666"/>
          </a:xfrm>
        </p:spPr>
        <p:txBody>
          <a:bodyPr>
            <a:spAutoFit/>
          </a:bodyPr>
          <a:lstStyle>
            <a:lvl1pPr marL="0" indent="0" algn="r">
              <a:buNone/>
              <a:defRPr sz="600" baseline="0">
                <a:solidFill>
                  <a:srgbClr val="FFFFFF"/>
                </a:solidFill>
              </a:defRPr>
            </a:lvl1pPr>
            <a:lvl2pPr marL="230187" indent="0">
              <a:buNone/>
              <a:defRPr sz="1800">
                <a:solidFill>
                  <a:schemeClr val="bg1"/>
                </a:solidFill>
              </a:defRPr>
            </a:lvl2pPr>
            <a:lvl3pPr marL="460375" indent="0">
              <a:buNone/>
              <a:defRPr sz="1600">
                <a:solidFill>
                  <a:schemeClr val="bg1"/>
                </a:solidFill>
              </a:defRPr>
            </a:lvl3pPr>
            <a:lvl4pPr marL="684212" indent="0">
              <a:buNone/>
              <a:defRPr sz="1400">
                <a:solidFill>
                  <a:schemeClr val="bg1"/>
                </a:solidFill>
              </a:defRPr>
            </a:lvl4pPr>
            <a:lvl5pPr marL="1025525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uk-UA"/>
              <a:t>Зразок тексту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4877104" y="2971800"/>
            <a:ext cx="3885896" cy="954107"/>
          </a:xfrm>
        </p:spPr>
        <p:txBody>
          <a:bodyPr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uk-UA"/>
              <a:t>Зразок заголовка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3"/>
          </p:nvPr>
        </p:nvSpPr>
        <p:spPr>
          <a:xfrm>
            <a:off x="152400" y="6521450"/>
            <a:ext cx="2133600" cy="184150"/>
          </a:xfrm>
        </p:spPr>
        <p:txBody>
          <a:bodyPr/>
          <a:lstStyle>
            <a:lvl1pPr algn="l">
              <a:defRPr sz="600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pPr>
              <a:defRPr/>
            </a:pPr>
            <a:fld id="{D0756F13-7EF7-4059-BE0B-BD6B6A994593}" type="datetime1">
              <a:rPr lang="en-US"/>
              <a:pPr>
                <a:defRPr/>
              </a:pPr>
              <a:t>6/18/2017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4"/>
          </p:nvPr>
        </p:nvSpPr>
        <p:spPr>
          <a:xfrm>
            <a:off x="6858000" y="6521450"/>
            <a:ext cx="2133600" cy="184150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pPr>
              <a:defRPr/>
            </a:pPr>
            <a:fld id="{F14E7F89-43AB-43D2-9FCD-5AAD575161D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7070476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/White 1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7724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686104" y="457200"/>
            <a:ext cx="7772400" cy="914400"/>
          </a:xfrm>
        </p:spPr>
        <p:txBody>
          <a:bodyPr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uk-UA"/>
              <a:t>Зразок 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52400" y="6521450"/>
            <a:ext cx="2133600" cy="184150"/>
          </a:xfrm>
        </p:spPr>
        <p:txBody>
          <a:bodyPr/>
          <a:lstStyle>
            <a:lvl1pPr algn="l">
              <a:defRPr sz="600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pPr>
              <a:defRPr/>
            </a:pPr>
            <a:fld id="{BA1A5A60-F991-4A9C-BEFA-4BC32A1CA0A6}" type="datetime1">
              <a:rPr lang="en-US"/>
              <a:pPr>
                <a:defRPr/>
              </a:pPr>
              <a:t>6/18/2017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21450"/>
            <a:ext cx="2895600" cy="184150"/>
          </a:xfrm>
        </p:spPr>
        <p:txBody>
          <a:bodyPr/>
          <a:lstStyle>
            <a:lvl1pPr algn="ctr">
              <a:defRPr sz="600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pPr>
              <a:defRPr/>
            </a:pPr>
            <a:r>
              <a:rPr lang="en-US"/>
              <a:t>FOOTER GOES HERE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58000" y="6521450"/>
            <a:ext cx="2133600" cy="184150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pPr>
              <a:defRPr/>
            </a:pPr>
            <a:fld id="{98C3E92F-7660-49E4-9466-2999C5CEE1F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4134982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/White 2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6104" y="1600200"/>
            <a:ext cx="3809696" cy="4572000"/>
          </a:xfrm>
        </p:spPr>
        <p:txBody>
          <a:bodyPr>
            <a:normAutofit/>
          </a:bodyPr>
          <a:lstStyle>
            <a:lvl1pPr>
              <a:defRPr sz="2000">
                <a:solidFill>
                  <a:srgbClr val="6C6463"/>
                </a:solidFill>
              </a:defRPr>
            </a:lvl1pPr>
            <a:lvl2pPr>
              <a:defRPr sz="18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 sz="1600">
                <a:solidFill>
                  <a:srgbClr val="6C6463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10304" cy="4572000"/>
          </a:xfrm>
        </p:spPr>
        <p:txBody>
          <a:bodyPr>
            <a:normAutofit/>
          </a:bodyPr>
          <a:lstStyle>
            <a:lvl1pPr>
              <a:defRPr sz="2000">
                <a:solidFill>
                  <a:srgbClr val="6C6463"/>
                </a:solidFill>
              </a:defRPr>
            </a:lvl1pPr>
            <a:lvl2pPr>
              <a:defRPr sz="18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 sz="1600">
                <a:solidFill>
                  <a:srgbClr val="6C6463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86104" y="457200"/>
            <a:ext cx="7772400" cy="914400"/>
          </a:xfrm>
        </p:spPr>
        <p:txBody>
          <a:bodyPr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uk-UA"/>
              <a:t>Зразок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pPr>
              <a:defRPr/>
            </a:pPr>
            <a:fld id="{8BA35E71-6D02-4B22-876C-CC31E96A1E1B}" type="datetime1">
              <a:rPr lang="en-US"/>
              <a:pPr>
                <a:defRPr/>
              </a:pPr>
              <a:t>6/18/2017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pPr>
              <a:defRPr/>
            </a:pPr>
            <a:r>
              <a:rPr lang="en-US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pPr>
              <a:defRPr/>
            </a:pPr>
            <a:fld id="{EC618F07-F233-4BF7-9A47-EF22C54376A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2471134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/White 3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6104" y="1600200"/>
            <a:ext cx="2514296" cy="4572000"/>
          </a:xfrm>
        </p:spPr>
        <p:txBody>
          <a:bodyPr>
            <a:normAutofit/>
          </a:bodyPr>
          <a:lstStyle>
            <a:lvl1pPr>
              <a:defRPr sz="2000">
                <a:solidFill>
                  <a:srgbClr val="6C6463"/>
                </a:solidFill>
              </a:defRPr>
            </a:lvl1pPr>
            <a:lvl2pPr>
              <a:defRPr sz="18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 sz="1600">
                <a:solidFill>
                  <a:srgbClr val="FFFFFF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43600" y="1600200"/>
            <a:ext cx="2514904" cy="4572000"/>
          </a:xfrm>
        </p:spPr>
        <p:txBody>
          <a:bodyPr>
            <a:normAutofit/>
          </a:bodyPr>
          <a:lstStyle>
            <a:lvl1pPr>
              <a:defRPr sz="2000">
                <a:solidFill>
                  <a:srgbClr val="6C6463"/>
                </a:solidFill>
              </a:defRPr>
            </a:lvl1pPr>
            <a:lvl2pPr>
              <a:defRPr sz="18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 sz="1600">
                <a:solidFill>
                  <a:srgbClr val="FFFFFF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86104" y="457200"/>
            <a:ext cx="7772400" cy="914400"/>
          </a:xfrm>
        </p:spPr>
        <p:txBody>
          <a:bodyPr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uk-UA"/>
              <a:t>Зразок заголовка</a:t>
            </a:r>
            <a:endParaRPr lang="en-US"/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3314548" y="1600200"/>
            <a:ext cx="2514904" cy="4572000"/>
          </a:xfrm>
        </p:spPr>
        <p:txBody>
          <a:bodyPr>
            <a:normAutofit/>
          </a:bodyPr>
          <a:lstStyle>
            <a:lvl1pPr>
              <a:defRPr sz="2000">
                <a:solidFill>
                  <a:srgbClr val="6C6463"/>
                </a:solidFill>
              </a:defRPr>
            </a:lvl1pPr>
            <a:lvl2pPr>
              <a:defRPr sz="18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 sz="1600">
                <a:solidFill>
                  <a:srgbClr val="FFFFFF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pPr>
              <a:defRPr/>
            </a:pPr>
            <a:fld id="{3628CBDB-1D7D-44ED-BE77-5EE532657A08}" type="datetime1">
              <a:rPr lang="en-US"/>
              <a:pPr>
                <a:defRPr/>
              </a:pPr>
              <a:t>6/18/2017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pPr>
              <a:defRPr/>
            </a:pPr>
            <a:r>
              <a:rPr lang="en-US"/>
              <a:t>FOOTER GOES HERE</a:t>
            </a: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pPr>
              <a:defRPr/>
            </a:pPr>
            <a:fld id="{5635813C-3A24-47DF-A3FF-6C293099C09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093494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/White 1 Content + Bottom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152400" y="3429000"/>
            <a:ext cx="8839200" cy="3276600"/>
          </a:xfrm>
          <a:solidFill>
            <a:srgbClr val="E7E7E5"/>
          </a:solidFill>
        </p:spPr>
        <p:txBody>
          <a:bodyPr rtlCol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200">
                <a:solidFill>
                  <a:srgbClr val="6C6463"/>
                </a:solidFill>
              </a:defRPr>
            </a:lvl1pPr>
          </a:lstStyle>
          <a:p>
            <a:pPr lvl="0"/>
            <a:r>
              <a:rPr lang="uk-UA" noProof="0"/>
              <a:t>Клацніть піктограму, щоб додати зображення</a:t>
            </a:r>
            <a:endParaRPr lang="en-US" noProof="0"/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12"/>
          </p:nvPr>
        </p:nvSpPr>
        <p:spPr>
          <a:xfrm rot="16200000">
            <a:off x="7527667" y="4708266"/>
            <a:ext cx="2743200" cy="184666"/>
          </a:xfrm>
        </p:spPr>
        <p:txBody>
          <a:bodyPr>
            <a:spAutoFit/>
          </a:bodyPr>
          <a:lstStyle>
            <a:lvl1pPr marL="0" indent="0" algn="r">
              <a:buNone/>
              <a:defRPr sz="600" baseline="0">
                <a:solidFill>
                  <a:srgbClr val="FFFFFF"/>
                </a:solidFill>
              </a:defRPr>
            </a:lvl1pPr>
            <a:lvl2pPr marL="230187" indent="0">
              <a:buNone/>
              <a:defRPr sz="1800">
                <a:solidFill>
                  <a:schemeClr val="bg1"/>
                </a:solidFill>
              </a:defRPr>
            </a:lvl2pPr>
            <a:lvl3pPr marL="460375" indent="0">
              <a:buNone/>
              <a:defRPr sz="1600">
                <a:solidFill>
                  <a:schemeClr val="bg1"/>
                </a:solidFill>
              </a:defRPr>
            </a:lvl3pPr>
            <a:lvl4pPr marL="684212" indent="0">
              <a:buNone/>
              <a:defRPr sz="1400">
                <a:solidFill>
                  <a:schemeClr val="bg1"/>
                </a:solidFill>
              </a:defRPr>
            </a:lvl4pPr>
            <a:lvl5pPr marL="1025525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uk-UA"/>
              <a:t>Зразок тексту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772400" cy="1600200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686104" y="457200"/>
            <a:ext cx="7772400" cy="914400"/>
          </a:xfrm>
        </p:spPr>
        <p:txBody>
          <a:bodyPr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uk-UA"/>
              <a:t>Зразок заголовка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3"/>
          </p:nvPr>
        </p:nvSpPr>
        <p:spPr>
          <a:xfrm>
            <a:off x="152400" y="6521450"/>
            <a:ext cx="2133600" cy="184150"/>
          </a:xfrm>
        </p:spPr>
        <p:txBody>
          <a:bodyPr/>
          <a:lstStyle>
            <a:lvl1pPr algn="l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pPr>
              <a:defRPr/>
            </a:pPr>
            <a:fld id="{1C671703-E322-4D46-8F1E-07B929A7BE22}" type="datetime1">
              <a:rPr lang="en-US"/>
              <a:pPr>
                <a:defRPr/>
              </a:pPr>
              <a:t>6/18/2017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4"/>
          </p:nvPr>
        </p:nvSpPr>
        <p:spPr>
          <a:xfrm>
            <a:off x="3124200" y="6521450"/>
            <a:ext cx="2895600" cy="184150"/>
          </a:xfrm>
        </p:spPr>
        <p:txBody>
          <a:bodyPr/>
          <a:lstStyle>
            <a:lvl1pPr algn="ctr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pPr>
              <a:defRPr/>
            </a:pPr>
            <a:r>
              <a:rPr lang="en-US"/>
              <a:t>FOOTER GOES HERE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5"/>
          </p:nvPr>
        </p:nvSpPr>
        <p:spPr>
          <a:xfrm>
            <a:off x="6858000" y="6521450"/>
            <a:ext cx="2133600" cy="18415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105AAEC-30B9-4683-98C9-D051A87CB6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2835899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/White 1 Content + Right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4572000" y="152400"/>
            <a:ext cx="4419600" cy="6553200"/>
          </a:xfrm>
          <a:solidFill>
            <a:srgbClr val="E7E7E5"/>
          </a:solidFill>
        </p:spPr>
        <p:txBody>
          <a:bodyPr rtlCol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200">
                <a:solidFill>
                  <a:srgbClr val="6C6463"/>
                </a:solidFill>
              </a:defRPr>
            </a:lvl1pPr>
          </a:lstStyle>
          <a:p>
            <a:pPr lvl="0"/>
            <a:r>
              <a:rPr lang="uk-UA" noProof="0"/>
              <a:t>Клацніть піктограму, щоб додати зображення</a:t>
            </a:r>
            <a:endParaRPr lang="en-US" noProof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685800" y="2057400"/>
            <a:ext cx="3657600" cy="4114800"/>
          </a:xfrm>
        </p:spPr>
        <p:txBody>
          <a:bodyPr>
            <a:normAutofit/>
          </a:bodyPr>
          <a:lstStyle>
            <a:lvl1pPr>
              <a:defRPr sz="2000">
                <a:solidFill>
                  <a:srgbClr val="6C6463"/>
                </a:solidFill>
              </a:defRPr>
            </a:lvl1pPr>
            <a:lvl2pPr>
              <a:defRPr sz="18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0" y="408204"/>
            <a:ext cx="3657296" cy="1389888"/>
          </a:xfrm>
        </p:spPr>
        <p:txBody>
          <a:bodyPr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uk-UA"/>
              <a:t>Зразок заголовка</a:t>
            </a:r>
            <a:endParaRPr lang="en-US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/>
          </p:nvPr>
        </p:nvSpPr>
        <p:spPr>
          <a:xfrm rot="16200000">
            <a:off x="7527667" y="1431666"/>
            <a:ext cx="2743200" cy="184666"/>
          </a:xfrm>
        </p:spPr>
        <p:txBody>
          <a:bodyPr>
            <a:spAutoFit/>
          </a:bodyPr>
          <a:lstStyle>
            <a:lvl1pPr marL="0" indent="0" algn="r">
              <a:buNone/>
              <a:defRPr sz="600" baseline="0">
                <a:solidFill>
                  <a:srgbClr val="FFFFFF"/>
                </a:solidFill>
              </a:defRPr>
            </a:lvl1pPr>
            <a:lvl2pPr marL="230187" indent="0">
              <a:buNone/>
              <a:defRPr sz="1800">
                <a:solidFill>
                  <a:schemeClr val="bg1"/>
                </a:solidFill>
              </a:defRPr>
            </a:lvl2pPr>
            <a:lvl3pPr marL="460375" indent="0">
              <a:buNone/>
              <a:defRPr sz="1600">
                <a:solidFill>
                  <a:schemeClr val="bg1"/>
                </a:solidFill>
              </a:defRPr>
            </a:lvl3pPr>
            <a:lvl4pPr marL="684212" indent="0">
              <a:buNone/>
              <a:defRPr sz="1400">
                <a:solidFill>
                  <a:schemeClr val="bg1"/>
                </a:solidFill>
              </a:defRPr>
            </a:lvl4pPr>
            <a:lvl5pPr marL="1025525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uk-UA"/>
              <a:t>Зразок тексту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3"/>
          </p:nvPr>
        </p:nvSpPr>
        <p:spPr>
          <a:xfrm>
            <a:off x="152400" y="6521450"/>
            <a:ext cx="2133600" cy="184150"/>
          </a:xfrm>
        </p:spPr>
        <p:txBody>
          <a:bodyPr/>
          <a:lstStyle>
            <a:lvl1pPr algn="l">
              <a:defRPr sz="600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pPr>
              <a:defRPr/>
            </a:pPr>
            <a:fld id="{94CF825A-6C37-453F-AA75-B98EE2B4F236}" type="datetime1">
              <a:rPr lang="en-US"/>
              <a:pPr>
                <a:defRPr/>
              </a:pPr>
              <a:t>6/18/2017</a:t>
            </a:fld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4"/>
          </p:nvPr>
        </p:nvSpPr>
        <p:spPr>
          <a:xfrm>
            <a:off x="6858000" y="6521450"/>
            <a:ext cx="2133600" cy="18415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8612BB0-B7A1-4300-B9A3-782576997A6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11742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ivider - Full Red">
    <p:bg>
      <p:bgPr>
        <a:solidFill>
          <a:srgbClr val="BA0C2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USAID_Logo_White_v02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5943600"/>
            <a:ext cx="15367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Connector 6"/>
          <p:cNvCxnSpPr/>
          <p:nvPr userDrawn="1"/>
        </p:nvCxnSpPr>
        <p:spPr>
          <a:xfrm>
            <a:off x="746125" y="990600"/>
            <a:ext cx="320675" cy="0"/>
          </a:xfrm>
          <a:prstGeom prst="line">
            <a:avLst/>
          </a:prstGeom>
          <a:ln w="19050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827782"/>
            <a:ext cx="5486400" cy="1077218"/>
          </a:xfrm>
        </p:spPr>
        <p:txBody>
          <a:bodyPr anchor="t">
            <a:spAutoFit/>
          </a:bodyPr>
          <a:lstStyle>
            <a:lvl1pPr>
              <a:defRPr sz="3200">
                <a:solidFill>
                  <a:srgbClr val="FFFFFF"/>
                </a:solidFill>
              </a:defRPr>
            </a:lvl1pPr>
          </a:lstStyle>
          <a:p>
            <a:r>
              <a:rPr lang="uk-UA"/>
              <a:t>Зразок заголовка</a:t>
            </a:r>
            <a:endParaRPr lang="en-US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6889199A-EA15-4317-9901-CDFE76F79128}" type="datetime1">
              <a:rPr lang="en-US"/>
              <a:pPr>
                <a:defRPr/>
              </a:pPr>
              <a:t>6/18/2017</a:t>
            </a:fld>
            <a:endParaRPr lang="en-US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FOOTER GOES HERE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D479530C-883E-4F6B-ACCE-BE4BBD33EE0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464007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/White Title + Left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152400" y="152400"/>
            <a:ext cx="4419600" cy="6553200"/>
          </a:xfrm>
          <a:solidFill>
            <a:srgbClr val="E7E7E5"/>
          </a:solidFill>
        </p:spPr>
        <p:txBody>
          <a:bodyPr rtlCol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200">
                <a:solidFill>
                  <a:srgbClr val="6C6463"/>
                </a:solidFill>
              </a:defRPr>
            </a:lvl1pPr>
          </a:lstStyle>
          <a:p>
            <a:pPr lvl="0"/>
            <a:r>
              <a:rPr lang="uk-UA" noProof="0"/>
              <a:t>Клацніть піктограму, щоб додати зображення</a:t>
            </a:r>
            <a:endParaRPr lang="en-US" noProof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/>
          </p:nvPr>
        </p:nvSpPr>
        <p:spPr>
          <a:xfrm rot="16200000">
            <a:off x="3108067" y="1431666"/>
            <a:ext cx="2743200" cy="184666"/>
          </a:xfrm>
        </p:spPr>
        <p:txBody>
          <a:bodyPr>
            <a:spAutoFit/>
          </a:bodyPr>
          <a:lstStyle>
            <a:lvl1pPr marL="0" indent="0" algn="r">
              <a:buNone/>
              <a:defRPr sz="600" baseline="0">
                <a:solidFill>
                  <a:srgbClr val="FFFFFF"/>
                </a:solidFill>
              </a:defRPr>
            </a:lvl1pPr>
            <a:lvl2pPr marL="230187" indent="0">
              <a:buNone/>
              <a:defRPr sz="1800">
                <a:solidFill>
                  <a:schemeClr val="bg1"/>
                </a:solidFill>
              </a:defRPr>
            </a:lvl2pPr>
            <a:lvl3pPr marL="460375" indent="0">
              <a:buNone/>
              <a:defRPr sz="1600">
                <a:solidFill>
                  <a:schemeClr val="bg1"/>
                </a:solidFill>
              </a:defRPr>
            </a:lvl3pPr>
            <a:lvl4pPr marL="684212" indent="0">
              <a:buNone/>
              <a:defRPr sz="1400">
                <a:solidFill>
                  <a:schemeClr val="bg1"/>
                </a:solidFill>
              </a:defRPr>
            </a:lvl4pPr>
            <a:lvl5pPr marL="1025525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uk-UA"/>
              <a:t>Зразок тексту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4877104" y="2971800"/>
            <a:ext cx="3885896" cy="954107"/>
          </a:xfrm>
        </p:spPr>
        <p:txBody>
          <a:bodyPr anchor="ctr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uk-UA"/>
              <a:t>Зразок заголовка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3"/>
          </p:nvPr>
        </p:nvSpPr>
        <p:spPr>
          <a:xfrm>
            <a:off x="152400" y="6521450"/>
            <a:ext cx="2133600" cy="184150"/>
          </a:xfrm>
        </p:spPr>
        <p:txBody>
          <a:bodyPr/>
          <a:lstStyle>
            <a:lvl1pPr algn="l">
              <a:defRPr sz="600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pPr>
              <a:defRPr/>
            </a:pPr>
            <a:fld id="{B24F8546-1343-463A-9851-2D5D6EE5AB28}" type="datetime1">
              <a:rPr lang="en-US"/>
              <a:pPr>
                <a:defRPr/>
              </a:pPr>
              <a:t>6/18/2017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4"/>
          </p:nvPr>
        </p:nvSpPr>
        <p:spPr>
          <a:xfrm>
            <a:off x="6858000" y="6521450"/>
            <a:ext cx="2133600" cy="184150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pPr>
              <a:defRPr/>
            </a:pPr>
            <a:fld id="{9544AFC1-F490-4FA7-B87F-20314BA990D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6390379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Red/Gray 1 Content + Righ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4572000" y="152400"/>
            <a:ext cx="4419600" cy="6553200"/>
          </a:xfrm>
          <a:solidFill>
            <a:srgbClr val="FFFFFF"/>
          </a:solidFill>
        </p:spPr>
        <p:txBody>
          <a:bodyPr rtlCol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200">
                <a:solidFill>
                  <a:srgbClr val="6C6463"/>
                </a:solidFill>
              </a:defRPr>
            </a:lvl1pPr>
          </a:lstStyle>
          <a:p>
            <a:pPr lvl="0"/>
            <a:r>
              <a:rPr lang="uk-UA" noProof="0"/>
              <a:t>Клацніть піктограму, щоб додати зображення</a:t>
            </a:r>
            <a:endParaRPr lang="en-US" noProof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685800" y="2057401"/>
            <a:ext cx="3657600" cy="4114799"/>
          </a:xfrm>
        </p:spPr>
        <p:txBody>
          <a:bodyPr>
            <a:normAutofit/>
          </a:bodyPr>
          <a:lstStyle>
            <a:lvl1pPr>
              <a:defRPr sz="2000">
                <a:solidFill>
                  <a:srgbClr val="6C6463"/>
                </a:solidFill>
              </a:defRPr>
            </a:lvl1pPr>
            <a:lvl2pPr>
              <a:defRPr sz="18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0" y="408204"/>
            <a:ext cx="3657296" cy="1389888"/>
          </a:xfrm>
        </p:spPr>
        <p:txBody>
          <a:bodyPr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uk-UA"/>
              <a:t>Зразок заголовка</a:t>
            </a:r>
            <a:endParaRPr lang="en-US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/>
          </p:nvPr>
        </p:nvSpPr>
        <p:spPr>
          <a:xfrm rot="16200000">
            <a:off x="7527667" y="1431666"/>
            <a:ext cx="2743200" cy="184666"/>
          </a:xfrm>
        </p:spPr>
        <p:txBody>
          <a:bodyPr>
            <a:spAutoFit/>
          </a:bodyPr>
          <a:lstStyle>
            <a:lvl1pPr marL="0" indent="0" algn="r">
              <a:buNone/>
              <a:defRPr sz="600" baseline="0">
                <a:solidFill>
                  <a:srgbClr val="FFFFFF"/>
                </a:solidFill>
              </a:defRPr>
            </a:lvl1pPr>
            <a:lvl2pPr marL="230187" indent="0">
              <a:buNone/>
              <a:defRPr sz="1800">
                <a:solidFill>
                  <a:schemeClr val="bg1"/>
                </a:solidFill>
              </a:defRPr>
            </a:lvl2pPr>
            <a:lvl3pPr marL="460375" indent="0">
              <a:buNone/>
              <a:defRPr sz="1600">
                <a:solidFill>
                  <a:schemeClr val="bg1"/>
                </a:solidFill>
              </a:defRPr>
            </a:lvl3pPr>
            <a:lvl4pPr marL="684212" indent="0">
              <a:buNone/>
              <a:defRPr sz="1400">
                <a:solidFill>
                  <a:schemeClr val="bg1"/>
                </a:solidFill>
              </a:defRPr>
            </a:lvl4pPr>
            <a:lvl5pPr marL="1025525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uk-UA"/>
              <a:t>Зразок тексту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3"/>
          </p:nvPr>
        </p:nvSpPr>
        <p:spPr>
          <a:xfrm>
            <a:off x="152400" y="6521450"/>
            <a:ext cx="2133600" cy="184150"/>
          </a:xfrm>
        </p:spPr>
        <p:txBody>
          <a:bodyPr/>
          <a:lstStyle>
            <a:lvl1pPr algn="l">
              <a:defRPr sz="600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pPr>
              <a:defRPr/>
            </a:pPr>
            <a:fld id="{8CFD9E8C-686B-4358-A9C5-0D73BD802922}" type="datetime1">
              <a:rPr lang="en-US"/>
              <a:pPr>
                <a:defRPr/>
              </a:pPr>
              <a:t>6/18/2017</a:t>
            </a:fld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4"/>
          </p:nvPr>
        </p:nvSpPr>
        <p:spPr>
          <a:xfrm>
            <a:off x="6858000" y="6521450"/>
            <a:ext cx="2133600" cy="18415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CBC457AC-ABFA-4E50-9357-A00346430FC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5063494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Red/Gray 1 Content + Bottom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152400" y="3429000"/>
            <a:ext cx="8839200" cy="3276600"/>
          </a:xfrm>
          <a:solidFill>
            <a:schemeClr val="bg1"/>
          </a:solidFill>
        </p:spPr>
        <p:txBody>
          <a:bodyPr rtlCol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200">
                <a:solidFill>
                  <a:srgbClr val="6C6463"/>
                </a:solidFill>
              </a:defRPr>
            </a:lvl1pPr>
          </a:lstStyle>
          <a:p>
            <a:pPr lvl="0"/>
            <a:r>
              <a:rPr lang="uk-UA" noProof="0"/>
              <a:t>Клацніть піктограму, щоб додати зображення</a:t>
            </a:r>
            <a:endParaRPr lang="en-US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772400" cy="1600200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686104" y="457200"/>
            <a:ext cx="7772400" cy="914400"/>
          </a:xfrm>
        </p:spPr>
        <p:txBody>
          <a:bodyPr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uk-UA"/>
              <a:t>Зразок заголовка</a:t>
            </a:r>
            <a:endParaRPr lang="en-US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/>
          </p:nvPr>
        </p:nvSpPr>
        <p:spPr>
          <a:xfrm rot="16200000">
            <a:off x="7527667" y="4708266"/>
            <a:ext cx="2743200" cy="184666"/>
          </a:xfrm>
        </p:spPr>
        <p:txBody>
          <a:bodyPr>
            <a:spAutoFit/>
          </a:bodyPr>
          <a:lstStyle>
            <a:lvl1pPr marL="0" indent="0" algn="r">
              <a:buNone/>
              <a:defRPr sz="600" baseline="0">
                <a:solidFill>
                  <a:srgbClr val="FFFFFF"/>
                </a:solidFill>
              </a:defRPr>
            </a:lvl1pPr>
            <a:lvl2pPr marL="230187" indent="0">
              <a:buNone/>
              <a:defRPr sz="1800">
                <a:solidFill>
                  <a:schemeClr val="bg1"/>
                </a:solidFill>
              </a:defRPr>
            </a:lvl2pPr>
            <a:lvl3pPr marL="460375" indent="0">
              <a:buNone/>
              <a:defRPr sz="1600">
                <a:solidFill>
                  <a:schemeClr val="bg1"/>
                </a:solidFill>
              </a:defRPr>
            </a:lvl3pPr>
            <a:lvl4pPr marL="684212" indent="0">
              <a:buNone/>
              <a:defRPr sz="1400">
                <a:solidFill>
                  <a:schemeClr val="bg1"/>
                </a:solidFill>
              </a:defRPr>
            </a:lvl4pPr>
            <a:lvl5pPr marL="1025525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uk-UA"/>
              <a:t>Зразок тексту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3"/>
          </p:nvPr>
        </p:nvSpPr>
        <p:spPr>
          <a:xfrm>
            <a:off x="152400" y="6521450"/>
            <a:ext cx="2133600" cy="184150"/>
          </a:xfrm>
        </p:spPr>
        <p:txBody>
          <a:bodyPr/>
          <a:lstStyle>
            <a:lvl1pPr algn="l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pPr>
              <a:defRPr/>
            </a:pPr>
            <a:fld id="{F3755B41-CE99-4904-A774-D7A513B3C960}" type="datetime1">
              <a:rPr lang="en-US"/>
              <a:pPr>
                <a:defRPr/>
              </a:pPr>
              <a:t>6/18/2017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4"/>
          </p:nvPr>
        </p:nvSpPr>
        <p:spPr>
          <a:xfrm>
            <a:off x="3124200" y="6521450"/>
            <a:ext cx="2895600" cy="184150"/>
          </a:xfrm>
        </p:spPr>
        <p:txBody>
          <a:bodyPr/>
          <a:lstStyle>
            <a:lvl1pPr algn="ctr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pPr>
              <a:defRPr/>
            </a:pPr>
            <a:r>
              <a:rPr lang="en-US"/>
              <a:t>FOOTER GOES HERE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5"/>
          </p:nvPr>
        </p:nvSpPr>
        <p:spPr>
          <a:xfrm>
            <a:off x="6858000" y="6521450"/>
            <a:ext cx="2133600" cy="18415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9BB0B5A-0317-4E68-BD69-A8F1E85B0F2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4285261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>
            <a:extLst>
              <a:ext uri="{FF2B5EF4-FFF2-40B4-BE49-F238E27FC236}">
                <a16:creationId xmlns:a16="http://schemas.microsoft.com/office/drawing/2014/main" id="{A86E5A60-617B-4033-A38B-409BF7AB69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39EB0F-5A62-4D31-98F6-3651473C0539}" type="datetime2">
              <a:rPr lang="en-US"/>
              <a:pPr>
                <a:defRPr/>
              </a:pPr>
              <a:t>Sunday, June 18, 2017</a:t>
            </a:fld>
            <a:endParaRPr lang="en-US"/>
          </a:p>
        </p:txBody>
      </p:sp>
      <p:sp>
        <p:nvSpPr>
          <p:cNvPr id="3" name="Rectangle 21">
            <a:extLst>
              <a:ext uri="{FF2B5EF4-FFF2-40B4-BE49-F238E27FC236}">
                <a16:creationId xmlns:a16="http://schemas.microsoft.com/office/drawing/2014/main" id="{560A63B0-4DF7-4F3A-9E50-06AA7596CE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7">
            <a:extLst>
              <a:ext uri="{FF2B5EF4-FFF2-40B4-BE49-F238E27FC236}">
                <a16:creationId xmlns:a16="http://schemas.microsoft.com/office/drawing/2014/main" id="{61100411-D298-4AF8-9289-448FC36428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B41488-7BD9-44E8-884A-865BBB04851F}" type="slidenum">
              <a:rPr lang="en-US" altLang="uk-UA"/>
              <a:pPr/>
              <a:t>‹#›</a:t>
            </a:fld>
            <a:endParaRPr lang="en-US" altLang="uk-UA"/>
          </a:p>
        </p:txBody>
      </p:sp>
    </p:spTree>
    <p:extLst>
      <p:ext uri="{BB962C8B-B14F-4D97-AF65-F5344CB8AC3E}">
        <p14:creationId xmlns:p14="http://schemas.microsoft.com/office/powerpoint/2010/main" val="185730040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90C07DC8-1C8C-4939-A783-C75A15BCFD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BBD56E-80D5-4A6E-9719-00ED819003FC}" type="datetime2">
              <a:rPr lang="en-US"/>
              <a:pPr>
                <a:defRPr/>
              </a:pPr>
              <a:t>Sunday, June 18, 2017</a:t>
            </a:fld>
            <a:endParaRPr lang="en-US">
              <a:solidFill>
                <a:srgbClr val="E8F0F4"/>
              </a:solidFill>
            </a:endParaRPr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00E3A517-EBE6-4D9A-85AB-95C85D29BC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996CE993-623D-4DFC-AA97-149790D27C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088367-1F31-4F42-8A31-9AE3B799563D}" type="slidenum">
              <a:rPr lang="en-US" altLang="uk-UA"/>
              <a:pPr/>
              <a:t>‹#›</a:t>
            </a:fld>
            <a:endParaRPr lang="en-US" altLang="uk-UA"/>
          </a:p>
        </p:txBody>
      </p:sp>
    </p:spTree>
    <p:extLst>
      <p:ext uri="{BB962C8B-B14F-4D97-AF65-F5344CB8AC3E}">
        <p14:creationId xmlns:p14="http://schemas.microsoft.com/office/powerpoint/2010/main" val="338689822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D5CAA32-5C90-4FEC-9E23-14059E7C17AE}" type="datetimeFigureOut">
              <a:rPr lang="uk-UA" smtClean="0"/>
              <a:pPr/>
              <a:t>18.06.2017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20A94-3277-4FCC-A422-8C2A3DD49FCF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885836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1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7724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686104" y="457200"/>
            <a:ext cx="7772400" cy="914400"/>
          </a:xfrm>
        </p:spPr>
        <p:txBody>
          <a:bodyPr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uk-UA"/>
              <a:t>Зразок 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52400" y="6521450"/>
            <a:ext cx="2133600" cy="184150"/>
          </a:xfrm>
        </p:spPr>
        <p:txBody>
          <a:bodyPr/>
          <a:lstStyle>
            <a:lvl1pPr algn="l">
              <a:defRPr sz="600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pPr>
              <a:defRPr/>
            </a:pPr>
            <a:fld id="{86267A68-8D63-437A-BBF5-3D4B68DE42C9}" type="datetime1">
              <a:rPr lang="en-US"/>
              <a:pPr>
                <a:defRPr/>
              </a:pPr>
              <a:t>6/18/2017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21450"/>
            <a:ext cx="2895600" cy="184150"/>
          </a:xfrm>
        </p:spPr>
        <p:txBody>
          <a:bodyPr/>
          <a:lstStyle>
            <a:lvl1pPr algn="ctr">
              <a:defRPr sz="600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pPr>
              <a:defRPr/>
            </a:pPr>
            <a:r>
              <a:rPr lang="en-US"/>
              <a:t>FOOTER GOES HERE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58000" y="6521450"/>
            <a:ext cx="2133600" cy="184150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pPr>
              <a:defRPr/>
            </a:pPr>
            <a:fld id="{0238CDB0-D24E-4C67-8B33-270FDCB3772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1405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6104" y="1600200"/>
            <a:ext cx="3809696" cy="4572000"/>
          </a:xfrm>
        </p:spPr>
        <p:txBody>
          <a:bodyPr>
            <a:normAutofit/>
          </a:bodyPr>
          <a:lstStyle>
            <a:lvl1pPr>
              <a:defRPr sz="2000">
                <a:solidFill>
                  <a:srgbClr val="6C6463"/>
                </a:solidFill>
              </a:defRPr>
            </a:lvl1pPr>
            <a:lvl2pPr>
              <a:defRPr sz="18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 sz="1600">
                <a:solidFill>
                  <a:srgbClr val="6C6463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10304" cy="4572000"/>
          </a:xfrm>
        </p:spPr>
        <p:txBody>
          <a:bodyPr>
            <a:normAutofit/>
          </a:bodyPr>
          <a:lstStyle>
            <a:lvl1pPr>
              <a:defRPr sz="2000">
                <a:solidFill>
                  <a:srgbClr val="6C6463"/>
                </a:solidFill>
              </a:defRPr>
            </a:lvl1pPr>
            <a:lvl2pPr>
              <a:defRPr sz="18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 sz="1600">
                <a:solidFill>
                  <a:srgbClr val="6C6463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86104" y="457200"/>
            <a:ext cx="7772400" cy="914400"/>
          </a:xfrm>
        </p:spPr>
        <p:txBody>
          <a:bodyPr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uk-UA"/>
              <a:t>Зразок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pPr>
              <a:defRPr/>
            </a:pPr>
            <a:fld id="{608D0FC9-3CB0-4D78-930F-45E46F6DB9E8}" type="datetime1">
              <a:rPr lang="en-US"/>
              <a:pPr>
                <a:defRPr/>
              </a:pPr>
              <a:t>6/18/2017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pPr>
              <a:defRPr/>
            </a:pPr>
            <a:r>
              <a:rPr lang="en-US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pPr>
              <a:defRPr/>
            </a:pPr>
            <a:fld id="{D7910582-EBE0-43F4-99DF-6B60D5D3A5D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107078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6104" y="1600200"/>
            <a:ext cx="2514296" cy="4572000"/>
          </a:xfrm>
        </p:spPr>
        <p:txBody>
          <a:bodyPr>
            <a:normAutofit/>
          </a:bodyPr>
          <a:lstStyle>
            <a:lvl1pPr>
              <a:defRPr sz="2000">
                <a:solidFill>
                  <a:srgbClr val="6C6463"/>
                </a:solidFill>
              </a:defRPr>
            </a:lvl1pPr>
            <a:lvl2pPr>
              <a:defRPr sz="18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 sz="1600">
                <a:solidFill>
                  <a:srgbClr val="FFFFFF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43600" y="1600200"/>
            <a:ext cx="2514904" cy="4572000"/>
          </a:xfrm>
        </p:spPr>
        <p:txBody>
          <a:bodyPr>
            <a:normAutofit/>
          </a:bodyPr>
          <a:lstStyle>
            <a:lvl1pPr>
              <a:defRPr sz="2000">
                <a:solidFill>
                  <a:srgbClr val="6C6463"/>
                </a:solidFill>
              </a:defRPr>
            </a:lvl1pPr>
            <a:lvl2pPr>
              <a:defRPr sz="18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 sz="1600">
                <a:solidFill>
                  <a:srgbClr val="FFFFFF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86104" y="457200"/>
            <a:ext cx="7772400" cy="914400"/>
          </a:xfrm>
        </p:spPr>
        <p:txBody>
          <a:bodyPr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uk-UA"/>
              <a:t>Зразок заголовка</a:t>
            </a:r>
            <a:endParaRPr lang="en-US"/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3314548" y="1600200"/>
            <a:ext cx="2514904" cy="4572000"/>
          </a:xfrm>
        </p:spPr>
        <p:txBody>
          <a:bodyPr>
            <a:normAutofit/>
          </a:bodyPr>
          <a:lstStyle>
            <a:lvl1pPr>
              <a:defRPr sz="2000">
                <a:solidFill>
                  <a:srgbClr val="6C6463"/>
                </a:solidFill>
              </a:defRPr>
            </a:lvl1pPr>
            <a:lvl2pPr>
              <a:defRPr sz="18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 sz="1600">
                <a:solidFill>
                  <a:srgbClr val="FFFFFF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pPr>
              <a:defRPr/>
            </a:pPr>
            <a:fld id="{2D3F959A-D5CB-46E1-9E34-BF9EB27908E6}" type="datetime1">
              <a:rPr lang="en-US"/>
              <a:pPr>
                <a:defRPr/>
              </a:pPr>
              <a:t>6/18/2017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pPr>
              <a:defRPr/>
            </a:pPr>
            <a:r>
              <a:rPr lang="en-US"/>
              <a:t>FOOTER GOES HERE</a:t>
            </a: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pPr>
              <a:defRPr/>
            </a:pPr>
            <a:fld id="{83A3B269-9F45-4843-850C-28FDE95D682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266510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1 Content + Bottom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152400" y="3429000"/>
            <a:ext cx="8839200" cy="3276600"/>
          </a:xfrm>
          <a:solidFill>
            <a:schemeClr val="bg1"/>
          </a:solidFill>
        </p:spPr>
        <p:txBody>
          <a:bodyPr rtlCol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200">
                <a:solidFill>
                  <a:srgbClr val="6C6463"/>
                </a:solidFill>
              </a:defRPr>
            </a:lvl1pPr>
          </a:lstStyle>
          <a:p>
            <a:pPr lvl="0"/>
            <a:r>
              <a:rPr lang="uk-UA" noProof="0"/>
              <a:t>Клацніть піктограму, щоб додати зображення</a:t>
            </a:r>
            <a:endParaRPr lang="en-US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772400" cy="1600200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686104" y="457200"/>
            <a:ext cx="7772400" cy="914400"/>
          </a:xfrm>
        </p:spPr>
        <p:txBody>
          <a:bodyPr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uk-UA"/>
              <a:t>Зразок заголовка</a:t>
            </a:r>
            <a:endParaRPr lang="en-US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/>
          </p:nvPr>
        </p:nvSpPr>
        <p:spPr>
          <a:xfrm rot="16200000">
            <a:off x="7527667" y="4708266"/>
            <a:ext cx="2743200" cy="184666"/>
          </a:xfrm>
        </p:spPr>
        <p:txBody>
          <a:bodyPr>
            <a:spAutoFit/>
          </a:bodyPr>
          <a:lstStyle>
            <a:lvl1pPr marL="0" indent="0" algn="r">
              <a:buNone/>
              <a:defRPr sz="600" baseline="0">
                <a:solidFill>
                  <a:srgbClr val="FFFFFF"/>
                </a:solidFill>
              </a:defRPr>
            </a:lvl1pPr>
            <a:lvl2pPr marL="230187" indent="0">
              <a:buNone/>
              <a:defRPr sz="1800">
                <a:solidFill>
                  <a:schemeClr val="bg1"/>
                </a:solidFill>
              </a:defRPr>
            </a:lvl2pPr>
            <a:lvl3pPr marL="460375" indent="0">
              <a:buNone/>
              <a:defRPr sz="1600">
                <a:solidFill>
                  <a:schemeClr val="bg1"/>
                </a:solidFill>
              </a:defRPr>
            </a:lvl3pPr>
            <a:lvl4pPr marL="684212" indent="0">
              <a:buNone/>
              <a:defRPr sz="1400">
                <a:solidFill>
                  <a:schemeClr val="bg1"/>
                </a:solidFill>
              </a:defRPr>
            </a:lvl4pPr>
            <a:lvl5pPr marL="1025525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uk-UA"/>
              <a:t>Зразок тексту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3"/>
          </p:nvPr>
        </p:nvSpPr>
        <p:spPr>
          <a:xfrm>
            <a:off x="152400" y="6521450"/>
            <a:ext cx="2133600" cy="184150"/>
          </a:xfrm>
        </p:spPr>
        <p:txBody>
          <a:bodyPr/>
          <a:lstStyle>
            <a:lvl1pPr algn="l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pPr>
              <a:defRPr/>
            </a:pPr>
            <a:fld id="{0903410F-E290-41AD-B7B0-3C6168B3D753}" type="datetime1">
              <a:rPr lang="en-US"/>
              <a:pPr>
                <a:defRPr/>
              </a:pPr>
              <a:t>6/18/2017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4"/>
          </p:nvPr>
        </p:nvSpPr>
        <p:spPr>
          <a:xfrm>
            <a:off x="3124200" y="6521450"/>
            <a:ext cx="2895600" cy="184150"/>
          </a:xfrm>
        </p:spPr>
        <p:txBody>
          <a:bodyPr/>
          <a:lstStyle>
            <a:lvl1pPr algn="ctr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pPr>
              <a:defRPr/>
            </a:pPr>
            <a:r>
              <a:rPr lang="en-US"/>
              <a:t>FOOTER GOES HERE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5"/>
          </p:nvPr>
        </p:nvSpPr>
        <p:spPr>
          <a:xfrm>
            <a:off x="6858000" y="6521450"/>
            <a:ext cx="2133600" cy="18415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046F7F76-61CC-4DC6-964A-FFC8883B958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50527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1 Content + Righ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4572000" y="152400"/>
            <a:ext cx="4419600" cy="6553200"/>
          </a:xfrm>
          <a:solidFill>
            <a:srgbClr val="FFFFFF"/>
          </a:solidFill>
        </p:spPr>
        <p:txBody>
          <a:bodyPr rtlCol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200">
                <a:solidFill>
                  <a:srgbClr val="6C6463"/>
                </a:solidFill>
              </a:defRPr>
            </a:lvl1pPr>
          </a:lstStyle>
          <a:p>
            <a:pPr lvl="0"/>
            <a:r>
              <a:rPr lang="uk-UA" noProof="0"/>
              <a:t>Клацніть піктограму, щоб додати зображення</a:t>
            </a:r>
            <a:endParaRPr lang="en-US" noProof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685800" y="2057401"/>
            <a:ext cx="3657600" cy="4114799"/>
          </a:xfrm>
        </p:spPr>
        <p:txBody>
          <a:bodyPr>
            <a:normAutofit/>
          </a:bodyPr>
          <a:lstStyle>
            <a:lvl1pPr>
              <a:defRPr sz="2000">
                <a:solidFill>
                  <a:srgbClr val="6C6463"/>
                </a:solidFill>
              </a:defRPr>
            </a:lvl1pPr>
            <a:lvl2pPr>
              <a:defRPr sz="18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0" y="408204"/>
            <a:ext cx="3657296" cy="1389888"/>
          </a:xfrm>
        </p:spPr>
        <p:txBody>
          <a:bodyPr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uk-UA"/>
              <a:t>Зразок заголовка</a:t>
            </a:r>
            <a:endParaRPr lang="en-US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/>
          </p:nvPr>
        </p:nvSpPr>
        <p:spPr>
          <a:xfrm rot="16200000">
            <a:off x="7527667" y="1431666"/>
            <a:ext cx="2743200" cy="184666"/>
          </a:xfrm>
        </p:spPr>
        <p:txBody>
          <a:bodyPr>
            <a:spAutoFit/>
          </a:bodyPr>
          <a:lstStyle>
            <a:lvl1pPr marL="0" indent="0" algn="r">
              <a:buNone/>
              <a:defRPr sz="600" baseline="0">
                <a:solidFill>
                  <a:srgbClr val="FFFFFF"/>
                </a:solidFill>
              </a:defRPr>
            </a:lvl1pPr>
            <a:lvl2pPr marL="230187" indent="0">
              <a:buNone/>
              <a:defRPr sz="1800">
                <a:solidFill>
                  <a:schemeClr val="bg1"/>
                </a:solidFill>
              </a:defRPr>
            </a:lvl2pPr>
            <a:lvl3pPr marL="460375" indent="0">
              <a:buNone/>
              <a:defRPr sz="1600">
                <a:solidFill>
                  <a:schemeClr val="bg1"/>
                </a:solidFill>
              </a:defRPr>
            </a:lvl3pPr>
            <a:lvl4pPr marL="684212" indent="0">
              <a:buNone/>
              <a:defRPr sz="1400">
                <a:solidFill>
                  <a:schemeClr val="bg1"/>
                </a:solidFill>
              </a:defRPr>
            </a:lvl4pPr>
            <a:lvl5pPr marL="1025525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uk-UA"/>
              <a:t>Зразок тексту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3"/>
          </p:nvPr>
        </p:nvSpPr>
        <p:spPr>
          <a:xfrm>
            <a:off x="152400" y="6521450"/>
            <a:ext cx="2133600" cy="184150"/>
          </a:xfrm>
        </p:spPr>
        <p:txBody>
          <a:bodyPr/>
          <a:lstStyle>
            <a:lvl1pPr algn="l">
              <a:defRPr sz="600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pPr>
              <a:defRPr/>
            </a:pPr>
            <a:fld id="{5DF79182-A153-44FF-9160-CCBD9F9EC956}" type="datetime1">
              <a:rPr lang="en-US"/>
              <a:pPr>
                <a:defRPr/>
              </a:pPr>
              <a:t>6/18/2017</a:t>
            </a:fld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4"/>
          </p:nvPr>
        </p:nvSpPr>
        <p:spPr>
          <a:xfrm>
            <a:off x="6858000" y="6521450"/>
            <a:ext cx="2133600" cy="18415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6AEB594D-A68D-4274-9E07-B16575B9FE5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284051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152400" y="152400"/>
            <a:ext cx="4419600" cy="6553200"/>
          </a:xfrm>
          <a:solidFill>
            <a:srgbClr val="FFFFFF"/>
          </a:solidFill>
        </p:spPr>
        <p:txBody>
          <a:bodyPr rtlCol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200">
                <a:solidFill>
                  <a:srgbClr val="6C6463"/>
                </a:solidFill>
              </a:defRPr>
            </a:lvl1pPr>
          </a:lstStyle>
          <a:p>
            <a:pPr lvl="0"/>
            <a:r>
              <a:rPr lang="uk-UA" noProof="0"/>
              <a:t>Клацніть піктограму, щоб додати зображення</a:t>
            </a:r>
            <a:endParaRPr lang="en-US" noProof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/>
          </p:nvPr>
        </p:nvSpPr>
        <p:spPr>
          <a:xfrm rot="16200000">
            <a:off x="3108067" y="1431666"/>
            <a:ext cx="2743200" cy="184666"/>
          </a:xfrm>
        </p:spPr>
        <p:txBody>
          <a:bodyPr>
            <a:spAutoFit/>
          </a:bodyPr>
          <a:lstStyle>
            <a:lvl1pPr marL="0" indent="0" algn="r">
              <a:buNone/>
              <a:defRPr sz="600" baseline="0">
                <a:solidFill>
                  <a:srgbClr val="FFFFFF"/>
                </a:solidFill>
              </a:defRPr>
            </a:lvl1pPr>
            <a:lvl2pPr marL="230187" indent="0">
              <a:buNone/>
              <a:defRPr sz="1800">
                <a:solidFill>
                  <a:schemeClr val="bg1"/>
                </a:solidFill>
              </a:defRPr>
            </a:lvl2pPr>
            <a:lvl3pPr marL="460375" indent="0">
              <a:buNone/>
              <a:defRPr sz="1600">
                <a:solidFill>
                  <a:schemeClr val="bg1"/>
                </a:solidFill>
              </a:defRPr>
            </a:lvl3pPr>
            <a:lvl4pPr marL="684212" indent="0">
              <a:buNone/>
              <a:defRPr sz="1400">
                <a:solidFill>
                  <a:schemeClr val="bg1"/>
                </a:solidFill>
              </a:defRPr>
            </a:lvl4pPr>
            <a:lvl5pPr marL="1025525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uk-UA"/>
              <a:t>Зразок тексту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4877104" y="2971800"/>
            <a:ext cx="3885896" cy="954107"/>
          </a:xfrm>
        </p:spPr>
        <p:txBody>
          <a:bodyPr anchor="ctr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uk-UA"/>
              <a:t>Зразок заголовка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3"/>
          </p:nvPr>
        </p:nvSpPr>
        <p:spPr>
          <a:xfrm>
            <a:off x="152400" y="6521450"/>
            <a:ext cx="2133600" cy="184150"/>
          </a:xfrm>
        </p:spPr>
        <p:txBody>
          <a:bodyPr/>
          <a:lstStyle>
            <a:lvl1pPr algn="l">
              <a:defRPr sz="600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pPr>
              <a:defRPr/>
            </a:pPr>
            <a:fld id="{3E5B16A4-D05E-4162-81BA-CD43EFF8CA46}" type="datetime1">
              <a:rPr lang="en-US"/>
              <a:pPr>
                <a:defRPr/>
              </a:pPr>
              <a:t>6/18/2017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4"/>
          </p:nvPr>
        </p:nvSpPr>
        <p:spPr>
          <a:xfrm>
            <a:off x="6858000" y="6521450"/>
            <a:ext cx="2133600" cy="184150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pPr>
              <a:defRPr/>
            </a:pPr>
            <a:fld id="{835C35AD-1CE5-42DC-9015-16B4CA22250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267403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85800" y="457200"/>
            <a:ext cx="7772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85800" y="1600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2400" y="6529388"/>
            <a:ext cx="2133600" cy="185737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600" b="0" i="0">
                <a:solidFill>
                  <a:srgbClr val="635C5B"/>
                </a:solidFill>
                <a:latin typeface="Gill Sans MT"/>
                <a:cs typeface="Gill Sans MT"/>
              </a:defRPr>
            </a:lvl1pPr>
          </a:lstStyle>
          <a:p>
            <a:pPr>
              <a:defRPr/>
            </a:pPr>
            <a:fld id="{2359AE01-BD91-4F96-9578-4767C90269BD}" type="datetime1">
              <a:rPr lang="en-US"/>
              <a:pPr>
                <a:defRPr/>
              </a:pPr>
              <a:t>6/18/2017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29388"/>
            <a:ext cx="2895600" cy="185737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600" b="0" i="0">
                <a:solidFill>
                  <a:srgbClr val="635C5B"/>
                </a:solidFill>
                <a:latin typeface="Gill Sans MT"/>
                <a:cs typeface="Gill Sans MT"/>
              </a:defRPr>
            </a:lvl1pPr>
          </a:lstStyle>
          <a:p>
            <a:pPr>
              <a:defRPr/>
            </a:pPr>
            <a:r>
              <a:rPr lang="en-US"/>
              <a:t>FOOTER GOES HERE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58000" y="6529388"/>
            <a:ext cx="2133600" cy="1857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r" eaLnBrk="1" hangingPunct="1">
              <a:defRPr sz="600">
                <a:solidFill>
                  <a:srgbClr val="635C5B"/>
                </a:solidFill>
                <a:latin typeface="Gill Sans MT" panose="020B0502020104020203" pitchFamily="34" charset="0"/>
              </a:defRPr>
            </a:lvl1pPr>
          </a:lstStyle>
          <a:p>
            <a:pPr>
              <a:defRPr/>
            </a:pPr>
            <a:fld id="{979FF78C-FDC8-46CF-B892-26E0C7C59B3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rame 6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222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FFFFFF"/>
              </a:solidFill>
              <a:cs typeface="Gill Sans M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452" r:id="rId1"/>
    <p:sldLayoutId id="2147485453" r:id="rId2"/>
    <p:sldLayoutId id="2147485454" r:id="rId3"/>
    <p:sldLayoutId id="2147485455" r:id="rId4"/>
    <p:sldLayoutId id="2147485456" r:id="rId5"/>
    <p:sldLayoutId id="2147485457" r:id="rId6"/>
    <p:sldLayoutId id="2147485458" r:id="rId7"/>
    <p:sldLayoutId id="2147485459" r:id="rId8"/>
    <p:sldLayoutId id="2147485460" r:id="rId9"/>
    <p:sldLayoutId id="2147485461" r:id="rId10"/>
    <p:sldLayoutId id="2147485462" r:id="rId11"/>
    <p:sldLayoutId id="2147485463" r:id="rId12"/>
    <p:sldLayoutId id="2147485464" r:id="rId13"/>
    <p:sldLayoutId id="2147485465" r:id="rId14"/>
    <p:sldLayoutId id="2147485466" r:id="rId15"/>
    <p:sldLayoutId id="2147485467" r:id="rId16"/>
    <p:sldLayoutId id="2147485468" r:id="rId17"/>
    <p:sldLayoutId id="2147485469" r:id="rId18"/>
    <p:sldLayoutId id="2147485470" r:id="rId19"/>
    <p:sldLayoutId id="2147485471" r:id="rId20"/>
    <p:sldLayoutId id="2147485472" r:id="rId21"/>
    <p:sldLayoutId id="2147485473" r:id="rId22"/>
    <p:sldLayoutId id="2147485474" r:id="rId23"/>
    <p:sldLayoutId id="2147485475" r:id="rId24"/>
    <p:sldLayoutId id="2147485476" r:id="rId25"/>
    <p:sldLayoutId id="2147485477" r:id="rId26"/>
    <p:sldLayoutId id="2147485478" r:id="rId27"/>
    <p:sldLayoutId id="2147485479" r:id="rId28"/>
    <p:sldLayoutId id="2147485480" r:id="rId29"/>
    <p:sldLayoutId id="2147485481" r:id="rId30"/>
    <p:sldLayoutId id="2147485482" r:id="rId31"/>
    <p:sldLayoutId id="2147485483" r:id="rId32"/>
    <p:sldLayoutId id="2147485484" r:id="rId33"/>
    <p:sldLayoutId id="2147485485" r:id="rId34"/>
    <p:sldLayoutId id="2147485487" r:id="rId35"/>
  </p:sldLayoutIdLst>
  <p:hf hdr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2800" kern="1200">
          <a:solidFill>
            <a:srgbClr val="BA0C2F"/>
          </a:solidFill>
          <a:latin typeface="Gill Sans MT"/>
          <a:ea typeface="Gill Sans MT" pitchFamily="34" charset="0"/>
          <a:cs typeface="Gill Sans MT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2800">
          <a:solidFill>
            <a:srgbClr val="BA0C2F"/>
          </a:solidFill>
          <a:latin typeface="Gill Sans MT" pitchFamily="34" charset="0"/>
          <a:ea typeface="Gill Sans MT" pitchFamily="34" charset="0"/>
          <a:cs typeface="Gill Sans MT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2800">
          <a:solidFill>
            <a:srgbClr val="BA0C2F"/>
          </a:solidFill>
          <a:latin typeface="Gill Sans MT" pitchFamily="34" charset="0"/>
          <a:ea typeface="Gill Sans MT" pitchFamily="34" charset="0"/>
          <a:cs typeface="Gill Sans MT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2800">
          <a:solidFill>
            <a:srgbClr val="BA0C2F"/>
          </a:solidFill>
          <a:latin typeface="Gill Sans MT" pitchFamily="34" charset="0"/>
          <a:ea typeface="Gill Sans MT" pitchFamily="34" charset="0"/>
          <a:cs typeface="Gill Sans MT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2800">
          <a:solidFill>
            <a:srgbClr val="BA0C2F"/>
          </a:solidFill>
          <a:latin typeface="Gill Sans MT" pitchFamily="34" charset="0"/>
          <a:ea typeface="Gill Sans MT" pitchFamily="34" charset="0"/>
          <a:cs typeface="Gill Sans MT" pitchFamily="34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2800">
          <a:solidFill>
            <a:srgbClr val="BA0C2F"/>
          </a:solidFill>
          <a:latin typeface="Gill Sans MT" pitchFamily="34" charset="0"/>
          <a:ea typeface="Gill Sans MT" pitchFamily="34" charset="0"/>
          <a:cs typeface="Gill Sans MT" pitchFamily="34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2800">
          <a:solidFill>
            <a:srgbClr val="BA0C2F"/>
          </a:solidFill>
          <a:latin typeface="Gill Sans MT" pitchFamily="34" charset="0"/>
          <a:ea typeface="Gill Sans MT" pitchFamily="34" charset="0"/>
          <a:cs typeface="Gill Sans MT" pitchFamily="34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2800">
          <a:solidFill>
            <a:srgbClr val="BA0C2F"/>
          </a:solidFill>
          <a:latin typeface="Gill Sans MT" pitchFamily="34" charset="0"/>
          <a:ea typeface="Gill Sans MT" pitchFamily="34" charset="0"/>
          <a:cs typeface="Gill Sans MT" pitchFamily="34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2800">
          <a:solidFill>
            <a:srgbClr val="BA0C2F"/>
          </a:solidFill>
          <a:latin typeface="Gill Sans MT" pitchFamily="34" charset="0"/>
          <a:ea typeface="Gill Sans MT" pitchFamily="34" charset="0"/>
          <a:cs typeface="Gill Sans MT" pitchFamily="34" charset="0"/>
        </a:defRPr>
      </a:lvl9pPr>
    </p:titleStyle>
    <p:bodyStyle>
      <a:lvl1pPr marL="230188" indent="-230188" algn="l" defTabSz="457200" rtl="0" eaLnBrk="0" fontAlgn="base" hangingPunct="0">
        <a:spcBef>
          <a:spcPct val="0"/>
        </a:spcBef>
        <a:spcAft>
          <a:spcPts val="1200"/>
        </a:spcAft>
        <a:buFont typeface="Arial" panose="020B0604020202020204" pitchFamily="34" charset="0"/>
        <a:buChar char="•"/>
        <a:defRPr sz="2000" kern="1200">
          <a:solidFill>
            <a:srgbClr val="635C5B"/>
          </a:solidFill>
          <a:latin typeface="Gill Sans MT"/>
          <a:ea typeface="Gill Sans MT" pitchFamily="34" charset="0"/>
          <a:cs typeface="Gill Sans MT"/>
        </a:defRPr>
      </a:lvl1pPr>
      <a:lvl2pPr marL="684213" indent="-230188" algn="l" defTabSz="457200" rtl="0" eaLnBrk="0" fontAlgn="base" hangingPunct="0">
        <a:spcBef>
          <a:spcPct val="0"/>
        </a:spcBef>
        <a:spcAft>
          <a:spcPts val="1200"/>
        </a:spcAft>
        <a:buFont typeface="Arial" panose="020B0604020202020204" pitchFamily="34" charset="0"/>
        <a:buChar char="–"/>
        <a:defRPr sz="2000" kern="1200">
          <a:solidFill>
            <a:srgbClr val="635C5B"/>
          </a:solidFill>
          <a:latin typeface="Gill Sans MT"/>
          <a:ea typeface="Gill Sans MT" pitchFamily="34" charset="0"/>
          <a:cs typeface="Gill Sans MT"/>
        </a:defRPr>
      </a:lvl2pPr>
      <a:lvl3pPr marL="914400" indent="-230188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6C6463"/>
          </a:solidFill>
          <a:latin typeface="Gill Sans MT"/>
          <a:ea typeface="Gill Sans MT" pitchFamily="34" charset="0"/>
          <a:cs typeface="Gill Sans MT"/>
        </a:defRPr>
      </a:lvl3pPr>
      <a:lvl4pPr marL="1146175" indent="-231775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rgbClr val="6C6463"/>
          </a:solidFill>
          <a:latin typeface="Gill Sans MT"/>
          <a:ea typeface="Gill Sans MT" pitchFamily="34" charset="0"/>
          <a:cs typeface="Gill Sans MT"/>
        </a:defRPr>
      </a:lvl4pPr>
      <a:lvl5pPr marL="1255713" indent="-230188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400" kern="1200">
          <a:solidFill>
            <a:srgbClr val="6C6463"/>
          </a:solidFill>
          <a:latin typeface="Gill Sans MT"/>
          <a:ea typeface="Gill Sans MT" pitchFamily="34" charset="0"/>
          <a:cs typeface="Gill Sans MT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3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donors.decentralization.gov.ua/" TargetMode="External"/><Relationship Id="rId3" Type="http://schemas.openxmlformats.org/officeDocument/2006/relationships/hyperlink" Target="http://www.me.gov.ua/" TargetMode="External"/><Relationship Id="rId7" Type="http://schemas.openxmlformats.org/officeDocument/2006/relationships/hyperlink" Target="http://www.dorada.org.ua/" TargetMode="External"/><Relationship Id="rId2" Type="http://schemas.openxmlformats.org/officeDocument/2006/relationships/hyperlink" Target="http://www.minagro.gov.ua/" TargetMode="External"/><Relationship Id="rId1" Type="http://schemas.openxmlformats.org/officeDocument/2006/relationships/slideLayout" Target="../slideLayouts/slideLayout33.xml"/><Relationship Id="rId6" Type="http://schemas.openxmlformats.org/officeDocument/2006/relationships/hyperlink" Target="http://www.minregion.gov.ua/" TargetMode="External"/><Relationship Id="rId5" Type="http://schemas.openxmlformats.org/officeDocument/2006/relationships/hyperlink" Target="http://www.prostir.ua/" TargetMode="External"/><Relationship Id="rId4" Type="http://schemas.openxmlformats.org/officeDocument/2006/relationships/hyperlink" Target="http://www.gurt.org.ua/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6040" y="2514364"/>
            <a:ext cx="8044545" cy="762472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uk-UA" sz="2800" b="1" dirty="0"/>
              <a:t>РОЗВИТОК СІЛЬСЬКИХ ТЕРИТОРІЙ</a:t>
            </a:r>
            <a:endParaRPr lang="en-US" sz="2800" dirty="0"/>
          </a:p>
        </p:txBody>
      </p:sp>
      <p:sp>
        <p:nvSpPr>
          <p:cNvPr id="36868" name="Text Placeholder 3"/>
          <p:cNvSpPr>
            <a:spLocks noGrp="1"/>
          </p:cNvSpPr>
          <p:nvPr>
            <p:ph type="body" sz="quarter" idx="12"/>
          </p:nvPr>
        </p:nvSpPr>
        <p:spPr>
          <a:xfrm rot="16200000">
            <a:off x="7527925" y="1431925"/>
            <a:ext cx="2743200" cy="184150"/>
          </a:xfrm>
        </p:spPr>
        <p:txBody>
          <a:bodyPr/>
          <a:lstStyle/>
          <a:p>
            <a:endParaRPr lang="en-US" altLang="en-US" dirty="0">
              <a:latin typeface="Gill Sans MT" panose="020B0502020104020203" pitchFamily="34" charset="0"/>
              <a:cs typeface="Gill Sans MT" panose="020B0502020104020203" pitchFamily="34" charset="0"/>
            </a:endParaRPr>
          </a:p>
        </p:txBody>
      </p:sp>
      <p:sp>
        <p:nvSpPr>
          <p:cNvPr id="36869" name="Date Placeholder 4"/>
          <p:cNvSpPr>
            <a:spLocks noGrp="1"/>
          </p:cNvSpPr>
          <p:nvPr>
            <p:ph type="dt" sz="quarter" idx="13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913E4B4-B2EB-4011-9EDF-3D9EFA90F7D8}" type="datetime1">
              <a:rPr lang="en-US" altLang="en-US" smtClean="0">
                <a:solidFill>
                  <a:srgbClr val="FFFFFF"/>
                </a:solidFill>
                <a:latin typeface="Gill Sans MT" panose="020B0502020104020203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6/18/2017</a:t>
            </a:fld>
            <a:endParaRPr lang="en-US" altLang="en-US" dirty="0">
              <a:solidFill>
                <a:srgbClr val="FFFFFF"/>
              </a:solidFill>
              <a:latin typeface="Gill Sans MT" panose="020B0502020104020203" pitchFamily="34" charset="0"/>
            </a:endParaRPr>
          </a:p>
        </p:txBody>
      </p:sp>
      <p:sp>
        <p:nvSpPr>
          <p:cNvPr id="36870" name="Footer Placeholder 5"/>
          <p:cNvSpPr>
            <a:spLocks noGrp="1"/>
          </p:cNvSpPr>
          <p:nvPr>
            <p:ph type="ftr" sz="quarter" idx="1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uk-UA" altLang="en-US" dirty="0">
                <a:solidFill>
                  <a:srgbClr val="FFFFFF"/>
                </a:solidFill>
                <a:latin typeface="Gill Sans MT" panose="020B0502020104020203" pitchFamily="34" charset="0"/>
              </a:rPr>
              <a:t>ПРОЕКТ </a:t>
            </a:r>
            <a:r>
              <a:rPr lang="en-US" altLang="en-US" dirty="0">
                <a:solidFill>
                  <a:srgbClr val="FFFFFF"/>
                </a:solidFill>
                <a:latin typeface="Gill Sans MT" panose="020B0502020104020203" pitchFamily="34" charset="0"/>
              </a:rPr>
              <a:t>USAID </a:t>
            </a:r>
            <a:r>
              <a:rPr lang="uk-UA" altLang="en-US" dirty="0">
                <a:solidFill>
                  <a:srgbClr val="FFFFFF"/>
                </a:solidFill>
                <a:latin typeface="Gill Sans MT" panose="020B0502020104020203" pitchFamily="34" charset="0"/>
              </a:rPr>
              <a:t>«ПІДТРИМКА АГРАРНОГО І СІЛЬСЬКОГО РОЗВИТКУ»</a:t>
            </a:r>
            <a:endParaRPr lang="en-US" altLang="en-US" dirty="0">
              <a:solidFill>
                <a:srgbClr val="FFFFFF"/>
              </a:solidFill>
              <a:latin typeface="Gill Sans MT" panose="020B0502020104020203" pitchFamily="34" charset="0"/>
            </a:endParaRPr>
          </a:p>
        </p:txBody>
      </p:sp>
      <p:sp>
        <p:nvSpPr>
          <p:cNvPr id="36871" name="Slide Number Placeholder 6"/>
          <p:cNvSpPr>
            <a:spLocks noGrp="1"/>
          </p:cNvSpPr>
          <p:nvPr>
            <p:ph type="sldNum" sz="quarter" idx="1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FE4CFFFA-89F4-4016-BCCE-9DFC9E3F8F1B}" type="slidenum">
              <a:rPr lang="en-US" altLang="en-US" smtClean="0">
                <a:solidFill>
                  <a:srgbClr val="FFFFFF"/>
                </a:solidFill>
                <a:latin typeface="Gill Sans MT" panose="020B0502020104020203" pitchFamily="34" charset="0"/>
              </a:rPr>
              <a:pPr/>
              <a:t>1</a:t>
            </a:fld>
            <a:endParaRPr lang="en-US" altLang="en-US" dirty="0">
              <a:solidFill>
                <a:srgbClr val="FFFFFF"/>
              </a:solidFill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2456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1023937"/>
          </a:xfrm>
        </p:spPr>
        <p:txBody>
          <a:bodyPr/>
          <a:lstStyle/>
          <a:p>
            <a:pPr eaLnBrk="1" hangingPunct="1">
              <a:defRPr/>
            </a:pPr>
            <a:r>
              <a:rPr lang="uk-UA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Tahoma" pitchFamily="34" charset="0"/>
              </a:rPr>
              <a:t>ПОШУК ПРОЕКТІВ ВІД ОБЛАСТІ</a:t>
            </a:r>
          </a:p>
        </p:txBody>
      </p:sp>
      <p:pic>
        <p:nvPicPr>
          <p:cNvPr id="31746" name="Picture 4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1700213"/>
            <a:ext cx="9144000" cy="4608512"/>
          </a:xfrm>
        </p:spPr>
      </p:pic>
    </p:spTree>
    <p:extLst>
      <p:ext uri="{BB962C8B-B14F-4D97-AF65-F5344CB8AC3E}">
        <p14:creationId xmlns:p14="http://schemas.microsoft.com/office/powerpoint/2010/main" val="1586456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2DD1433F-FF8B-426E-AC60-FFEFC6D299A9}" type="slidenum">
              <a:rPr lang="uk-UA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11</a:t>
            </a:fld>
            <a:endParaRPr lang="uk-UA" sz="1200" dirty="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32770" name="Прямокутник 1"/>
          <p:cNvSpPr>
            <a:spLocks noChangeArrowheads="1"/>
          </p:cNvSpPr>
          <p:nvPr/>
        </p:nvSpPr>
        <p:spPr bwMode="auto">
          <a:xfrm>
            <a:off x="390525" y="1312863"/>
            <a:ext cx="8573963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just">
              <a:buAutoNum type="arabicPeriod"/>
            </a:pPr>
            <a:r>
              <a:rPr lang="uk-UA" altLang="uk-UA" sz="2400" dirty="0">
                <a:solidFill>
                  <a:srgbClr val="404040"/>
                </a:solidFill>
                <a:latin typeface="Calibri" panose="020F0502020204030204" pitchFamily="34" charset="0"/>
              </a:rPr>
              <a:t>Регіональна комісія оголошує збір проектів </a:t>
            </a:r>
            <a:r>
              <a:rPr lang="uk-UA" altLang="uk-UA" sz="2400" dirty="0" smtClean="0">
                <a:solidFill>
                  <a:srgbClr val="404040"/>
                </a:solidFill>
                <a:latin typeface="Calibri" panose="020F0502020204030204" pitchFamily="34" charset="0"/>
              </a:rPr>
              <a:t>(сайт</a:t>
            </a:r>
            <a:r>
              <a:rPr lang="uk-UA" altLang="uk-UA" sz="2400" smtClean="0">
                <a:solidFill>
                  <a:srgbClr val="404040"/>
                </a:solidFill>
                <a:latin typeface="Calibri" panose="020F0502020204030204" pitchFamily="34" charset="0"/>
              </a:rPr>
              <a:t>, листи)</a:t>
            </a:r>
            <a:endParaRPr lang="uk-UA" altLang="uk-UA" sz="2400" dirty="0">
              <a:solidFill>
                <a:srgbClr val="404040"/>
              </a:solidFill>
              <a:latin typeface="Calibri" panose="020F0502020204030204" pitchFamily="34" charset="0"/>
            </a:endParaRPr>
          </a:p>
          <a:p>
            <a:pPr marL="457200" indent="-457200" algn="just">
              <a:buAutoNum type="arabicPeriod"/>
            </a:pPr>
            <a:r>
              <a:rPr lang="uk-UA" altLang="uk-UA" sz="2400" dirty="0" smtClean="0">
                <a:solidFill>
                  <a:srgbClr val="404040"/>
                </a:solidFill>
                <a:latin typeface="Calibri" panose="020F0502020204030204" pitchFamily="34" charset="0"/>
              </a:rPr>
              <a:t>Заявники </a:t>
            </a:r>
            <a:r>
              <a:rPr lang="uk-UA" altLang="uk-UA" sz="2400" dirty="0">
                <a:solidFill>
                  <a:srgbClr val="404040"/>
                </a:solidFill>
                <a:latin typeface="Calibri" panose="020F0502020204030204" pitchFamily="34" charset="0"/>
              </a:rPr>
              <a:t>вносять на сайт </a:t>
            </a:r>
            <a:r>
              <a:rPr lang="en-US" altLang="uk-UA" sz="2400" dirty="0">
                <a:solidFill>
                  <a:srgbClr val="404040"/>
                </a:solidFill>
                <a:latin typeface="Calibri" panose="020F0502020204030204" pitchFamily="34" charset="0"/>
              </a:rPr>
              <a:t>http://dfrr.minregion.gov.ua </a:t>
            </a:r>
            <a:r>
              <a:rPr lang="uk-UA" altLang="uk-UA" sz="2400" dirty="0">
                <a:solidFill>
                  <a:srgbClr val="404040"/>
                </a:solidFill>
                <a:latin typeface="Calibri" panose="020F0502020204030204" pitchFamily="34" charset="0"/>
              </a:rPr>
              <a:t>інформацію про проект і подають оригінали проекту в ОДА</a:t>
            </a:r>
          </a:p>
          <a:p>
            <a:pPr algn="just"/>
            <a:r>
              <a:rPr lang="uk-UA" altLang="uk-UA" sz="2400" dirty="0">
                <a:solidFill>
                  <a:srgbClr val="404040"/>
                </a:solidFill>
                <a:latin typeface="Calibri" panose="020F0502020204030204" pitchFamily="34" charset="0"/>
              </a:rPr>
              <a:t>3. Члени регіональної комісії під своїм логіном/паролем на сайті </a:t>
            </a:r>
            <a:r>
              <a:rPr lang="en-US" altLang="uk-UA" sz="2400" dirty="0">
                <a:solidFill>
                  <a:srgbClr val="404040"/>
                </a:solidFill>
                <a:latin typeface="Calibri" panose="020F0502020204030204" pitchFamily="34" charset="0"/>
              </a:rPr>
              <a:t>http://dfrr.minregion.gov.ua </a:t>
            </a:r>
            <a:r>
              <a:rPr lang="uk-UA" altLang="uk-UA" sz="2400" dirty="0">
                <a:solidFill>
                  <a:srgbClr val="404040"/>
                </a:solidFill>
                <a:latin typeface="Calibri" panose="020F0502020204030204" pitchFamily="34" charset="0"/>
              </a:rPr>
              <a:t> оцінюють проекти</a:t>
            </a:r>
          </a:p>
          <a:p>
            <a:pPr algn="just"/>
            <a:r>
              <a:rPr lang="uk-UA" altLang="uk-UA" sz="2400" dirty="0">
                <a:solidFill>
                  <a:srgbClr val="404040"/>
                </a:solidFill>
                <a:latin typeface="Calibri" panose="020F0502020204030204" pitchFamily="34" charset="0"/>
              </a:rPr>
              <a:t>4. Регіональна комісія формує рейтинг проектів та на його онові приймає рішення</a:t>
            </a:r>
          </a:p>
          <a:p>
            <a:pPr algn="just"/>
            <a:r>
              <a:rPr lang="uk-UA" altLang="uk-UA" sz="2400" dirty="0">
                <a:solidFill>
                  <a:srgbClr val="404040"/>
                </a:solidFill>
                <a:latin typeface="Calibri" panose="020F0502020204030204" pitchFamily="34" charset="0"/>
              </a:rPr>
              <a:t>5. ОДА подає перелік відібраних проектів у </a:t>
            </a:r>
            <a:r>
              <a:rPr lang="uk-UA" altLang="uk-UA" sz="2400" dirty="0" err="1">
                <a:solidFill>
                  <a:srgbClr val="404040"/>
                </a:solidFill>
                <a:latin typeface="Calibri" panose="020F0502020204030204" pitchFamily="34" charset="0"/>
              </a:rPr>
              <a:t>Мінрегіон</a:t>
            </a:r>
            <a:endParaRPr lang="uk-UA" altLang="uk-UA" sz="1000" dirty="0">
              <a:solidFill>
                <a:srgbClr val="404040"/>
              </a:solidFill>
              <a:latin typeface="Calibri" panose="020F0502020204030204" pitchFamily="34" charset="0"/>
            </a:endParaRPr>
          </a:p>
          <a:p>
            <a:pPr algn="just"/>
            <a:r>
              <a:rPr lang="uk-UA" altLang="uk-UA" sz="2400" dirty="0">
                <a:solidFill>
                  <a:srgbClr val="404040"/>
                </a:solidFill>
                <a:latin typeface="Calibri" panose="020F0502020204030204" pitchFamily="34" charset="0"/>
              </a:rPr>
              <a:t>6. Міжвідомча Конкурсна комісія при </a:t>
            </a:r>
            <a:r>
              <a:rPr lang="uk-UA" altLang="uk-UA" sz="2400" dirty="0" err="1">
                <a:solidFill>
                  <a:srgbClr val="404040"/>
                </a:solidFill>
                <a:latin typeface="Calibri" panose="020F0502020204030204" pitchFamily="34" charset="0"/>
              </a:rPr>
              <a:t>Мінрегіоні</a:t>
            </a:r>
            <a:r>
              <a:rPr lang="uk-UA" altLang="uk-UA" sz="2400" dirty="0">
                <a:solidFill>
                  <a:srgbClr val="404040"/>
                </a:solidFill>
                <a:latin typeface="Calibri" panose="020F0502020204030204" pitchFamily="34" charset="0"/>
              </a:rPr>
              <a:t> здійснює перевірку проектів на відповідність вимогам законодавства</a:t>
            </a:r>
            <a:endParaRPr lang="uk-UA" altLang="uk-UA" sz="1000" dirty="0">
              <a:solidFill>
                <a:srgbClr val="404040"/>
              </a:solidFill>
              <a:latin typeface="Calibri" panose="020F0502020204030204" pitchFamily="34" charset="0"/>
            </a:endParaRPr>
          </a:p>
          <a:p>
            <a:pPr algn="just"/>
            <a:r>
              <a:rPr lang="uk-UA" altLang="uk-UA" sz="2400" dirty="0">
                <a:solidFill>
                  <a:srgbClr val="404040"/>
                </a:solidFill>
                <a:latin typeface="Calibri" panose="020F0502020204030204" pitchFamily="34" charset="0"/>
              </a:rPr>
              <a:t>7. Кабмін затверджує переліки відібраних </a:t>
            </a:r>
            <a:r>
              <a:rPr lang="uk-UA" altLang="uk-UA" sz="2400" dirty="0" smtClean="0">
                <a:solidFill>
                  <a:srgbClr val="404040"/>
                </a:solidFill>
                <a:latin typeface="Calibri" panose="020F0502020204030204" pitchFamily="34" charset="0"/>
              </a:rPr>
              <a:t>проектів, погоджує профільний комітет ВРУ, Мінфін </a:t>
            </a:r>
            <a:r>
              <a:rPr lang="uk-UA" altLang="uk-UA" sz="2400" dirty="0">
                <a:solidFill>
                  <a:srgbClr val="404040"/>
                </a:solidFill>
                <a:latin typeface="Calibri" panose="020F0502020204030204" pitchFamily="34" charset="0"/>
              </a:rPr>
              <a:t>спрямовує кошти</a:t>
            </a:r>
            <a:r>
              <a:rPr lang="uk-UA" altLang="uk-UA" sz="2400" u="sng" dirty="0">
                <a:solidFill>
                  <a:srgbClr val="404040"/>
                </a:solidFill>
                <a:latin typeface="Calibri" panose="020F0502020204030204" pitchFamily="34" charset="0"/>
              </a:rPr>
              <a:t> </a:t>
            </a:r>
          </a:p>
        </p:txBody>
      </p:sp>
      <p:sp>
        <p:nvSpPr>
          <p:cNvPr id="57349" name="Прямокутник 4"/>
          <p:cNvSpPr>
            <a:spLocks noChangeArrowheads="1"/>
          </p:cNvSpPr>
          <p:nvPr/>
        </p:nvSpPr>
        <p:spPr bwMode="auto">
          <a:xfrm>
            <a:off x="879475" y="376238"/>
            <a:ext cx="78073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9260" tIns="44633" rIns="89260" bIns="44633" anchor="ctr"/>
          <a:lstStyle/>
          <a:p>
            <a:pPr algn="ctr">
              <a:spcBef>
                <a:spcPct val="20000"/>
              </a:spcBef>
              <a:buFont typeface="Arial" charset="0"/>
              <a:buNone/>
              <a:tabLst>
                <a:tab pos="877888" algn="l"/>
              </a:tabLst>
              <a:defRPr/>
            </a:pPr>
            <a:r>
              <a:rPr lang="uk-UA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Tahoma" pitchFamily="34" charset="0"/>
              </a:rPr>
              <a:t>ЯК ПОДАТИ ПРОЕКТ</a:t>
            </a:r>
          </a:p>
        </p:txBody>
      </p:sp>
    </p:spTree>
    <p:extLst>
      <p:ext uri="{BB962C8B-B14F-4D97-AF65-F5344CB8AC3E}">
        <p14:creationId xmlns:p14="http://schemas.microsoft.com/office/powerpoint/2010/main" val="2735401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/>
              <a:t>ДФРР </a:t>
            </a:r>
            <a:r>
              <a:rPr lang="uk-UA" b="1" dirty="0" smtClean="0"/>
              <a:t>2017</a:t>
            </a:r>
            <a:endParaRPr lang="uk-UA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sz="2800" dirty="0" smtClean="0"/>
              <a:t>Згідно </a:t>
            </a:r>
            <a:r>
              <a:rPr lang="uk-UA" sz="2800" dirty="0"/>
              <a:t>с</a:t>
            </a:r>
            <a:r>
              <a:rPr lang="uk-UA" sz="2800" dirty="0" smtClean="0"/>
              <a:t>т. 24-1 БКУ, у межах коштів ДФРР н</a:t>
            </a:r>
            <a:r>
              <a:rPr lang="ru-RU" sz="2800" dirty="0" smtClean="0"/>
              <a:t>а </a:t>
            </a:r>
            <a:r>
              <a:rPr lang="ru-RU" sz="2800" dirty="0" err="1"/>
              <a:t>реалізацію</a:t>
            </a:r>
            <a:r>
              <a:rPr lang="ru-RU" sz="2800" dirty="0"/>
              <a:t> </a:t>
            </a:r>
            <a:r>
              <a:rPr lang="ru-RU" sz="2800" dirty="0" err="1"/>
              <a:t>інвестиційних</a:t>
            </a:r>
            <a:r>
              <a:rPr lang="ru-RU" sz="2800" dirty="0"/>
              <a:t> </a:t>
            </a:r>
            <a:r>
              <a:rPr lang="ru-RU" sz="2800" dirty="0" err="1"/>
              <a:t>програм</a:t>
            </a:r>
            <a:r>
              <a:rPr lang="ru-RU" sz="2800" dirty="0"/>
              <a:t> і </a:t>
            </a:r>
            <a:r>
              <a:rPr lang="ru-RU" sz="2800" dirty="0" err="1"/>
              <a:t>проектів</a:t>
            </a:r>
            <a:r>
              <a:rPr lang="ru-RU" sz="2800" dirty="0"/>
              <a:t> </a:t>
            </a:r>
            <a:r>
              <a:rPr lang="ru-RU" sz="2800" dirty="0" err="1"/>
              <a:t>регіонального</a:t>
            </a:r>
            <a:r>
              <a:rPr lang="ru-RU" sz="2800" dirty="0"/>
              <a:t> </a:t>
            </a:r>
            <a:r>
              <a:rPr lang="ru-RU" sz="2800" dirty="0" err="1"/>
              <a:t>розвитку</a:t>
            </a:r>
            <a:r>
              <a:rPr lang="ru-RU" sz="2800" dirty="0"/>
              <a:t>, </a:t>
            </a:r>
            <a:r>
              <a:rPr lang="ru-RU" sz="2800" dirty="0" err="1"/>
              <a:t>що</a:t>
            </a:r>
            <a:r>
              <a:rPr lang="ru-RU" sz="2800" dirty="0"/>
              <a:t> </a:t>
            </a:r>
            <a:r>
              <a:rPr lang="ru-RU" sz="2800" dirty="0" err="1"/>
              <a:t>мають</a:t>
            </a:r>
            <a:r>
              <a:rPr lang="ru-RU" sz="2800" dirty="0"/>
              <a:t> на </a:t>
            </a:r>
            <a:r>
              <a:rPr lang="ru-RU" sz="2800" dirty="0" err="1" smtClean="0"/>
              <a:t>меті</a:t>
            </a:r>
            <a:r>
              <a:rPr lang="ru-RU" sz="2800" dirty="0" smtClean="0"/>
              <a:t> </a:t>
            </a:r>
            <a:r>
              <a:rPr lang="ru-RU" sz="2800" dirty="0" err="1" smtClean="0"/>
              <a:t>розвиток</a:t>
            </a:r>
            <a:r>
              <a:rPr lang="ru-RU" sz="2800" dirty="0" smtClean="0"/>
              <a:t> </a:t>
            </a:r>
            <a:r>
              <a:rPr lang="ru-RU" sz="2800" b="1" dirty="0" err="1"/>
              <a:t>спортивної</a:t>
            </a:r>
            <a:r>
              <a:rPr lang="ru-RU" sz="2800" b="1" dirty="0"/>
              <a:t> </a:t>
            </a:r>
            <a:r>
              <a:rPr lang="ru-RU" sz="2800" b="1" dirty="0" err="1"/>
              <a:t>інфраструктури</a:t>
            </a:r>
            <a:r>
              <a:rPr lang="ru-RU" sz="2800" b="1" dirty="0"/>
              <a:t> </a:t>
            </a:r>
            <a:r>
              <a:rPr lang="ru-RU" sz="2800" dirty="0"/>
              <a:t>та </a:t>
            </a:r>
            <a:r>
              <a:rPr lang="ru-RU" sz="2800" b="1" dirty="0" err="1"/>
              <a:t>енергоефективності</a:t>
            </a:r>
            <a:r>
              <a:rPr lang="ru-RU" sz="2800" b="1" dirty="0"/>
              <a:t> </a:t>
            </a:r>
            <a:r>
              <a:rPr lang="ru-RU" sz="2800" b="1" dirty="0" err="1"/>
              <a:t>державних</a:t>
            </a:r>
            <a:r>
              <a:rPr lang="ru-RU" sz="2800" b="1" dirty="0"/>
              <a:t> і </a:t>
            </a:r>
            <a:r>
              <a:rPr lang="ru-RU" sz="2800" b="1" dirty="0" err="1"/>
              <a:t>комунальних</a:t>
            </a:r>
            <a:r>
              <a:rPr lang="ru-RU" sz="2800" b="1" dirty="0"/>
              <a:t> </a:t>
            </a:r>
            <a:r>
              <a:rPr lang="ru-RU" sz="2800" b="1" dirty="0" err="1"/>
              <a:t>навчальних</a:t>
            </a:r>
            <a:r>
              <a:rPr lang="ru-RU" sz="2800" b="1" dirty="0"/>
              <a:t> та </a:t>
            </a:r>
            <a:r>
              <a:rPr lang="ru-RU" sz="2800" b="1" dirty="0" err="1"/>
              <a:t>медичних</a:t>
            </a:r>
            <a:r>
              <a:rPr lang="ru-RU" sz="2800" b="1" dirty="0"/>
              <a:t> </a:t>
            </a:r>
            <a:r>
              <a:rPr lang="ru-RU" sz="2800" b="1" dirty="0" err="1"/>
              <a:t>закладів</a:t>
            </a:r>
            <a:r>
              <a:rPr lang="ru-RU" sz="2800" dirty="0"/>
              <a:t>, </a:t>
            </a:r>
            <a:r>
              <a:rPr lang="ru-RU" sz="2800" dirty="0" err="1"/>
              <a:t>передбачається</a:t>
            </a:r>
            <a:r>
              <a:rPr lang="ru-RU" sz="2800" dirty="0"/>
              <a:t> </a:t>
            </a:r>
            <a:r>
              <a:rPr lang="ru-RU" sz="2800" b="1" dirty="0"/>
              <a:t>не </a:t>
            </a:r>
            <a:r>
              <a:rPr lang="ru-RU" sz="2800" b="1" dirty="0" err="1"/>
              <a:t>менше</a:t>
            </a:r>
            <a:r>
              <a:rPr lang="ru-RU" sz="2800" b="1" dirty="0"/>
              <a:t> 10 </a:t>
            </a:r>
            <a:r>
              <a:rPr lang="ru-RU" sz="2800" b="1" dirty="0" err="1"/>
              <a:t>відсотків</a:t>
            </a:r>
            <a:r>
              <a:rPr lang="ru-RU" sz="2800" b="1" dirty="0"/>
              <a:t> </a:t>
            </a:r>
            <a:r>
              <a:rPr lang="ru-RU" sz="2800" b="1" dirty="0" err="1"/>
              <a:t>коштів</a:t>
            </a:r>
            <a:r>
              <a:rPr lang="ru-RU" sz="2800" b="1" dirty="0"/>
              <a:t> </a:t>
            </a:r>
            <a:r>
              <a:rPr lang="ru-RU" sz="2800" dirty="0" smtClean="0"/>
              <a:t>фонду за </a:t>
            </a:r>
            <a:r>
              <a:rPr lang="ru-RU" sz="2800" dirty="0" err="1"/>
              <a:t>кожним</a:t>
            </a:r>
            <a:r>
              <a:rPr lang="ru-RU" sz="2800" dirty="0"/>
              <a:t> з таких </a:t>
            </a:r>
            <a:r>
              <a:rPr lang="ru-RU" sz="2800" dirty="0" err="1"/>
              <a:t>напрямів</a:t>
            </a:r>
            <a:r>
              <a:rPr lang="ru-RU" sz="2800" dirty="0"/>
              <a:t>.</a:t>
            </a:r>
            <a:endParaRPr lang="uk-UA" sz="2800" dirty="0"/>
          </a:p>
        </p:txBody>
      </p:sp>
    </p:spTree>
    <p:extLst>
      <p:ext uri="{BB962C8B-B14F-4D97-AF65-F5344CB8AC3E}">
        <p14:creationId xmlns:p14="http://schemas.microsoft.com/office/powerpoint/2010/main" val="1076043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304790" y="1143026"/>
            <a:ext cx="116254" cy="237104"/>
          </a:xfrm>
          <a:prstGeom prst="rect">
            <a:avLst/>
          </a:prstGeom>
          <a:noFill/>
        </p:spPr>
        <p:txBody>
          <a:bodyPr wrap="none" lIns="57533" tIns="28791" rIns="57533" bIns="28791" rtlCol="0">
            <a:spAutoFit/>
          </a:bodyPr>
          <a:lstStyle/>
          <a:p>
            <a:pPr defTabSz="575321"/>
            <a:endParaRPr lang="uk-UA" sz="1163" dirty="0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EB238-E5C8-4806-8CFE-7B153C4DC58A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13</a:t>
            </a:fld>
            <a:endParaRPr lang="uk-UA" dirty="0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11" name="Діаграма 10"/>
          <p:cNvGraphicFramePr>
            <a:graphicFrameLocks/>
          </p:cNvGraphicFramePr>
          <p:nvPr>
            <p:extLst/>
          </p:nvPr>
        </p:nvGraphicFramePr>
        <p:xfrm>
          <a:off x="501428" y="2757147"/>
          <a:ext cx="7814988" cy="37681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501429" y="352356"/>
            <a:ext cx="8259560" cy="510015"/>
          </a:xfrm>
          <a:prstGeom prst="rect">
            <a:avLst/>
          </a:prstGeom>
          <a:ln>
            <a:noFill/>
          </a:ln>
        </p:spPr>
        <p:txBody>
          <a:bodyPr vert="horz" lIns="89260" tIns="44633" rIns="89260" bIns="44633" rtlCol="0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base">
              <a:spcAft>
                <a:spcPct val="0"/>
              </a:spcAft>
              <a:buNone/>
              <a:tabLst>
                <a:tab pos="879279" algn="l"/>
              </a:tabLst>
            </a:pPr>
            <a:r>
              <a:rPr lang="ru-RU" altLang="ru-RU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Tahoma" pitchFamily="34" charset="0"/>
              </a:rPr>
              <a:t>ПРОФІНАНСОВАНІ ПРОЕКТИ 2015 РОКУ</a:t>
            </a:r>
          </a:p>
        </p:txBody>
      </p:sp>
      <p:sp>
        <p:nvSpPr>
          <p:cNvPr id="13" name="Прямоугольник 2"/>
          <p:cNvSpPr/>
          <p:nvPr/>
        </p:nvSpPr>
        <p:spPr>
          <a:xfrm flipV="1">
            <a:off x="390611" y="1052736"/>
            <a:ext cx="8370377" cy="4571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93"/>
          <p:cNvSpPr/>
          <p:nvPr/>
        </p:nvSpPr>
        <p:spPr>
          <a:xfrm>
            <a:off x="5220072" y="1234879"/>
            <a:ext cx="1684254" cy="1327284"/>
          </a:xfrm>
          <a:prstGeom prst="rect">
            <a:avLst/>
          </a:prstGeom>
          <a:solidFill>
            <a:srgbClr val="1D89CB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anchor="ctr"/>
          <a:lstStyle/>
          <a:p>
            <a:pPr algn="ctr">
              <a:defRPr/>
            </a:pPr>
            <a:r>
              <a:rPr lang="uk-UA" sz="1600" b="1" dirty="0">
                <a:solidFill>
                  <a:prstClr val="white"/>
                </a:solidFill>
              </a:rPr>
              <a:t>Всього проектів</a:t>
            </a:r>
          </a:p>
          <a:p>
            <a:pPr algn="ctr">
              <a:defRPr/>
            </a:pPr>
            <a:r>
              <a:rPr lang="ru-RU" sz="3200" b="1" dirty="0" smtClean="0">
                <a:solidFill>
                  <a:prstClr val="white"/>
                </a:solidFill>
              </a:rPr>
              <a:t>876</a:t>
            </a:r>
          </a:p>
          <a:p>
            <a:pPr algn="ctr">
              <a:defRPr/>
            </a:pPr>
            <a:r>
              <a:rPr lang="uk-UA" sz="800" i="1" dirty="0" smtClean="0">
                <a:solidFill>
                  <a:prstClr val="white"/>
                </a:solidFill>
              </a:rPr>
              <a:t>в </a:t>
            </a:r>
            <a:r>
              <a:rPr lang="uk-UA" sz="800" i="1" dirty="0" err="1" smtClean="0">
                <a:solidFill>
                  <a:prstClr val="white"/>
                </a:solidFill>
              </a:rPr>
              <a:t>т.ч</a:t>
            </a:r>
            <a:r>
              <a:rPr lang="uk-UA" sz="800" i="1" dirty="0" smtClean="0">
                <a:solidFill>
                  <a:prstClr val="white"/>
                </a:solidFill>
              </a:rPr>
              <a:t>. погашення кредиторської </a:t>
            </a:r>
          </a:p>
          <a:p>
            <a:pPr algn="ctr">
              <a:defRPr/>
            </a:pPr>
            <a:r>
              <a:rPr lang="uk-UA" sz="800" i="1" dirty="0" smtClean="0">
                <a:solidFill>
                  <a:prstClr val="white"/>
                </a:solidFill>
              </a:rPr>
              <a:t>заборгованості – </a:t>
            </a:r>
          </a:p>
          <a:p>
            <a:pPr algn="ctr">
              <a:defRPr/>
            </a:pPr>
            <a:r>
              <a:rPr lang="uk-UA" sz="1000" b="1" i="1" dirty="0" smtClean="0">
                <a:solidFill>
                  <a:prstClr val="white"/>
                </a:solidFill>
              </a:rPr>
              <a:t>41 </a:t>
            </a:r>
            <a:r>
              <a:rPr lang="uk-UA" sz="800" b="1" i="1" dirty="0" smtClean="0">
                <a:solidFill>
                  <a:prstClr val="white"/>
                </a:solidFill>
              </a:rPr>
              <a:t>проект</a:t>
            </a:r>
            <a:endParaRPr lang="uk-UA" sz="800" b="1" i="1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193"/>
          <p:cNvSpPr/>
          <p:nvPr/>
        </p:nvSpPr>
        <p:spPr>
          <a:xfrm>
            <a:off x="1021" y="3597572"/>
            <a:ext cx="2947535" cy="22367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anchor="ctr"/>
          <a:lstStyle/>
          <a:p>
            <a:pPr algn="ctr">
              <a:defRPr/>
            </a:pPr>
            <a:r>
              <a:rPr lang="uk-UA" sz="11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ж</a:t>
            </a:r>
            <a:r>
              <a:rPr lang="uk-UA" sz="11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итлові будівлі/центри надання адмінпослуг</a:t>
            </a:r>
            <a:endParaRPr lang="uk-UA" sz="11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" name="Прямоугольник 193"/>
          <p:cNvSpPr/>
          <p:nvPr/>
        </p:nvSpPr>
        <p:spPr>
          <a:xfrm>
            <a:off x="6995889" y="1211572"/>
            <a:ext cx="1820934" cy="164136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anchor="ctr"/>
          <a:lstStyle/>
          <a:p>
            <a:pPr algn="ctr">
              <a:defRPr/>
            </a:pPr>
            <a:r>
              <a:rPr lang="uk-UA" sz="1600" b="1" dirty="0" smtClean="0">
                <a:solidFill>
                  <a:srgbClr val="1D89CB"/>
                </a:solidFill>
              </a:rPr>
              <a:t>Здані у 2015 році</a:t>
            </a:r>
          </a:p>
          <a:p>
            <a:pPr algn="ctr">
              <a:defRPr/>
            </a:pPr>
            <a:r>
              <a:rPr lang="uk-UA" sz="2400" b="1" dirty="0" smtClean="0">
                <a:solidFill>
                  <a:srgbClr val="1D89CB"/>
                </a:solidFill>
              </a:rPr>
              <a:t>532</a:t>
            </a:r>
          </a:p>
          <a:p>
            <a:pPr algn="ctr">
              <a:defRPr/>
            </a:pPr>
            <a:endParaRPr lang="uk-UA" sz="900" i="1" dirty="0" smtClean="0">
              <a:solidFill>
                <a:srgbClr val="1D89CB"/>
              </a:solidFill>
            </a:endParaRPr>
          </a:p>
          <a:p>
            <a:pPr algn="ctr">
              <a:defRPr/>
            </a:pPr>
            <a:r>
              <a:rPr lang="uk-UA" sz="900" i="1" dirty="0" smtClean="0">
                <a:solidFill>
                  <a:srgbClr val="1D89CB"/>
                </a:solidFill>
              </a:rPr>
              <a:t>Завершення </a:t>
            </a:r>
          </a:p>
          <a:p>
            <a:pPr algn="ctr">
              <a:defRPr/>
            </a:pPr>
            <a:r>
              <a:rPr lang="uk-UA" sz="900" i="1" dirty="0" smtClean="0">
                <a:solidFill>
                  <a:srgbClr val="1D89CB"/>
                </a:solidFill>
              </a:rPr>
              <a:t>проектів </a:t>
            </a:r>
          </a:p>
          <a:p>
            <a:pPr algn="ctr">
              <a:defRPr/>
            </a:pPr>
            <a:r>
              <a:rPr lang="uk-UA" sz="2400" b="1" dirty="0" smtClean="0">
                <a:solidFill>
                  <a:srgbClr val="1D89CB"/>
                </a:solidFill>
              </a:rPr>
              <a:t>61%</a:t>
            </a:r>
          </a:p>
          <a:p>
            <a:pPr algn="ctr">
              <a:defRPr/>
            </a:pPr>
            <a:r>
              <a:rPr lang="uk-UA" sz="800" i="1" dirty="0" smtClean="0">
                <a:solidFill>
                  <a:srgbClr val="1D89CB"/>
                </a:solidFill>
              </a:rPr>
              <a:t>(решта проектів буде завершена у 2016-2017 </a:t>
            </a:r>
            <a:r>
              <a:rPr lang="uk-UA" sz="800" i="1" dirty="0" err="1" smtClean="0">
                <a:solidFill>
                  <a:srgbClr val="1D89CB"/>
                </a:solidFill>
              </a:rPr>
              <a:t>рр</a:t>
            </a:r>
            <a:r>
              <a:rPr lang="uk-UA" sz="800" b="1" dirty="0" smtClean="0">
                <a:solidFill>
                  <a:srgbClr val="1D89CB"/>
                </a:solidFill>
              </a:rPr>
              <a:t>)</a:t>
            </a:r>
            <a:endParaRPr lang="uk-UA" sz="800" i="1" dirty="0">
              <a:solidFill>
                <a:srgbClr val="1D89CB"/>
              </a:solidFill>
            </a:endParaRPr>
          </a:p>
        </p:txBody>
      </p:sp>
      <p:sp>
        <p:nvSpPr>
          <p:cNvPr id="16" name="Прямоугольник 193"/>
          <p:cNvSpPr/>
          <p:nvPr/>
        </p:nvSpPr>
        <p:spPr>
          <a:xfrm>
            <a:off x="390611" y="1196752"/>
            <a:ext cx="1733117" cy="1328625"/>
          </a:xfrm>
          <a:prstGeom prst="rect">
            <a:avLst/>
          </a:prstGeom>
          <a:solidFill>
            <a:srgbClr val="1D89CB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anchor="ctr"/>
          <a:lstStyle/>
          <a:p>
            <a:pPr algn="ctr">
              <a:defRPr/>
            </a:pPr>
            <a:r>
              <a:rPr lang="uk-UA" sz="1600" b="1" dirty="0" smtClean="0">
                <a:solidFill>
                  <a:prstClr val="white"/>
                </a:solidFill>
              </a:rPr>
              <a:t>Обсяг ДФРР</a:t>
            </a:r>
          </a:p>
          <a:p>
            <a:pPr algn="ctr">
              <a:defRPr/>
            </a:pPr>
            <a:r>
              <a:rPr lang="ru-RU" sz="3200" b="1" dirty="0" smtClean="0">
                <a:solidFill>
                  <a:prstClr val="white"/>
                </a:solidFill>
              </a:rPr>
              <a:t>2 900  </a:t>
            </a:r>
            <a:endParaRPr lang="ru-RU" sz="3200" b="1" dirty="0">
              <a:solidFill>
                <a:prstClr val="white"/>
              </a:solidFill>
            </a:endParaRPr>
          </a:p>
          <a:p>
            <a:pPr algn="ctr">
              <a:defRPr/>
            </a:pPr>
            <a:r>
              <a:rPr lang="ru-RU" sz="1200" b="1" dirty="0" smtClean="0">
                <a:solidFill>
                  <a:prstClr val="white"/>
                </a:solidFill>
              </a:rPr>
              <a:t>млн.</a:t>
            </a:r>
            <a:r>
              <a:rPr lang="uk-UA" sz="1200" b="1" dirty="0" smtClean="0">
                <a:solidFill>
                  <a:prstClr val="white"/>
                </a:solidFill>
              </a:rPr>
              <a:t> </a:t>
            </a:r>
            <a:r>
              <a:rPr lang="uk-UA" sz="1200" b="1" dirty="0">
                <a:solidFill>
                  <a:prstClr val="white"/>
                </a:solidFill>
              </a:rPr>
              <a:t>грн.</a:t>
            </a:r>
            <a:endParaRPr lang="ru-RU" sz="1200" b="1" dirty="0">
              <a:solidFill>
                <a:prstClr val="white"/>
              </a:solidFill>
            </a:endParaRPr>
          </a:p>
        </p:txBody>
      </p:sp>
      <p:sp>
        <p:nvSpPr>
          <p:cNvPr id="17" name="Прямоугольник 193"/>
          <p:cNvSpPr/>
          <p:nvPr/>
        </p:nvSpPr>
        <p:spPr>
          <a:xfrm>
            <a:off x="2195736" y="1204811"/>
            <a:ext cx="1920855" cy="164812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anchor="ctr"/>
          <a:lstStyle/>
          <a:p>
            <a:pPr algn="ctr">
              <a:defRPr/>
            </a:pPr>
            <a:r>
              <a:rPr lang="uk-UA" sz="1600" b="1" dirty="0" smtClean="0">
                <a:solidFill>
                  <a:srgbClr val="1D89CB"/>
                </a:solidFill>
              </a:rPr>
              <a:t>Касові видатки</a:t>
            </a:r>
          </a:p>
          <a:p>
            <a:pPr algn="ctr">
              <a:defRPr/>
            </a:pPr>
            <a:r>
              <a:rPr lang="uk-UA" sz="2400" b="1" dirty="0" smtClean="0">
                <a:solidFill>
                  <a:srgbClr val="1D89CB"/>
                </a:solidFill>
              </a:rPr>
              <a:t>2 377 </a:t>
            </a:r>
          </a:p>
          <a:p>
            <a:pPr algn="ctr">
              <a:defRPr/>
            </a:pPr>
            <a:r>
              <a:rPr lang="uk-UA" sz="1200" b="1" dirty="0" smtClean="0">
                <a:solidFill>
                  <a:srgbClr val="1D89CB"/>
                </a:solidFill>
              </a:rPr>
              <a:t>млн. грн.</a:t>
            </a:r>
          </a:p>
          <a:p>
            <a:pPr algn="ctr">
              <a:defRPr/>
            </a:pPr>
            <a:endParaRPr lang="uk-UA" sz="1200" b="1" dirty="0" smtClean="0">
              <a:solidFill>
                <a:srgbClr val="1D89CB"/>
              </a:solidFill>
            </a:endParaRPr>
          </a:p>
          <a:p>
            <a:pPr algn="ctr">
              <a:defRPr/>
            </a:pPr>
            <a:r>
              <a:rPr lang="uk-UA" sz="900" i="1" dirty="0" smtClean="0">
                <a:solidFill>
                  <a:srgbClr val="1D89CB"/>
                </a:solidFill>
              </a:rPr>
              <a:t>Використання </a:t>
            </a:r>
          </a:p>
          <a:p>
            <a:pPr algn="ctr">
              <a:defRPr/>
            </a:pPr>
            <a:r>
              <a:rPr lang="uk-UA" sz="900" i="1" dirty="0" smtClean="0">
                <a:solidFill>
                  <a:srgbClr val="1D89CB"/>
                </a:solidFill>
              </a:rPr>
              <a:t>коштів </a:t>
            </a:r>
          </a:p>
          <a:p>
            <a:pPr algn="ctr">
              <a:defRPr/>
            </a:pPr>
            <a:r>
              <a:rPr lang="uk-UA" sz="2400" b="1" dirty="0" smtClean="0">
                <a:solidFill>
                  <a:srgbClr val="1D89CB"/>
                </a:solidFill>
              </a:rPr>
              <a:t>82% </a:t>
            </a:r>
            <a:endParaRPr lang="uk-UA" sz="2400" b="1" dirty="0">
              <a:solidFill>
                <a:srgbClr val="1D89C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5656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304790" y="1143026"/>
            <a:ext cx="116254" cy="237104"/>
          </a:xfrm>
          <a:prstGeom prst="rect">
            <a:avLst/>
          </a:prstGeom>
          <a:noFill/>
        </p:spPr>
        <p:txBody>
          <a:bodyPr wrap="none" lIns="57533" tIns="28791" rIns="57533" bIns="28791" rtlCol="0">
            <a:spAutoFit/>
          </a:bodyPr>
          <a:lstStyle/>
          <a:p>
            <a:pPr defTabSz="575321"/>
            <a:endParaRPr lang="uk-UA" sz="1163" dirty="0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EB238-E5C8-4806-8CFE-7B153C4DC58A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14</a:t>
            </a:fld>
            <a:endParaRPr lang="uk-UA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Прямоугольник 2"/>
          <p:cNvSpPr/>
          <p:nvPr/>
        </p:nvSpPr>
        <p:spPr>
          <a:xfrm flipV="1">
            <a:off x="390611" y="1052736"/>
            <a:ext cx="8370377" cy="4571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93"/>
          <p:cNvSpPr/>
          <p:nvPr/>
        </p:nvSpPr>
        <p:spPr>
          <a:xfrm>
            <a:off x="390611" y="1196752"/>
            <a:ext cx="1733117" cy="132862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anchor="ctr"/>
          <a:lstStyle/>
          <a:p>
            <a:pPr algn="ctr">
              <a:defRPr/>
            </a:pPr>
            <a:r>
              <a:rPr lang="uk-UA" sz="1600" b="1" dirty="0" smtClean="0">
                <a:solidFill>
                  <a:prstClr val="white"/>
                </a:solidFill>
              </a:rPr>
              <a:t>Обсяг ДФРР</a:t>
            </a:r>
          </a:p>
          <a:p>
            <a:pPr algn="ctr">
              <a:defRPr/>
            </a:pPr>
            <a:r>
              <a:rPr lang="ru-RU" sz="3200" b="1" dirty="0" smtClean="0">
                <a:solidFill>
                  <a:prstClr val="white"/>
                </a:solidFill>
              </a:rPr>
              <a:t>3 000  </a:t>
            </a:r>
            <a:endParaRPr lang="ru-RU" sz="3200" b="1" dirty="0">
              <a:solidFill>
                <a:prstClr val="white"/>
              </a:solidFill>
            </a:endParaRPr>
          </a:p>
          <a:p>
            <a:pPr algn="ctr">
              <a:defRPr/>
            </a:pPr>
            <a:r>
              <a:rPr lang="ru-RU" sz="1200" b="1" dirty="0" smtClean="0">
                <a:solidFill>
                  <a:prstClr val="white"/>
                </a:solidFill>
              </a:rPr>
              <a:t>млн.</a:t>
            </a:r>
            <a:r>
              <a:rPr lang="uk-UA" sz="1200" b="1" dirty="0" smtClean="0">
                <a:solidFill>
                  <a:prstClr val="white"/>
                </a:solidFill>
              </a:rPr>
              <a:t> </a:t>
            </a:r>
            <a:r>
              <a:rPr lang="uk-UA" sz="1200" b="1" dirty="0">
                <a:solidFill>
                  <a:prstClr val="white"/>
                </a:solidFill>
              </a:rPr>
              <a:t>грн.</a:t>
            </a:r>
            <a:endParaRPr lang="ru-RU" sz="1200" b="1" dirty="0">
              <a:solidFill>
                <a:prstClr val="white"/>
              </a:solidFill>
            </a:endParaRPr>
          </a:p>
        </p:txBody>
      </p:sp>
      <p:sp>
        <p:nvSpPr>
          <p:cNvPr id="18" name="Прямоугольник 193"/>
          <p:cNvSpPr/>
          <p:nvPr/>
        </p:nvSpPr>
        <p:spPr>
          <a:xfrm>
            <a:off x="2622859" y="1196752"/>
            <a:ext cx="1733117" cy="132862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anchor="ctr"/>
          <a:lstStyle/>
          <a:p>
            <a:pPr algn="ctr">
              <a:defRPr/>
            </a:pPr>
            <a:r>
              <a:rPr lang="uk-UA" sz="1600" b="1" dirty="0" err="1" smtClean="0">
                <a:solidFill>
                  <a:prstClr val="white"/>
                </a:solidFill>
              </a:rPr>
              <a:t>Розподілено</a:t>
            </a:r>
            <a:endParaRPr lang="uk-UA" sz="1600" b="1" dirty="0" smtClean="0">
              <a:solidFill>
                <a:prstClr val="white"/>
              </a:solidFill>
            </a:endParaRPr>
          </a:p>
          <a:p>
            <a:pPr algn="ctr">
              <a:defRPr/>
            </a:pPr>
            <a:r>
              <a:rPr lang="ru-RU" sz="3200" b="1" dirty="0" smtClean="0">
                <a:solidFill>
                  <a:prstClr val="white"/>
                </a:solidFill>
              </a:rPr>
              <a:t>2 984</a:t>
            </a:r>
            <a:endParaRPr lang="ru-RU" sz="3200" b="1" dirty="0">
              <a:solidFill>
                <a:prstClr val="white"/>
              </a:solidFill>
            </a:endParaRPr>
          </a:p>
          <a:p>
            <a:pPr algn="ctr">
              <a:defRPr/>
            </a:pPr>
            <a:r>
              <a:rPr lang="ru-RU" sz="1200" b="1" dirty="0" smtClean="0">
                <a:solidFill>
                  <a:prstClr val="white"/>
                </a:solidFill>
              </a:rPr>
              <a:t>млн.</a:t>
            </a:r>
            <a:r>
              <a:rPr lang="uk-UA" sz="1200" b="1" dirty="0" smtClean="0">
                <a:solidFill>
                  <a:prstClr val="white"/>
                </a:solidFill>
              </a:rPr>
              <a:t> </a:t>
            </a:r>
            <a:r>
              <a:rPr lang="uk-UA" sz="1200" b="1" dirty="0">
                <a:solidFill>
                  <a:prstClr val="white"/>
                </a:solidFill>
              </a:rPr>
              <a:t>грн.</a:t>
            </a:r>
            <a:endParaRPr lang="ru-RU" sz="1200" b="1" dirty="0">
              <a:solidFill>
                <a:prstClr val="white"/>
              </a:solidFill>
            </a:endParaRPr>
          </a:p>
        </p:txBody>
      </p:sp>
      <p:sp>
        <p:nvSpPr>
          <p:cNvPr id="19" name="Прямоугольник 193"/>
          <p:cNvSpPr/>
          <p:nvPr/>
        </p:nvSpPr>
        <p:spPr>
          <a:xfrm>
            <a:off x="4783099" y="1196752"/>
            <a:ext cx="1733117" cy="132862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anchor="ctr"/>
          <a:lstStyle/>
          <a:p>
            <a:pPr algn="ctr">
              <a:defRPr/>
            </a:pPr>
            <a:r>
              <a:rPr lang="uk-UA" sz="1600" b="1" dirty="0" smtClean="0">
                <a:solidFill>
                  <a:prstClr val="white"/>
                </a:solidFill>
              </a:rPr>
              <a:t>Всього проектів</a:t>
            </a:r>
          </a:p>
          <a:p>
            <a:pPr algn="ctr">
              <a:defRPr/>
            </a:pPr>
            <a:r>
              <a:rPr lang="ru-RU" sz="3200" b="1" dirty="0" smtClean="0">
                <a:solidFill>
                  <a:prstClr val="white"/>
                </a:solidFill>
              </a:rPr>
              <a:t>777</a:t>
            </a:r>
          </a:p>
          <a:p>
            <a:pPr algn="ctr">
              <a:defRPr/>
            </a:pPr>
            <a:r>
              <a:rPr lang="uk-UA" sz="800" b="1" i="1" dirty="0" smtClean="0">
                <a:solidFill>
                  <a:prstClr val="white"/>
                </a:solidFill>
              </a:rPr>
              <a:t>У </a:t>
            </a:r>
            <a:r>
              <a:rPr lang="uk-UA" sz="800" b="1" i="1" dirty="0" err="1" smtClean="0">
                <a:solidFill>
                  <a:prstClr val="white"/>
                </a:solidFill>
              </a:rPr>
              <a:t>т.ч</a:t>
            </a:r>
            <a:r>
              <a:rPr lang="uk-UA" sz="800" b="1" i="1" dirty="0" smtClean="0">
                <a:solidFill>
                  <a:prstClr val="white"/>
                </a:solidFill>
              </a:rPr>
              <a:t>. 6 проектів </a:t>
            </a:r>
          </a:p>
          <a:p>
            <a:pPr algn="ctr">
              <a:defRPr/>
            </a:pPr>
            <a:r>
              <a:rPr lang="uk-UA" sz="800" b="1" i="1" dirty="0" smtClean="0">
                <a:solidFill>
                  <a:prstClr val="white"/>
                </a:solidFill>
              </a:rPr>
              <a:t>погашення кредиторської заборгованості</a:t>
            </a:r>
            <a:endParaRPr lang="ru-RU" sz="800" b="1" i="1" dirty="0">
              <a:solidFill>
                <a:prstClr val="white"/>
              </a:solidFill>
            </a:endParaRPr>
          </a:p>
        </p:txBody>
      </p:sp>
      <p:sp>
        <p:nvSpPr>
          <p:cNvPr id="20" name="Прямоугольник 193"/>
          <p:cNvSpPr/>
          <p:nvPr/>
        </p:nvSpPr>
        <p:spPr>
          <a:xfrm>
            <a:off x="7015347" y="1196752"/>
            <a:ext cx="1733117" cy="132862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anchor="ctr"/>
          <a:lstStyle/>
          <a:p>
            <a:pPr algn="ctr">
              <a:defRPr/>
            </a:pPr>
            <a:r>
              <a:rPr lang="uk-UA" sz="1600" b="1" dirty="0" smtClean="0">
                <a:solidFill>
                  <a:prstClr val="white"/>
                </a:solidFill>
              </a:rPr>
              <a:t>Не усунуто зауважень</a:t>
            </a:r>
          </a:p>
          <a:p>
            <a:pPr algn="ctr">
              <a:defRPr/>
            </a:pPr>
            <a:r>
              <a:rPr lang="ru-RU" sz="3200" b="1" dirty="0" smtClean="0">
                <a:solidFill>
                  <a:prstClr val="white"/>
                </a:solidFill>
              </a:rPr>
              <a:t>16</a:t>
            </a:r>
            <a:endParaRPr lang="ru-RU" sz="3200" b="1" dirty="0">
              <a:solidFill>
                <a:prstClr val="white"/>
              </a:solidFill>
            </a:endParaRPr>
          </a:p>
          <a:p>
            <a:pPr algn="ctr">
              <a:defRPr/>
            </a:pPr>
            <a:r>
              <a:rPr lang="ru-RU" sz="1200" b="1" dirty="0" smtClean="0">
                <a:solidFill>
                  <a:prstClr val="white"/>
                </a:solidFill>
              </a:rPr>
              <a:t>млн.</a:t>
            </a:r>
            <a:r>
              <a:rPr lang="uk-UA" sz="1200" b="1" dirty="0" smtClean="0">
                <a:solidFill>
                  <a:prstClr val="white"/>
                </a:solidFill>
              </a:rPr>
              <a:t> </a:t>
            </a:r>
            <a:r>
              <a:rPr lang="uk-UA" sz="1200" b="1" dirty="0">
                <a:solidFill>
                  <a:prstClr val="white"/>
                </a:solidFill>
              </a:rPr>
              <a:t>грн.</a:t>
            </a:r>
            <a:endParaRPr lang="ru-RU" sz="1200" b="1" dirty="0">
              <a:solidFill>
                <a:prstClr val="white"/>
              </a:solidFill>
            </a:endParaRPr>
          </a:p>
        </p:txBody>
      </p:sp>
      <p:graphicFrame>
        <p:nvGraphicFramePr>
          <p:cNvPr id="21" name="Діаграма 20"/>
          <p:cNvGraphicFramePr>
            <a:graphicFrameLocks/>
          </p:cNvGraphicFramePr>
          <p:nvPr>
            <p:extLst/>
          </p:nvPr>
        </p:nvGraphicFramePr>
        <p:xfrm>
          <a:off x="467544" y="2708920"/>
          <a:ext cx="8293444" cy="37099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4" name="Rectangle 3"/>
          <p:cNvSpPr txBox="1">
            <a:spLocks noChangeArrowheads="1"/>
          </p:cNvSpPr>
          <p:nvPr/>
        </p:nvSpPr>
        <p:spPr>
          <a:xfrm>
            <a:off x="501429" y="352356"/>
            <a:ext cx="8259560" cy="510015"/>
          </a:xfrm>
          <a:prstGeom prst="rect">
            <a:avLst/>
          </a:prstGeom>
          <a:ln>
            <a:noFill/>
          </a:ln>
        </p:spPr>
        <p:txBody>
          <a:bodyPr vert="horz" lIns="89260" tIns="44633" rIns="89260" bIns="44633" rtlCol="0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tabLst>
                <a:tab pos="879279" algn="l"/>
              </a:tabLst>
            </a:pPr>
            <a:r>
              <a:rPr lang="ru-RU" altLang="ru-RU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Tahoma" pitchFamily="34" charset="0"/>
              </a:rPr>
              <a:t>ПРОФІНАНСОВАНІ ПРОЕКТИ 2016 РОКУ</a:t>
            </a:r>
          </a:p>
        </p:txBody>
      </p:sp>
    </p:spTree>
    <p:extLst>
      <p:ext uri="{BB962C8B-B14F-4D97-AF65-F5344CB8AC3E}">
        <p14:creationId xmlns:p14="http://schemas.microsoft.com/office/powerpoint/2010/main" val="3223480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Номер слайда 3"/>
          <p:cNvSpPr txBox="1">
            <a:spLocks noGrp="1"/>
          </p:cNvSpPr>
          <p:nvPr/>
        </p:nvSpPr>
        <p:spPr bwMode="auto">
          <a:xfrm>
            <a:off x="6553200" y="6303963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3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3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3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fld id="{B018BD46-10A0-4803-9306-CEEE1949A7EB}" type="slidenum">
              <a:rPr lang="uk-UA" altLang="uk-UA" sz="1200">
                <a:solidFill>
                  <a:srgbClr val="898989"/>
                </a:solidFill>
                <a:latin typeface="Calibri" panose="020F0502020204030204" pitchFamily="34" charset="0"/>
              </a:rPr>
              <a:pPr algn="r" eaLnBrk="1" hangingPunct="1">
                <a:lnSpc>
                  <a:spcPct val="95000"/>
                </a:lnSpc>
                <a:spcBef>
                  <a:spcPct val="0"/>
                </a:spcBef>
                <a:buFontTx/>
                <a:buNone/>
              </a:pPr>
              <a:t>15</a:t>
            </a:fld>
            <a:endParaRPr lang="uk-UA" altLang="uk-UA" sz="1200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  <p:sp>
        <p:nvSpPr>
          <p:cNvPr id="37893" name="Прямокутник 4"/>
          <p:cNvSpPr>
            <a:spLocks noChangeArrowheads="1"/>
          </p:cNvSpPr>
          <p:nvPr/>
        </p:nvSpPr>
        <p:spPr bwMode="auto">
          <a:xfrm>
            <a:off x="879475" y="477838"/>
            <a:ext cx="788193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260" tIns="44633" rIns="89260" bIns="44633" anchor="ctr"/>
          <a:lstStyle>
            <a:lvl1pPr>
              <a:spcBef>
                <a:spcPct val="20000"/>
              </a:spcBef>
              <a:buChar char="•"/>
              <a:tabLst>
                <a:tab pos="877888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tabLst>
                <a:tab pos="877888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tabLst>
                <a:tab pos="877888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tabLst>
                <a:tab pos="87788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tabLst>
                <a:tab pos="87788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87788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87788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87788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877888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95000"/>
              </a:lnSpc>
              <a:buClr>
                <a:srgbClr val="000000"/>
              </a:buClr>
              <a:buSzPct val="100000"/>
              <a:buFontTx/>
              <a:buNone/>
              <a:defRPr/>
            </a:pPr>
            <a:r>
              <a:rPr lang="uk-UA" altLang="uk-UA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Tahoma" pitchFamily="34" charset="0"/>
              </a:rPr>
              <a:t>ДФРР: проблеми 2015-2016 </a:t>
            </a:r>
            <a:r>
              <a:rPr lang="uk-UA" altLang="uk-UA" sz="28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Tahoma" pitchFamily="34" charset="0"/>
              </a:rPr>
              <a:t>рр</a:t>
            </a:r>
            <a:endParaRPr lang="uk-UA" altLang="uk-UA" sz="2800" b="1" dirty="0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  <a:cs typeface="Tahoma" pitchFamily="34" charset="0"/>
            </a:endParaRPr>
          </a:p>
        </p:txBody>
      </p:sp>
      <p:sp>
        <p:nvSpPr>
          <p:cNvPr id="14340" name="Rectangle 6"/>
          <p:cNvSpPr>
            <a:spLocks noChangeArrowheads="1"/>
          </p:cNvSpPr>
          <p:nvPr/>
        </p:nvSpPr>
        <p:spPr bwMode="auto">
          <a:xfrm>
            <a:off x="323850" y="1484313"/>
            <a:ext cx="8496300" cy="51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639763" indent="-457200">
              <a:lnSpc>
                <a:spcPct val="93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182563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2266950" indent="-381000">
              <a:lnSpc>
                <a:spcPct val="93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tabLst>
                <a:tab pos="182563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2867025" indent="-266700">
              <a:lnSpc>
                <a:spcPct val="93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182563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3209925" indent="-381000">
              <a:lnSpc>
                <a:spcPct val="9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tabLst>
                <a:tab pos="1825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3617913" indent="-381000">
              <a:lnSpc>
                <a:spcPct val="9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1825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4075113" indent="-381000" defTabSz="449263" eaLnBrk="0" fontAlgn="base" hangingPunct="0">
              <a:lnSpc>
                <a:spcPct val="9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1825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4532313" indent="-381000" defTabSz="449263" eaLnBrk="0" fontAlgn="base" hangingPunct="0">
              <a:lnSpc>
                <a:spcPct val="9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1825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4989513" indent="-381000" defTabSz="449263" eaLnBrk="0" fontAlgn="base" hangingPunct="0">
              <a:lnSpc>
                <a:spcPct val="9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1825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5446713" indent="-381000" defTabSz="449263" eaLnBrk="0" fontAlgn="base" hangingPunct="0">
              <a:lnSpc>
                <a:spcPct val="9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tabLst>
                <a:tab pos="18256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lnSpc>
                <a:spcPct val="95000"/>
              </a:lnSpc>
              <a:spcBef>
                <a:spcPct val="0"/>
              </a:spcBef>
              <a:buClr>
                <a:schemeClr val="bg1"/>
              </a:buClr>
              <a:buFontTx/>
              <a:buNone/>
            </a:pPr>
            <a:r>
              <a:rPr lang="uk-UA" altLang="uk-UA" b="1">
                <a:solidFill>
                  <a:srgbClr val="FF0000"/>
                </a:solidFill>
                <a:latin typeface="Consolas" panose="020B0609020204030204" pitchFamily="49" charset="0"/>
              </a:rPr>
              <a:t>КЛЮЧОВА ПРОБЛЕМА</a:t>
            </a:r>
            <a:r>
              <a:rPr lang="uk-UA" altLang="uk-UA" sz="2800" b="1">
                <a:solidFill>
                  <a:srgbClr val="FF0000"/>
                </a:solidFill>
                <a:latin typeface="Consolas" panose="020B0609020204030204" pitchFamily="49" charset="0"/>
              </a:rPr>
              <a:t> – мало якісних «розвиткових» проектів</a:t>
            </a:r>
            <a:endParaRPr lang="en-US" altLang="uk-UA" sz="2800" b="1">
              <a:solidFill>
                <a:srgbClr val="FF0000"/>
              </a:solidFill>
              <a:latin typeface="Consolas" panose="020B0609020204030204" pitchFamily="49" charset="0"/>
            </a:endParaRPr>
          </a:p>
          <a:p>
            <a:pPr algn="just" eaLnBrk="1" hangingPunct="1">
              <a:lnSpc>
                <a:spcPct val="95000"/>
              </a:lnSpc>
              <a:spcBef>
                <a:spcPct val="0"/>
              </a:spcBef>
              <a:buClr>
                <a:schemeClr val="bg1"/>
              </a:buClr>
              <a:buFontTx/>
              <a:buNone/>
            </a:pPr>
            <a:endParaRPr lang="uk-UA" altLang="uk-UA" sz="2800" b="1">
              <a:solidFill>
                <a:srgbClr val="FF0000"/>
              </a:solidFill>
              <a:latin typeface="Consolas" panose="020B0609020204030204" pitchFamily="49" charset="0"/>
            </a:endParaRPr>
          </a:p>
          <a:p>
            <a:pPr algn="just" eaLnBrk="1" hangingPunct="1">
              <a:lnSpc>
                <a:spcPct val="95000"/>
              </a:lnSpc>
              <a:spcBef>
                <a:spcPct val="0"/>
              </a:spcBef>
              <a:buClr>
                <a:schemeClr val="bg1"/>
              </a:buClr>
              <a:buFontTx/>
              <a:buNone/>
            </a:pPr>
            <a:r>
              <a:rPr lang="uk-UA" altLang="uk-UA" sz="2800" i="1">
                <a:solidFill>
                  <a:schemeClr val="tx1"/>
                </a:solidFill>
                <a:latin typeface="Consolas" panose="020B0609020204030204" pitchFamily="49" charset="0"/>
              </a:rPr>
              <a:t>• Проекти, як правило, локальні – нема відчутного впливу на розвиток регіону. </a:t>
            </a:r>
          </a:p>
          <a:p>
            <a:pPr algn="just" eaLnBrk="1" hangingPunct="1">
              <a:lnSpc>
                <a:spcPct val="95000"/>
              </a:lnSpc>
              <a:spcBef>
                <a:spcPct val="0"/>
              </a:spcBef>
              <a:buClr>
                <a:schemeClr val="bg1"/>
              </a:buClr>
              <a:buFontTx/>
              <a:buNone/>
            </a:pPr>
            <a:r>
              <a:rPr lang="uk-UA" altLang="uk-UA" sz="2800" i="1">
                <a:solidFill>
                  <a:schemeClr val="tx1"/>
                </a:solidFill>
                <a:latin typeface="Consolas" panose="020B0609020204030204" pitchFamily="49" charset="0"/>
              </a:rPr>
              <a:t>• 95% - «традиційні» об‘єкти соціальної інфраструктури.</a:t>
            </a:r>
          </a:p>
          <a:p>
            <a:pPr algn="just" eaLnBrk="1" hangingPunct="1">
              <a:lnSpc>
                <a:spcPct val="95000"/>
              </a:lnSpc>
              <a:spcBef>
                <a:spcPct val="0"/>
              </a:spcBef>
              <a:buClr>
                <a:schemeClr val="bg1"/>
              </a:buClr>
              <a:buFontTx/>
              <a:buNone/>
            </a:pPr>
            <a:r>
              <a:rPr lang="uk-UA" altLang="uk-UA" sz="2800" i="1">
                <a:solidFill>
                  <a:schemeClr val="tx1"/>
                </a:solidFill>
                <a:latin typeface="Consolas" panose="020B0609020204030204" pitchFamily="49" charset="0"/>
              </a:rPr>
              <a:t>• Бракувало кадрів для підготовки проектів, не був задіяний ресурс громадських активістів.</a:t>
            </a:r>
          </a:p>
        </p:txBody>
      </p:sp>
    </p:spTree>
    <p:extLst>
      <p:ext uri="{BB962C8B-B14F-4D97-AF65-F5344CB8AC3E}">
        <p14:creationId xmlns:p14="http://schemas.microsoft.com/office/powerpoint/2010/main" val="3968837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4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7504" y="0"/>
            <a:ext cx="8784976" cy="980728"/>
          </a:xfrm>
        </p:spPr>
        <p:txBody>
          <a:bodyPr>
            <a:noAutofit/>
          </a:bodyPr>
          <a:lstStyle/>
          <a:p>
            <a:pPr eaLnBrk="1" hangingPunct="1">
              <a:lnSpc>
                <a:spcPct val="95000"/>
              </a:lnSpc>
              <a:spcBef>
                <a:spcPct val="20000"/>
              </a:spcBef>
              <a:buClr>
                <a:srgbClr val="000000"/>
              </a:buClr>
              <a:buSzPct val="100000"/>
              <a:tabLst>
                <a:tab pos="877888" algn="l"/>
              </a:tabLst>
              <a:defRPr/>
            </a:pPr>
            <a:r>
              <a:rPr lang="uk-UA" altLang="uk-UA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+mn-ea"/>
                <a:cs typeface="Tahoma" pitchFamily="34" charset="0"/>
              </a:rPr>
              <a:t>“ІДЕАЛЬНИЙ” алгоритм проектів до ДФРР</a:t>
            </a:r>
          </a:p>
        </p:txBody>
      </p:sp>
      <p:sp>
        <p:nvSpPr>
          <p:cNvPr id="316419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normAutofit/>
          </a:bodyPr>
          <a:lstStyle/>
          <a:p>
            <a:pPr marL="639763" indent="-457200">
              <a:buClr>
                <a:schemeClr val="tx1"/>
              </a:buClr>
              <a:buFontTx/>
              <a:buAutoNum type="arabicPeriod"/>
              <a:tabLst>
                <a:tab pos="182563" algn="l"/>
              </a:tabLst>
            </a:pPr>
            <a:r>
              <a:rPr lang="uk-UA" altLang="uk-UA" dirty="0">
                <a:latin typeface="Arial" panose="020B0604020202020204" pitchFamily="34" charset="0"/>
              </a:rPr>
              <a:t>ЩО Є ПРІОРИТЕТОМ регіонального розвитку (</a:t>
            </a:r>
            <a:r>
              <a:rPr lang="uk-UA" altLang="uk-UA" dirty="0">
                <a:solidFill>
                  <a:srgbClr val="FF0000"/>
                </a:solidFill>
                <a:latin typeface="Arial" panose="020B0604020202020204" pitchFamily="34" charset="0"/>
              </a:rPr>
              <a:t>Стратегія</a:t>
            </a:r>
            <a:r>
              <a:rPr lang="uk-UA" altLang="uk-UA" dirty="0">
                <a:latin typeface="Arial" panose="020B0604020202020204" pitchFamily="34" charset="0"/>
              </a:rPr>
              <a:t>)</a:t>
            </a:r>
          </a:p>
          <a:p>
            <a:pPr marL="639763" indent="-457200">
              <a:buClr>
                <a:schemeClr val="tx1"/>
              </a:buClr>
              <a:buFontTx/>
              <a:buAutoNum type="arabicPeriod"/>
              <a:tabLst>
                <a:tab pos="182563" algn="l"/>
              </a:tabLst>
            </a:pPr>
            <a:r>
              <a:rPr lang="uk-UA" altLang="uk-UA" dirty="0">
                <a:latin typeface="Arial" panose="020B0604020202020204" pitchFamily="34" charset="0"/>
              </a:rPr>
              <a:t>ЩО ПОТРІБНО ЗРОБИТИ для досягнення пріоритетів (</a:t>
            </a:r>
            <a:r>
              <a:rPr lang="uk-UA" altLang="uk-UA" dirty="0">
                <a:solidFill>
                  <a:srgbClr val="FF0000"/>
                </a:solidFill>
                <a:latin typeface="Arial" panose="020B0604020202020204" pitchFamily="34" charset="0"/>
              </a:rPr>
              <a:t>ТЗ з Плану реалізації Стратегії</a:t>
            </a:r>
            <a:r>
              <a:rPr lang="uk-UA" altLang="uk-UA" dirty="0">
                <a:latin typeface="Arial" panose="020B0604020202020204" pitchFamily="34" charset="0"/>
              </a:rPr>
              <a:t>)</a:t>
            </a:r>
          </a:p>
          <a:p>
            <a:pPr marL="639763" indent="-457200">
              <a:buClr>
                <a:schemeClr val="tx1"/>
              </a:buClr>
              <a:buFontTx/>
              <a:buAutoNum type="arabicPeriod"/>
              <a:tabLst>
                <a:tab pos="182563" algn="l"/>
              </a:tabLst>
            </a:pPr>
            <a:r>
              <a:rPr lang="uk-UA" altLang="uk-UA" dirty="0">
                <a:latin typeface="Arial" panose="020B0604020202020204" pitchFamily="34" charset="0"/>
              </a:rPr>
              <a:t>ЯК-КОЛИ-ХТО це повинен зробити (підготовлені </a:t>
            </a:r>
            <a:r>
              <a:rPr lang="uk-UA" altLang="uk-UA" dirty="0">
                <a:solidFill>
                  <a:srgbClr val="FF0000"/>
                </a:solidFill>
                <a:latin typeface="Arial" panose="020B0604020202020204" pitchFamily="34" charset="0"/>
              </a:rPr>
              <a:t>проекти</a:t>
            </a:r>
            <a:r>
              <a:rPr lang="uk-UA" altLang="uk-UA" dirty="0">
                <a:latin typeface="Arial" panose="020B0604020202020204" pitchFamily="34" charset="0"/>
              </a:rPr>
              <a:t> подані на фінансування з ДФРР</a:t>
            </a:r>
            <a:r>
              <a:rPr lang="uk-UA" altLang="uk-UA" dirty="0" smtClean="0">
                <a:latin typeface="Arial" panose="020B0604020202020204" pitchFamily="34" charset="0"/>
              </a:rPr>
              <a:t>)</a:t>
            </a:r>
            <a:endParaRPr lang="uk-UA" altLang="uk-UA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5079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2"/>
          <p:cNvSpPr>
            <a:spLocks noGrp="1"/>
          </p:cNvSpPr>
          <p:nvPr>
            <p:ph type="title" idx="4294967295"/>
          </p:nvPr>
        </p:nvSpPr>
        <p:spPr>
          <a:xfrm>
            <a:off x="468313" y="0"/>
            <a:ext cx="8675687" cy="1412875"/>
          </a:xfrm>
        </p:spPr>
        <p:txBody>
          <a:bodyPr/>
          <a:lstStyle/>
          <a:p>
            <a:pPr eaLnBrk="1" hangingPunct="1">
              <a:defRPr/>
            </a:pPr>
            <a:r>
              <a:rPr lang="uk-UA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Tahoma" pitchFamily="34" charset="0"/>
              </a:rPr>
              <a:t>МІСЦЕ ПРОЕКТІВ У РЕГІОНАЛЬНІЙ СТРАТЕГІЇ</a:t>
            </a:r>
          </a:p>
        </p:txBody>
      </p:sp>
      <p:grpSp>
        <p:nvGrpSpPr>
          <p:cNvPr id="46082" name="Group 3"/>
          <p:cNvGrpSpPr>
            <a:grpSpLocks/>
          </p:cNvGrpSpPr>
          <p:nvPr/>
        </p:nvGrpSpPr>
        <p:grpSpPr bwMode="auto">
          <a:xfrm>
            <a:off x="306388" y="2020888"/>
            <a:ext cx="6650037" cy="3757612"/>
            <a:chOff x="709" y="1265"/>
            <a:chExt cx="3728" cy="1917"/>
          </a:xfrm>
        </p:grpSpPr>
        <p:cxnSp>
          <p:nvCxnSpPr>
            <p:cNvPr id="46089" name="AutoShape 4"/>
            <p:cNvCxnSpPr>
              <a:cxnSpLocks noChangeShapeType="1"/>
            </p:cNvCxnSpPr>
            <p:nvPr/>
          </p:nvCxnSpPr>
          <p:spPr bwMode="auto">
            <a:xfrm flipH="1">
              <a:off x="2239" y="1509"/>
              <a:ext cx="780" cy="314"/>
            </a:xfrm>
            <a:prstGeom prst="straightConnector1">
              <a:avLst/>
            </a:prstGeom>
            <a:noFill/>
            <a:ln w="19050">
              <a:solidFill>
                <a:srgbClr val="5F497A"/>
              </a:solidFill>
              <a:prstDash val="sysDot"/>
              <a:round/>
              <a:headEnd/>
              <a:tailEnd/>
            </a:ln>
          </p:spPr>
        </p:cxnSp>
        <p:sp>
          <p:nvSpPr>
            <p:cNvPr id="73733" name="Rectangle 5"/>
            <p:cNvSpPr>
              <a:spLocks noChangeArrowheads="1"/>
            </p:cNvSpPr>
            <p:nvPr/>
          </p:nvSpPr>
          <p:spPr bwMode="auto">
            <a:xfrm>
              <a:off x="1957" y="1265"/>
              <a:ext cx="678" cy="334"/>
            </a:xfrm>
            <a:prstGeom prst="rect">
              <a:avLst/>
            </a:prstGeom>
            <a:gradFill rotWithShape="0">
              <a:gsLst>
                <a:gs pos="0">
                  <a:srgbClr val="8064A2"/>
                </a:gs>
                <a:gs pos="100000">
                  <a:srgbClr val="3F3151"/>
                </a:gs>
              </a:gsLst>
              <a:lin ang="2700000" scaled="1"/>
            </a:gradFill>
            <a:ln w="12700">
              <a:solidFill>
                <a:srgbClr val="F2F2F2"/>
              </a:solidFill>
              <a:miter lim="800000"/>
              <a:headEnd/>
              <a:tailEnd/>
            </a:ln>
            <a:effectLst>
              <a:outerShdw sy="50000" kx="-2453608" rotWithShape="0">
                <a:srgbClr val="CCC0D9">
                  <a:alpha val="50000"/>
                </a:srgbClr>
              </a:outerShdw>
            </a:effectLst>
          </p:spPr>
          <p:txBody>
            <a:bodyPr/>
            <a:lstStyle/>
            <a:p>
              <a:pPr algn="ctr">
                <a:defRPr/>
              </a:pPr>
              <a:r>
                <a:rPr lang="ru-RU" sz="1200">
                  <a:solidFill>
                    <a:srgbClr val="FFFFFF"/>
                  </a:solidFill>
                  <a:latin typeface="Cambria" pitchFamily="18" charset="0"/>
                  <a:ea typeface="Times New Roman" pitchFamily="18" charset="0"/>
                  <a:cs typeface="Calibri" pitchFamily="34" charset="0"/>
                </a:rPr>
                <a:t>Стратегічна ціль 1</a:t>
              </a:r>
              <a:endParaRPr lang="ru-RU" sz="1200">
                <a:solidFill>
                  <a:srgbClr val="0F5494"/>
                </a:solidFill>
                <a:latin typeface="Verdana" pitchFamily="34" charset="0"/>
                <a:ea typeface="Times New Roman" pitchFamily="18" charset="0"/>
                <a:cs typeface="Calibri" pitchFamily="34" charset="0"/>
              </a:endParaRPr>
            </a:p>
          </p:txBody>
        </p:sp>
        <p:sp>
          <p:nvSpPr>
            <p:cNvPr id="73734" name="Rectangle 6"/>
            <p:cNvSpPr>
              <a:spLocks noChangeArrowheads="1"/>
            </p:cNvSpPr>
            <p:nvPr/>
          </p:nvSpPr>
          <p:spPr bwMode="auto">
            <a:xfrm>
              <a:off x="2989" y="1265"/>
              <a:ext cx="678" cy="334"/>
            </a:xfrm>
            <a:prstGeom prst="rect">
              <a:avLst/>
            </a:prstGeom>
            <a:gradFill rotWithShape="0">
              <a:gsLst>
                <a:gs pos="0">
                  <a:srgbClr val="8064A2"/>
                </a:gs>
                <a:gs pos="100000">
                  <a:srgbClr val="3F3151"/>
                </a:gs>
              </a:gsLst>
              <a:lin ang="2700000" scaled="1"/>
            </a:gradFill>
            <a:ln w="12700">
              <a:solidFill>
                <a:srgbClr val="F2F2F2"/>
              </a:solidFill>
              <a:miter lim="800000"/>
              <a:headEnd/>
              <a:tailEnd/>
            </a:ln>
            <a:effectLst>
              <a:outerShdw sy="50000" kx="-2453608" rotWithShape="0">
                <a:srgbClr val="CCC0D9">
                  <a:alpha val="50000"/>
                </a:srgbClr>
              </a:outerShdw>
            </a:effectLst>
          </p:spPr>
          <p:txBody>
            <a:bodyPr/>
            <a:lstStyle/>
            <a:p>
              <a:pPr algn="ctr">
                <a:defRPr/>
              </a:pPr>
              <a:r>
                <a:rPr lang="ru-RU" sz="1200">
                  <a:solidFill>
                    <a:srgbClr val="FFFFFF"/>
                  </a:solidFill>
                  <a:latin typeface="Cambria" pitchFamily="18" charset="0"/>
                  <a:ea typeface="Times New Roman" pitchFamily="18" charset="0"/>
                  <a:cs typeface="Calibri" pitchFamily="34" charset="0"/>
                </a:rPr>
                <a:t>Стратегічна ціль 2</a:t>
              </a:r>
              <a:endParaRPr lang="ru-RU" sz="1200">
                <a:solidFill>
                  <a:srgbClr val="0F5494"/>
                </a:solidFill>
                <a:latin typeface="Verdana" pitchFamily="34" charset="0"/>
                <a:ea typeface="Times New Roman" pitchFamily="18" charset="0"/>
                <a:cs typeface="Calibri" pitchFamily="34" charset="0"/>
              </a:endParaRPr>
            </a:p>
          </p:txBody>
        </p:sp>
        <p:sp>
          <p:nvSpPr>
            <p:cNvPr id="73735" name="Rectangle 7"/>
            <p:cNvSpPr>
              <a:spLocks noChangeArrowheads="1"/>
            </p:cNvSpPr>
            <p:nvPr/>
          </p:nvSpPr>
          <p:spPr bwMode="auto">
            <a:xfrm>
              <a:off x="1593" y="1828"/>
              <a:ext cx="678" cy="340"/>
            </a:xfrm>
            <a:prstGeom prst="rect">
              <a:avLst/>
            </a:prstGeom>
            <a:gradFill rotWithShape="0">
              <a:gsLst>
                <a:gs pos="0">
                  <a:srgbClr val="B2A1C7"/>
                </a:gs>
                <a:gs pos="50000">
                  <a:srgbClr val="8064A2"/>
                </a:gs>
                <a:gs pos="100000">
                  <a:srgbClr val="B2A1C7"/>
                </a:gs>
              </a:gsLst>
              <a:lin ang="5400000" scaled="1"/>
            </a:gradFill>
            <a:ln w="12700">
              <a:solidFill>
                <a:srgbClr val="8064A2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3F3151"/>
              </a:outerShdw>
            </a:effectLst>
          </p:spPr>
          <p:txBody>
            <a:bodyPr/>
            <a:lstStyle/>
            <a:p>
              <a:pPr algn="ctr">
                <a:defRPr/>
              </a:pPr>
              <a:r>
                <a:rPr lang="uk-UA" sz="1200">
                  <a:solidFill>
                    <a:srgbClr val="FFFFFF"/>
                  </a:solidFill>
                  <a:latin typeface="Cambria" pitchFamily="18" charset="0"/>
                  <a:ea typeface="Times New Roman" pitchFamily="18" charset="0"/>
                  <a:cs typeface="Calibri" pitchFamily="34" charset="0"/>
                </a:rPr>
                <a:t>Оперативна</a:t>
              </a:r>
              <a:r>
                <a:rPr lang="ru-RU" sz="1200">
                  <a:solidFill>
                    <a:srgbClr val="FFFFFF"/>
                  </a:solidFill>
                  <a:latin typeface="Cambria" pitchFamily="18" charset="0"/>
                  <a:ea typeface="Times New Roman" pitchFamily="18" charset="0"/>
                  <a:cs typeface="Calibri" pitchFamily="34" charset="0"/>
                </a:rPr>
                <a:t> ціль  1</a:t>
              </a:r>
              <a:endParaRPr lang="ru-RU" sz="1200">
                <a:solidFill>
                  <a:srgbClr val="0F5494"/>
                </a:solidFill>
                <a:latin typeface="Verdana" pitchFamily="34" charset="0"/>
                <a:ea typeface="Times New Roman" pitchFamily="18" charset="0"/>
                <a:cs typeface="Calibri" pitchFamily="34" charset="0"/>
              </a:endParaRPr>
            </a:p>
          </p:txBody>
        </p:sp>
        <p:sp>
          <p:nvSpPr>
            <p:cNvPr id="73736" name="Rectangle 8"/>
            <p:cNvSpPr>
              <a:spLocks noChangeArrowheads="1"/>
            </p:cNvSpPr>
            <p:nvPr/>
          </p:nvSpPr>
          <p:spPr bwMode="auto">
            <a:xfrm>
              <a:off x="2685" y="1828"/>
              <a:ext cx="678" cy="340"/>
            </a:xfrm>
            <a:prstGeom prst="rect">
              <a:avLst/>
            </a:prstGeom>
            <a:gradFill rotWithShape="0">
              <a:gsLst>
                <a:gs pos="0">
                  <a:srgbClr val="B2A1C7"/>
                </a:gs>
                <a:gs pos="50000">
                  <a:srgbClr val="8064A2"/>
                </a:gs>
                <a:gs pos="100000">
                  <a:srgbClr val="B2A1C7"/>
                </a:gs>
              </a:gsLst>
              <a:lin ang="5400000" scaled="1"/>
            </a:gradFill>
            <a:ln w="12700">
              <a:solidFill>
                <a:srgbClr val="8064A2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3F3151"/>
              </a:outerShdw>
            </a:effectLst>
          </p:spPr>
          <p:txBody>
            <a:bodyPr/>
            <a:lstStyle/>
            <a:p>
              <a:pPr algn="ctr">
                <a:defRPr/>
              </a:pPr>
              <a:r>
                <a:rPr lang="uk-UA" sz="1200">
                  <a:solidFill>
                    <a:srgbClr val="FFFFFF"/>
                  </a:solidFill>
                  <a:latin typeface="Cambria" pitchFamily="18" charset="0"/>
                  <a:ea typeface="Times New Roman" pitchFamily="18" charset="0"/>
                  <a:cs typeface="Calibri" pitchFamily="34" charset="0"/>
                </a:rPr>
                <a:t>Оперативна</a:t>
              </a:r>
              <a:r>
                <a:rPr lang="ru-RU" sz="1200">
                  <a:solidFill>
                    <a:srgbClr val="FFFFFF"/>
                  </a:solidFill>
                  <a:latin typeface="Cambria" pitchFamily="18" charset="0"/>
                  <a:ea typeface="Times New Roman" pitchFamily="18" charset="0"/>
                  <a:cs typeface="Calibri" pitchFamily="34" charset="0"/>
                </a:rPr>
                <a:t> ціль 2</a:t>
              </a:r>
              <a:endParaRPr lang="ru-RU" sz="1200">
                <a:solidFill>
                  <a:srgbClr val="0F5494"/>
                </a:solidFill>
                <a:latin typeface="Verdana" pitchFamily="34" charset="0"/>
                <a:ea typeface="Times New Roman" pitchFamily="18" charset="0"/>
                <a:cs typeface="Calibri" pitchFamily="34" charset="0"/>
              </a:endParaRPr>
            </a:p>
          </p:txBody>
        </p:sp>
        <p:sp>
          <p:nvSpPr>
            <p:cNvPr id="73737" name="Rectangle 9"/>
            <p:cNvSpPr>
              <a:spLocks noChangeArrowheads="1"/>
            </p:cNvSpPr>
            <p:nvPr/>
          </p:nvSpPr>
          <p:spPr bwMode="auto">
            <a:xfrm>
              <a:off x="1227" y="2438"/>
              <a:ext cx="678" cy="230"/>
            </a:xfrm>
            <a:prstGeom prst="rect">
              <a:avLst/>
            </a:prstGeom>
            <a:gradFill rotWithShape="0">
              <a:gsLst>
                <a:gs pos="0">
                  <a:srgbClr val="B2A1C7"/>
                </a:gs>
                <a:gs pos="50000">
                  <a:srgbClr val="E5DFEC"/>
                </a:gs>
                <a:gs pos="100000">
                  <a:srgbClr val="B2A1C7"/>
                </a:gs>
              </a:gsLst>
              <a:lin ang="18900000" scaled="1"/>
            </a:gradFill>
            <a:ln w="12700">
              <a:solidFill>
                <a:srgbClr val="B2A1C7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3F3151">
                  <a:alpha val="50000"/>
                </a:srgbClr>
              </a:outerShdw>
            </a:effectLst>
          </p:spPr>
          <p:txBody>
            <a:bodyPr/>
            <a:lstStyle/>
            <a:p>
              <a:pPr algn="ctr">
                <a:defRPr/>
              </a:pPr>
              <a:r>
                <a:rPr lang="ru-RU" sz="1000">
                  <a:solidFill>
                    <a:srgbClr val="0F5494"/>
                  </a:solidFill>
                  <a:latin typeface="Cambria" pitchFamily="18" charset="0"/>
                  <a:ea typeface="Times New Roman" pitchFamily="18" charset="0"/>
                  <a:cs typeface="Calibri" pitchFamily="34" charset="0"/>
                </a:rPr>
                <a:t>Програма </a:t>
              </a:r>
              <a:r>
                <a:rPr lang="ru-RU" sz="1200">
                  <a:solidFill>
                    <a:srgbClr val="0F5494"/>
                  </a:solidFill>
                  <a:latin typeface="Cambria" pitchFamily="18" charset="0"/>
                  <a:ea typeface="Times New Roman" pitchFamily="18" charset="0"/>
                  <a:cs typeface="Calibri" pitchFamily="34" charset="0"/>
                </a:rPr>
                <a:t>1.1</a:t>
              </a:r>
              <a:endParaRPr lang="ru-RU" sz="1200">
                <a:solidFill>
                  <a:srgbClr val="0F5494"/>
                </a:solidFill>
                <a:latin typeface="Verdana" pitchFamily="34" charset="0"/>
                <a:ea typeface="Times New Roman" pitchFamily="18" charset="0"/>
                <a:cs typeface="Calibri" pitchFamily="34" charset="0"/>
              </a:endParaRPr>
            </a:p>
          </p:txBody>
        </p:sp>
        <p:sp>
          <p:nvSpPr>
            <p:cNvPr id="73738" name="Rectangle 10"/>
            <p:cNvSpPr>
              <a:spLocks noChangeArrowheads="1"/>
            </p:cNvSpPr>
            <p:nvPr/>
          </p:nvSpPr>
          <p:spPr bwMode="auto">
            <a:xfrm>
              <a:off x="3283" y="2438"/>
              <a:ext cx="678" cy="230"/>
            </a:xfrm>
            <a:prstGeom prst="rect">
              <a:avLst/>
            </a:prstGeom>
            <a:gradFill rotWithShape="0">
              <a:gsLst>
                <a:gs pos="0">
                  <a:srgbClr val="B2A1C7"/>
                </a:gs>
                <a:gs pos="50000">
                  <a:srgbClr val="E5DFEC"/>
                </a:gs>
                <a:gs pos="100000">
                  <a:srgbClr val="B2A1C7"/>
                </a:gs>
              </a:gsLst>
              <a:lin ang="18900000" scaled="1"/>
            </a:gradFill>
            <a:ln w="12700">
              <a:solidFill>
                <a:srgbClr val="B2A1C7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3F3151">
                  <a:alpha val="50000"/>
                </a:srgbClr>
              </a:outerShdw>
            </a:effectLst>
          </p:spPr>
          <p:txBody>
            <a:bodyPr/>
            <a:lstStyle/>
            <a:p>
              <a:pPr algn="ctr">
                <a:defRPr/>
              </a:pPr>
              <a:r>
                <a:rPr lang="ru-RU" sz="1000">
                  <a:solidFill>
                    <a:srgbClr val="0F5494"/>
                  </a:solidFill>
                  <a:latin typeface="Cambria" pitchFamily="18" charset="0"/>
                  <a:ea typeface="Times New Roman" pitchFamily="18" charset="0"/>
                  <a:cs typeface="Calibri" pitchFamily="34" charset="0"/>
                </a:rPr>
                <a:t>Програма</a:t>
              </a:r>
              <a:r>
                <a:rPr lang="ru-RU" sz="1200">
                  <a:solidFill>
                    <a:srgbClr val="0F5494"/>
                  </a:solidFill>
                  <a:latin typeface="Cambria" pitchFamily="18" charset="0"/>
                  <a:ea typeface="Times New Roman" pitchFamily="18" charset="0"/>
                  <a:cs typeface="Calibri" pitchFamily="34" charset="0"/>
                </a:rPr>
                <a:t> 1.2</a:t>
              </a:r>
              <a:endParaRPr lang="ru-RU" sz="1200">
                <a:solidFill>
                  <a:srgbClr val="0F5494"/>
                </a:solidFill>
                <a:latin typeface="Verdana" pitchFamily="34" charset="0"/>
                <a:ea typeface="Times New Roman" pitchFamily="18" charset="0"/>
                <a:cs typeface="Calibri" pitchFamily="34" charset="0"/>
              </a:endParaRPr>
            </a:p>
          </p:txBody>
        </p:sp>
        <p:sp>
          <p:nvSpPr>
            <p:cNvPr id="73739" name="Rectangle 11"/>
            <p:cNvSpPr>
              <a:spLocks noChangeArrowheads="1"/>
            </p:cNvSpPr>
            <p:nvPr/>
          </p:nvSpPr>
          <p:spPr bwMode="auto">
            <a:xfrm>
              <a:off x="709" y="2898"/>
              <a:ext cx="518" cy="284"/>
            </a:xfrm>
            <a:prstGeom prst="rect">
              <a:avLst/>
            </a:prstGeom>
            <a:gradFill rotWithShape="0">
              <a:gsLst>
                <a:gs pos="0">
                  <a:srgbClr val="B2A1C7"/>
                </a:gs>
                <a:gs pos="50000">
                  <a:srgbClr val="E5DFEC"/>
                </a:gs>
                <a:gs pos="100000">
                  <a:srgbClr val="B2A1C7"/>
                </a:gs>
              </a:gsLst>
              <a:lin ang="18900000" scaled="1"/>
            </a:gradFill>
            <a:ln w="12700">
              <a:solidFill>
                <a:srgbClr val="B2A1C7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3F3151">
                  <a:alpha val="50000"/>
                </a:srgbClr>
              </a:outerShdw>
            </a:effectLst>
          </p:spPr>
          <p:txBody>
            <a:bodyPr/>
            <a:lstStyle/>
            <a:p>
              <a:pPr algn="ctr">
                <a:defRPr/>
              </a:pPr>
              <a:r>
                <a:rPr lang="ru-RU" sz="1200">
                  <a:solidFill>
                    <a:srgbClr val="0F5494"/>
                  </a:solidFill>
                  <a:latin typeface="Cambria" pitchFamily="18" charset="0"/>
                  <a:ea typeface="Times New Roman" pitchFamily="18" charset="0"/>
                  <a:cs typeface="Calibri" pitchFamily="34" charset="0"/>
                </a:rPr>
                <a:t>Проект </a:t>
              </a:r>
              <a:endParaRPr lang="en-GB" sz="800">
                <a:solidFill>
                  <a:srgbClr val="0F5494"/>
                </a:solidFill>
                <a:latin typeface="Verdana" pitchFamily="34" charset="0"/>
                <a:ea typeface="Times New Roman" pitchFamily="18" charset="0"/>
                <a:cs typeface="Calibri" pitchFamily="34" charset="0"/>
              </a:endParaRPr>
            </a:p>
            <a:p>
              <a:pPr algn="ctr" eaLnBrk="0" hangingPunct="0">
                <a:defRPr/>
              </a:pPr>
              <a:r>
                <a:rPr lang="ru-RU" sz="1200">
                  <a:solidFill>
                    <a:srgbClr val="0F5494"/>
                  </a:solidFill>
                  <a:latin typeface="Cambria" pitchFamily="18" charset="0"/>
                  <a:ea typeface="Times New Roman" pitchFamily="18" charset="0"/>
                  <a:cs typeface="Calibri" pitchFamily="34" charset="0"/>
                </a:rPr>
                <a:t>1.1.1</a:t>
              </a:r>
              <a:endParaRPr lang="ru-RU" sz="1200">
                <a:solidFill>
                  <a:srgbClr val="0F5494"/>
                </a:solidFill>
                <a:latin typeface="Verdana" pitchFamily="34" charset="0"/>
                <a:ea typeface="Times New Roman" pitchFamily="18" charset="0"/>
                <a:cs typeface="Calibri" pitchFamily="34" charset="0"/>
              </a:endParaRPr>
            </a:p>
          </p:txBody>
        </p:sp>
        <p:sp>
          <p:nvSpPr>
            <p:cNvPr id="73740" name="Rectangle 12"/>
            <p:cNvSpPr>
              <a:spLocks noChangeArrowheads="1"/>
            </p:cNvSpPr>
            <p:nvPr/>
          </p:nvSpPr>
          <p:spPr bwMode="auto">
            <a:xfrm>
              <a:off x="1321" y="2898"/>
              <a:ext cx="497" cy="284"/>
            </a:xfrm>
            <a:prstGeom prst="rect">
              <a:avLst/>
            </a:prstGeom>
            <a:gradFill rotWithShape="0">
              <a:gsLst>
                <a:gs pos="0">
                  <a:srgbClr val="B2A1C7"/>
                </a:gs>
                <a:gs pos="50000">
                  <a:srgbClr val="E5DFEC"/>
                </a:gs>
                <a:gs pos="100000">
                  <a:srgbClr val="B2A1C7"/>
                </a:gs>
              </a:gsLst>
              <a:lin ang="18900000" scaled="1"/>
            </a:gradFill>
            <a:ln w="12700">
              <a:solidFill>
                <a:srgbClr val="B2A1C7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3F3151">
                  <a:alpha val="50000"/>
                </a:srgbClr>
              </a:outerShdw>
            </a:effectLst>
          </p:spPr>
          <p:txBody>
            <a:bodyPr/>
            <a:lstStyle/>
            <a:p>
              <a:pPr algn="ctr">
                <a:defRPr/>
              </a:pPr>
              <a:r>
                <a:rPr lang="ru-RU" sz="1200">
                  <a:solidFill>
                    <a:srgbClr val="0F5494"/>
                  </a:solidFill>
                  <a:latin typeface="Cambria" pitchFamily="18" charset="0"/>
                  <a:ea typeface="Times New Roman" pitchFamily="18" charset="0"/>
                  <a:cs typeface="Calibri" pitchFamily="34" charset="0"/>
                </a:rPr>
                <a:t>Проект </a:t>
              </a:r>
              <a:endParaRPr lang="en-GB" sz="800">
                <a:solidFill>
                  <a:srgbClr val="0F5494"/>
                </a:solidFill>
                <a:latin typeface="Verdana" pitchFamily="34" charset="0"/>
                <a:ea typeface="Times New Roman" pitchFamily="18" charset="0"/>
                <a:cs typeface="Calibri" pitchFamily="34" charset="0"/>
              </a:endParaRPr>
            </a:p>
            <a:p>
              <a:pPr algn="ctr" eaLnBrk="0" hangingPunct="0">
                <a:defRPr/>
              </a:pPr>
              <a:r>
                <a:rPr lang="ru-RU" sz="1200">
                  <a:solidFill>
                    <a:srgbClr val="0F5494"/>
                  </a:solidFill>
                  <a:latin typeface="Cambria" pitchFamily="18" charset="0"/>
                  <a:ea typeface="Times New Roman" pitchFamily="18" charset="0"/>
                  <a:cs typeface="Calibri" pitchFamily="34" charset="0"/>
                </a:rPr>
                <a:t>1.1.2</a:t>
              </a:r>
              <a:endParaRPr lang="ru-RU" sz="1200">
                <a:solidFill>
                  <a:srgbClr val="0F5494"/>
                </a:solidFill>
                <a:latin typeface="Verdana" pitchFamily="34" charset="0"/>
                <a:ea typeface="Times New Roman" pitchFamily="18" charset="0"/>
                <a:cs typeface="Calibri" pitchFamily="34" charset="0"/>
              </a:endParaRPr>
            </a:p>
          </p:txBody>
        </p:sp>
        <p:sp>
          <p:nvSpPr>
            <p:cNvPr id="73741" name="Rectangle 13"/>
            <p:cNvSpPr>
              <a:spLocks noChangeArrowheads="1"/>
            </p:cNvSpPr>
            <p:nvPr/>
          </p:nvSpPr>
          <p:spPr bwMode="auto">
            <a:xfrm>
              <a:off x="1927" y="2898"/>
              <a:ext cx="473" cy="284"/>
            </a:xfrm>
            <a:prstGeom prst="rect">
              <a:avLst/>
            </a:prstGeom>
            <a:gradFill rotWithShape="0">
              <a:gsLst>
                <a:gs pos="0">
                  <a:srgbClr val="B2A1C7"/>
                </a:gs>
                <a:gs pos="50000">
                  <a:srgbClr val="E5DFEC"/>
                </a:gs>
                <a:gs pos="100000">
                  <a:srgbClr val="B2A1C7"/>
                </a:gs>
              </a:gsLst>
              <a:lin ang="18900000" scaled="1"/>
            </a:gradFill>
            <a:ln w="12700">
              <a:solidFill>
                <a:srgbClr val="B2A1C7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3F3151">
                  <a:alpha val="50000"/>
                </a:srgbClr>
              </a:outerShdw>
            </a:effectLst>
          </p:spPr>
          <p:txBody>
            <a:bodyPr/>
            <a:lstStyle/>
            <a:p>
              <a:pPr algn="ctr">
                <a:defRPr/>
              </a:pPr>
              <a:r>
                <a:rPr lang="ru-RU" sz="1200">
                  <a:solidFill>
                    <a:srgbClr val="0F5494"/>
                  </a:solidFill>
                  <a:latin typeface="Cambria" pitchFamily="18" charset="0"/>
                  <a:ea typeface="Times New Roman" pitchFamily="18" charset="0"/>
                  <a:cs typeface="Calibri" pitchFamily="34" charset="0"/>
                </a:rPr>
                <a:t>Захід </a:t>
              </a:r>
              <a:endParaRPr lang="en-GB" sz="800">
                <a:solidFill>
                  <a:srgbClr val="0F5494"/>
                </a:solidFill>
                <a:latin typeface="Verdana" pitchFamily="34" charset="0"/>
                <a:ea typeface="Times New Roman" pitchFamily="18" charset="0"/>
                <a:cs typeface="Calibri" pitchFamily="34" charset="0"/>
              </a:endParaRPr>
            </a:p>
            <a:p>
              <a:pPr algn="ctr" eaLnBrk="0" hangingPunct="0">
                <a:defRPr/>
              </a:pPr>
              <a:r>
                <a:rPr lang="ru-RU" sz="1200">
                  <a:solidFill>
                    <a:srgbClr val="0F5494"/>
                  </a:solidFill>
                  <a:latin typeface="Cambria" pitchFamily="18" charset="0"/>
                  <a:ea typeface="Times New Roman" pitchFamily="18" charset="0"/>
                  <a:cs typeface="Calibri" pitchFamily="34" charset="0"/>
                </a:rPr>
                <a:t>1.1.3 </a:t>
              </a:r>
              <a:endParaRPr lang="ru-RU" sz="1200">
                <a:solidFill>
                  <a:srgbClr val="0F5494"/>
                </a:solidFill>
                <a:latin typeface="Verdana" pitchFamily="34" charset="0"/>
                <a:ea typeface="Times New Roman" pitchFamily="18" charset="0"/>
                <a:cs typeface="Calibri" pitchFamily="34" charset="0"/>
              </a:endParaRPr>
            </a:p>
          </p:txBody>
        </p:sp>
        <p:sp>
          <p:nvSpPr>
            <p:cNvPr id="73742" name="Rectangle 14"/>
            <p:cNvSpPr>
              <a:spLocks noChangeArrowheads="1"/>
            </p:cNvSpPr>
            <p:nvPr/>
          </p:nvSpPr>
          <p:spPr bwMode="auto">
            <a:xfrm>
              <a:off x="2765" y="2898"/>
              <a:ext cx="518" cy="284"/>
            </a:xfrm>
            <a:prstGeom prst="rect">
              <a:avLst/>
            </a:prstGeom>
            <a:gradFill rotWithShape="0">
              <a:gsLst>
                <a:gs pos="0">
                  <a:srgbClr val="B2A1C7"/>
                </a:gs>
                <a:gs pos="50000">
                  <a:srgbClr val="E5DFEC"/>
                </a:gs>
                <a:gs pos="100000">
                  <a:srgbClr val="B2A1C7"/>
                </a:gs>
              </a:gsLst>
              <a:lin ang="18900000" scaled="1"/>
            </a:gradFill>
            <a:ln w="12700">
              <a:solidFill>
                <a:srgbClr val="B2A1C7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3F3151">
                  <a:alpha val="50000"/>
                </a:srgbClr>
              </a:outerShdw>
            </a:effectLst>
          </p:spPr>
          <p:txBody>
            <a:bodyPr/>
            <a:lstStyle/>
            <a:p>
              <a:pPr algn="ctr">
                <a:defRPr/>
              </a:pPr>
              <a:r>
                <a:rPr lang="ru-RU" sz="1200">
                  <a:solidFill>
                    <a:srgbClr val="0F5494"/>
                  </a:solidFill>
                  <a:latin typeface="Cambria" pitchFamily="18" charset="0"/>
                  <a:ea typeface="Times New Roman" pitchFamily="18" charset="0"/>
                  <a:cs typeface="Calibri" pitchFamily="34" charset="0"/>
                </a:rPr>
                <a:t>Проект </a:t>
              </a:r>
              <a:endParaRPr lang="en-GB" sz="800">
                <a:solidFill>
                  <a:srgbClr val="0F5494"/>
                </a:solidFill>
                <a:latin typeface="Verdana" pitchFamily="34" charset="0"/>
                <a:ea typeface="Times New Roman" pitchFamily="18" charset="0"/>
                <a:cs typeface="Calibri" pitchFamily="34" charset="0"/>
              </a:endParaRPr>
            </a:p>
            <a:p>
              <a:pPr algn="ctr" eaLnBrk="0" hangingPunct="0">
                <a:defRPr/>
              </a:pPr>
              <a:r>
                <a:rPr lang="ru-RU" sz="1200">
                  <a:solidFill>
                    <a:srgbClr val="0F5494"/>
                  </a:solidFill>
                  <a:latin typeface="Cambria" pitchFamily="18" charset="0"/>
                  <a:ea typeface="Times New Roman" pitchFamily="18" charset="0"/>
                  <a:cs typeface="Calibri" pitchFamily="34" charset="0"/>
                </a:rPr>
                <a:t>1.2.1</a:t>
              </a:r>
              <a:endParaRPr lang="ru-RU" sz="1200">
                <a:solidFill>
                  <a:srgbClr val="0F5494"/>
                </a:solidFill>
                <a:latin typeface="Verdana" pitchFamily="34" charset="0"/>
                <a:ea typeface="Times New Roman" pitchFamily="18" charset="0"/>
                <a:cs typeface="Calibri" pitchFamily="34" charset="0"/>
              </a:endParaRPr>
            </a:p>
          </p:txBody>
        </p:sp>
        <p:sp>
          <p:nvSpPr>
            <p:cNvPr id="73743" name="Rectangle 15"/>
            <p:cNvSpPr>
              <a:spLocks noChangeArrowheads="1"/>
            </p:cNvSpPr>
            <p:nvPr/>
          </p:nvSpPr>
          <p:spPr bwMode="auto">
            <a:xfrm>
              <a:off x="3363" y="2898"/>
              <a:ext cx="498" cy="284"/>
            </a:xfrm>
            <a:prstGeom prst="rect">
              <a:avLst/>
            </a:prstGeom>
            <a:gradFill rotWithShape="0">
              <a:gsLst>
                <a:gs pos="0">
                  <a:srgbClr val="B2A1C7"/>
                </a:gs>
                <a:gs pos="50000">
                  <a:srgbClr val="E5DFEC"/>
                </a:gs>
                <a:gs pos="100000">
                  <a:srgbClr val="B2A1C7"/>
                </a:gs>
              </a:gsLst>
              <a:lin ang="18900000" scaled="1"/>
            </a:gradFill>
            <a:ln w="12700">
              <a:solidFill>
                <a:srgbClr val="B2A1C7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3F3151">
                  <a:alpha val="50000"/>
                </a:srgbClr>
              </a:outerShdw>
            </a:effectLst>
          </p:spPr>
          <p:txBody>
            <a:bodyPr/>
            <a:lstStyle/>
            <a:p>
              <a:pPr algn="ctr">
                <a:defRPr/>
              </a:pPr>
              <a:r>
                <a:rPr lang="ru-RU" sz="1200">
                  <a:solidFill>
                    <a:srgbClr val="0F5494"/>
                  </a:solidFill>
                  <a:latin typeface="Cambria" pitchFamily="18" charset="0"/>
                  <a:ea typeface="Times New Roman" pitchFamily="18" charset="0"/>
                  <a:cs typeface="Calibri" pitchFamily="34" charset="0"/>
                </a:rPr>
                <a:t>Проект </a:t>
              </a:r>
              <a:endParaRPr lang="en-GB" sz="800">
                <a:solidFill>
                  <a:srgbClr val="0F5494"/>
                </a:solidFill>
                <a:latin typeface="Verdana" pitchFamily="34" charset="0"/>
                <a:ea typeface="Times New Roman" pitchFamily="18" charset="0"/>
                <a:cs typeface="Calibri" pitchFamily="34" charset="0"/>
              </a:endParaRPr>
            </a:p>
            <a:p>
              <a:pPr algn="ctr" eaLnBrk="0" hangingPunct="0">
                <a:defRPr/>
              </a:pPr>
              <a:r>
                <a:rPr lang="ru-RU" sz="1200">
                  <a:solidFill>
                    <a:srgbClr val="0F5494"/>
                  </a:solidFill>
                  <a:latin typeface="Cambria" pitchFamily="18" charset="0"/>
                  <a:ea typeface="Times New Roman" pitchFamily="18" charset="0"/>
                  <a:cs typeface="Calibri" pitchFamily="34" charset="0"/>
                </a:rPr>
                <a:t>1.2.2</a:t>
              </a:r>
              <a:endParaRPr lang="ru-RU" sz="1200">
                <a:solidFill>
                  <a:srgbClr val="0F5494"/>
                </a:solidFill>
                <a:latin typeface="Verdana" pitchFamily="34" charset="0"/>
                <a:ea typeface="Times New Roman" pitchFamily="18" charset="0"/>
                <a:cs typeface="Calibri" pitchFamily="34" charset="0"/>
              </a:endParaRPr>
            </a:p>
          </p:txBody>
        </p:sp>
        <p:sp>
          <p:nvSpPr>
            <p:cNvPr id="73744" name="Rectangle 16"/>
            <p:cNvSpPr>
              <a:spLocks noChangeArrowheads="1"/>
            </p:cNvSpPr>
            <p:nvPr/>
          </p:nvSpPr>
          <p:spPr bwMode="auto">
            <a:xfrm>
              <a:off x="3961" y="2898"/>
              <a:ext cx="476" cy="284"/>
            </a:xfrm>
            <a:prstGeom prst="rect">
              <a:avLst/>
            </a:prstGeom>
            <a:gradFill rotWithShape="0">
              <a:gsLst>
                <a:gs pos="0">
                  <a:srgbClr val="B2A1C7"/>
                </a:gs>
                <a:gs pos="50000">
                  <a:srgbClr val="E5DFEC"/>
                </a:gs>
                <a:gs pos="100000">
                  <a:srgbClr val="B2A1C7"/>
                </a:gs>
              </a:gsLst>
              <a:lin ang="18900000" scaled="1"/>
            </a:gradFill>
            <a:ln w="12700">
              <a:solidFill>
                <a:srgbClr val="B2A1C7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3F3151">
                  <a:alpha val="50000"/>
                </a:srgbClr>
              </a:outerShdw>
            </a:effectLst>
          </p:spPr>
          <p:txBody>
            <a:bodyPr/>
            <a:lstStyle/>
            <a:p>
              <a:pPr algn="ctr">
                <a:defRPr/>
              </a:pPr>
              <a:r>
                <a:rPr lang="ru-RU" sz="1200">
                  <a:solidFill>
                    <a:srgbClr val="0F5494"/>
                  </a:solidFill>
                  <a:latin typeface="Cambria" pitchFamily="18" charset="0"/>
                  <a:ea typeface="Times New Roman" pitchFamily="18" charset="0"/>
                  <a:cs typeface="Calibri" pitchFamily="34" charset="0"/>
                </a:rPr>
                <a:t>Захід </a:t>
              </a:r>
              <a:endParaRPr lang="en-GB" sz="800">
                <a:solidFill>
                  <a:srgbClr val="0F5494"/>
                </a:solidFill>
                <a:latin typeface="Verdana" pitchFamily="34" charset="0"/>
                <a:ea typeface="Times New Roman" pitchFamily="18" charset="0"/>
                <a:cs typeface="Calibri" pitchFamily="34" charset="0"/>
              </a:endParaRPr>
            </a:p>
            <a:p>
              <a:pPr algn="ctr" eaLnBrk="0" hangingPunct="0">
                <a:defRPr/>
              </a:pPr>
              <a:r>
                <a:rPr lang="ru-RU" sz="1200">
                  <a:solidFill>
                    <a:srgbClr val="0F5494"/>
                  </a:solidFill>
                  <a:latin typeface="Cambria" pitchFamily="18" charset="0"/>
                  <a:ea typeface="Times New Roman" pitchFamily="18" charset="0"/>
                  <a:cs typeface="Calibri" pitchFamily="34" charset="0"/>
                </a:rPr>
                <a:t>1.2.3 </a:t>
              </a:r>
              <a:endParaRPr lang="ru-RU" sz="1200">
                <a:solidFill>
                  <a:srgbClr val="0F5494"/>
                </a:solidFill>
                <a:latin typeface="Verdana" pitchFamily="34" charset="0"/>
                <a:ea typeface="Times New Roman" pitchFamily="18" charset="0"/>
                <a:cs typeface="Calibri" pitchFamily="34" charset="0"/>
              </a:endParaRPr>
            </a:p>
          </p:txBody>
        </p:sp>
        <p:cxnSp>
          <p:nvCxnSpPr>
            <p:cNvPr id="46102" name="AutoShape 17"/>
            <p:cNvCxnSpPr>
              <a:cxnSpLocks noChangeShapeType="1"/>
            </p:cNvCxnSpPr>
            <p:nvPr/>
          </p:nvCxnSpPr>
          <p:spPr bwMode="auto">
            <a:xfrm flipH="1">
              <a:off x="1927" y="1604"/>
              <a:ext cx="344" cy="219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46103" name="AutoShape 18"/>
            <p:cNvCxnSpPr>
              <a:cxnSpLocks noChangeShapeType="1"/>
            </p:cNvCxnSpPr>
            <p:nvPr/>
          </p:nvCxnSpPr>
          <p:spPr bwMode="auto">
            <a:xfrm flipH="1" flipV="1">
              <a:off x="2635" y="1546"/>
              <a:ext cx="384" cy="277"/>
            </a:xfrm>
            <a:prstGeom prst="straightConnector1">
              <a:avLst/>
            </a:prstGeom>
            <a:noFill/>
            <a:ln w="19050">
              <a:solidFill>
                <a:srgbClr val="5F497A"/>
              </a:solidFill>
              <a:prstDash val="sysDot"/>
              <a:round/>
              <a:headEnd/>
              <a:tailEnd/>
            </a:ln>
          </p:spPr>
        </p:cxnSp>
        <p:cxnSp>
          <p:nvCxnSpPr>
            <p:cNvPr id="46104" name="AutoShape 19"/>
            <p:cNvCxnSpPr>
              <a:cxnSpLocks noChangeShapeType="1"/>
            </p:cNvCxnSpPr>
            <p:nvPr/>
          </p:nvCxnSpPr>
          <p:spPr bwMode="auto">
            <a:xfrm>
              <a:off x="1927" y="2174"/>
              <a:ext cx="0" cy="13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46105" name="AutoShape 20"/>
            <p:cNvCxnSpPr>
              <a:cxnSpLocks noChangeShapeType="1"/>
            </p:cNvCxnSpPr>
            <p:nvPr/>
          </p:nvCxnSpPr>
          <p:spPr bwMode="auto">
            <a:xfrm>
              <a:off x="3019" y="2174"/>
              <a:ext cx="0" cy="13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46106" name="AutoShape 21"/>
            <p:cNvCxnSpPr>
              <a:cxnSpLocks noChangeShapeType="1"/>
            </p:cNvCxnSpPr>
            <p:nvPr/>
          </p:nvCxnSpPr>
          <p:spPr bwMode="auto">
            <a:xfrm flipH="1">
              <a:off x="1593" y="2311"/>
              <a:ext cx="2002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46107" name="AutoShape 22"/>
            <p:cNvCxnSpPr>
              <a:cxnSpLocks noChangeShapeType="1"/>
            </p:cNvCxnSpPr>
            <p:nvPr/>
          </p:nvCxnSpPr>
          <p:spPr bwMode="auto">
            <a:xfrm>
              <a:off x="1593" y="2315"/>
              <a:ext cx="0" cy="12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46108" name="AutoShape 23"/>
            <p:cNvCxnSpPr>
              <a:cxnSpLocks noChangeShapeType="1"/>
            </p:cNvCxnSpPr>
            <p:nvPr/>
          </p:nvCxnSpPr>
          <p:spPr bwMode="auto">
            <a:xfrm>
              <a:off x="3595" y="2315"/>
              <a:ext cx="0" cy="12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46109" name="AutoShape 24"/>
            <p:cNvCxnSpPr>
              <a:cxnSpLocks noChangeShapeType="1"/>
            </p:cNvCxnSpPr>
            <p:nvPr/>
          </p:nvCxnSpPr>
          <p:spPr bwMode="auto">
            <a:xfrm flipH="1">
              <a:off x="991" y="2810"/>
              <a:ext cx="1182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46110" name="AutoShape 25"/>
            <p:cNvCxnSpPr>
              <a:cxnSpLocks noChangeShapeType="1"/>
            </p:cNvCxnSpPr>
            <p:nvPr/>
          </p:nvCxnSpPr>
          <p:spPr bwMode="auto">
            <a:xfrm flipH="1">
              <a:off x="2989" y="2799"/>
              <a:ext cx="1182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46111" name="AutoShape 26"/>
            <p:cNvCxnSpPr>
              <a:cxnSpLocks noChangeShapeType="1"/>
            </p:cNvCxnSpPr>
            <p:nvPr/>
          </p:nvCxnSpPr>
          <p:spPr bwMode="auto">
            <a:xfrm>
              <a:off x="991" y="2810"/>
              <a:ext cx="0" cy="12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46112" name="AutoShape 27"/>
            <p:cNvCxnSpPr>
              <a:cxnSpLocks noChangeShapeType="1"/>
            </p:cNvCxnSpPr>
            <p:nvPr/>
          </p:nvCxnSpPr>
          <p:spPr bwMode="auto">
            <a:xfrm>
              <a:off x="2173" y="2811"/>
              <a:ext cx="0" cy="12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46113" name="AutoShape 28"/>
            <p:cNvCxnSpPr>
              <a:cxnSpLocks noChangeShapeType="1"/>
            </p:cNvCxnSpPr>
            <p:nvPr/>
          </p:nvCxnSpPr>
          <p:spPr bwMode="auto">
            <a:xfrm>
              <a:off x="1593" y="2673"/>
              <a:ext cx="0" cy="24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46114" name="AutoShape 29"/>
            <p:cNvCxnSpPr>
              <a:cxnSpLocks noChangeShapeType="1"/>
            </p:cNvCxnSpPr>
            <p:nvPr/>
          </p:nvCxnSpPr>
          <p:spPr bwMode="auto">
            <a:xfrm>
              <a:off x="3625" y="2673"/>
              <a:ext cx="0" cy="12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46115" name="AutoShape 30"/>
            <p:cNvCxnSpPr>
              <a:cxnSpLocks noChangeShapeType="1"/>
            </p:cNvCxnSpPr>
            <p:nvPr/>
          </p:nvCxnSpPr>
          <p:spPr bwMode="auto">
            <a:xfrm>
              <a:off x="2989" y="2799"/>
              <a:ext cx="0" cy="12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46116" name="AutoShape 31"/>
            <p:cNvCxnSpPr>
              <a:cxnSpLocks noChangeShapeType="1"/>
            </p:cNvCxnSpPr>
            <p:nvPr/>
          </p:nvCxnSpPr>
          <p:spPr bwMode="auto">
            <a:xfrm>
              <a:off x="3625" y="2799"/>
              <a:ext cx="0" cy="12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46117" name="AutoShape 32"/>
            <p:cNvCxnSpPr>
              <a:cxnSpLocks noChangeShapeType="1"/>
            </p:cNvCxnSpPr>
            <p:nvPr/>
          </p:nvCxnSpPr>
          <p:spPr bwMode="auto">
            <a:xfrm>
              <a:off x="4171" y="2799"/>
              <a:ext cx="0" cy="12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46118" name="AutoShape 33"/>
            <p:cNvCxnSpPr>
              <a:cxnSpLocks noChangeShapeType="1"/>
            </p:cNvCxnSpPr>
            <p:nvPr/>
          </p:nvCxnSpPr>
          <p:spPr bwMode="auto">
            <a:xfrm flipH="1">
              <a:off x="1905" y="2009"/>
              <a:ext cx="802" cy="517"/>
            </a:xfrm>
            <a:prstGeom prst="straightConnector1">
              <a:avLst/>
            </a:prstGeom>
            <a:noFill/>
            <a:ln w="19050">
              <a:solidFill>
                <a:srgbClr val="5F497A"/>
              </a:solidFill>
              <a:prstDash val="sysDot"/>
              <a:round/>
              <a:headEnd/>
              <a:tailEnd/>
            </a:ln>
          </p:spPr>
        </p:cxnSp>
        <p:cxnSp>
          <p:nvCxnSpPr>
            <p:cNvPr id="46119" name="AutoShape 34"/>
            <p:cNvCxnSpPr>
              <a:cxnSpLocks noChangeShapeType="1"/>
            </p:cNvCxnSpPr>
            <p:nvPr/>
          </p:nvCxnSpPr>
          <p:spPr bwMode="auto">
            <a:xfrm flipH="1">
              <a:off x="3151" y="1604"/>
              <a:ext cx="212" cy="219"/>
            </a:xfrm>
            <a:prstGeom prst="straightConnector1">
              <a:avLst/>
            </a:prstGeom>
            <a:noFill/>
            <a:ln w="19050">
              <a:solidFill>
                <a:srgbClr val="5F497A"/>
              </a:solidFill>
              <a:prstDash val="sysDot"/>
              <a:round/>
              <a:headEnd/>
              <a:tailEnd/>
            </a:ln>
          </p:spPr>
        </p:cxnSp>
      </p:grpSp>
      <p:sp>
        <p:nvSpPr>
          <p:cNvPr id="46083" name="Rectangle 35"/>
          <p:cNvSpPr>
            <a:spLocks noChangeArrowheads="1"/>
          </p:cNvSpPr>
          <p:nvPr/>
        </p:nvSpPr>
        <p:spPr bwMode="auto">
          <a:xfrm>
            <a:off x="-315913" y="2195513"/>
            <a:ext cx="1841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uk-UA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46084" name="Rectangle 36"/>
          <p:cNvSpPr>
            <a:spLocks noChangeArrowheads="1"/>
          </p:cNvSpPr>
          <p:nvPr/>
        </p:nvSpPr>
        <p:spPr bwMode="auto">
          <a:xfrm>
            <a:off x="-315913" y="2271713"/>
            <a:ext cx="1841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uk-UA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46085" name="Oval 37"/>
          <p:cNvSpPr>
            <a:spLocks noChangeArrowheads="1"/>
          </p:cNvSpPr>
          <p:nvPr/>
        </p:nvSpPr>
        <p:spPr bwMode="auto">
          <a:xfrm>
            <a:off x="431800" y="1703388"/>
            <a:ext cx="7040563" cy="2362200"/>
          </a:xfrm>
          <a:prstGeom prst="ellipse">
            <a:avLst/>
          </a:prstGeom>
          <a:solidFill>
            <a:schemeClr val="accent1">
              <a:alpha val="0"/>
            </a:schemeClr>
          </a:solidFill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uk-UA"/>
          </a:p>
        </p:txBody>
      </p:sp>
      <p:sp>
        <p:nvSpPr>
          <p:cNvPr id="46086" name="Oval 38"/>
          <p:cNvSpPr>
            <a:spLocks noChangeArrowheads="1"/>
          </p:cNvSpPr>
          <p:nvPr/>
        </p:nvSpPr>
        <p:spPr bwMode="auto">
          <a:xfrm>
            <a:off x="0" y="3838575"/>
            <a:ext cx="7558088" cy="2759075"/>
          </a:xfrm>
          <a:prstGeom prst="ellipse">
            <a:avLst/>
          </a:prstGeom>
          <a:solidFill>
            <a:schemeClr val="accent1">
              <a:alpha val="0"/>
            </a:schemeClr>
          </a:solidFill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uk-UA"/>
          </a:p>
        </p:txBody>
      </p:sp>
      <p:sp>
        <p:nvSpPr>
          <p:cNvPr id="46087" name="AutoShape 39"/>
          <p:cNvSpPr>
            <a:spLocks noChangeArrowheads="1"/>
          </p:cNvSpPr>
          <p:nvPr/>
        </p:nvSpPr>
        <p:spPr bwMode="auto">
          <a:xfrm>
            <a:off x="6894513" y="1574800"/>
            <a:ext cx="2027237" cy="469900"/>
          </a:xfrm>
          <a:prstGeom prst="wedgeRectCallout">
            <a:avLst>
              <a:gd name="adj1" fmla="val -45144"/>
              <a:gd name="adj2" fmla="val 116894"/>
            </a:avLst>
          </a:prstGeom>
          <a:solidFill>
            <a:schemeClr val="accent1">
              <a:alpha val="0"/>
            </a:schemeClr>
          </a:solidFill>
          <a:ln w="349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uk-UA" sz="2400"/>
              <a:t>стратегія</a:t>
            </a:r>
          </a:p>
        </p:txBody>
      </p:sp>
      <p:sp>
        <p:nvSpPr>
          <p:cNvPr id="46088" name="AutoShape 40"/>
          <p:cNvSpPr>
            <a:spLocks noChangeArrowheads="1"/>
          </p:cNvSpPr>
          <p:nvPr/>
        </p:nvSpPr>
        <p:spPr bwMode="auto">
          <a:xfrm>
            <a:off x="6672263" y="3338513"/>
            <a:ext cx="2471737" cy="804862"/>
          </a:xfrm>
          <a:prstGeom prst="wedgeRectCallout">
            <a:avLst>
              <a:gd name="adj1" fmla="val -47236"/>
              <a:gd name="adj2" fmla="val 79588"/>
            </a:avLst>
          </a:prstGeom>
          <a:solidFill>
            <a:schemeClr val="accent1">
              <a:alpha val="0"/>
            </a:schemeClr>
          </a:solidFill>
          <a:ln w="349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uk-UA" sz="2400"/>
              <a:t>план реалізації стратегії</a:t>
            </a:r>
          </a:p>
        </p:txBody>
      </p:sp>
    </p:spTree>
    <p:extLst>
      <p:ext uri="{BB962C8B-B14F-4D97-AF65-F5344CB8AC3E}">
        <p14:creationId xmlns:p14="http://schemas.microsoft.com/office/powerpoint/2010/main" val="338638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56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142875"/>
            <a:ext cx="9223375" cy="936625"/>
          </a:xfrm>
        </p:spPr>
        <p:txBody>
          <a:bodyPr>
            <a:noAutofit/>
          </a:bodyPr>
          <a:lstStyle/>
          <a:p>
            <a:r>
              <a:rPr lang="uk-UA" altLang="uk-UA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+mn-ea"/>
                <a:cs typeface="Tahoma" pitchFamily="34" charset="0"/>
              </a:rPr>
              <a:t>НА ЩО ВИКОРИСТОВУВАТИ КОШТИ ДФРР?</a:t>
            </a:r>
          </a:p>
        </p:txBody>
      </p:sp>
      <p:sp>
        <p:nvSpPr>
          <p:cNvPr id="322563" name="Содержимое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marL="365125" indent="-182563">
              <a:buClr>
                <a:schemeClr val="tx1"/>
              </a:buClr>
              <a:tabLst>
                <a:tab pos="365125" algn="l"/>
              </a:tabLst>
            </a:pPr>
            <a:r>
              <a:rPr lang="uk-UA" altLang="uk-UA" sz="3200" smtClean="0">
                <a:latin typeface="Arial" panose="020B0604020202020204" pitchFamily="34" charset="0"/>
              </a:rPr>
              <a:t>на проекти стратегічного характеру, а не поточні ремонти.</a:t>
            </a:r>
          </a:p>
          <a:p>
            <a:pPr marL="365125" indent="-182563">
              <a:buClr>
                <a:schemeClr val="tx1"/>
              </a:buClr>
              <a:tabLst>
                <a:tab pos="365125" algn="l"/>
              </a:tabLst>
            </a:pPr>
            <a:r>
              <a:rPr lang="uk-UA" altLang="uk-UA" sz="3200" smtClean="0">
                <a:latin typeface="Arial" panose="020B0604020202020204" pitchFamily="34" charset="0"/>
              </a:rPr>
              <a:t>на проекти, які створюють інфраструктуру, що веде до капіталізації земель, формування доданої вартості, зростання доходів домогосподарств.</a:t>
            </a:r>
          </a:p>
        </p:txBody>
      </p:sp>
    </p:spTree>
    <p:extLst>
      <p:ext uri="{BB962C8B-B14F-4D97-AF65-F5344CB8AC3E}">
        <p14:creationId xmlns:p14="http://schemas.microsoft.com/office/powerpoint/2010/main" val="2037808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>
          <a:xfrm>
            <a:off x="323528" y="17842"/>
            <a:ext cx="8712967" cy="737207"/>
          </a:xfrm>
        </p:spPr>
        <p:txBody>
          <a:bodyPr>
            <a:noAutofit/>
          </a:bodyPr>
          <a:lstStyle/>
          <a:p>
            <a:pPr marL="257175" indent="-257175"/>
            <a:r>
              <a:rPr lang="uk-UA" altLang="en-US" sz="2800" dirty="0">
                <a:effectLst>
                  <a:outerShdw blurRad="38100" dist="38100" dir="2700000" algn="tl">
                    <a:srgbClr val="C0C0C0"/>
                  </a:outerShdw>
                </a:effectLst>
                <a:ea typeface="+mn-ea"/>
              </a:rPr>
              <a:t>У що інвестує ЄС і Україна?</a:t>
            </a:r>
          </a:p>
        </p:txBody>
      </p:sp>
      <p:grpSp>
        <p:nvGrpSpPr>
          <p:cNvPr id="2" name="Группа 1"/>
          <p:cNvGrpSpPr/>
          <p:nvPr/>
        </p:nvGrpSpPr>
        <p:grpSpPr>
          <a:xfrm>
            <a:off x="611560" y="1268760"/>
            <a:ext cx="8269472" cy="5055782"/>
            <a:chOff x="2156635" y="1573216"/>
            <a:chExt cx="7886700" cy="4564112"/>
          </a:xfrm>
        </p:grpSpPr>
        <p:sp>
          <p:nvSpPr>
            <p:cNvPr id="8" name="Rectangle 7"/>
            <p:cNvSpPr/>
            <p:nvPr/>
          </p:nvSpPr>
          <p:spPr bwMode="auto">
            <a:xfrm>
              <a:off x="2156635" y="2545450"/>
              <a:ext cx="731520" cy="3560447"/>
            </a:xfrm>
            <a:prstGeom prst="rect">
              <a:avLst/>
            </a:prstGeom>
            <a:solidFill>
              <a:srgbClr val="92D050"/>
            </a:solidFill>
            <a:ln w="12700" cap="flat" cmpd="sng" algn="ctr">
              <a:noFill/>
              <a:prstDash val="solid"/>
              <a:miter lim="800000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lIns="51435" tIns="25718" rIns="51435" bIns="25718" anchor="ctr"/>
            <a:lstStyle/>
            <a:p>
              <a:pPr algn="ctr">
                <a:defRPr/>
              </a:pPr>
              <a:r>
                <a:rPr lang="uk-UA" sz="1500" b="1" kern="0" dirty="0">
                  <a:solidFill>
                    <a:prstClr val="black"/>
                  </a:solidFill>
                  <a:latin typeface="Calibri" panose="020F0502020204030204"/>
                </a:rPr>
                <a:t>УКР</a:t>
              </a:r>
            </a:p>
            <a:p>
              <a:pPr algn="ctr">
                <a:defRPr/>
              </a:pPr>
              <a:r>
                <a:rPr lang="uk-UA" sz="1500" b="1" kern="0" dirty="0">
                  <a:solidFill>
                    <a:prstClr val="black"/>
                  </a:solidFill>
                  <a:latin typeface="Calibri" panose="020F0502020204030204"/>
                </a:rPr>
                <a:t>95-99 %</a:t>
              </a:r>
              <a:endParaRPr lang="en-US" sz="1500" b="1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9" name="Rectangle 8"/>
            <p:cNvSpPr/>
            <p:nvPr/>
          </p:nvSpPr>
          <p:spPr bwMode="auto">
            <a:xfrm>
              <a:off x="3139615" y="3608440"/>
              <a:ext cx="731520" cy="2497457"/>
            </a:xfrm>
            <a:prstGeom prst="rect">
              <a:avLst/>
            </a:prstGeom>
            <a:solidFill>
              <a:srgbClr val="2D5EC1"/>
            </a:solidFill>
            <a:ln w="12700" cap="flat" cmpd="sng" algn="ctr">
              <a:noFill/>
              <a:prstDash val="solid"/>
              <a:miter lim="800000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lIns="51435" tIns="25718" rIns="51435" bIns="25718" anchor="ctr"/>
            <a:lstStyle/>
            <a:p>
              <a:pPr algn="ctr">
                <a:defRPr/>
              </a:pPr>
              <a:r>
                <a:rPr lang="uk-UA" sz="1500" b="1" kern="0" dirty="0">
                  <a:solidFill>
                    <a:schemeClr val="bg1"/>
                  </a:solidFill>
                  <a:latin typeface="Calibri" panose="020F0502020204030204"/>
                </a:rPr>
                <a:t>ЄС</a:t>
              </a:r>
            </a:p>
            <a:p>
              <a:pPr algn="ctr">
                <a:defRPr/>
              </a:pPr>
              <a:r>
                <a:rPr lang="uk-UA" sz="1500" b="1" kern="0" dirty="0">
                  <a:solidFill>
                    <a:schemeClr val="bg1"/>
                  </a:solidFill>
                  <a:latin typeface="Calibri" panose="020F0502020204030204"/>
                </a:rPr>
                <a:t>50-70 %</a:t>
              </a:r>
              <a:endParaRPr lang="en-US" sz="1500" b="1" kern="0" dirty="0">
                <a:solidFill>
                  <a:schemeClr val="bg1"/>
                </a:solidFill>
                <a:latin typeface="Calibri" panose="020F0502020204030204"/>
              </a:endParaRPr>
            </a:p>
          </p:txBody>
        </p:sp>
        <p:sp>
          <p:nvSpPr>
            <p:cNvPr id="10" name="Rectangle 9"/>
            <p:cNvSpPr/>
            <p:nvPr/>
          </p:nvSpPr>
          <p:spPr bwMode="auto">
            <a:xfrm>
              <a:off x="4259196" y="5700134"/>
              <a:ext cx="731520" cy="405762"/>
            </a:xfrm>
            <a:prstGeom prst="rect">
              <a:avLst/>
            </a:prstGeom>
            <a:solidFill>
              <a:srgbClr val="92D050"/>
            </a:solidFill>
            <a:ln w="12700" cap="flat" cmpd="sng" algn="ctr">
              <a:noFill/>
              <a:prstDash val="solid"/>
              <a:miter lim="800000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lIns="51435" tIns="25718" rIns="51435" bIns="25718" anchor="ctr"/>
            <a:lstStyle/>
            <a:p>
              <a:pPr algn="ctr">
                <a:defRPr/>
              </a:pPr>
              <a:r>
                <a:rPr lang="uk-UA" sz="1200" b="1" kern="0" dirty="0">
                  <a:solidFill>
                    <a:prstClr val="black"/>
                  </a:solidFill>
                  <a:latin typeface="Calibri" panose="020F0502020204030204"/>
                </a:rPr>
                <a:t>УКР</a:t>
              </a:r>
            </a:p>
            <a:p>
              <a:pPr algn="ctr">
                <a:defRPr/>
              </a:pPr>
              <a:r>
                <a:rPr lang="uk-UA" sz="1200" b="1" kern="0" dirty="0">
                  <a:solidFill>
                    <a:prstClr val="black"/>
                  </a:solidFill>
                  <a:latin typeface="Calibri" panose="020F0502020204030204"/>
                </a:rPr>
                <a:t>1-5 %</a:t>
              </a:r>
              <a:endParaRPr lang="en-US" sz="1200" b="1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1" name="Rectangle 10"/>
            <p:cNvSpPr/>
            <p:nvPr/>
          </p:nvSpPr>
          <p:spPr bwMode="auto">
            <a:xfrm>
              <a:off x="5197015" y="4831450"/>
              <a:ext cx="731520" cy="1237301"/>
            </a:xfrm>
            <a:prstGeom prst="rect">
              <a:avLst/>
            </a:prstGeom>
            <a:solidFill>
              <a:srgbClr val="2D5EC1"/>
            </a:solidFill>
            <a:ln w="12700" cap="flat" cmpd="sng" algn="ctr">
              <a:noFill/>
              <a:prstDash val="solid"/>
              <a:miter lim="800000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lIns="51435" tIns="25718" rIns="51435" bIns="25718" anchor="ctr"/>
            <a:lstStyle/>
            <a:p>
              <a:pPr algn="ctr">
                <a:defRPr/>
              </a:pPr>
              <a:r>
                <a:rPr lang="uk-UA" sz="1500" b="1" kern="0" dirty="0">
                  <a:solidFill>
                    <a:schemeClr val="bg1"/>
                  </a:solidFill>
                  <a:latin typeface="Calibri" panose="020F0502020204030204"/>
                </a:rPr>
                <a:t>ЄС</a:t>
              </a:r>
            </a:p>
            <a:p>
              <a:pPr algn="ctr">
                <a:defRPr/>
              </a:pPr>
              <a:r>
                <a:rPr lang="uk-UA" sz="1500" b="1" kern="0" dirty="0">
                  <a:solidFill>
                    <a:schemeClr val="bg1"/>
                  </a:solidFill>
                  <a:latin typeface="Calibri" panose="020F0502020204030204"/>
                </a:rPr>
                <a:t>10-20 %</a:t>
              </a:r>
              <a:endParaRPr lang="en-US" sz="1500" b="1" kern="0" dirty="0">
                <a:solidFill>
                  <a:schemeClr val="bg1"/>
                </a:solidFill>
                <a:latin typeface="Calibri" panose="020F0502020204030204"/>
              </a:endParaRPr>
            </a:p>
          </p:txBody>
        </p:sp>
        <p:sp>
          <p:nvSpPr>
            <p:cNvPr id="12" name="Snip Same Side Corner Rectangle 11"/>
            <p:cNvSpPr/>
            <p:nvPr/>
          </p:nvSpPr>
          <p:spPr bwMode="auto">
            <a:xfrm>
              <a:off x="2156635" y="1573216"/>
              <a:ext cx="1714500" cy="800783"/>
            </a:xfrm>
            <a:prstGeom prst="snip2SameRect">
              <a:avLst/>
            </a:prstGeom>
            <a:solidFill>
              <a:srgbClr val="FFD863"/>
            </a:solidFill>
            <a:ln w="12700" cap="flat" cmpd="sng" algn="ctr">
              <a:noFill/>
              <a:prstDash val="solid"/>
              <a:miter lim="800000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lIns="51435" tIns="25718" rIns="51435" bIns="25718" anchor="ctr"/>
            <a:lstStyle/>
            <a:p>
              <a:pPr algn="ctr">
                <a:defRPr/>
              </a:pPr>
              <a:r>
                <a:rPr lang="uk-UA" sz="1200" b="1" kern="0" dirty="0">
                  <a:solidFill>
                    <a:prstClr val="black"/>
                  </a:solidFill>
                  <a:latin typeface="Calibri" panose="020F0502020204030204"/>
                </a:rPr>
                <a:t>ПРОСТІР – тверда інфраструктура</a:t>
              </a:r>
              <a:endParaRPr lang="en-US" sz="1200" b="1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3" name="Snip Same Side Corner Rectangle 12"/>
            <p:cNvSpPr/>
            <p:nvPr/>
          </p:nvSpPr>
          <p:spPr bwMode="auto">
            <a:xfrm>
              <a:off x="4122595" y="1591047"/>
              <a:ext cx="1805940" cy="800783"/>
            </a:xfrm>
            <a:prstGeom prst="snip2SameRect">
              <a:avLst/>
            </a:prstGeom>
            <a:solidFill>
              <a:srgbClr val="FFD863"/>
            </a:solidFill>
            <a:ln w="12700" cap="flat" cmpd="sng" algn="ctr">
              <a:noFill/>
              <a:prstDash val="solid"/>
              <a:miter lim="800000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lIns="51435" tIns="25718" rIns="51435" bIns="25718" anchor="ctr"/>
            <a:lstStyle/>
            <a:p>
              <a:pPr algn="ctr">
                <a:defRPr/>
              </a:pPr>
              <a:r>
                <a:rPr lang="uk-UA" sz="1200" b="1" kern="0" dirty="0">
                  <a:solidFill>
                    <a:prstClr val="black"/>
                  </a:solidFill>
                  <a:latin typeface="Calibri" panose="020F0502020204030204"/>
                </a:rPr>
                <a:t>ЛЮДИ – «м</a:t>
              </a:r>
              <a:r>
                <a:rPr lang="en-US" sz="1200" b="1" kern="0" dirty="0">
                  <a:solidFill>
                    <a:prstClr val="black"/>
                  </a:solidFill>
                  <a:latin typeface="Calibri" panose="020F0502020204030204"/>
                </a:rPr>
                <a:t>’</a:t>
              </a:r>
              <a:r>
                <a:rPr lang="uk-UA" sz="1200" b="1" kern="0" dirty="0">
                  <a:solidFill>
                    <a:prstClr val="black"/>
                  </a:solidFill>
                  <a:latin typeface="Calibri" panose="020F0502020204030204"/>
                </a:rPr>
                <a:t>яка інфраструктура»</a:t>
              </a:r>
              <a:endParaRPr lang="en-US" sz="1200" b="1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4" name="Snip Same Side Corner Rectangle 13"/>
            <p:cNvSpPr/>
            <p:nvPr/>
          </p:nvSpPr>
          <p:spPr bwMode="auto">
            <a:xfrm>
              <a:off x="6179995" y="1603907"/>
              <a:ext cx="1805940" cy="800783"/>
            </a:xfrm>
            <a:prstGeom prst="snip2SameRect">
              <a:avLst/>
            </a:prstGeom>
            <a:solidFill>
              <a:srgbClr val="FFD863"/>
            </a:solidFill>
            <a:ln w="12700" cap="flat" cmpd="sng" algn="ctr">
              <a:noFill/>
              <a:prstDash val="solid"/>
              <a:miter lim="800000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lIns="51435" tIns="25718" rIns="51435" bIns="25718" anchor="ctr"/>
            <a:lstStyle/>
            <a:p>
              <a:pPr algn="ctr">
                <a:defRPr/>
              </a:pPr>
              <a:r>
                <a:rPr lang="uk-UA" sz="1200" b="1" kern="0" dirty="0">
                  <a:solidFill>
                    <a:prstClr val="black"/>
                  </a:solidFill>
                  <a:latin typeface="Calibri" panose="020F0502020204030204"/>
                </a:rPr>
                <a:t>БІЗНЕС СПРОМОЖНІСТЬ</a:t>
              </a:r>
              <a:endParaRPr lang="en-US" sz="1200" b="1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5" name="Rectangle 14"/>
            <p:cNvSpPr/>
            <p:nvPr/>
          </p:nvSpPr>
          <p:spPr bwMode="auto">
            <a:xfrm>
              <a:off x="6299451" y="5791570"/>
              <a:ext cx="731520" cy="310733"/>
            </a:xfrm>
            <a:prstGeom prst="rect">
              <a:avLst/>
            </a:prstGeom>
            <a:solidFill>
              <a:srgbClr val="92D050"/>
            </a:solidFill>
            <a:ln w="12700" cap="flat" cmpd="sng" algn="ctr">
              <a:noFill/>
              <a:prstDash val="solid"/>
              <a:miter lim="800000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lIns="51435" tIns="25718" rIns="51435" bIns="25718" anchor="ctr"/>
            <a:lstStyle/>
            <a:p>
              <a:pPr algn="ctr">
                <a:defRPr/>
              </a:pPr>
              <a:r>
                <a:rPr lang="uk-UA" sz="1050" b="1" kern="0" dirty="0">
                  <a:solidFill>
                    <a:prstClr val="black"/>
                  </a:solidFill>
                  <a:latin typeface="Calibri" panose="020F0502020204030204"/>
                </a:rPr>
                <a:t>УКР</a:t>
              </a:r>
            </a:p>
            <a:p>
              <a:pPr algn="ctr">
                <a:defRPr/>
              </a:pPr>
              <a:r>
                <a:rPr lang="uk-UA" sz="1050" b="1" kern="0" dirty="0">
                  <a:solidFill>
                    <a:prstClr val="black"/>
                  </a:solidFill>
                  <a:latin typeface="Calibri" panose="020F0502020204030204"/>
                </a:rPr>
                <a:t>0-1 %</a:t>
              </a:r>
              <a:endParaRPr lang="en-US" sz="1050" b="1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6" name="Rectangle 15"/>
            <p:cNvSpPr/>
            <p:nvPr/>
          </p:nvSpPr>
          <p:spPr bwMode="auto">
            <a:xfrm>
              <a:off x="7254415" y="4477120"/>
              <a:ext cx="731520" cy="1595923"/>
            </a:xfrm>
            <a:prstGeom prst="rect">
              <a:avLst/>
            </a:prstGeom>
            <a:solidFill>
              <a:srgbClr val="2D5EC1"/>
            </a:solidFill>
            <a:ln w="12700" cap="flat" cmpd="sng" algn="ctr">
              <a:noFill/>
              <a:prstDash val="solid"/>
              <a:miter lim="800000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lIns="51435" tIns="25718" rIns="51435" bIns="25718" anchor="ctr"/>
            <a:lstStyle/>
            <a:p>
              <a:pPr algn="ctr">
                <a:defRPr/>
              </a:pPr>
              <a:r>
                <a:rPr lang="uk-UA" sz="1500" b="1" kern="0" dirty="0">
                  <a:solidFill>
                    <a:schemeClr val="bg1"/>
                  </a:solidFill>
                  <a:latin typeface="Calibri" panose="020F0502020204030204"/>
                </a:rPr>
                <a:t>ЄС</a:t>
              </a:r>
            </a:p>
            <a:p>
              <a:pPr algn="ctr">
                <a:defRPr/>
              </a:pPr>
              <a:r>
                <a:rPr lang="uk-UA" sz="1500" b="1" kern="0" dirty="0">
                  <a:solidFill>
                    <a:schemeClr val="bg1"/>
                  </a:solidFill>
                  <a:latin typeface="Calibri" panose="020F0502020204030204"/>
                </a:rPr>
                <a:t>20-30 %</a:t>
              </a:r>
              <a:endParaRPr lang="en-US" sz="1500" b="1" kern="0" dirty="0">
                <a:solidFill>
                  <a:schemeClr val="bg1"/>
                </a:solidFill>
                <a:latin typeface="Calibri" panose="020F0502020204030204"/>
              </a:endParaRPr>
            </a:p>
          </p:txBody>
        </p:sp>
        <p:sp>
          <p:nvSpPr>
            <p:cNvPr id="17" name="Rectangle 16"/>
            <p:cNvSpPr/>
            <p:nvPr/>
          </p:nvSpPr>
          <p:spPr bwMode="auto">
            <a:xfrm>
              <a:off x="8231121" y="5737970"/>
              <a:ext cx="731520" cy="334330"/>
            </a:xfrm>
            <a:prstGeom prst="rect">
              <a:avLst/>
            </a:prstGeom>
            <a:solidFill>
              <a:srgbClr val="92D050"/>
            </a:solidFill>
            <a:ln w="12700" cap="flat" cmpd="sng" algn="ctr">
              <a:noFill/>
              <a:prstDash val="solid"/>
              <a:miter lim="800000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lIns="51435" tIns="25718" rIns="51435" bIns="25718" anchor="ctr"/>
            <a:lstStyle/>
            <a:p>
              <a:pPr algn="ctr">
                <a:defRPr/>
              </a:pPr>
              <a:r>
                <a:rPr lang="uk-UA" sz="1050" b="1" kern="0" dirty="0">
                  <a:solidFill>
                    <a:prstClr val="black"/>
                  </a:solidFill>
                  <a:latin typeface="Calibri" panose="020F0502020204030204"/>
                </a:rPr>
                <a:t>УКР</a:t>
              </a:r>
            </a:p>
            <a:p>
              <a:pPr algn="ctr">
                <a:defRPr/>
              </a:pPr>
              <a:r>
                <a:rPr lang="uk-UA" sz="1050" b="1" kern="0" dirty="0">
                  <a:solidFill>
                    <a:prstClr val="black"/>
                  </a:solidFill>
                  <a:latin typeface="Calibri" panose="020F0502020204030204"/>
                </a:rPr>
                <a:t>0-1 %</a:t>
              </a:r>
              <a:endParaRPr lang="en-US" sz="1050" b="1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8" name="Rectangle 17"/>
            <p:cNvSpPr/>
            <p:nvPr/>
          </p:nvSpPr>
          <p:spPr bwMode="auto">
            <a:xfrm>
              <a:off x="9203230" y="5446504"/>
              <a:ext cx="731520" cy="655798"/>
            </a:xfrm>
            <a:prstGeom prst="rect">
              <a:avLst/>
            </a:prstGeom>
            <a:solidFill>
              <a:srgbClr val="2D5EC1"/>
            </a:solidFill>
            <a:ln w="12700" cap="flat" cmpd="sng" algn="ctr">
              <a:noFill/>
              <a:prstDash val="solid"/>
              <a:miter lim="800000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lIns="51435" tIns="25718" rIns="51435" bIns="25718" anchor="ctr"/>
            <a:lstStyle/>
            <a:p>
              <a:pPr algn="ctr">
                <a:defRPr/>
              </a:pPr>
              <a:r>
                <a:rPr lang="uk-UA" sz="1500" b="1" kern="0" dirty="0">
                  <a:solidFill>
                    <a:schemeClr val="bg1"/>
                  </a:solidFill>
                  <a:latin typeface="Calibri" panose="020F0502020204030204"/>
                </a:rPr>
                <a:t>ЄС</a:t>
              </a:r>
            </a:p>
            <a:p>
              <a:pPr algn="ctr">
                <a:defRPr/>
              </a:pPr>
              <a:r>
                <a:rPr lang="uk-UA" sz="1500" b="1" kern="0" dirty="0">
                  <a:solidFill>
                    <a:schemeClr val="bg1"/>
                  </a:solidFill>
                  <a:latin typeface="Calibri" panose="020F0502020204030204"/>
                </a:rPr>
                <a:t>3-5 %</a:t>
              </a:r>
              <a:endParaRPr lang="en-US" sz="1500" b="1" kern="0" dirty="0">
                <a:solidFill>
                  <a:schemeClr val="bg1"/>
                </a:solidFill>
                <a:latin typeface="Calibri" panose="020F0502020204030204"/>
              </a:endParaRPr>
            </a:p>
          </p:txBody>
        </p:sp>
        <p:sp>
          <p:nvSpPr>
            <p:cNvPr id="19" name="Snip Same Side Corner Rectangle 18"/>
            <p:cNvSpPr/>
            <p:nvPr/>
          </p:nvSpPr>
          <p:spPr bwMode="auto">
            <a:xfrm>
              <a:off x="8237395" y="1647194"/>
              <a:ext cx="1805940" cy="800783"/>
            </a:xfrm>
            <a:prstGeom prst="snip2SameRect">
              <a:avLst/>
            </a:prstGeom>
            <a:solidFill>
              <a:srgbClr val="FFD863"/>
            </a:solidFill>
            <a:ln w="12700" cap="flat" cmpd="sng" algn="ctr">
              <a:noFill/>
              <a:prstDash val="solid"/>
              <a:miter lim="800000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lIns="51435" tIns="25718" rIns="51435" bIns="25718" anchor="ctr"/>
            <a:lstStyle/>
            <a:p>
              <a:pPr algn="ctr">
                <a:defRPr/>
              </a:pPr>
              <a:r>
                <a:rPr lang="uk-UA" sz="1050" b="1" kern="0" dirty="0">
                  <a:solidFill>
                    <a:prstClr val="black"/>
                  </a:solidFill>
                  <a:latin typeface="Calibri" panose="020F0502020204030204"/>
                </a:rPr>
                <a:t>АДМІНІСТРАТИВНА СПРОМОЖНІСТЬ</a:t>
              </a:r>
              <a:endParaRPr lang="en-US" sz="1050" b="1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cxnSp>
          <p:nvCxnSpPr>
            <p:cNvPr id="21" name="Straight Connector 20"/>
            <p:cNvCxnSpPr/>
            <p:nvPr/>
          </p:nvCxnSpPr>
          <p:spPr bwMode="auto">
            <a:xfrm flipH="1">
              <a:off x="3979086" y="2373365"/>
              <a:ext cx="17463" cy="3732213"/>
            </a:xfrm>
            <a:prstGeom prst="line">
              <a:avLst/>
            </a:prstGeom>
            <a:ln/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 bwMode="auto">
            <a:xfrm flipH="1">
              <a:off x="6036486" y="2405115"/>
              <a:ext cx="17463" cy="3732213"/>
            </a:xfrm>
            <a:prstGeom prst="line">
              <a:avLst/>
            </a:prstGeom>
            <a:ln/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 bwMode="auto">
            <a:xfrm flipH="1">
              <a:off x="8111348" y="2405115"/>
              <a:ext cx="17462" cy="3732213"/>
            </a:xfrm>
            <a:prstGeom prst="line">
              <a:avLst/>
            </a:prstGeom>
            <a:ln/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7296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2768600" y="1060966"/>
            <a:ext cx="3683000" cy="723900"/>
          </a:xfrm>
          <a:prstGeom prst="rect">
            <a:avLst/>
          </a:prstGeom>
          <a:solidFill>
            <a:schemeClr val="accent4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867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Aft>
                <a:spcPts val="1200"/>
              </a:spcAft>
              <a:buFont typeface="Arial" panose="020B0604020202020204" pitchFamily="34" charset="0"/>
              <a:buChar char="•"/>
              <a:defRPr sz="2000">
                <a:solidFill>
                  <a:srgbClr val="635C5B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1pPr>
            <a:lvl2pPr marL="742950" indent="-285750">
              <a:spcAft>
                <a:spcPts val="1200"/>
              </a:spcAft>
              <a:buFont typeface="Arial" panose="020B0604020202020204" pitchFamily="34" charset="0"/>
              <a:buChar char="–"/>
              <a:defRPr sz="2000">
                <a:solidFill>
                  <a:srgbClr val="635C5B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6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fld id="{68DE4C8D-B3E6-4AAD-8AA6-5F75E15B0056}" type="datetime1">
              <a:rPr lang="en-US" altLang="en-US" sz="600" smtClean="0">
                <a:solidFill>
                  <a:srgbClr val="6C6463"/>
                </a:solidFill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6/18/2017</a:t>
            </a:fld>
            <a:endParaRPr lang="en-US" altLang="en-US" sz="600">
              <a:solidFill>
                <a:srgbClr val="6C6463"/>
              </a:solidFill>
              <a:cs typeface="Arial" panose="020B0604020202020204" pitchFamily="34" charset="0"/>
            </a:endParaRPr>
          </a:p>
        </p:txBody>
      </p:sp>
      <p:sp>
        <p:nvSpPr>
          <p:cNvPr id="36868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Aft>
                <a:spcPts val="1200"/>
              </a:spcAft>
              <a:buFont typeface="Arial" panose="020B0604020202020204" pitchFamily="34" charset="0"/>
              <a:buChar char="•"/>
              <a:defRPr sz="2000">
                <a:solidFill>
                  <a:srgbClr val="635C5B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1pPr>
            <a:lvl2pPr marL="742950" indent="-285750">
              <a:spcAft>
                <a:spcPts val="1200"/>
              </a:spcAft>
              <a:buFont typeface="Arial" panose="020B0604020202020204" pitchFamily="34" charset="0"/>
              <a:buChar char="–"/>
              <a:defRPr sz="2000">
                <a:solidFill>
                  <a:srgbClr val="635C5B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6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en-US" sz="600" dirty="0">
                <a:solidFill>
                  <a:srgbClr val="6C6463"/>
                </a:solidFill>
                <a:cs typeface="Arial" panose="020B0604020202020204" pitchFamily="34" charset="0"/>
              </a:rPr>
              <a:t>ПРОЕКТ USAID «ПІДТРИМКА АГРАРНОГО І СІЛЬСЬКОГО РОЗВИТКУ»</a:t>
            </a:r>
          </a:p>
        </p:txBody>
      </p:sp>
      <p:sp>
        <p:nvSpPr>
          <p:cNvPr id="36869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Aft>
                <a:spcPts val="1200"/>
              </a:spcAft>
              <a:buFont typeface="Arial" panose="020B0604020202020204" pitchFamily="34" charset="0"/>
              <a:buChar char="•"/>
              <a:defRPr sz="2000">
                <a:solidFill>
                  <a:srgbClr val="635C5B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1pPr>
            <a:lvl2pPr marL="742950" indent="-285750">
              <a:spcAft>
                <a:spcPts val="1200"/>
              </a:spcAft>
              <a:buFont typeface="Arial" panose="020B0604020202020204" pitchFamily="34" charset="0"/>
              <a:buChar char="–"/>
              <a:defRPr sz="2000">
                <a:solidFill>
                  <a:srgbClr val="635C5B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6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9pPr>
          </a:lstStyle>
          <a:p>
            <a:pPr>
              <a:spcAft>
                <a:spcPct val="0"/>
              </a:spcAft>
              <a:buFontTx/>
              <a:buNone/>
            </a:pPr>
            <a:fld id="{B6D8C11B-44C5-445B-8951-9F488B0D8CEB}" type="slidenum">
              <a:rPr lang="en-US" altLang="en-US" sz="600" smtClean="0">
                <a:solidFill>
                  <a:srgbClr val="6C6463"/>
                </a:solidFill>
                <a:cs typeface="Arial" panose="020B0604020202020204" pitchFamily="34" charset="0"/>
              </a:rPr>
              <a:pPr>
                <a:spcAft>
                  <a:spcPct val="0"/>
                </a:spcAft>
                <a:buFontTx/>
                <a:buNone/>
              </a:pPr>
              <a:t>2</a:t>
            </a:fld>
            <a:endParaRPr lang="en-US" altLang="en-US" sz="600">
              <a:solidFill>
                <a:srgbClr val="6C6463"/>
              </a:solidFill>
              <a:cs typeface="Arial" panose="020B0604020202020204" pitchFamily="34" charset="0"/>
            </a:endParaRPr>
          </a:p>
        </p:txBody>
      </p:sp>
      <p:sp>
        <p:nvSpPr>
          <p:cNvPr id="36870" name="Title 7"/>
          <p:cNvSpPr>
            <a:spLocks noGrp="1"/>
          </p:cNvSpPr>
          <p:nvPr>
            <p:ph type="title"/>
          </p:nvPr>
        </p:nvSpPr>
        <p:spPr>
          <a:xfrm>
            <a:off x="685800" y="346015"/>
            <a:ext cx="7772400" cy="400110"/>
          </a:xfrm>
        </p:spPr>
        <p:txBody>
          <a:bodyPr/>
          <a:lstStyle/>
          <a:p>
            <a:pPr algn="ctr" eaLnBrk="1" hangingPunct="1"/>
            <a:r>
              <a:rPr lang="uk-UA" sz="2000" b="1" dirty="0"/>
              <a:t>Схема побудови «структури цілей стратегії» («дерево цілей»)</a:t>
            </a:r>
            <a:endParaRPr lang="en-US" altLang="en-US" sz="2000" b="1" dirty="0">
              <a:latin typeface="Gill Sans MT" panose="020B0502020104020203" pitchFamily="34" charset="0"/>
              <a:cs typeface="Gill Sans MT" panose="020B0502020104020203" pitchFamily="34" charset="0"/>
            </a:endParaRPr>
          </a:p>
        </p:txBody>
      </p:sp>
      <p:sp>
        <p:nvSpPr>
          <p:cNvPr id="8" name="Прямокутник 7"/>
          <p:cNvSpPr/>
          <p:nvPr/>
        </p:nvSpPr>
        <p:spPr>
          <a:xfrm>
            <a:off x="3340100" y="1094859"/>
            <a:ext cx="2544927" cy="646331"/>
          </a:xfrm>
          <a:prstGeom prst="rect">
            <a:avLst/>
          </a:prstGeom>
          <a:solidFill>
            <a:schemeClr val="accent4">
              <a:lumMod val="75000"/>
              <a:lumOff val="25000"/>
            </a:schemeClr>
          </a:solidFill>
        </p:spPr>
        <p:txBody>
          <a:bodyPr wrap="none">
            <a:spAutoFit/>
          </a:bodyPr>
          <a:lstStyle/>
          <a:p>
            <a:r>
              <a:rPr lang="uk-UA" b="1" dirty="0" smtClean="0">
                <a:solidFill>
                  <a:schemeClr val="bg1"/>
                </a:solidFill>
                <a:ea typeface="Times New Roman" panose="02020603050405020304" pitchFamily="18" charset="0"/>
              </a:rPr>
              <a:t>Стратегічне бачення</a:t>
            </a:r>
          </a:p>
          <a:p>
            <a:pPr algn="ctr"/>
            <a:r>
              <a:rPr lang="uk-UA" b="1" dirty="0" err="1" smtClean="0">
                <a:solidFill>
                  <a:schemeClr val="bg1"/>
                </a:solidFill>
              </a:rPr>
              <a:t>Візія</a:t>
            </a:r>
            <a:r>
              <a:rPr lang="uk-UA" b="1" dirty="0" smtClean="0">
                <a:solidFill>
                  <a:schemeClr val="bg1"/>
                </a:solidFill>
              </a:rPr>
              <a:t> розвитку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0" name="Прямокутник 9"/>
          <p:cNvSpPr/>
          <p:nvPr/>
        </p:nvSpPr>
        <p:spPr>
          <a:xfrm>
            <a:off x="368299" y="2159000"/>
            <a:ext cx="2684627" cy="7239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кутник 10"/>
          <p:cNvSpPr/>
          <p:nvPr/>
        </p:nvSpPr>
        <p:spPr>
          <a:xfrm>
            <a:off x="438148" y="2315607"/>
            <a:ext cx="2172774" cy="369332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none">
            <a:spAutoFit/>
          </a:bodyPr>
          <a:lstStyle/>
          <a:p>
            <a:r>
              <a:rPr lang="uk-UA" dirty="0" smtClean="0">
                <a:ea typeface="Times New Roman" panose="02020603050405020304" pitchFamily="18" charset="0"/>
              </a:rPr>
              <a:t>Стратегічна ціль А</a:t>
            </a:r>
            <a:endParaRPr lang="ru-RU" dirty="0"/>
          </a:p>
        </p:txBody>
      </p:sp>
      <p:sp>
        <p:nvSpPr>
          <p:cNvPr id="12" name="Прямокутник 11"/>
          <p:cNvSpPr/>
          <p:nvPr/>
        </p:nvSpPr>
        <p:spPr>
          <a:xfrm>
            <a:off x="3187700" y="2165350"/>
            <a:ext cx="2768600" cy="7239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кутник 12"/>
          <p:cNvSpPr/>
          <p:nvPr/>
        </p:nvSpPr>
        <p:spPr>
          <a:xfrm>
            <a:off x="3299536" y="2326759"/>
            <a:ext cx="2172774" cy="369332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none">
            <a:spAutoFit/>
          </a:bodyPr>
          <a:lstStyle/>
          <a:p>
            <a:r>
              <a:rPr lang="uk-UA" dirty="0" smtClean="0">
                <a:ea typeface="Times New Roman" panose="02020603050405020304" pitchFamily="18" charset="0"/>
              </a:rPr>
              <a:t>Стратегічна ціль В</a:t>
            </a:r>
            <a:endParaRPr lang="ru-RU" dirty="0"/>
          </a:p>
        </p:txBody>
      </p:sp>
      <p:sp>
        <p:nvSpPr>
          <p:cNvPr id="14" name="Прямокутник 13"/>
          <p:cNvSpPr/>
          <p:nvPr/>
        </p:nvSpPr>
        <p:spPr>
          <a:xfrm>
            <a:off x="6146800" y="2178050"/>
            <a:ext cx="2654300" cy="7239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кутник 14"/>
          <p:cNvSpPr/>
          <p:nvPr/>
        </p:nvSpPr>
        <p:spPr>
          <a:xfrm>
            <a:off x="6299200" y="2355334"/>
            <a:ext cx="2185598" cy="369332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none">
            <a:spAutoFit/>
          </a:bodyPr>
          <a:lstStyle/>
          <a:p>
            <a:r>
              <a:rPr lang="uk-UA" dirty="0" smtClean="0">
                <a:ea typeface="Times New Roman" panose="02020603050405020304" pitchFamily="18" charset="0"/>
              </a:rPr>
              <a:t>Стратегічна ціль С</a:t>
            </a:r>
            <a:endParaRPr lang="ru-RU" dirty="0"/>
          </a:p>
        </p:txBody>
      </p:sp>
      <p:sp>
        <p:nvSpPr>
          <p:cNvPr id="19" name="Прямокутник 18"/>
          <p:cNvSpPr/>
          <p:nvPr/>
        </p:nvSpPr>
        <p:spPr>
          <a:xfrm>
            <a:off x="671823" y="3403268"/>
            <a:ext cx="2381101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uk-UA" sz="1600" dirty="0" smtClean="0">
                <a:ea typeface="Times New Roman" panose="02020603050405020304" pitchFamily="18" charset="0"/>
              </a:rPr>
              <a:t>Оперативна ціль А.1.1.</a:t>
            </a:r>
            <a:endParaRPr lang="ru-RU" sz="1600" dirty="0"/>
          </a:p>
        </p:txBody>
      </p:sp>
      <p:sp>
        <p:nvSpPr>
          <p:cNvPr id="20" name="Прямокутник 19"/>
          <p:cNvSpPr/>
          <p:nvPr/>
        </p:nvSpPr>
        <p:spPr>
          <a:xfrm>
            <a:off x="671824" y="4126498"/>
            <a:ext cx="2381101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uk-UA" sz="1600" dirty="0" smtClean="0">
                <a:ea typeface="Times New Roman" panose="02020603050405020304" pitchFamily="18" charset="0"/>
              </a:rPr>
              <a:t>Оперативна ціль А.1.1.</a:t>
            </a:r>
            <a:endParaRPr lang="ru-RU" sz="1600" dirty="0"/>
          </a:p>
        </p:txBody>
      </p:sp>
      <p:sp>
        <p:nvSpPr>
          <p:cNvPr id="21" name="Прямокутник 20"/>
          <p:cNvSpPr/>
          <p:nvPr/>
        </p:nvSpPr>
        <p:spPr>
          <a:xfrm>
            <a:off x="3575199" y="3381713"/>
            <a:ext cx="2381101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uk-UA" sz="1600" dirty="0" smtClean="0">
                <a:ea typeface="Times New Roman" panose="02020603050405020304" pitchFamily="18" charset="0"/>
              </a:rPr>
              <a:t>Оперативна ціль В.1.1.</a:t>
            </a:r>
            <a:endParaRPr lang="ru-RU" sz="1600" dirty="0"/>
          </a:p>
        </p:txBody>
      </p:sp>
      <p:sp>
        <p:nvSpPr>
          <p:cNvPr id="22" name="Прямокутник 21"/>
          <p:cNvSpPr/>
          <p:nvPr/>
        </p:nvSpPr>
        <p:spPr>
          <a:xfrm>
            <a:off x="3575200" y="4104943"/>
            <a:ext cx="2381101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uk-UA" sz="1600" dirty="0" smtClean="0">
                <a:ea typeface="Times New Roman" panose="02020603050405020304" pitchFamily="18" charset="0"/>
              </a:rPr>
              <a:t>Оперативна ціль В.1.1.</a:t>
            </a:r>
            <a:endParaRPr lang="ru-RU" sz="1600" dirty="0"/>
          </a:p>
        </p:txBody>
      </p:sp>
      <p:sp>
        <p:nvSpPr>
          <p:cNvPr id="23" name="Прямокутник 22"/>
          <p:cNvSpPr/>
          <p:nvPr/>
        </p:nvSpPr>
        <p:spPr>
          <a:xfrm>
            <a:off x="6419998" y="3381713"/>
            <a:ext cx="2392322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uk-UA" sz="1600" dirty="0" smtClean="0">
                <a:ea typeface="Times New Roman" panose="02020603050405020304" pitchFamily="18" charset="0"/>
              </a:rPr>
              <a:t>Оперативна ціль С.1.1.</a:t>
            </a:r>
            <a:endParaRPr lang="ru-RU" sz="1600" dirty="0"/>
          </a:p>
        </p:txBody>
      </p:sp>
      <p:sp>
        <p:nvSpPr>
          <p:cNvPr id="24" name="Прямокутник 23"/>
          <p:cNvSpPr/>
          <p:nvPr/>
        </p:nvSpPr>
        <p:spPr>
          <a:xfrm>
            <a:off x="6419999" y="4104943"/>
            <a:ext cx="2392322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uk-UA" sz="1600" dirty="0" smtClean="0">
                <a:ea typeface="Times New Roman" panose="02020603050405020304" pitchFamily="18" charset="0"/>
              </a:rPr>
              <a:t>Оперативна ціль С.1.1.</a:t>
            </a:r>
            <a:endParaRPr lang="ru-RU" sz="1600" dirty="0"/>
          </a:p>
        </p:txBody>
      </p:sp>
      <p:cxnSp>
        <p:nvCxnSpPr>
          <p:cNvPr id="4" name="Сполучна лінія уступом 3"/>
          <p:cNvCxnSpPr>
            <a:endCxn id="20" idx="1"/>
          </p:cNvCxnSpPr>
          <p:nvPr/>
        </p:nvCxnSpPr>
        <p:spPr>
          <a:xfrm rot="16200000" flipH="1">
            <a:off x="-180026" y="3443924"/>
            <a:ext cx="1400175" cy="303525"/>
          </a:xfrm>
          <a:prstGeom prst="bentConnector2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Сполучна лінія уступом 5"/>
          <p:cNvCxnSpPr>
            <a:endCxn id="22" idx="1"/>
          </p:cNvCxnSpPr>
          <p:nvPr/>
        </p:nvCxnSpPr>
        <p:spPr>
          <a:xfrm rot="16200000" flipH="1">
            <a:off x="2685790" y="3384810"/>
            <a:ext cx="1391320" cy="387500"/>
          </a:xfrm>
          <a:prstGeom prst="bentConnector2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Сполучна лінія уступом 24"/>
          <p:cNvCxnSpPr>
            <a:endCxn id="24" idx="1"/>
          </p:cNvCxnSpPr>
          <p:nvPr/>
        </p:nvCxnSpPr>
        <p:spPr>
          <a:xfrm rot="16200000" flipH="1">
            <a:off x="5597264" y="3451485"/>
            <a:ext cx="1372270" cy="273200"/>
          </a:xfrm>
          <a:prstGeom prst="bentConnector2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Прямокутник 31"/>
          <p:cNvSpPr/>
          <p:nvPr/>
        </p:nvSpPr>
        <p:spPr>
          <a:xfrm>
            <a:off x="768163" y="5676900"/>
            <a:ext cx="2188420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uk-UA" sz="1600" dirty="0" smtClean="0"/>
              <a:t>Проектна пропозиція</a:t>
            </a:r>
          </a:p>
          <a:p>
            <a:r>
              <a:rPr lang="uk-UA" sz="1600" dirty="0" smtClean="0"/>
              <a:t>А.1.1.1.</a:t>
            </a:r>
            <a:endParaRPr lang="ru-RU" sz="1600" dirty="0"/>
          </a:p>
        </p:txBody>
      </p:sp>
      <p:sp>
        <p:nvSpPr>
          <p:cNvPr id="33" name="Прямокутник 32"/>
          <p:cNvSpPr/>
          <p:nvPr/>
        </p:nvSpPr>
        <p:spPr>
          <a:xfrm>
            <a:off x="3515890" y="5659190"/>
            <a:ext cx="2188420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uk-UA" sz="1600" dirty="0" smtClean="0"/>
              <a:t>Проектна пропозиція</a:t>
            </a:r>
          </a:p>
          <a:p>
            <a:r>
              <a:rPr lang="uk-UA" sz="1600" dirty="0"/>
              <a:t>В</a:t>
            </a:r>
            <a:r>
              <a:rPr lang="uk-UA" sz="1600" dirty="0" smtClean="0"/>
              <a:t>.1.1.1.</a:t>
            </a:r>
            <a:endParaRPr lang="ru-RU" sz="1600" dirty="0"/>
          </a:p>
        </p:txBody>
      </p:sp>
      <p:sp>
        <p:nvSpPr>
          <p:cNvPr id="34" name="Прямокутник 33"/>
          <p:cNvSpPr/>
          <p:nvPr/>
        </p:nvSpPr>
        <p:spPr>
          <a:xfrm>
            <a:off x="6521949" y="5676900"/>
            <a:ext cx="2188420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uk-UA" sz="1600" dirty="0" smtClean="0"/>
              <a:t>Проектна пропозиція</a:t>
            </a:r>
          </a:p>
          <a:p>
            <a:r>
              <a:rPr lang="uk-UA" sz="1600" dirty="0"/>
              <a:t>С</a:t>
            </a:r>
            <a:r>
              <a:rPr lang="uk-UA" sz="1600" dirty="0" smtClean="0"/>
              <a:t>.1.1.1.</a:t>
            </a:r>
            <a:endParaRPr lang="ru-RU" sz="1600" dirty="0"/>
          </a:p>
        </p:txBody>
      </p:sp>
      <p:cxnSp>
        <p:nvCxnSpPr>
          <p:cNvPr id="28" name="Пряма сполучна лінія 27"/>
          <p:cNvCxnSpPr/>
          <p:nvPr/>
        </p:nvCxnSpPr>
        <p:spPr>
          <a:xfrm>
            <a:off x="1862373" y="4610100"/>
            <a:ext cx="0" cy="94488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 сполучна лінія 40"/>
          <p:cNvCxnSpPr/>
          <p:nvPr/>
        </p:nvCxnSpPr>
        <p:spPr>
          <a:xfrm>
            <a:off x="4610100" y="4610100"/>
            <a:ext cx="0" cy="94488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 сполучна лінія 41"/>
          <p:cNvCxnSpPr/>
          <p:nvPr/>
        </p:nvCxnSpPr>
        <p:spPr>
          <a:xfrm>
            <a:off x="7616159" y="4610100"/>
            <a:ext cx="0" cy="94488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 сполучна лінія 42"/>
          <p:cNvCxnSpPr>
            <a:stCxn id="19" idx="1"/>
          </p:cNvCxnSpPr>
          <p:nvPr/>
        </p:nvCxnSpPr>
        <p:spPr>
          <a:xfrm flipH="1">
            <a:off x="368299" y="3572545"/>
            <a:ext cx="303524" cy="250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 сполучна лінія 48"/>
          <p:cNvCxnSpPr>
            <a:stCxn id="21" idx="1"/>
          </p:cNvCxnSpPr>
          <p:nvPr/>
        </p:nvCxnSpPr>
        <p:spPr>
          <a:xfrm flipH="1" flipV="1">
            <a:off x="3187698" y="3547308"/>
            <a:ext cx="387501" cy="368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3227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b="1" dirty="0">
                <a:effectLst>
                  <a:outerShdw blurRad="38100" dist="38100" dir="2700000" algn="tl">
                    <a:srgbClr val="C0C0C0"/>
                  </a:outerShdw>
                </a:effectLst>
                <a:ea typeface="+mn-ea"/>
              </a:rPr>
              <a:t>Щодо майбутніх змін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1960" y="1599848"/>
            <a:ext cx="8507288" cy="4997152"/>
          </a:xfrm>
        </p:spPr>
        <p:txBody>
          <a:bodyPr>
            <a:normAutofit/>
          </a:bodyPr>
          <a:lstStyle/>
          <a:p>
            <a:r>
              <a:rPr lang="uk-UA" sz="2400" dirty="0" smtClean="0"/>
              <a:t>Процедури роботи ДФРР щороку удосконалюються. Може змінюватися нормативна база, критерії оцінювання (у </a:t>
            </a:r>
            <a:r>
              <a:rPr lang="uk-UA" sz="2400" dirty="0" err="1" smtClean="0"/>
              <a:t>т.ч</a:t>
            </a:r>
            <a:r>
              <a:rPr lang="uk-UA" sz="2400" dirty="0" smtClean="0"/>
              <a:t>. ті, що містяться у цій презентації) тощо.</a:t>
            </a:r>
          </a:p>
          <a:p>
            <a:r>
              <a:rPr lang="uk-UA" sz="2400" dirty="0" smtClean="0"/>
              <a:t>Ефективність ДФРР – спільне завдання </a:t>
            </a:r>
            <a:r>
              <a:rPr lang="uk-UA" sz="2400" dirty="0" err="1" smtClean="0"/>
              <a:t>Мінрегіону</a:t>
            </a:r>
            <a:r>
              <a:rPr lang="uk-UA" sz="2400" dirty="0" smtClean="0"/>
              <a:t>, регіональних органів влади і заявників. </a:t>
            </a:r>
          </a:p>
          <a:p>
            <a:r>
              <a:rPr lang="uk-UA" sz="2400" dirty="0" smtClean="0"/>
              <a:t>Головне, що можуть зробити органи місцевого самоврядування для того, аби ДФРР щорічно мав більше коштів – подавати більше якісно підготовлених проектів, які впливають на підвищення конкурентоспроможності територій</a:t>
            </a:r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2385765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uk-UA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Tahoma" pitchFamily="34" charset="0"/>
              </a:rPr>
              <a:t>ДАВАЙТЕ ПОДУМАЄМО НАД ІДЕЯМИ ПРОЕКТІВ ДЛЯ ДФРР</a:t>
            </a:r>
          </a:p>
        </p:txBody>
      </p:sp>
      <p:sp>
        <p:nvSpPr>
          <p:cNvPr id="50178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916113"/>
            <a:ext cx="8229600" cy="4210050"/>
          </a:xfrm>
        </p:spPr>
        <p:txBody>
          <a:bodyPr/>
          <a:lstStyle/>
          <a:p>
            <a:pPr eaLnBrk="1" hangingPunct="1"/>
            <a:r>
              <a:rPr lang="uk-UA" smtClean="0"/>
              <a:t>Економічний розвиток регіону</a:t>
            </a:r>
          </a:p>
          <a:p>
            <a:pPr eaLnBrk="1" hangingPunct="1"/>
            <a:r>
              <a:rPr lang="uk-UA" smtClean="0"/>
              <a:t>Розвиток сільських територій</a:t>
            </a:r>
          </a:p>
          <a:p>
            <a:pPr eaLnBrk="1" hangingPunct="1"/>
            <a:r>
              <a:rPr lang="uk-UA" smtClean="0"/>
              <a:t>Туризм</a:t>
            </a:r>
          </a:p>
          <a:p>
            <a:pPr eaLnBrk="1" hangingPunct="1"/>
            <a:r>
              <a:rPr lang="uk-UA" smtClean="0"/>
              <a:t>Охорона довкілля</a:t>
            </a:r>
          </a:p>
          <a:p>
            <a:pPr eaLnBrk="1" hangingPunct="1"/>
            <a:r>
              <a:rPr lang="uk-UA" smtClean="0"/>
              <a:t>Соціальна сфера</a:t>
            </a:r>
          </a:p>
        </p:txBody>
      </p:sp>
    </p:spTree>
    <p:extLst>
      <p:ext uri="{BB962C8B-B14F-4D97-AF65-F5344CB8AC3E}">
        <p14:creationId xmlns:p14="http://schemas.microsoft.com/office/powerpoint/2010/main" val="204300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2"/>
          <p:cNvSpPr>
            <a:spLocks noGrp="1"/>
          </p:cNvSpPr>
          <p:nvPr>
            <p:ph type="body" idx="4294967295"/>
          </p:nvPr>
        </p:nvSpPr>
        <p:spPr>
          <a:xfrm>
            <a:off x="0" y="981075"/>
            <a:ext cx="9144000" cy="5876925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uk-UA" sz="2400" b="1" i="1" smtClean="0"/>
              <a:t>Туризм</a:t>
            </a:r>
          </a:p>
          <a:p>
            <a:pPr>
              <a:buClr>
                <a:schemeClr val="tx1"/>
              </a:buClr>
            </a:pPr>
            <a:r>
              <a:rPr lang="uk-UA" sz="2400" i="1" smtClean="0"/>
              <a:t>Створення туристичних маршрутів</a:t>
            </a:r>
          </a:p>
          <a:p>
            <a:pPr>
              <a:buClr>
                <a:schemeClr val="tx1"/>
              </a:buClr>
            </a:pPr>
            <a:r>
              <a:rPr lang="uk-UA" sz="2400" i="1" smtClean="0"/>
              <a:t>Промоція туристично-рекреаційних можливостей громади</a:t>
            </a:r>
          </a:p>
          <a:p>
            <a:pPr>
              <a:buClr>
                <a:schemeClr val="tx1"/>
              </a:buClr>
            </a:pPr>
            <a:r>
              <a:rPr lang="uk-UA" sz="2400" i="1" smtClean="0"/>
              <a:t>Розробка проекту створення бальнеологічного комплексу на термальних джерелах</a:t>
            </a:r>
          </a:p>
          <a:p>
            <a:pPr>
              <a:buClr>
                <a:schemeClr val="tx1"/>
              </a:buClr>
            </a:pPr>
            <a:r>
              <a:rPr lang="uk-UA" sz="2400" i="1" smtClean="0"/>
              <a:t>Популяризація сільського зеленого туризму</a:t>
            </a:r>
          </a:p>
          <a:p>
            <a:pPr>
              <a:buClr>
                <a:schemeClr val="tx1"/>
              </a:buClr>
            </a:pPr>
            <a:r>
              <a:rPr lang="uk-UA" sz="2400" i="1" smtClean="0"/>
              <a:t>Ідентифікація та маркування туристичних та рекреаційних об’єктів</a:t>
            </a:r>
          </a:p>
          <a:p>
            <a:pPr>
              <a:buClr>
                <a:schemeClr val="tx1"/>
              </a:buClr>
            </a:pPr>
            <a:r>
              <a:rPr lang="uk-UA" sz="2400" i="1" smtClean="0"/>
              <a:t>Впровадження стандартів туристичних послуг і покращення потенціалу туристичних провайдерів</a:t>
            </a:r>
          </a:p>
          <a:p>
            <a:pPr>
              <a:buClr>
                <a:schemeClr val="tx1"/>
              </a:buClr>
            </a:pPr>
            <a:r>
              <a:rPr lang="uk-UA" sz="2400" i="1" smtClean="0"/>
              <a:t>Створення хостелів на базі гуртожитків ПТНЗ та ВНЗ</a:t>
            </a:r>
          </a:p>
          <a:p>
            <a:pPr>
              <a:buClr>
                <a:schemeClr val="tx1"/>
              </a:buClr>
              <a:buFont typeface="Symbol" pitchFamily="18" charset="2"/>
              <a:buChar char=""/>
            </a:pPr>
            <a:endParaRPr lang="uk-UA" sz="2400" i="1" smtClean="0"/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795337"/>
          </a:xfrm>
        </p:spPr>
        <p:txBody>
          <a:bodyPr lIns="90000" tIns="46800" rIns="90000" bIns="46800"/>
          <a:lstStyle/>
          <a:p>
            <a:pPr>
              <a:defRPr/>
            </a:pPr>
            <a:r>
              <a:rPr lang="uk-UA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Meiryo" pitchFamily="34" charset="-128"/>
                <a:cs typeface="Tahoma" pitchFamily="34" charset="0"/>
              </a:rPr>
              <a:t>ПРИКЛАДИ ПРОЕКТІВ</a:t>
            </a:r>
          </a:p>
        </p:txBody>
      </p:sp>
    </p:spTree>
    <p:extLst>
      <p:ext uri="{BB962C8B-B14F-4D97-AF65-F5344CB8AC3E}">
        <p14:creationId xmlns:p14="http://schemas.microsoft.com/office/powerpoint/2010/main" val="3278356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852487"/>
          </a:xfrm>
        </p:spPr>
        <p:txBody>
          <a:bodyPr/>
          <a:lstStyle/>
          <a:p>
            <a:pPr>
              <a:defRPr/>
            </a:pPr>
            <a:r>
              <a:rPr lang="uk-UA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Meiryo" pitchFamily="34" charset="-128"/>
                <a:cs typeface="Tahoma" pitchFamily="34" charset="0"/>
              </a:rPr>
              <a:t>ПРИКЛАДИ ПРОЕКТІВ</a:t>
            </a:r>
          </a:p>
        </p:txBody>
      </p:sp>
      <p:sp>
        <p:nvSpPr>
          <p:cNvPr id="51202" name="Rectangle 3"/>
          <p:cNvSpPr>
            <a:spLocks noGrp="1"/>
          </p:cNvSpPr>
          <p:nvPr>
            <p:ph type="body" idx="4294967295"/>
          </p:nvPr>
        </p:nvSpPr>
        <p:spPr>
          <a:xfrm>
            <a:off x="0" y="1412875"/>
            <a:ext cx="9144000" cy="489585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uk-UA" sz="2800" b="1" i="1" smtClean="0"/>
              <a:t>Економіка</a:t>
            </a:r>
          </a:p>
          <a:p>
            <a:pPr>
              <a:buClr>
                <a:schemeClr val="tx1"/>
              </a:buClr>
            </a:pPr>
            <a:r>
              <a:rPr lang="uk-UA" sz="2800" i="1" smtClean="0"/>
              <a:t>інвестиційний маркетинг території</a:t>
            </a:r>
          </a:p>
          <a:p>
            <a:pPr>
              <a:buClr>
                <a:schemeClr val="tx1"/>
              </a:buClr>
            </a:pPr>
            <a:r>
              <a:rPr lang="uk-UA" sz="2800" i="1" smtClean="0"/>
              <a:t>розробка та промоція бренду території</a:t>
            </a:r>
          </a:p>
          <a:p>
            <a:pPr>
              <a:buClr>
                <a:schemeClr val="tx1"/>
              </a:buClr>
            </a:pPr>
            <a:r>
              <a:rPr lang="uk-UA" sz="2800" i="1" smtClean="0"/>
              <a:t>підготовка інфраструктури для інвестування</a:t>
            </a:r>
          </a:p>
          <a:p>
            <a:pPr>
              <a:buClr>
                <a:schemeClr val="tx1"/>
              </a:buClr>
            </a:pPr>
            <a:r>
              <a:rPr lang="uk-UA" sz="2800" i="1" smtClean="0"/>
              <a:t>облаштування ділового центру</a:t>
            </a:r>
          </a:p>
          <a:p>
            <a:pPr>
              <a:buClr>
                <a:schemeClr val="tx1"/>
              </a:buClr>
            </a:pPr>
            <a:r>
              <a:rPr lang="uk-UA" sz="2800" i="1" smtClean="0"/>
              <a:t>курс навчання підприємців з питань експорту в ЄС</a:t>
            </a:r>
          </a:p>
          <a:p>
            <a:pPr>
              <a:buClr>
                <a:schemeClr val="tx1"/>
              </a:buClr>
            </a:pPr>
            <a:r>
              <a:rPr lang="uk-UA" sz="2800" i="1" smtClean="0"/>
              <a:t>ярмарки продукції місцевих виробників</a:t>
            </a:r>
          </a:p>
          <a:p>
            <a:pPr>
              <a:buClr>
                <a:schemeClr val="tx1"/>
              </a:buClr>
            </a:pPr>
            <a:r>
              <a:rPr lang="uk-UA" sz="2800" i="1" smtClean="0"/>
              <a:t>курс навчання молоді з питань створення бізнесу</a:t>
            </a:r>
          </a:p>
          <a:p>
            <a:pPr>
              <a:buClr>
                <a:schemeClr val="tx1"/>
              </a:buClr>
            </a:pPr>
            <a:r>
              <a:rPr lang="uk-UA" sz="2800" i="1" smtClean="0"/>
              <a:t>створення бізнес-інкубатора</a:t>
            </a:r>
          </a:p>
          <a:p>
            <a:endParaRPr lang="uk-UA" sz="2800" i="1" smtClean="0"/>
          </a:p>
        </p:txBody>
      </p:sp>
    </p:spTree>
    <p:extLst>
      <p:ext uri="{BB962C8B-B14F-4D97-AF65-F5344CB8AC3E}">
        <p14:creationId xmlns:p14="http://schemas.microsoft.com/office/powerpoint/2010/main" val="2370504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2"/>
          <p:cNvSpPr>
            <a:spLocks noGrp="1"/>
          </p:cNvSpPr>
          <p:nvPr>
            <p:ph type="body" idx="4294967295"/>
          </p:nvPr>
        </p:nvSpPr>
        <p:spPr>
          <a:xfrm>
            <a:off x="0" y="909638"/>
            <a:ext cx="9144000" cy="5040312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uk-UA" sz="2400" b="1" i="1" smtClean="0"/>
              <a:t>Розвиток сільських територій</a:t>
            </a:r>
          </a:p>
          <a:p>
            <a:pPr>
              <a:buClr>
                <a:schemeClr val="tx1"/>
              </a:buClr>
            </a:pPr>
            <a:r>
              <a:rPr lang="uk-UA" sz="2400" i="1" smtClean="0"/>
              <a:t>Створення сховищ довготривалого зберігання сільськогосподарської продукції</a:t>
            </a:r>
          </a:p>
          <a:p>
            <a:pPr>
              <a:buClr>
                <a:schemeClr val="tx1"/>
              </a:buClr>
            </a:pPr>
            <a:r>
              <a:rPr lang="uk-UA" sz="2400" i="1" smtClean="0"/>
              <a:t>Вивчення та популяризація досвіду успішних кооперативів</a:t>
            </a:r>
          </a:p>
          <a:p>
            <a:pPr>
              <a:buClr>
                <a:schemeClr val="tx1"/>
              </a:buClr>
            </a:pPr>
            <a:r>
              <a:rPr lang="uk-UA" sz="2400" i="1" smtClean="0"/>
              <a:t>Закупівля обладнання для новостворених сільськогосподарських кооперативів</a:t>
            </a:r>
          </a:p>
          <a:p>
            <a:pPr>
              <a:buClr>
                <a:schemeClr val="tx1"/>
              </a:buClr>
            </a:pPr>
            <a:r>
              <a:rPr lang="uk-UA" sz="2400" i="1" smtClean="0"/>
              <a:t>Інформаційна кампанія про потенціал виробництва і збуту органічної продукції</a:t>
            </a:r>
          </a:p>
          <a:p>
            <a:pPr>
              <a:buClr>
                <a:schemeClr val="tx1"/>
              </a:buClr>
            </a:pPr>
            <a:r>
              <a:rPr lang="uk-UA" sz="2400" i="1" smtClean="0"/>
              <a:t>Навчальна і маркетингова підтримка майстрів народних ремесел</a:t>
            </a:r>
          </a:p>
          <a:p>
            <a:pPr>
              <a:buClr>
                <a:schemeClr val="tx1"/>
              </a:buClr>
            </a:pPr>
            <a:r>
              <a:rPr lang="uk-UA" sz="2400" i="1" smtClean="0"/>
              <a:t>Реконструкція ФАПів у лікарські амбулаторії у віддалених від лікарської допомоги селах</a:t>
            </a:r>
          </a:p>
        </p:txBody>
      </p:sp>
      <p:sp>
        <p:nvSpPr>
          <p:cNvPr id="116741" name="Rectangle 5"/>
          <p:cNvSpPr>
            <a:spLocks noGrp="1"/>
          </p:cNvSpPr>
          <p:nvPr>
            <p:ph type="title" idx="4294967295"/>
          </p:nvPr>
        </p:nvSpPr>
        <p:spPr>
          <a:xfrm>
            <a:off x="457200" y="115888"/>
            <a:ext cx="8229600" cy="711200"/>
          </a:xfrm>
        </p:spPr>
        <p:txBody>
          <a:bodyPr/>
          <a:lstStyle/>
          <a:p>
            <a:pPr>
              <a:defRPr/>
            </a:pPr>
            <a:r>
              <a:rPr lang="uk-UA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Meiryo" pitchFamily="34" charset="-128"/>
                <a:cs typeface="Tahoma" pitchFamily="34" charset="0"/>
              </a:rPr>
              <a:t>ПРИКЛАДИ ПРОЕКТІВ</a:t>
            </a:r>
          </a:p>
        </p:txBody>
      </p:sp>
    </p:spTree>
    <p:extLst>
      <p:ext uri="{BB962C8B-B14F-4D97-AF65-F5344CB8AC3E}">
        <p14:creationId xmlns:p14="http://schemas.microsoft.com/office/powerpoint/2010/main" val="2183740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2"/>
          <p:cNvSpPr>
            <a:spLocks noGrp="1"/>
          </p:cNvSpPr>
          <p:nvPr>
            <p:ph type="body" idx="4294967295"/>
          </p:nvPr>
        </p:nvSpPr>
        <p:spPr>
          <a:xfrm>
            <a:off x="0" y="981075"/>
            <a:ext cx="9144000" cy="5876925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uk-UA" sz="2400" b="1" i="1" smtClean="0"/>
              <a:t>Екологія</a:t>
            </a:r>
          </a:p>
          <a:p>
            <a:pPr>
              <a:buClr>
                <a:schemeClr val="tx1"/>
              </a:buClr>
            </a:pPr>
            <a:r>
              <a:rPr lang="uk-UA" sz="2400" i="1" smtClean="0"/>
              <a:t>Використання біомаси для теплопостачання комунальних закладів </a:t>
            </a:r>
          </a:p>
          <a:p>
            <a:pPr>
              <a:buClr>
                <a:schemeClr val="tx1"/>
              </a:buClr>
            </a:pPr>
            <a:r>
              <a:rPr lang="uk-UA" sz="2400" i="1" smtClean="0"/>
              <a:t>Інформаційно-просвітницька кампанія щодо еко- культури населення та енергозбереження в побуті</a:t>
            </a:r>
          </a:p>
          <a:p>
            <a:pPr>
              <a:buClr>
                <a:schemeClr val="tx1"/>
              </a:buClr>
            </a:pPr>
            <a:r>
              <a:rPr lang="uk-UA" sz="2400" i="1" smtClean="0"/>
              <a:t>Створення рекреаційних зон на територіях порушених та деградованих земель</a:t>
            </a:r>
          </a:p>
          <a:p>
            <a:pPr>
              <a:buClr>
                <a:schemeClr val="tx1"/>
              </a:buClr>
            </a:pPr>
            <a:r>
              <a:rPr lang="uk-UA" sz="2400" i="1" smtClean="0"/>
              <a:t>Зменшення кількості органічних відходів шляхом їх компостування</a:t>
            </a:r>
          </a:p>
          <a:p>
            <a:pPr>
              <a:buClr>
                <a:schemeClr val="tx1"/>
              </a:buClr>
            </a:pPr>
            <a:r>
              <a:rPr lang="uk-UA" sz="2400" i="1" smtClean="0"/>
              <a:t>Розробка та впровадження системи збору та утилізації небезпечних відходів </a:t>
            </a:r>
            <a:endParaRPr lang="en-US" sz="2400" i="1" smtClean="0"/>
          </a:p>
          <a:p>
            <a:pPr>
              <a:buClr>
                <a:schemeClr val="tx1"/>
              </a:buClr>
            </a:pPr>
            <a:r>
              <a:rPr lang="uk-UA" sz="2400" i="1" smtClean="0"/>
              <a:t>Створення водоохоронних зон в межах міст</a:t>
            </a:r>
          </a:p>
        </p:txBody>
      </p:sp>
      <p:sp>
        <p:nvSpPr>
          <p:cNvPr id="117763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852487"/>
          </a:xfrm>
        </p:spPr>
        <p:txBody>
          <a:bodyPr lIns="90000" tIns="46800" rIns="90000" bIns="46800"/>
          <a:lstStyle/>
          <a:p>
            <a:pPr>
              <a:defRPr/>
            </a:pPr>
            <a:r>
              <a:rPr lang="uk-UA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Meiryo" pitchFamily="34" charset="-128"/>
                <a:cs typeface="Tahoma" pitchFamily="34" charset="0"/>
              </a:rPr>
              <a:t>ПРИКЛАДИ ПРОЕКТІВ</a:t>
            </a:r>
          </a:p>
        </p:txBody>
      </p:sp>
    </p:spTree>
    <p:extLst>
      <p:ext uri="{BB962C8B-B14F-4D97-AF65-F5344CB8AC3E}">
        <p14:creationId xmlns:p14="http://schemas.microsoft.com/office/powerpoint/2010/main" val="3632793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2"/>
          <p:cNvSpPr>
            <a:spLocks noGrp="1"/>
          </p:cNvSpPr>
          <p:nvPr>
            <p:ph type="body" idx="4294967295"/>
          </p:nvPr>
        </p:nvSpPr>
        <p:spPr>
          <a:xfrm>
            <a:off x="36513" y="908050"/>
            <a:ext cx="9144000" cy="5589588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uk-UA" sz="2800" b="1" i="1" smtClean="0"/>
              <a:t>Соціальна сфера</a:t>
            </a:r>
          </a:p>
          <a:p>
            <a:pPr>
              <a:buClr>
                <a:schemeClr val="tx1"/>
              </a:buClr>
            </a:pPr>
            <a:r>
              <a:rPr lang="uk-UA" sz="2800" i="1" smtClean="0"/>
              <a:t>Покращення профорієнтаційної роботи з молоддю та бізнес-освіти</a:t>
            </a:r>
          </a:p>
          <a:p>
            <a:pPr>
              <a:buClr>
                <a:schemeClr val="tx1"/>
              </a:buClr>
            </a:pPr>
            <a:r>
              <a:rPr lang="uk-UA" sz="2800" i="1" smtClean="0"/>
              <a:t>Активізація сільських громад та покращення благоустрою сіл шляхом самоорганізації мешканців</a:t>
            </a:r>
          </a:p>
          <a:p>
            <a:pPr>
              <a:buClr>
                <a:schemeClr val="tx1"/>
              </a:buClr>
            </a:pPr>
            <a:r>
              <a:rPr lang="uk-UA" sz="2800" i="1" smtClean="0"/>
              <a:t>Створення умов для забезпечення громади засобами малої механізації</a:t>
            </a:r>
          </a:p>
          <a:p>
            <a:pPr>
              <a:buClr>
                <a:schemeClr val="tx1"/>
              </a:buClr>
            </a:pPr>
            <a:r>
              <a:rPr lang="uk-UA" sz="2800" i="1" smtClean="0"/>
              <a:t>Створення агенції місцевого розвитку</a:t>
            </a:r>
          </a:p>
          <a:p>
            <a:pPr>
              <a:buClr>
                <a:schemeClr val="tx1"/>
              </a:buClr>
            </a:pPr>
            <a:r>
              <a:rPr lang="uk-UA" sz="2800" i="1" smtClean="0"/>
              <a:t>Просвітницька кампанія щодо здорового способу життя та профілактики захворювань</a:t>
            </a:r>
          </a:p>
          <a:p>
            <a:pPr>
              <a:buClr>
                <a:schemeClr val="tx1"/>
              </a:buClr>
              <a:buFont typeface="Symbol" pitchFamily="18" charset="2"/>
              <a:buChar char=""/>
            </a:pPr>
            <a:endParaRPr lang="uk-UA" sz="2800" i="1" smtClean="0"/>
          </a:p>
          <a:p>
            <a:pPr>
              <a:buClr>
                <a:schemeClr val="tx1"/>
              </a:buClr>
              <a:buFont typeface="Symbol" pitchFamily="18" charset="2"/>
              <a:buChar char=""/>
            </a:pPr>
            <a:endParaRPr lang="uk-UA" sz="2800" i="1" smtClean="0"/>
          </a:p>
        </p:txBody>
      </p:sp>
      <p:sp>
        <p:nvSpPr>
          <p:cNvPr id="119811" name="Rectangle 3"/>
          <p:cNvSpPr>
            <a:spLocks noChangeArrowheads="1"/>
          </p:cNvSpPr>
          <p:nvPr/>
        </p:nvSpPr>
        <p:spPr bwMode="auto">
          <a:xfrm>
            <a:off x="468313" y="0"/>
            <a:ext cx="8228012" cy="9969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 eaLnBrk="0" hangingPunct="0">
              <a:defRPr/>
            </a:pPr>
            <a:r>
              <a:rPr lang="uk-UA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Meiryo" pitchFamily="34" charset="-128"/>
                <a:cs typeface="Tahoma" pitchFamily="34" charset="0"/>
              </a:rPr>
              <a:t>ПРИКЛАДИ ПРОЕКТІВ</a:t>
            </a:r>
          </a:p>
        </p:txBody>
      </p:sp>
    </p:spTree>
    <p:extLst>
      <p:ext uri="{BB962C8B-B14F-4D97-AF65-F5344CB8AC3E}">
        <p14:creationId xmlns:p14="http://schemas.microsoft.com/office/powerpoint/2010/main" val="2612820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>
            <a:extLst>
              <a:ext uri="{FF2B5EF4-FFF2-40B4-BE49-F238E27FC236}">
                <a16:creationId xmlns:a16="http://schemas.microsoft.com/office/drawing/2014/main" id="{6D56E8D0-ECE8-4324-8328-3E280DF930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439EB0F-5A62-4D31-98F6-3651473C0539}" type="datetime2">
              <a:rPr lang="en-US" smtClean="0"/>
              <a:pPr>
                <a:defRPr/>
              </a:pPr>
              <a:t>Sunday, June 18, 2017</a:t>
            </a:fld>
            <a:endParaRPr lang="en-US"/>
          </a:p>
        </p:txBody>
      </p:sp>
      <p:sp>
        <p:nvSpPr>
          <p:cNvPr id="3" name="Місце для нижнього колонтитула 2">
            <a:extLst>
              <a:ext uri="{FF2B5EF4-FFF2-40B4-BE49-F238E27FC236}">
                <a16:creationId xmlns:a16="http://schemas.microsoft.com/office/drawing/2014/main" id="{52BE2E57-763B-45E7-B1FD-93846CA714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Місце для номера слайда 3">
            <a:extLst>
              <a:ext uri="{FF2B5EF4-FFF2-40B4-BE49-F238E27FC236}">
                <a16:creationId xmlns:a16="http://schemas.microsoft.com/office/drawing/2014/main" id="{A4A10ED4-000C-48D7-BFAE-E364392F9B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41488-7BD9-44E8-884A-865BBB04851F}" type="slidenum">
              <a:rPr lang="en-US" altLang="uk-UA" smtClean="0"/>
              <a:pPr/>
              <a:t>27</a:t>
            </a:fld>
            <a:endParaRPr lang="en-US" altLang="uk-UA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AFAB06AE-1910-4F90-B3A8-898D3DE417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3875" y="649495"/>
            <a:ext cx="8229600" cy="9520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-13873163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-13873163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-13873163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-13873163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-13873163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-138731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-138731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-138731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-138731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uk-UA" b="1" dirty="0" err="1">
                <a:solidFill>
                  <a:schemeClr val="accent2"/>
                </a:solidFill>
                <a:cs typeface="Arial" panose="020B0604020202020204" pitchFamily="34" charset="0"/>
              </a:rPr>
              <a:t>Ресурси</a:t>
            </a:r>
            <a:r>
              <a:rPr lang="ru-RU" altLang="uk-UA" b="1" dirty="0">
                <a:solidFill>
                  <a:schemeClr val="accent2"/>
                </a:solidFill>
                <a:cs typeface="Arial" panose="020B0604020202020204" pitchFamily="34" charset="0"/>
              </a:rPr>
              <a:t> для </a:t>
            </a:r>
            <a:r>
              <a:rPr lang="ru-RU" altLang="uk-UA" b="1" dirty="0" err="1">
                <a:solidFill>
                  <a:schemeClr val="accent2"/>
                </a:solidFill>
                <a:cs typeface="Arial" panose="020B0604020202020204" pitchFamily="34" charset="0"/>
              </a:rPr>
              <a:t>розвитку</a:t>
            </a:r>
            <a:r>
              <a:rPr lang="ru-RU" altLang="uk-UA" b="1" dirty="0">
                <a:solidFill>
                  <a:schemeClr val="accent2"/>
                </a:solidFill>
                <a:cs typeface="Arial" panose="020B0604020202020204" pitchFamily="34" charset="0"/>
              </a:rPr>
              <a:t>  </a:t>
            </a:r>
            <a:br>
              <a:rPr lang="ru-RU" altLang="uk-UA" b="1" dirty="0">
                <a:solidFill>
                  <a:schemeClr val="accent2"/>
                </a:solidFill>
                <a:cs typeface="Arial" panose="020B0604020202020204" pitchFamily="34" charset="0"/>
              </a:rPr>
            </a:br>
            <a:endParaRPr lang="ru-RU" altLang="uk-UA" b="1" dirty="0">
              <a:solidFill>
                <a:schemeClr val="accent2"/>
              </a:solidFill>
              <a:cs typeface="Arial" panose="020B0604020202020204" pitchFamily="34" charset="0"/>
            </a:endParaRPr>
          </a:p>
        </p:txBody>
      </p:sp>
      <p:sp>
        <p:nvSpPr>
          <p:cNvPr id="6" name="Straight Connector 6">
            <a:extLst>
              <a:ext uri="{FF2B5EF4-FFF2-40B4-BE49-F238E27FC236}">
                <a16:creationId xmlns:a16="http://schemas.microsoft.com/office/drawing/2014/main" id="{919E0E99-97D9-4A95-BB89-C118AC91ECDD}"/>
              </a:ext>
            </a:extLst>
          </p:cNvPr>
          <p:cNvSpPr>
            <a:spLocks noChangeShapeType="1"/>
          </p:cNvSpPr>
          <p:nvPr/>
        </p:nvSpPr>
        <p:spPr bwMode="auto">
          <a:xfrm>
            <a:off x="395288" y="1125538"/>
            <a:ext cx="8358187" cy="1587"/>
          </a:xfrm>
          <a:prstGeom prst="line">
            <a:avLst/>
          </a:prstGeom>
          <a:noFill/>
          <a:ln w="3175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uk-UA"/>
          </a:p>
        </p:txBody>
      </p:sp>
      <p:sp>
        <p:nvSpPr>
          <p:cNvPr id="7" name="Прямокутник 6">
            <a:extLst>
              <a:ext uri="{FF2B5EF4-FFF2-40B4-BE49-F238E27FC236}">
                <a16:creationId xmlns:a16="http://schemas.microsoft.com/office/drawing/2014/main" id="{D990226D-EAAE-4917-8C50-B6786C86D88A}"/>
              </a:ext>
            </a:extLst>
          </p:cNvPr>
          <p:cNvSpPr/>
          <p:nvPr/>
        </p:nvSpPr>
        <p:spPr>
          <a:xfrm>
            <a:off x="2286000" y="2077624"/>
            <a:ext cx="4572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l-PL" sz="2000" u="sng" dirty="0">
                <a:solidFill>
                  <a:srgbClr val="C00000"/>
                </a:solidFill>
                <a:hlinkClick r:id="rId2"/>
              </a:rPr>
              <a:t>www.minagro.gov.ua</a:t>
            </a:r>
            <a:endParaRPr lang="uk-UA" sz="2000" dirty="0">
              <a:solidFill>
                <a:srgbClr val="C00000"/>
              </a:solidFill>
            </a:endParaRPr>
          </a:p>
          <a:p>
            <a:r>
              <a:rPr lang="pl-PL" sz="2000" u="sng" dirty="0">
                <a:solidFill>
                  <a:srgbClr val="C00000"/>
                </a:solidFill>
                <a:hlinkClick r:id="rId3"/>
              </a:rPr>
              <a:t>www.me.gov.ua</a:t>
            </a:r>
            <a:endParaRPr lang="uk-UA" sz="2000" dirty="0">
              <a:solidFill>
                <a:srgbClr val="C00000"/>
              </a:solidFill>
            </a:endParaRPr>
          </a:p>
          <a:p>
            <a:r>
              <a:rPr lang="pl-PL" sz="2000" u="sng" dirty="0">
                <a:solidFill>
                  <a:srgbClr val="C00000"/>
                </a:solidFill>
                <a:hlinkClick r:id="rId4"/>
              </a:rPr>
              <a:t>www.gurt.org.ua</a:t>
            </a:r>
            <a:endParaRPr lang="uk-UA" sz="2000" dirty="0">
              <a:solidFill>
                <a:srgbClr val="C00000"/>
              </a:solidFill>
            </a:endParaRPr>
          </a:p>
          <a:p>
            <a:r>
              <a:rPr lang="pl-PL" sz="2000" u="sng" dirty="0">
                <a:solidFill>
                  <a:srgbClr val="C00000"/>
                </a:solidFill>
                <a:hlinkClick r:id="rId5"/>
              </a:rPr>
              <a:t>www.prostir.ua</a:t>
            </a:r>
            <a:endParaRPr lang="uk-UA" sz="2000" dirty="0">
              <a:solidFill>
                <a:srgbClr val="C00000"/>
              </a:solidFill>
            </a:endParaRPr>
          </a:p>
          <a:p>
            <a:r>
              <a:rPr lang="pl-PL" sz="2000" u="sng" dirty="0">
                <a:solidFill>
                  <a:srgbClr val="C00000"/>
                </a:solidFill>
                <a:hlinkClick r:id="rId6"/>
              </a:rPr>
              <a:t>www.</a:t>
            </a:r>
            <a:r>
              <a:rPr lang="uk-UA" sz="2000" u="sng" dirty="0">
                <a:solidFill>
                  <a:srgbClr val="C00000"/>
                </a:solidFill>
                <a:hlinkClick r:id="rId6"/>
              </a:rPr>
              <a:t>minregion.gov.ua</a:t>
            </a:r>
            <a:endParaRPr lang="uk-UA" sz="2000" dirty="0">
              <a:solidFill>
                <a:srgbClr val="C00000"/>
              </a:solidFill>
            </a:endParaRPr>
          </a:p>
          <a:p>
            <a:r>
              <a:rPr lang="pl-PL" sz="2000" u="sng" dirty="0">
                <a:solidFill>
                  <a:srgbClr val="C00000"/>
                </a:solidFill>
                <a:hlinkClick r:id="rId7"/>
              </a:rPr>
              <a:t>www.dorada.org.ua</a:t>
            </a:r>
            <a:endParaRPr lang="uk-UA" sz="2000" dirty="0">
              <a:solidFill>
                <a:srgbClr val="C00000"/>
              </a:solidFill>
            </a:endParaRPr>
          </a:p>
          <a:p>
            <a:r>
              <a:rPr lang="pl-PL" sz="2000" u="sng" dirty="0">
                <a:solidFill>
                  <a:srgbClr val="C00000"/>
                </a:solidFill>
                <a:hlinkClick r:id="rId8"/>
              </a:rPr>
              <a:t>www.donors.decentralization.gov.ua</a:t>
            </a:r>
            <a:endParaRPr lang="uk-UA" sz="2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1358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Дата 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2D3F959A-D5CB-46E1-9E34-BF9EB27908E6}" type="datetime1">
              <a:rPr lang="en-US" smtClean="0"/>
              <a:pPr>
                <a:defRPr/>
              </a:pPr>
              <a:t>6/18/2017</a:t>
            </a:fld>
            <a:endParaRPr lang="en-US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en-US" dirty="0">
                <a:cs typeface="Arial" panose="020B0604020202020204" pitchFamily="34" charset="0"/>
              </a:rPr>
              <a:t>ПРОЕКТ USAID «ПІДТРИМКА АГРАРНОГО І СІЛЬСЬКОГО РОЗВИТКУ»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83A3B269-9F45-4843-850C-28FDE95D6825}" type="slidenum">
              <a:rPr lang="en-US" altLang="en-US" smtClean="0"/>
              <a:pPr>
                <a:defRPr/>
              </a:pPr>
              <a:t>28</a:t>
            </a:fld>
            <a:endParaRPr lang="en-US" altLang="en-US"/>
          </a:p>
        </p:txBody>
      </p:sp>
      <p:sp>
        <p:nvSpPr>
          <p:cNvPr id="14" name="Title 7"/>
          <p:cNvSpPr>
            <a:spLocks noGrp="1"/>
          </p:cNvSpPr>
          <p:nvPr>
            <p:ph type="title"/>
          </p:nvPr>
        </p:nvSpPr>
        <p:spPr>
          <a:xfrm>
            <a:off x="688883" y="647932"/>
            <a:ext cx="7772400" cy="400110"/>
          </a:xfrm>
        </p:spPr>
        <p:txBody>
          <a:bodyPr/>
          <a:lstStyle/>
          <a:p>
            <a:pPr algn="ctr" eaLnBrk="1" hangingPunct="1"/>
            <a:r>
              <a:rPr lang="uk-UA" sz="2000" b="1" dirty="0" smtClean="0"/>
              <a:t>Дякуємо за увагу!</a:t>
            </a:r>
            <a:endParaRPr lang="en-US" altLang="en-US" sz="2000" b="1" dirty="0">
              <a:latin typeface="Gill Sans MT" panose="020B0502020104020203" pitchFamily="34" charset="0"/>
              <a:cs typeface="Gill Sans MT" panose="020B0502020104020203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1903" y="1682408"/>
            <a:ext cx="4840193" cy="150803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0773" y="3524556"/>
            <a:ext cx="3922452" cy="2047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728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Content Placeholder 8"/>
          <p:cNvSpPr>
            <a:spLocks noGrp="1"/>
          </p:cNvSpPr>
          <p:nvPr>
            <p:ph idx="1"/>
          </p:nvPr>
        </p:nvSpPr>
        <p:spPr>
          <a:xfrm>
            <a:off x="681038" y="1370013"/>
            <a:ext cx="8067675" cy="4795291"/>
          </a:xfrm>
        </p:spPr>
        <p:txBody>
          <a:bodyPr/>
          <a:lstStyle/>
          <a:p>
            <a:pPr>
              <a:defRPr/>
            </a:pPr>
            <a:endParaRPr lang="en-US" altLang="ru-RU" sz="1800" dirty="0"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endParaRPr lang="uk-UA" altLang="ru-RU" sz="1800" dirty="0"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endParaRPr lang="en-US" altLang="ru-RU" sz="1800" dirty="0"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endParaRPr lang="uk-UA" altLang="ru-RU" sz="1800" dirty="0"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>
              <a:buFont typeface="Arial" panose="020B0604020202020204" pitchFamily="34" charset="0"/>
              <a:buNone/>
            </a:pPr>
            <a:endParaRPr lang="en-US" altLang="en-US" sz="1800" dirty="0"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endParaRPr lang="en-US" altLang="en-US" sz="1800" dirty="0">
              <a:latin typeface="Gill Sans MT" panose="020B0502020104020203" pitchFamily="34" charset="0"/>
              <a:cs typeface="Gill Sans MT" panose="020B0502020104020203" pitchFamily="34" charset="0"/>
            </a:endParaRPr>
          </a:p>
        </p:txBody>
      </p:sp>
      <p:sp>
        <p:nvSpPr>
          <p:cNvPr id="36867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Aft>
                <a:spcPts val="1200"/>
              </a:spcAft>
              <a:buFont typeface="Arial" panose="020B0604020202020204" pitchFamily="34" charset="0"/>
              <a:buChar char="•"/>
              <a:defRPr sz="2000">
                <a:solidFill>
                  <a:srgbClr val="635C5B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1pPr>
            <a:lvl2pPr marL="742950" indent="-285750">
              <a:spcAft>
                <a:spcPts val="1200"/>
              </a:spcAft>
              <a:buFont typeface="Arial" panose="020B0604020202020204" pitchFamily="34" charset="0"/>
              <a:buChar char="–"/>
              <a:defRPr sz="2000">
                <a:solidFill>
                  <a:srgbClr val="635C5B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6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fld id="{68DE4C8D-B3E6-4AAD-8AA6-5F75E15B0056}" type="datetime1">
              <a:rPr lang="en-US" altLang="en-US" sz="600" smtClean="0">
                <a:solidFill>
                  <a:srgbClr val="6C6463"/>
                </a:solidFill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6/18/2017</a:t>
            </a:fld>
            <a:endParaRPr lang="en-US" altLang="en-US" sz="600">
              <a:solidFill>
                <a:srgbClr val="6C6463"/>
              </a:solidFill>
              <a:cs typeface="Arial" panose="020B0604020202020204" pitchFamily="34" charset="0"/>
            </a:endParaRPr>
          </a:p>
        </p:txBody>
      </p:sp>
      <p:sp>
        <p:nvSpPr>
          <p:cNvPr id="36868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Aft>
                <a:spcPts val="1200"/>
              </a:spcAft>
              <a:buFont typeface="Arial" panose="020B0604020202020204" pitchFamily="34" charset="0"/>
              <a:buChar char="•"/>
              <a:defRPr sz="2000">
                <a:solidFill>
                  <a:srgbClr val="635C5B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1pPr>
            <a:lvl2pPr marL="742950" indent="-285750">
              <a:spcAft>
                <a:spcPts val="1200"/>
              </a:spcAft>
              <a:buFont typeface="Arial" panose="020B0604020202020204" pitchFamily="34" charset="0"/>
              <a:buChar char="–"/>
              <a:defRPr sz="2000">
                <a:solidFill>
                  <a:srgbClr val="635C5B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6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en-US" sz="600" dirty="0">
                <a:solidFill>
                  <a:srgbClr val="6C6463"/>
                </a:solidFill>
                <a:cs typeface="Arial" panose="020B0604020202020204" pitchFamily="34" charset="0"/>
              </a:rPr>
              <a:t>ПРОЕКТ USAID «ПІДТРИМКА АГРАРНОГО І СІЛЬСЬКОГО РОЗВИТКУ»</a:t>
            </a:r>
          </a:p>
        </p:txBody>
      </p:sp>
      <p:sp>
        <p:nvSpPr>
          <p:cNvPr id="36869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Aft>
                <a:spcPts val="1200"/>
              </a:spcAft>
              <a:buFont typeface="Arial" panose="020B0604020202020204" pitchFamily="34" charset="0"/>
              <a:buChar char="•"/>
              <a:defRPr sz="2000">
                <a:solidFill>
                  <a:srgbClr val="635C5B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1pPr>
            <a:lvl2pPr marL="742950" indent="-285750">
              <a:spcAft>
                <a:spcPts val="1200"/>
              </a:spcAft>
              <a:buFont typeface="Arial" panose="020B0604020202020204" pitchFamily="34" charset="0"/>
              <a:buChar char="–"/>
              <a:defRPr sz="2000">
                <a:solidFill>
                  <a:srgbClr val="635C5B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6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9pPr>
          </a:lstStyle>
          <a:p>
            <a:pPr>
              <a:spcAft>
                <a:spcPct val="0"/>
              </a:spcAft>
              <a:buFontTx/>
              <a:buNone/>
            </a:pPr>
            <a:fld id="{B6D8C11B-44C5-445B-8951-9F488B0D8CEB}" type="slidenum">
              <a:rPr lang="en-US" altLang="en-US" sz="600" smtClean="0">
                <a:solidFill>
                  <a:srgbClr val="6C6463"/>
                </a:solidFill>
                <a:cs typeface="Arial" panose="020B0604020202020204" pitchFamily="34" charset="0"/>
              </a:rPr>
              <a:pPr>
                <a:spcAft>
                  <a:spcPct val="0"/>
                </a:spcAft>
                <a:buFontTx/>
                <a:buNone/>
              </a:pPr>
              <a:t>3</a:t>
            </a:fld>
            <a:endParaRPr lang="en-US" altLang="en-US" sz="600">
              <a:solidFill>
                <a:srgbClr val="6C6463"/>
              </a:solidFill>
              <a:cs typeface="Arial" panose="020B0604020202020204" pitchFamily="34" charset="0"/>
            </a:endParaRPr>
          </a:p>
        </p:txBody>
      </p:sp>
      <p:sp>
        <p:nvSpPr>
          <p:cNvPr id="7" name="Content Placeholder 8"/>
          <p:cNvSpPr txBox="1">
            <a:spLocks/>
          </p:cNvSpPr>
          <p:nvPr/>
        </p:nvSpPr>
        <p:spPr bwMode="auto">
          <a:xfrm>
            <a:off x="450166" y="495382"/>
            <a:ext cx="8077884" cy="5483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30188" indent="-230188" algn="l" defTabSz="457200" rtl="0" eaLnBrk="0" fontAlgn="base" hangingPunct="0"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2000" kern="1200">
                <a:solidFill>
                  <a:srgbClr val="635C5B"/>
                </a:solidFill>
                <a:latin typeface="Gill Sans MT"/>
                <a:ea typeface="Gill Sans MT" pitchFamily="34" charset="0"/>
                <a:cs typeface="Gill Sans MT"/>
              </a:defRPr>
            </a:lvl1pPr>
            <a:lvl2pPr marL="684213" indent="-230188" algn="l" defTabSz="457200" rtl="0" eaLnBrk="0" fontAlgn="base" hangingPunct="0"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–"/>
              <a:defRPr sz="2000" kern="1200">
                <a:solidFill>
                  <a:srgbClr val="635C5B"/>
                </a:solidFill>
                <a:latin typeface="Gill Sans MT"/>
                <a:ea typeface="Gill Sans MT" pitchFamily="34" charset="0"/>
                <a:cs typeface="Gill Sans MT"/>
              </a:defRPr>
            </a:lvl2pPr>
            <a:lvl3pPr marL="914400" indent="-230188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rgbClr val="6C6463"/>
                </a:solidFill>
                <a:latin typeface="Gill Sans MT"/>
                <a:ea typeface="Gill Sans MT" pitchFamily="34" charset="0"/>
                <a:cs typeface="Gill Sans MT"/>
              </a:defRPr>
            </a:lvl3pPr>
            <a:lvl4pPr marL="1146175" indent="-231775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600" kern="1200">
                <a:solidFill>
                  <a:srgbClr val="6C6463"/>
                </a:solidFill>
                <a:latin typeface="Gill Sans MT"/>
                <a:ea typeface="Gill Sans MT" pitchFamily="34" charset="0"/>
                <a:cs typeface="Gill Sans MT"/>
              </a:defRPr>
            </a:lvl4pPr>
            <a:lvl5pPr marL="1255713" indent="-230188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 kern="1200">
                <a:solidFill>
                  <a:srgbClr val="6C6463"/>
                </a:solidFill>
                <a:latin typeface="Gill Sans MT"/>
                <a:ea typeface="Gill Sans MT" pitchFamily="34" charset="0"/>
                <a:cs typeface="Gill Sans MT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sz="2400" dirty="0"/>
              <a:t>Проект – це комплекс заходів, які здійснюються для досягнення чітко визначених цілей упродовж відведеного часу і за допомогою призначених на це фінансових ресурсів (бюджету).</a:t>
            </a:r>
          </a:p>
          <a:p>
            <a:endParaRPr lang="uk-UA" sz="2400" dirty="0"/>
          </a:p>
          <a:p>
            <a:endParaRPr lang="uk-UA" sz="2400" dirty="0"/>
          </a:p>
          <a:p>
            <a:r>
              <a:rPr lang="en-US" sz="2400" dirty="0">
                <a:solidFill>
                  <a:srgbClr val="FF0000"/>
                </a:solidFill>
              </a:rPr>
              <a:t>N.B.! </a:t>
            </a:r>
            <a:r>
              <a:rPr lang="uk-UA" sz="2400" u="sng" dirty="0"/>
              <a:t>Місцеві проекти мають відповідати затвердженим програмам розвитку відповідного органу місцевого самоврядування та вкладатися в межі загальної стратегії розвитку громади й повинні орієнтуватися на таку логічну послідовність:</a:t>
            </a:r>
            <a:r>
              <a:rPr lang="uk-UA" sz="2400" dirty="0"/>
              <a:t> </a:t>
            </a:r>
          </a:p>
          <a:p>
            <a:pPr marL="0" indent="0">
              <a:buNone/>
            </a:pPr>
            <a:r>
              <a:rPr lang="uk-UA" sz="2400" b="1" dirty="0"/>
              <a:t>  стратегії розвитку </a:t>
            </a:r>
            <a:r>
              <a:rPr lang="en-US" sz="2400" b="1" dirty="0"/>
              <a:t>=&gt;</a:t>
            </a:r>
            <a:r>
              <a:rPr lang="uk-UA" sz="2400" b="1" dirty="0"/>
              <a:t> місцеві програми </a:t>
            </a:r>
            <a:r>
              <a:rPr lang="en-US" sz="2400" b="1" dirty="0"/>
              <a:t>=&gt;</a:t>
            </a:r>
            <a:r>
              <a:rPr lang="uk-UA" sz="2400" b="1" dirty="0"/>
              <a:t> проекти</a:t>
            </a:r>
            <a:r>
              <a:rPr lang="uk-UA" sz="2400" dirty="0"/>
              <a:t>.</a:t>
            </a:r>
          </a:p>
          <a:p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2717738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altLang="uk-UA" b="1" dirty="0"/>
              <a:t>ДФРР – інструмент політики </a:t>
            </a:r>
            <a:r>
              <a:rPr lang="uk-UA" altLang="uk-UA" b="1" dirty="0" err="1"/>
              <a:t>рег</a:t>
            </a:r>
            <a:r>
              <a:rPr lang="uk-UA" altLang="uk-UA" b="1" dirty="0"/>
              <a:t>. розвитку</a:t>
            </a:r>
            <a:endParaRPr lang="uk-UA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5000"/>
              </a:lnSpc>
              <a:buClr>
                <a:srgbClr val="000000"/>
              </a:buClr>
              <a:buSzPct val="100000"/>
              <a:defRPr/>
            </a:pPr>
            <a:r>
              <a:rPr lang="uk-UA" altLang="uk-UA" sz="2400" b="1" dirty="0">
                <a:solidFill>
                  <a:srgbClr val="C00000"/>
                </a:solidFill>
              </a:rPr>
              <a:t>СТВОРЮЄТЬСЯ: </a:t>
            </a:r>
            <a:r>
              <a:rPr lang="uk-UA" altLang="uk-UA" sz="2400" b="1" dirty="0"/>
              <a:t> </a:t>
            </a:r>
            <a:r>
              <a:rPr lang="uk-UA" altLang="uk-UA" sz="2400" dirty="0"/>
              <a:t>у </a:t>
            </a:r>
            <a:r>
              <a:rPr lang="uk-UA" altLang="uk-UA" sz="2400" dirty="0" smtClean="0"/>
              <a:t>обсязі </a:t>
            </a:r>
            <a:r>
              <a:rPr lang="uk-UA" altLang="uk-UA" sz="2400" b="1" dirty="0">
                <a:solidFill>
                  <a:srgbClr val="C00000"/>
                </a:solidFill>
              </a:rPr>
              <a:t>не менше 1 %</a:t>
            </a:r>
            <a:r>
              <a:rPr lang="uk-UA" altLang="uk-UA" sz="2400" b="1" dirty="0"/>
              <a:t> </a:t>
            </a:r>
            <a:r>
              <a:rPr lang="uk-UA" altLang="uk-UA" sz="2400" dirty="0"/>
              <a:t>прогнозного обсягу доходів Державного бюджету;</a:t>
            </a:r>
          </a:p>
          <a:p>
            <a:pPr eaLnBrk="1" hangingPunct="1">
              <a:lnSpc>
                <a:spcPct val="95000"/>
              </a:lnSpc>
              <a:buClr>
                <a:srgbClr val="000000"/>
              </a:buClr>
              <a:buSzPct val="100000"/>
              <a:defRPr/>
            </a:pPr>
            <a:r>
              <a:rPr lang="uk-UA" altLang="uk-UA" sz="2400" b="1" dirty="0">
                <a:solidFill>
                  <a:srgbClr val="C00000"/>
                </a:solidFill>
              </a:rPr>
              <a:t>ФІНАНСУЄ :  </a:t>
            </a:r>
            <a:r>
              <a:rPr lang="uk-UA" altLang="uk-UA" sz="2400" dirty="0"/>
              <a:t>інвестиційні програми і проекти регіонального розвитку </a:t>
            </a:r>
            <a:r>
              <a:rPr lang="uk-UA" altLang="uk-UA" sz="2400" i="1" dirty="0"/>
              <a:t>(у тому числі проектів співробітництва та добровільного об’єднання територіальних громад)</a:t>
            </a:r>
            <a:r>
              <a:rPr lang="uk-UA" altLang="uk-UA" sz="2400" dirty="0"/>
              <a:t>, що мають на меті розвиток регіонів, створення інфраструктури індустріальних та інноваційних парків;</a:t>
            </a:r>
          </a:p>
          <a:p>
            <a:pPr eaLnBrk="1" hangingPunct="1">
              <a:lnSpc>
                <a:spcPct val="95000"/>
              </a:lnSpc>
              <a:buClr>
                <a:srgbClr val="000000"/>
              </a:buClr>
              <a:buSzPct val="100000"/>
              <a:defRPr/>
            </a:pPr>
            <a:r>
              <a:rPr lang="uk-UA" altLang="uk-UA" sz="2400" b="1" dirty="0">
                <a:solidFill>
                  <a:srgbClr val="C00000"/>
                </a:solidFill>
              </a:rPr>
              <a:t>ПРІОРИТЕТИ:</a:t>
            </a:r>
            <a:r>
              <a:rPr lang="uk-UA" altLang="uk-UA" sz="2400" b="1" dirty="0"/>
              <a:t>  </a:t>
            </a:r>
            <a:r>
              <a:rPr lang="uk-UA" altLang="uk-UA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визначені у Державній стратегії регіонального розвитку та відповідних стратегіях розвитку регіонів та планах заходів з їх реалізації;</a:t>
            </a:r>
          </a:p>
          <a:p>
            <a:pPr marL="0" indent="0">
              <a:buNone/>
            </a:pPr>
            <a:endParaRPr lang="uk-UA" sz="2200" dirty="0"/>
          </a:p>
        </p:txBody>
      </p:sp>
    </p:spTree>
    <p:extLst>
      <p:ext uri="{BB962C8B-B14F-4D97-AF65-F5344CB8AC3E}">
        <p14:creationId xmlns:p14="http://schemas.microsoft.com/office/powerpoint/2010/main" val="940605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altLang="uk-UA" dirty="0"/>
              <a:t>Сучасна політика </a:t>
            </a:r>
            <a:r>
              <a:rPr lang="uk-UA" altLang="uk-UA" dirty="0" err="1"/>
              <a:t>рег</a:t>
            </a:r>
            <a:r>
              <a:rPr lang="uk-UA" altLang="uk-UA" dirty="0"/>
              <a:t>. розвитку</a:t>
            </a:r>
            <a:endParaRPr lang="uk-UA" dirty="0"/>
          </a:p>
        </p:txBody>
      </p:sp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2160588" y="1821706"/>
            <a:ext cx="4768850" cy="4764087"/>
            <a:chOff x="2244" y="1767"/>
            <a:chExt cx="2029" cy="2029"/>
          </a:xfrm>
        </p:grpSpPr>
        <p:sp>
          <p:nvSpPr>
            <p:cNvPr id="5" name="Freeform 4"/>
            <p:cNvSpPr>
              <a:spLocks/>
            </p:cNvSpPr>
            <p:nvPr/>
          </p:nvSpPr>
          <p:spPr bwMode="blackWhite">
            <a:xfrm>
              <a:off x="2366" y="1767"/>
              <a:ext cx="1057" cy="900"/>
            </a:xfrm>
            <a:custGeom>
              <a:avLst/>
              <a:gdLst>
                <a:gd name="T0" fmla="*/ 455 w 1057"/>
                <a:gd name="T1" fmla="*/ 879 h 900"/>
                <a:gd name="T2" fmla="*/ 471 w 1057"/>
                <a:gd name="T3" fmla="*/ 838 h 900"/>
                <a:gd name="T4" fmla="*/ 490 w 1057"/>
                <a:gd name="T5" fmla="*/ 799 h 900"/>
                <a:gd name="T6" fmla="*/ 514 w 1057"/>
                <a:gd name="T7" fmla="*/ 762 h 900"/>
                <a:gd name="T8" fmla="*/ 541 w 1057"/>
                <a:gd name="T9" fmla="*/ 728 h 900"/>
                <a:gd name="T10" fmla="*/ 570 w 1057"/>
                <a:gd name="T11" fmla="*/ 696 h 900"/>
                <a:gd name="T12" fmla="*/ 603 w 1057"/>
                <a:gd name="T13" fmla="*/ 667 h 900"/>
                <a:gd name="T14" fmla="*/ 639 w 1057"/>
                <a:gd name="T15" fmla="*/ 642 h 900"/>
                <a:gd name="T16" fmla="*/ 676 w 1057"/>
                <a:gd name="T17" fmla="*/ 621 h 900"/>
                <a:gd name="T18" fmla="*/ 713 w 1057"/>
                <a:gd name="T19" fmla="*/ 605 h 900"/>
                <a:gd name="T20" fmla="*/ 753 w 1057"/>
                <a:gd name="T21" fmla="*/ 591 h 900"/>
                <a:gd name="T22" fmla="*/ 793 w 1057"/>
                <a:gd name="T23" fmla="*/ 581 h 900"/>
                <a:gd name="T24" fmla="*/ 834 w 1057"/>
                <a:gd name="T25" fmla="*/ 575 h 900"/>
                <a:gd name="T26" fmla="*/ 833 w 1057"/>
                <a:gd name="T27" fmla="*/ 711 h 900"/>
                <a:gd name="T28" fmla="*/ 1056 w 1057"/>
                <a:gd name="T29" fmla="*/ 374 h 900"/>
                <a:gd name="T30" fmla="*/ 818 w 1057"/>
                <a:gd name="T31" fmla="*/ 0 h 900"/>
                <a:gd name="T32" fmla="*/ 819 w 1057"/>
                <a:gd name="T33" fmla="*/ 137 h 900"/>
                <a:gd name="T34" fmla="*/ 757 w 1057"/>
                <a:gd name="T35" fmla="*/ 143 h 900"/>
                <a:gd name="T36" fmla="*/ 694 w 1057"/>
                <a:gd name="T37" fmla="*/ 154 h 900"/>
                <a:gd name="T38" fmla="*/ 634 w 1057"/>
                <a:gd name="T39" fmla="*/ 168 h 900"/>
                <a:gd name="T40" fmla="*/ 574 w 1057"/>
                <a:gd name="T41" fmla="*/ 188 h 900"/>
                <a:gd name="T42" fmla="*/ 516 w 1057"/>
                <a:gd name="T43" fmla="*/ 211 h 900"/>
                <a:gd name="T44" fmla="*/ 460 w 1057"/>
                <a:gd name="T45" fmla="*/ 238 h 900"/>
                <a:gd name="T46" fmla="*/ 405 w 1057"/>
                <a:gd name="T47" fmla="*/ 270 h 900"/>
                <a:gd name="T48" fmla="*/ 352 w 1057"/>
                <a:gd name="T49" fmla="*/ 306 h 900"/>
                <a:gd name="T50" fmla="*/ 302 w 1057"/>
                <a:gd name="T51" fmla="*/ 346 h 900"/>
                <a:gd name="T52" fmla="*/ 255 w 1057"/>
                <a:gd name="T53" fmla="*/ 390 h 900"/>
                <a:gd name="T54" fmla="*/ 211 w 1057"/>
                <a:gd name="T55" fmla="*/ 437 h 900"/>
                <a:gd name="T56" fmla="*/ 170 w 1057"/>
                <a:gd name="T57" fmla="*/ 486 h 900"/>
                <a:gd name="T58" fmla="*/ 134 w 1057"/>
                <a:gd name="T59" fmla="*/ 539 h 900"/>
                <a:gd name="T60" fmla="*/ 101 w 1057"/>
                <a:gd name="T61" fmla="*/ 595 h 900"/>
                <a:gd name="T62" fmla="*/ 72 w 1057"/>
                <a:gd name="T63" fmla="*/ 653 h 900"/>
                <a:gd name="T64" fmla="*/ 47 w 1057"/>
                <a:gd name="T65" fmla="*/ 711 h 900"/>
                <a:gd name="T66" fmla="*/ 27 w 1057"/>
                <a:gd name="T67" fmla="*/ 773 h 900"/>
                <a:gd name="T68" fmla="*/ 11 w 1057"/>
                <a:gd name="T69" fmla="*/ 835 h 900"/>
                <a:gd name="T70" fmla="*/ 0 w 1057"/>
                <a:gd name="T71" fmla="*/ 899 h 900"/>
                <a:gd name="T72" fmla="*/ 238 w 1057"/>
                <a:gd name="T73" fmla="*/ 741 h 900"/>
                <a:gd name="T74" fmla="*/ 455 w 1057"/>
                <a:gd name="T75" fmla="*/ 879 h 90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057"/>
                <a:gd name="T115" fmla="*/ 0 h 900"/>
                <a:gd name="T116" fmla="*/ 1057 w 1057"/>
                <a:gd name="T117" fmla="*/ 900 h 900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057" h="900">
                  <a:moveTo>
                    <a:pt x="455" y="879"/>
                  </a:moveTo>
                  <a:lnTo>
                    <a:pt x="471" y="838"/>
                  </a:lnTo>
                  <a:lnTo>
                    <a:pt x="490" y="799"/>
                  </a:lnTo>
                  <a:lnTo>
                    <a:pt x="514" y="762"/>
                  </a:lnTo>
                  <a:lnTo>
                    <a:pt x="541" y="728"/>
                  </a:lnTo>
                  <a:lnTo>
                    <a:pt x="570" y="696"/>
                  </a:lnTo>
                  <a:lnTo>
                    <a:pt x="603" y="667"/>
                  </a:lnTo>
                  <a:lnTo>
                    <a:pt x="639" y="642"/>
                  </a:lnTo>
                  <a:lnTo>
                    <a:pt x="676" y="621"/>
                  </a:lnTo>
                  <a:lnTo>
                    <a:pt x="713" y="605"/>
                  </a:lnTo>
                  <a:lnTo>
                    <a:pt x="753" y="591"/>
                  </a:lnTo>
                  <a:lnTo>
                    <a:pt x="793" y="581"/>
                  </a:lnTo>
                  <a:lnTo>
                    <a:pt x="834" y="575"/>
                  </a:lnTo>
                  <a:lnTo>
                    <a:pt x="833" y="711"/>
                  </a:lnTo>
                  <a:lnTo>
                    <a:pt x="1056" y="374"/>
                  </a:lnTo>
                  <a:lnTo>
                    <a:pt x="818" y="0"/>
                  </a:lnTo>
                  <a:lnTo>
                    <a:pt x="819" y="137"/>
                  </a:lnTo>
                  <a:lnTo>
                    <a:pt x="757" y="143"/>
                  </a:lnTo>
                  <a:lnTo>
                    <a:pt x="694" y="154"/>
                  </a:lnTo>
                  <a:lnTo>
                    <a:pt x="634" y="168"/>
                  </a:lnTo>
                  <a:lnTo>
                    <a:pt x="574" y="188"/>
                  </a:lnTo>
                  <a:lnTo>
                    <a:pt x="516" y="211"/>
                  </a:lnTo>
                  <a:lnTo>
                    <a:pt x="460" y="238"/>
                  </a:lnTo>
                  <a:lnTo>
                    <a:pt x="405" y="270"/>
                  </a:lnTo>
                  <a:lnTo>
                    <a:pt x="352" y="306"/>
                  </a:lnTo>
                  <a:lnTo>
                    <a:pt x="302" y="346"/>
                  </a:lnTo>
                  <a:lnTo>
                    <a:pt x="255" y="390"/>
                  </a:lnTo>
                  <a:lnTo>
                    <a:pt x="211" y="437"/>
                  </a:lnTo>
                  <a:lnTo>
                    <a:pt x="170" y="486"/>
                  </a:lnTo>
                  <a:lnTo>
                    <a:pt x="134" y="539"/>
                  </a:lnTo>
                  <a:lnTo>
                    <a:pt x="101" y="595"/>
                  </a:lnTo>
                  <a:lnTo>
                    <a:pt x="72" y="653"/>
                  </a:lnTo>
                  <a:lnTo>
                    <a:pt x="47" y="711"/>
                  </a:lnTo>
                  <a:lnTo>
                    <a:pt x="27" y="773"/>
                  </a:lnTo>
                  <a:lnTo>
                    <a:pt x="11" y="835"/>
                  </a:lnTo>
                  <a:lnTo>
                    <a:pt x="0" y="899"/>
                  </a:lnTo>
                  <a:lnTo>
                    <a:pt x="238" y="741"/>
                  </a:lnTo>
                  <a:lnTo>
                    <a:pt x="455" y="879"/>
                  </a:lnTo>
                </a:path>
              </a:pathLst>
            </a:custGeom>
            <a:solidFill>
              <a:schemeClr val="bg1">
                <a:lumMod val="95000"/>
              </a:schemeClr>
            </a:solidFill>
            <a:ln w="9525" cap="rnd" cmpd="sng">
              <a:noFill/>
              <a:prstDash val="solid"/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/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1800" dirty="0">
                <a:solidFill>
                  <a:srgbClr val="3E3E3E"/>
                </a:solidFill>
                <a:latin typeface="+mn-lt"/>
              </a:endParaRPr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blackWhite">
            <a:xfrm>
              <a:off x="3073" y="2892"/>
              <a:ext cx="1033" cy="904"/>
            </a:xfrm>
            <a:custGeom>
              <a:avLst/>
              <a:gdLst>
                <a:gd name="T0" fmla="*/ 585 w 1033"/>
                <a:gd name="T1" fmla="*/ 1 h 904"/>
                <a:gd name="T2" fmla="*/ 573 w 1033"/>
                <a:gd name="T3" fmla="*/ 41 h 904"/>
                <a:gd name="T4" fmla="*/ 556 w 1033"/>
                <a:gd name="T5" fmla="*/ 78 h 904"/>
                <a:gd name="T6" fmla="*/ 537 w 1033"/>
                <a:gd name="T7" fmla="*/ 116 h 904"/>
                <a:gd name="T8" fmla="*/ 514 w 1033"/>
                <a:gd name="T9" fmla="*/ 150 h 904"/>
                <a:gd name="T10" fmla="*/ 488 w 1033"/>
                <a:gd name="T11" fmla="*/ 182 h 904"/>
                <a:gd name="T12" fmla="*/ 459 w 1033"/>
                <a:gd name="T13" fmla="*/ 212 h 904"/>
                <a:gd name="T14" fmla="*/ 427 w 1033"/>
                <a:gd name="T15" fmla="*/ 239 h 904"/>
                <a:gd name="T16" fmla="*/ 393 w 1033"/>
                <a:gd name="T17" fmla="*/ 262 h 904"/>
                <a:gd name="T18" fmla="*/ 356 w 1033"/>
                <a:gd name="T19" fmla="*/ 283 h 904"/>
                <a:gd name="T20" fmla="*/ 317 w 1033"/>
                <a:gd name="T21" fmla="*/ 301 h 904"/>
                <a:gd name="T22" fmla="*/ 277 w 1033"/>
                <a:gd name="T23" fmla="*/ 314 h 904"/>
                <a:gd name="T24" fmla="*/ 236 w 1033"/>
                <a:gd name="T25" fmla="*/ 323 h 904"/>
                <a:gd name="T26" fmla="*/ 235 w 1033"/>
                <a:gd name="T27" fmla="*/ 187 h 904"/>
                <a:gd name="T28" fmla="*/ 159 w 1033"/>
                <a:gd name="T29" fmla="*/ 298 h 904"/>
                <a:gd name="T30" fmla="*/ 80 w 1033"/>
                <a:gd name="T31" fmla="*/ 409 h 904"/>
                <a:gd name="T32" fmla="*/ 0 w 1033"/>
                <a:gd name="T33" fmla="*/ 517 h 904"/>
                <a:gd name="T34" fmla="*/ 236 w 1033"/>
                <a:gd name="T35" fmla="*/ 903 h 904"/>
                <a:gd name="T36" fmla="*/ 236 w 1033"/>
                <a:gd name="T37" fmla="*/ 766 h 904"/>
                <a:gd name="T38" fmla="*/ 295 w 1033"/>
                <a:gd name="T39" fmla="*/ 759 h 904"/>
                <a:gd name="T40" fmla="*/ 353 w 1033"/>
                <a:gd name="T41" fmla="*/ 747 h 904"/>
                <a:gd name="T42" fmla="*/ 411 w 1033"/>
                <a:gd name="T43" fmla="*/ 733 h 904"/>
                <a:gd name="T44" fmla="*/ 467 w 1033"/>
                <a:gd name="T45" fmla="*/ 713 h 904"/>
                <a:gd name="T46" fmla="*/ 522 w 1033"/>
                <a:gd name="T47" fmla="*/ 691 h 904"/>
                <a:gd name="T48" fmla="*/ 575 w 1033"/>
                <a:gd name="T49" fmla="*/ 665 h 904"/>
                <a:gd name="T50" fmla="*/ 626 w 1033"/>
                <a:gd name="T51" fmla="*/ 635 h 904"/>
                <a:gd name="T52" fmla="*/ 676 w 1033"/>
                <a:gd name="T53" fmla="*/ 601 h 904"/>
                <a:gd name="T54" fmla="*/ 724 w 1033"/>
                <a:gd name="T55" fmla="*/ 564 h 904"/>
                <a:gd name="T56" fmla="*/ 768 w 1033"/>
                <a:gd name="T57" fmla="*/ 525 h 904"/>
                <a:gd name="T58" fmla="*/ 811 w 1033"/>
                <a:gd name="T59" fmla="*/ 481 h 904"/>
                <a:gd name="T60" fmla="*/ 849 w 1033"/>
                <a:gd name="T61" fmla="*/ 435 h 904"/>
                <a:gd name="T62" fmla="*/ 884 w 1033"/>
                <a:gd name="T63" fmla="*/ 387 h 904"/>
                <a:gd name="T64" fmla="*/ 916 w 1033"/>
                <a:gd name="T65" fmla="*/ 337 h 904"/>
                <a:gd name="T66" fmla="*/ 945 w 1033"/>
                <a:gd name="T67" fmla="*/ 284 h 904"/>
                <a:gd name="T68" fmla="*/ 970 w 1033"/>
                <a:gd name="T69" fmla="*/ 231 h 904"/>
                <a:gd name="T70" fmla="*/ 991 w 1033"/>
                <a:gd name="T71" fmla="*/ 174 h 904"/>
                <a:gd name="T72" fmla="*/ 1009 w 1033"/>
                <a:gd name="T73" fmla="*/ 117 h 904"/>
                <a:gd name="T74" fmla="*/ 1023 w 1033"/>
                <a:gd name="T75" fmla="*/ 58 h 904"/>
                <a:gd name="T76" fmla="*/ 1032 w 1033"/>
                <a:gd name="T77" fmla="*/ 0 h 904"/>
                <a:gd name="T78" fmla="*/ 812 w 1033"/>
                <a:gd name="T79" fmla="*/ 132 h 904"/>
                <a:gd name="T80" fmla="*/ 585 w 1033"/>
                <a:gd name="T81" fmla="*/ 1 h 904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033"/>
                <a:gd name="T124" fmla="*/ 0 h 904"/>
                <a:gd name="T125" fmla="*/ 1033 w 1033"/>
                <a:gd name="T126" fmla="*/ 904 h 904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033" h="904">
                  <a:moveTo>
                    <a:pt x="585" y="1"/>
                  </a:moveTo>
                  <a:lnTo>
                    <a:pt x="573" y="41"/>
                  </a:lnTo>
                  <a:lnTo>
                    <a:pt x="556" y="78"/>
                  </a:lnTo>
                  <a:lnTo>
                    <a:pt x="537" y="116"/>
                  </a:lnTo>
                  <a:lnTo>
                    <a:pt x="514" y="150"/>
                  </a:lnTo>
                  <a:lnTo>
                    <a:pt x="488" y="182"/>
                  </a:lnTo>
                  <a:lnTo>
                    <a:pt x="459" y="212"/>
                  </a:lnTo>
                  <a:lnTo>
                    <a:pt x="427" y="239"/>
                  </a:lnTo>
                  <a:lnTo>
                    <a:pt x="393" y="262"/>
                  </a:lnTo>
                  <a:lnTo>
                    <a:pt x="356" y="283"/>
                  </a:lnTo>
                  <a:lnTo>
                    <a:pt x="317" y="301"/>
                  </a:lnTo>
                  <a:lnTo>
                    <a:pt x="277" y="314"/>
                  </a:lnTo>
                  <a:lnTo>
                    <a:pt x="236" y="323"/>
                  </a:lnTo>
                  <a:lnTo>
                    <a:pt x="235" y="187"/>
                  </a:lnTo>
                  <a:lnTo>
                    <a:pt x="159" y="298"/>
                  </a:lnTo>
                  <a:lnTo>
                    <a:pt x="80" y="409"/>
                  </a:lnTo>
                  <a:lnTo>
                    <a:pt x="0" y="517"/>
                  </a:lnTo>
                  <a:lnTo>
                    <a:pt x="236" y="903"/>
                  </a:lnTo>
                  <a:lnTo>
                    <a:pt x="236" y="766"/>
                  </a:lnTo>
                  <a:lnTo>
                    <a:pt x="295" y="759"/>
                  </a:lnTo>
                  <a:lnTo>
                    <a:pt x="353" y="747"/>
                  </a:lnTo>
                  <a:lnTo>
                    <a:pt x="411" y="733"/>
                  </a:lnTo>
                  <a:lnTo>
                    <a:pt x="467" y="713"/>
                  </a:lnTo>
                  <a:lnTo>
                    <a:pt x="522" y="691"/>
                  </a:lnTo>
                  <a:lnTo>
                    <a:pt x="575" y="665"/>
                  </a:lnTo>
                  <a:lnTo>
                    <a:pt x="626" y="635"/>
                  </a:lnTo>
                  <a:lnTo>
                    <a:pt x="676" y="601"/>
                  </a:lnTo>
                  <a:lnTo>
                    <a:pt x="724" y="564"/>
                  </a:lnTo>
                  <a:lnTo>
                    <a:pt x="768" y="525"/>
                  </a:lnTo>
                  <a:lnTo>
                    <a:pt x="811" y="481"/>
                  </a:lnTo>
                  <a:lnTo>
                    <a:pt x="849" y="435"/>
                  </a:lnTo>
                  <a:lnTo>
                    <a:pt x="884" y="387"/>
                  </a:lnTo>
                  <a:lnTo>
                    <a:pt x="916" y="337"/>
                  </a:lnTo>
                  <a:lnTo>
                    <a:pt x="945" y="284"/>
                  </a:lnTo>
                  <a:lnTo>
                    <a:pt x="970" y="231"/>
                  </a:lnTo>
                  <a:lnTo>
                    <a:pt x="991" y="174"/>
                  </a:lnTo>
                  <a:lnTo>
                    <a:pt x="1009" y="117"/>
                  </a:lnTo>
                  <a:lnTo>
                    <a:pt x="1023" y="58"/>
                  </a:lnTo>
                  <a:lnTo>
                    <a:pt x="1032" y="0"/>
                  </a:lnTo>
                  <a:lnTo>
                    <a:pt x="812" y="132"/>
                  </a:lnTo>
                  <a:lnTo>
                    <a:pt x="585" y="1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9525" cap="rnd" cmpd="sng">
              <a:noFill/>
              <a:prstDash val="solid"/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/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1800" dirty="0">
                <a:solidFill>
                  <a:srgbClr val="3E3E3E"/>
                </a:solidFill>
                <a:latin typeface="+mn-lt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blackWhite">
            <a:xfrm>
              <a:off x="2244" y="2563"/>
              <a:ext cx="930" cy="1075"/>
            </a:xfrm>
            <a:custGeom>
              <a:avLst/>
              <a:gdLst>
                <a:gd name="T0" fmla="*/ 929 w 930"/>
                <a:gd name="T1" fmla="*/ 645 h 1075"/>
                <a:gd name="T2" fmla="*/ 887 w 930"/>
                <a:gd name="T3" fmla="*/ 634 h 1075"/>
                <a:gd name="T4" fmla="*/ 847 w 930"/>
                <a:gd name="T5" fmla="*/ 620 h 1075"/>
                <a:gd name="T6" fmla="*/ 807 w 930"/>
                <a:gd name="T7" fmla="*/ 603 h 1075"/>
                <a:gd name="T8" fmla="*/ 771 w 930"/>
                <a:gd name="T9" fmla="*/ 582 h 1075"/>
                <a:gd name="T10" fmla="*/ 735 w 930"/>
                <a:gd name="T11" fmla="*/ 557 h 1075"/>
                <a:gd name="T12" fmla="*/ 703 w 930"/>
                <a:gd name="T13" fmla="*/ 529 h 1075"/>
                <a:gd name="T14" fmla="*/ 673 w 930"/>
                <a:gd name="T15" fmla="*/ 497 h 1075"/>
                <a:gd name="T16" fmla="*/ 648 w 930"/>
                <a:gd name="T17" fmla="*/ 465 h 1075"/>
                <a:gd name="T18" fmla="*/ 624 w 930"/>
                <a:gd name="T19" fmla="*/ 428 h 1075"/>
                <a:gd name="T20" fmla="*/ 607 w 930"/>
                <a:gd name="T21" fmla="*/ 398 h 1075"/>
                <a:gd name="T22" fmla="*/ 594 w 930"/>
                <a:gd name="T23" fmla="*/ 366 h 1075"/>
                <a:gd name="T24" fmla="*/ 583 w 930"/>
                <a:gd name="T25" fmla="*/ 332 h 1075"/>
                <a:gd name="T26" fmla="*/ 577 w 930"/>
                <a:gd name="T27" fmla="*/ 298 h 1075"/>
                <a:gd name="T28" fmla="*/ 575 w 930"/>
                <a:gd name="T29" fmla="*/ 264 h 1075"/>
                <a:gd name="T30" fmla="*/ 576 w 930"/>
                <a:gd name="T31" fmla="*/ 229 h 1075"/>
                <a:gd name="T32" fmla="*/ 748 w 930"/>
                <a:gd name="T33" fmla="*/ 229 h 1075"/>
                <a:gd name="T34" fmla="*/ 360 w 930"/>
                <a:gd name="T35" fmla="*/ 0 h 1075"/>
                <a:gd name="T36" fmla="*/ 0 w 930"/>
                <a:gd name="T37" fmla="*/ 236 h 1075"/>
                <a:gd name="T38" fmla="*/ 136 w 930"/>
                <a:gd name="T39" fmla="*/ 237 h 1075"/>
                <a:gd name="T40" fmla="*/ 141 w 930"/>
                <a:gd name="T41" fmla="*/ 299 h 1075"/>
                <a:gd name="T42" fmla="*/ 150 w 930"/>
                <a:gd name="T43" fmla="*/ 362 h 1075"/>
                <a:gd name="T44" fmla="*/ 165 w 930"/>
                <a:gd name="T45" fmla="*/ 422 h 1075"/>
                <a:gd name="T46" fmla="*/ 182 w 930"/>
                <a:gd name="T47" fmla="*/ 483 h 1075"/>
                <a:gd name="T48" fmla="*/ 204 w 930"/>
                <a:gd name="T49" fmla="*/ 541 h 1075"/>
                <a:gd name="T50" fmla="*/ 231 w 930"/>
                <a:gd name="T51" fmla="*/ 598 h 1075"/>
                <a:gd name="T52" fmla="*/ 262 w 930"/>
                <a:gd name="T53" fmla="*/ 653 h 1075"/>
                <a:gd name="T54" fmla="*/ 296 w 930"/>
                <a:gd name="T55" fmla="*/ 704 h 1075"/>
                <a:gd name="T56" fmla="*/ 333 w 930"/>
                <a:gd name="T57" fmla="*/ 752 h 1075"/>
                <a:gd name="T58" fmla="*/ 374 w 930"/>
                <a:gd name="T59" fmla="*/ 797 h 1075"/>
                <a:gd name="T60" fmla="*/ 419 w 930"/>
                <a:gd name="T61" fmla="*/ 841 h 1075"/>
                <a:gd name="T62" fmla="*/ 465 w 930"/>
                <a:gd name="T63" fmla="*/ 880 h 1075"/>
                <a:gd name="T64" fmla="*/ 514 w 930"/>
                <a:gd name="T65" fmla="*/ 917 h 1075"/>
                <a:gd name="T66" fmla="*/ 566 w 930"/>
                <a:gd name="T67" fmla="*/ 951 h 1075"/>
                <a:gd name="T68" fmla="*/ 620 w 930"/>
                <a:gd name="T69" fmla="*/ 980 h 1075"/>
                <a:gd name="T70" fmla="*/ 675 w 930"/>
                <a:gd name="T71" fmla="*/ 1007 h 1075"/>
                <a:gd name="T72" fmla="*/ 732 w 930"/>
                <a:gd name="T73" fmla="*/ 1029 h 1075"/>
                <a:gd name="T74" fmla="*/ 790 w 930"/>
                <a:gd name="T75" fmla="*/ 1048 h 1075"/>
                <a:gd name="T76" fmla="*/ 849 w 930"/>
                <a:gd name="T77" fmla="*/ 1062 h 1075"/>
                <a:gd name="T78" fmla="*/ 910 w 930"/>
                <a:gd name="T79" fmla="*/ 1074 h 1075"/>
                <a:gd name="T80" fmla="*/ 772 w 930"/>
                <a:gd name="T81" fmla="*/ 845 h 1075"/>
                <a:gd name="T82" fmla="*/ 929 w 930"/>
                <a:gd name="T83" fmla="*/ 645 h 1075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930"/>
                <a:gd name="T127" fmla="*/ 0 h 1075"/>
                <a:gd name="T128" fmla="*/ 930 w 930"/>
                <a:gd name="T129" fmla="*/ 1075 h 1075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930" h="1075">
                  <a:moveTo>
                    <a:pt x="929" y="645"/>
                  </a:moveTo>
                  <a:lnTo>
                    <a:pt x="887" y="634"/>
                  </a:lnTo>
                  <a:lnTo>
                    <a:pt x="847" y="620"/>
                  </a:lnTo>
                  <a:lnTo>
                    <a:pt x="807" y="603"/>
                  </a:lnTo>
                  <a:lnTo>
                    <a:pt x="771" y="582"/>
                  </a:lnTo>
                  <a:lnTo>
                    <a:pt x="735" y="557"/>
                  </a:lnTo>
                  <a:lnTo>
                    <a:pt x="703" y="529"/>
                  </a:lnTo>
                  <a:lnTo>
                    <a:pt x="673" y="497"/>
                  </a:lnTo>
                  <a:lnTo>
                    <a:pt x="648" y="465"/>
                  </a:lnTo>
                  <a:lnTo>
                    <a:pt x="624" y="428"/>
                  </a:lnTo>
                  <a:lnTo>
                    <a:pt x="607" y="398"/>
                  </a:lnTo>
                  <a:lnTo>
                    <a:pt x="594" y="366"/>
                  </a:lnTo>
                  <a:lnTo>
                    <a:pt x="583" y="332"/>
                  </a:lnTo>
                  <a:lnTo>
                    <a:pt x="577" y="298"/>
                  </a:lnTo>
                  <a:lnTo>
                    <a:pt x="575" y="264"/>
                  </a:lnTo>
                  <a:lnTo>
                    <a:pt x="576" y="229"/>
                  </a:lnTo>
                  <a:lnTo>
                    <a:pt x="748" y="229"/>
                  </a:lnTo>
                  <a:lnTo>
                    <a:pt x="360" y="0"/>
                  </a:lnTo>
                  <a:lnTo>
                    <a:pt x="0" y="236"/>
                  </a:lnTo>
                  <a:lnTo>
                    <a:pt x="136" y="237"/>
                  </a:lnTo>
                  <a:lnTo>
                    <a:pt x="141" y="299"/>
                  </a:lnTo>
                  <a:lnTo>
                    <a:pt x="150" y="362"/>
                  </a:lnTo>
                  <a:lnTo>
                    <a:pt x="165" y="422"/>
                  </a:lnTo>
                  <a:lnTo>
                    <a:pt x="182" y="483"/>
                  </a:lnTo>
                  <a:lnTo>
                    <a:pt x="204" y="541"/>
                  </a:lnTo>
                  <a:lnTo>
                    <a:pt x="231" y="598"/>
                  </a:lnTo>
                  <a:lnTo>
                    <a:pt x="262" y="653"/>
                  </a:lnTo>
                  <a:lnTo>
                    <a:pt x="296" y="704"/>
                  </a:lnTo>
                  <a:lnTo>
                    <a:pt x="333" y="752"/>
                  </a:lnTo>
                  <a:lnTo>
                    <a:pt x="374" y="797"/>
                  </a:lnTo>
                  <a:lnTo>
                    <a:pt x="419" y="841"/>
                  </a:lnTo>
                  <a:lnTo>
                    <a:pt x="465" y="880"/>
                  </a:lnTo>
                  <a:lnTo>
                    <a:pt x="514" y="917"/>
                  </a:lnTo>
                  <a:lnTo>
                    <a:pt x="566" y="951"/>
                  </a:lnTo>
                  <a:lnTo>
                    <a:pt x="620" y="980"/>
                  </a:lnTo>
                  <a:lnTo>
                    <a:pt x="675" y="1007"/>
                  </a:lnTo>
                  <a:lnTo>
                    <a:pt x="732" y="1029"/>
                  </a:lnTo>
                  <a:lnTo>
                    <a:pt x="790" y="1048"/>
                  </a:lnTo>
                  <a:lnTo>
                    <a:pt x="849" y="1062"/>
                  </a:lnTo>
                  <a:lnTo>
                    <a:pt x="910" y="1074"/>
                  </a:lnTo>
                  <a:lnTo>
                    <a:pt x="772" y="845"/>
                  </a:lnTo>
                  <a:lnTo>
                    <a:pt x="929" y="645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 w="9525" cap="rnd" cmpd="sng">
              <a:noFill/>
              <a:prstDash val="solid"/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/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1800" dirty="0">
                <a:solidFill>
                  <a:srgbClr val="3E3E3E"/>
                </a:solidFill>
                <a:latin typeface="+mn-lt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blackWhite">
            <a:xfrm>
              <a:off x="3330" y="1909"/>
              <a:ext cx="943" cy="1065"/>
            </a:xfrm>
            <a:custGeom>
              <a:avLst/>
              <a:gdLst>
                <a:gd name="T0" fmla="*/ 554 w 943"/>
                <a:gd name="T1" fmla="*/ 1064 h 1065"/>
                <a:gd name="T2" fmla="*/ 942 w 943"/>
                <a:gd name="T3" fmla="*/ 840 h 1065"/>
                <a:gd name="T4" fmla="*/ 781 w 943"/>
                <a:gd name="T5" fmla="*/ 840 h 1065"/>
                <a:gd name="T6" fmla="*/ 776 w 943"/>
                <a:gd name="T7" fmla="*/ 778 h 1065"/>
                <a:gd name="T8" fmla="*/ 767 w 943"/>
                <a:gd name="T9" fmla="*/ 716 h 1065"/>
                <a:gd name="T10" fmla="*/ 754 w 943"/>
                <a:gd name="T11" fmla="*/ 655 h 1065"/>
                <a:gd name="T12" fmla="*/ 737 w 943"/>
                <a:gd name="T13" fmla="*/ 595 h 1065"/>
                <a:gd name="T14" fmla="*/ 714 w 943"/>
                <a:gd name="T15" fmla="*/ 536 h 1065"/>
                <a:gd name="T16" fmla="*/ 688 w 943"/>
                <a:gd name="T17" fmla="*/ 480 h 1065"/>
                <a:gd name="T18" fmla="*/ 658 w 943"/>
                <a:gd name="T19" fmla="*/ 425 h 1065"/>
                <a:gd name="T20" fmla="*/ 624 w 943"/>
                <a:gd name="T21" fmla="*/ 372 h 1065"/>
                <a:gd name="T22" fmla="*/ 586 w 943"/>
                <a:gd name="T23" fmla="*/ 323 h 1065"/>
                <a:gd name="T24" fmla="*/ 547 w 943"/>
                <a:gd name="T25" fmla="*/ 275 h 1065"/>
                <a:gd name="T26" fmla="*/ 502 w 943"/>
                <a:gd name="T27" fmla="*/ 232 h 1065"/>
                <a:gd name="T28" fmla="*/ 455 w 943"/>
                <a:gd name="T29" fmla="*/ 191 h 1065"/>
                <a:gd name="T30" fmla="*/ 405 w 943"/>
                <a:gd name="T31" fmla="*/ 153 h 1065"/>
                <a:gd name="T32" fmla="*/ 352 w 943"/>
                <a:gd name="T33" fmla="*/ 120 h 1065"/>
                <a:gd name="T34" fmla="*/ 298 w 943"/>
                <a:gd name="T35" fmla="*/ 89 h 1065"/>
                <a:gd name="T36" fmla="*/ 241 w 943"/>
                <a:gd name="T37" fmla="*/ 63 h 1065"/>
                <a:gd name="T38" fmla="*/ 182 w 943"/>
                <a:gd name="T39" fmla="*/ 41 h 1065"/>
                <a:gd name="T40" fmla="*/ 122 w 943"/>
                <a:gd name="T41" fmla="*/ 23 h 1065"/>
                <a:gd name="T42" fmla="*/ 61 w 943"/>
                <a:gd name="T43" fmla="*/ 9 h 1065"/>
                <a:gd name="T44" fmla="*/ 0 w 943"/>
                <a:gd name="T45" fmla="*/ 0 h 1065"/>
                <a:gd name="T46" fmla="*/ 137 w 943"/>
                <a:gd name="T47" fmla="*/ 226 h 1065"/>
                <a:gd name="T48" fmla="*/ 5 w 943"/>
                <a:gd name="T49" fmla="*/ 451 h 1065"/>
                <a:gd name="T50" fmla="*/ 48 w 943"/>
                <a:gd name="T51" fmla="*/ 465 h 1065"/>
                <a:gd name="T52" fmla="*/ 90 w 943"/>
                <a:gd name="T53" fmla="*/ 483 h 1065"/>
                <a:gd name="T54" fmla="*/ 130 w 943"/>
                <a:gd name="T55" fmla="*/ 505 h 1065"/>
                <a:gd name="T56" fmla="*/ 168 w 943"/>
                <a:gd name="T57" fmla="*/ 531 h 1065"/>
                <a:gd name="T58" fmla="*/ 202 w 943"/>
                <a:gd name="T59" fmla="*/ 561 h 1065"/>
                <a:gd name="T60" fmla="*/ 233 w 943"/>
                <a:gd name="T61" fmla="*/ 594 h 1065"/>
                <a:gd name="T62" fmla="*/ 262 w 943"/>
                <a:gd name="T63" fmla="*/ 629 h 1065"/>
                <a:gd name="T64" fmla="*/ 285 w 943"/>
                <a:gd name="T65" fmla="*/ 668 h 1065"/>
                <a:gd name="T66" fmla="*/ 305 w 943"/>
                <a:gd name="T67" fmla="*/ 709 h 1065"/>
                <a:gd name="T68" fmla="*/ 321 w 943"/>
                <a:gd name="T69" fmla="*/ 751 h 1065"/>
                <a:gd name="T70" fmla="*/ 333 w 943"/>
                <a:gd name="T71" fmla="*/ 795 h 1065"/>
                <a:gd name="T72" fmla="*/ 340 w 943"/>
                <a:gd name="T73" fmla="*/ 840 h 1065"/>
                <a:gd name="T74" fmla="*/ 188 w 943"/>
                <a:gd name="T75" fmla="*/ 841 h 1065"/>
                <a:gd name="T76" fmla="*/ 554 w 943"/>
                <a:gd name="T77" fmla="*/ 1064 h 1065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943"/>
                <a:gd name="T118" fmla="*/ 0 h 1065"/>
                <a:gd name="T119" fmla="*/ 943 w 943"/>
                <a:gd name="T120" fmla="*/ 1065 h 1065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943" h="1065">
                  <a:moveTo>
                    <a:pt x="554" y="1064"/>
                  </a:moveTo>
                  <a:lnTo>
                    <a:pt x="942" y="840"/>
                  </a:lnTo>
                  <a:lnTo>
                    <a:pt x="781" y="840"/>
                  </a:lnTo>
                  <a:lnTo>
                    <a:pt x="776" y="778"/>
                  </a:lnTo>
                  <a:lnTo>
                    <a:pt x="767" y="716"/>
                  </a:lnTo>
                  <a:lnTo>
                    <a:pt x="754" y="655"/>
                  </a:lnTo>
                  <a:lnTo>
                    <a:pt x="737" y="595"/>
                  </a:lnTo>
                  <a:lnTo>
                    <a:pt x="714" y="536"/>
                  </a:lnTo>
                  <a:lnTo>
                    <a:pt x="688" y="480"/>
                  </a:lnTo>
                  <a:lnTo>
                    <a:pt x="658" y="425"/>
                  </a:lnTo>
                  <a:lnTo>
                    <a:pt x="624" y="372"/>
                  </a:lnTo>
                  <a:lnTo>
                    <a:pt x="586" y="323"/>
                  </a:lnTo>
                  <a:lnTo>
                    <a:pt x="547" y="275"/>
                  </a:lnTo>
                  <a:lnTo>
                    <a:pt x="502" y="232"/>
                  </a:lnTo>
                  <a:lnTo>
                    <a:pt x="455" y="191"/>
                  </a:lnTo>
                  <a:lnTo>
                    <a:pt x="405" y="153"/>
                  </a:lnTo>
                  <a:lnTo>
                    <a:pt x="352" y="120"/>
                  </a:lnTo>
                  <a:lnTo>
                    <a:pt x="298" y="89"/>
                  </a:lnTo>
                  <a:lnTo>
                    <a:pt x="241" y="63"/>
                  </a:lnTo>
                  <a:lnTo>
                    <a:pt x="182" y="41"/>
                  </a:lnTo>
                  <a:lnTo>
                    <a:pt x="122" y="23"/>
                  </a:lnTo>
                  <a:lnTo>
                    <a:pt x="61" y="9"/>
                  </a:lnTo>
                  <a:lnTo>
                    <a:pt x="0" y="0"/>
                  </a:lnTo>
                  <a:lnTo>
                    <a:pt x="137" y="226"/>
                  </a:lnTo>
                  <a:lnTo>
                    <a:pt x="5" y="451"/>
                  </a:lnTo>
                  <a:lnTo>
                    <a:pt x="48" y="465"/>
                  </a:lnTo>
                  <a:lnTo>
                    <a:pt x="90" y="483"/>
                  </a:lnTo>
                  <a:lnTo>
                    <a:pt x="130" y="505"/>
                  </a:lnTo>
                  <a:lnTo>
                    <a:pt x="168" y="531"/>
                  </a:lnTo>
                  <a:lnTo>
                    <a:pt x="202" y="561"/>
                  </a:lnTo>
                  <a:lnTo>
                    <a:pt x="233" y="594"/>
                  </a:lnTo>
                  <a:lnTo>
                    <a:pt x="262" y="629"/>
                  </a:lnTo>
                  <a:lnTo>
                    <a:pt x="285" y="668"/>
                  </a:lnTo>
                  <a:lnTo>
                    <a:pt x="305" y="709"/>
                  </a:lnTo>
                  <a:lnTo>
                    <a:pt x="321" y="751"/>
                  </a:lnTo>
                  <a:lnTo>
                    <a:pt x="333" y="795"/>
                  </a:lnTo>
                  <a:lnTo>
                    <a:pt x="340" y="840"/>
                  </a:lnTo>
                  <a:lnTo>
                    <a:pt x="188" y="841"/>
                  </a:lnTo>
                  <a:lnTo>
                    <a:pt x="554" y="1064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9525" cap="rnd" cmpd="sng">
              <a:noFill/>
              <a:prstDash val="solid"/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/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1800" dirty="0">
                <a:solidFill>
                  <a:srgbClr val="3E3E3E"/>
                </a:solidFill>
                <a:latin typeface="+mn-lt"/>
              </a:endParaRPr>
            </a:p>
          </p:txBody>
        </p:sp>
      </p:grpSp>
      <p:sp>
        <p:nvSpPr>
          <p:cNvPr id="9" name="AutoShape 12"/>
          <p:cNvSpPr>
            <a:spLocks noChangeArrowheads="1"/>
          </p:cNvSpPr>
          <p:nvPr/>
        </p:nvSpPr>
        <p:spPr bwMode="auto">
          <a:xfrm>
            <a:off x="419100" y="1523256"/>
            <a:ext cx="2516188" cy="2411412"/>
          </a:xfrm>
          <a:prstGeom prst="wedgeRectCallout">
            <a:avLst>
              <a:gd name="adj1" fmla="val 68714"/>
              <a:gd name="adj2" fmla="val 4950"/>
            </a:avLst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92075" indent="-92075"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marL="0" indent="0" defTabSz="914400" eaLnBrk="1" hangingPunct="1">
              <a:buFont typeface="Times New Roman" panose="02020603050405020304" pitchFamily="18" charset="0"/>
              <a:buNone/>
              <a:defRPr/>
            </a:pPr>
            <a:r>
              <a:rPr lang="uk-UA" altLang="uk-UA" sz="1400" dirty="0" smtClean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cs typeface="Arial" panose="020B0604020202020204" pitchFamily="34" charset="0"/>
              </a:rPr>
              <a:t>Стратегії регіонального розвитку + плани заходів з реалізації стратегій </a:t>
            </a:r>
          </a:p>
          <a:p>
            <a:pPr marL="0" indent="0" defTabSz="914400" eaLnBrk="1" hangingPunct="1">
              <a:buFont typeface="Times New Roman" panose="02020603050405020304" pitchFamily="18" charset="0"/>
              <a:buNone/>
              <a:defRPr/>
            </a:pPr>
            <a:r>
              <a:rPr lang="uk-UA" altLang="uk-UA" sz="1400" b="1" dirty="0" smtClean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cs typeface="Arial" panose="020B0604020202020204" pitchFamily="34" charset="0"/>
              </a:rPr>
              <a:t>Ефективна стратегія:</a:t>
            </a:r>
          </a:p>
          <a:p>
            <a:pPr defTabSz="914400" eaLnBrk="1" hangingPunct="1">
              <a:buFontTx/>
              <a:buChar char="•"/>
              <a:defRPr/>
            </a:pPr>
            <a:r>
              <a:rPr lang="uk-UA" altLang="uk-UA" sz="1400" dirty="0" smtClean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cs typeface="Arial" panose="020B0604020202020204" pitchFamily="34" charset="0"/>
              </a:rPr>
              <a:t>Створює умови, у яких ВИГІДНО займатися регіональним розвитком</a:t>
            </a:r>
          </a:p>
          <a:p>
            <a:pPr defTabSz="914400" eaLnBrk="1" hangingPunct="1">
              <a:buFontTx/>
              <a:buChar char="•"/>
              <a:defRPr/>
            </a:pPr>
            <a:r>
              <a:rPr lang="uk-UA" altLang="uk-UA" sz="1400" dirty="0" smtClean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cs typeface="Arial" panose="020B0604020202020204" pitchFamily="34" charset="0"/>
              </a:rPr>
              <a:t>Ініціатива повинна заохочуватися</a:t>
            </a:r>
          </a:p>
        </p:txBody>
      </p:sp>
      <p:sp>
        <p:nvSpPr>
          <p:cNvPr id="10" name="AutoShape 13"/>
          <p:cNvSpPr>
            <a:spLocks noChangeArrowheads="1"/>
          </p:cNvSpPr>
          <p:nvPr/>
        </p:nvSpPr>
        <p:spPr bwMode="auto">
          <a:xfrm>
            <a:off x="6011863" y="1523256"/>
            <a:ext cx="2881312" cy="1717675"/>
          </a:xfrm>
          <a:prstGeom prst="wedgeRectCallout">
            <a:avLst>
              <a:gd name="adj1" fmla="val -71475"/>
              <a:gd name="adj2" fmla="val 15885"/>
            </a:avLst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92075" indent="-92075"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defTabSz="914400" eaLnBrk="1" hangingPunct="1">
              <a:buFontTx/>
              <a:buChar char="•"/>
              <a:defRPr/>
            </a:pPr>
            <a:r>
              <a:rPr lang="uk-UA" altLang="uk-UA" sz="1400" dirty="0" smtClean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cs typeface="Arial" panose="020B0604020202020204" pitchFamily="34" charset="0"/>
              </a:rPr>
              <a:t>Місцеві бюджети</a:t>
            </a:r>
          </a:p>
          <a:p>
            <a:pPr defTabSz="914400" eaLnBrk="1" hangingPunct="1">
              <a:buFontTx/>
              <a:buChar char="•"/>
              <a:defRPr/>
            </a:pPr>
            <a:r>
              <a:rPr lang="uk-UA" altLang="uk-UA" sz="1400" b="1" dirty="0" smtClean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cs typeface="Arial" panose="020B0604020202020204" pitchFamily="34" charset="0"/>
              </a:rPr>
              <a:t>Державний фонд регіонального розвитку</a:t>
            </a:r>
          </a:p>
          <a:p>
            <a:pPr defTabSz="914400" eaLnBrk="1" hangingPunct="1">
              <a:buFontTx/>
              <a:buChar char="•"/>
              <a:defRPr/>
            </a:pPr>
            <a:r>
              <a:rPr lang="uk-UA" altLang="uk-UA" sz="1400" dirty="0" smtClean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cs typeface="Arial" panose="020B0604020202020204" pitchFamily="34" charset="0"/>
              </a:rPr>
              <a:t>Проекти і програми міжнародної технічної допомоги </a:t>
            </a:r>
          </a:p>
          <a:p>
            <a:pPr defTabSz="914400" eaLnBrk="1" hangingPunct="1">
              <a:buFontTx/>
              <a:buChar char="•"/>
              <a:defRPr/>
            </a:pPr>
            <a:r>
              <a:rPr lang="uk-UA" altLang="uk-UA" sz="1400" dirty="0" smtClean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cs typeface="Arial" panose="020B0604020202020204" pitchFamily="34" charset="0"/>
              </a:rPr>
              <a:t>Регіональні партнери</a:t>
            </a:r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blackWhite">
          <a:xfrm rot="-1612593">
            <a:off x="4021138" y="5268168"/>
            <a:ext cx="26098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>
            <a:spAutoFit/>
          </a:bodyPr>
          <a:lstStyle>
            <a:lvl1pPr defTabSz="787400">
              <a:lnSpc>
                <a:spcPct val="93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 defTabSz="787400">
              <a:lnSpc>
                <a:spcPct val="93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 defTabSz="787400">
              <a:lnSpc>
                <a:spcPct val="93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 defTabSz="787400">
              <a:lnSpc>
                <a:spcPct val="9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 defTabSz="787400">
              <a:lnSpc>
                <a:spcPct val="9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787400" eaLnBrk="0" fontAlgn="base" hangingPunct="0">
              <a:lnSpc>
                <a:spcPct val="9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787400" eaLnBrk="0" fontAlgn="base" hangingPunct="0">
              <a:lnSpc>
                <a:spcPct val="9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787400" eaLnBrk="0" fontAlgn="base" hangingPunct="0">
              <a:lnSpc>
                <a:spcPct val="9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787400" eaLnBrk="0" fontAlgn="base" hangingPunct="0">
              <a:lnSpc>
                <a:spcPct val="9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Pct val="120000"/>
              <a:buFontTx/>
              <a:buNone/>
            </a:pPr>
            <a:r>
              <a:rPr lang="uk-UA" altLang="zh-CN" sz="1600" b="1">
                <a:solidFill>
                  <a:srgbClr val="3E3E3E"/>
                </a:solidFill>
                <a:cs typeface="Arial" panose="020B0604020202020204" pitchFamily="34" charset="0"/>
              </a:rPr>
              <a:t>впровадження</a:t>
            </a:r>
            <a:endParaRPr lang="en-US" altLang="zh-CN" sz="1600" b="1">
              <a:solidFill>
                <a:srgbClr val="3E3E3E"/>
              </a:solidFill>
              <a:ea typeface="SimSun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blackWhite">
          <a:xfrm rot="13913419" flipV="1">
            <a:off x="4409282" y="3336974"/>
            <a:ext cx="2560638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>
            <a:spAutoFit/>
          </a:bodyPr>
          <a:lstStyle>
            <a:lvl1pPr defTabSz="787400">
              <a:lnSpc>
                <a:spcPct val="93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 defTabSz="787400">
              <a:lnSpc>
                <a:spcPct val="93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 defTabSz="787400">
              <a:lnSpc>
                <a:spcPct val="93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 defTabSz="787400">
              <a:lnSpc>
                <a:spcPct val="9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 defTabSz="787400">
              <a:lnSpc>
                <a:spcPct val="9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787400" eaLnBrk="0" fontAlgn="base" hangingPunct="0">
              <a:lnSpc>
                <a:spcPct val="9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787400" eaLnBrk="0" fontAlgn="base" hangingPunct="0">
              <a:lnSpc>
                <a:spcPct val="9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787400" eaLnBrk="0" fontAlgn="base" hangingPunct="0">
              <a:lnSpc>
                <a:spcPct val="9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787400" eaLnBrk="0" fontAlgn="base" hangingPunct="0">
              <a:lnSpc>
                <a:spcPct val="9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Pct val="120000"/>
              <a:buFontTx/>
              <a:buNone/>
            </a:pPr>
            <a:r>
              <a:rPr lang="uk-UA" altLang="zh-CN" sz="1600" b="1">
                <a:solidFill>
                  <a:srgbClr val="3E3E3E"/>
                </a:solidFill>
                <a:cs typeface="Arial" panose="020B0604020202020204" pitchFamily="34" charset="0"/>
              </a:rPr>
              <a:t>фінансування</a:t>
            </a:r>
            <a:endParaRPr lang="en-US" altLang="zh-CN" sz="1600" b="1">
              <a:solidFill>
                <a:srgbClr val="3E3E3E"/>
              </a:solidFill>
              <a:ea typeface="SimSun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blackWhite">
          <a:xfrm rot="-2234400">
            <a:off x="2378075" y="2867868"/>
            <a:ext cx="2538413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>
            <a:spAutoFit/>
          </a:bodyPr>
          <a:lstStyle>
            <a:lvl1pPr defTabSz="787400">
              <a:lnSpc>
                <a:spcPct val="93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 defTabSz="787400">
              <a:lnSpc>
                <a:spcPct val="93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 defTabSz="787400">
              <a:lnSpc>
                <a:spcPct val="93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 defTabSz="787400">
              <a:lnSpc>
                <a:spcPct val="9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 defTabSz="787400">
              <a:lnSpc>
                <a:spcPct val="9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787400" eaLnBrk="0" fontAlgn="base" hangingPunct="0">
              <a:lnSpc>
                <a:spcPct val="9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787400" eaLnBrk="0" fontAlgn="base" hangingPunct="0">
              <a:lnSpc>
                <a:spcPct val="9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787400" eaLnBrk="0" fontAlgn="base" hangingPunct="0">
              <a:lnSpc>
                <a:spcPct val="9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787400" eaLnBrk="0" fontAlgn="base" hangingPunct="0">
              <a:lnSpc>
                <a:spcPct val="9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Pct val="120000"/>
              <a:buFontTx/>
              <a:buNone/>
            </a:pPr>
            <a:r>
              <a:rPr lang="uk-UA" altLang="zh-CN" sz="1600" b="1">
                <a:solidFill>
                  <a:srgbClr val="3E3E3E"/>
                </a:solidFill>
                <a:cs typeface="Arial" panose="020B0604020202020204" pitchFamily="34" charset="0"/>
              </a:rPr>
              <a:t>планування</a:t>
            </a:r>
            <a:endParaRPr lang="en-US" altLang="zh-CN" sz="1600" b="1">
              <a:solidFill>
                <a:srgbClr val="3E3E3E"/>
              </a:solidFill>
              <a:ea typeface="SimSun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4" name="Rectangle 6"/>
          <p:cNvSpPr>
            <a:spLocks noChangeArrowheads="1"/>
          </p:cNvSpPr>
          <p:nvPr/>
        </p:nvSpPr>
        <p:spPr bwMode="blackWhite">
          <a:xfrm rot="3094896" flipH="1">
            <a:off x="2157413" y="4672856"/>
            <a:ext cx="255587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>
            <a:spAutoFit/>
          </a:bodyPr>
          <a:lstStyle>
            <a:lvl1pPr defTabSz="787400">
              <a:lnSpc>
                <a:spcPct val="93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 defTabSz="787400">
              <a:lnSpc>
                <a:spcPct val="93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 defTabSz="787400">
              <a:lnSpc>
                <a:spcPct val="93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 defTabSz="787400">
              <a:lnSpc>
                <a:spcPct val="9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 defTabSz="787400">
              <a:lnSpc>
                <a:spcPct val="9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787400" eaLnBrk="0" fontAlgn="base" hangingPunct="0">
              <a:lnSpc>
                <a:spcPct val="9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787400" eaLnBrk="0" fontAlgn="base" hangingPunct="0">
              <a:lnSpc>
                <a:spcPct val="9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787400" eaLnBrk="0" fontAlgn="base" hangingPunct="0">
              <a:lnSpc>
                <a:spcPct val="9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787400" eaLnBrk="0" fontAlgn="base" hangingPunct="0">
              <a:lnSpc>
                <a:spcPct val="9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Pct val="120000"/>
              <a:buFontTx/>
              <a:buNone/>
            </a:pPr>
            <a:r>
              <a:rPr lang="uk-UA" altLang="zh-CN" sz="1600" b="1">
                <a:solidFill>
                  <a:srgbClr val="3E3E3E"/>
                </a:solidFill>
                <a:cs typeface="Arial" panose="020B0604020202020204" pitchFamily="34" charset="0"/>
              </a:rPr>
              <a:t>Оцінка впливу</a:t>
            </a:r>
            <a:endParaRPr lang="en-US" altLang="zh-CN" sz="1600" b="1">
              <a:solidFill>
                <a:srgbClr val="3E3E3E"/>
              </a:solidFill>
              <a:ea typeface="SimSun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5" name="Oval 14"/>
          <p:cNvSpPr>
            <a:spLocks noChangeArrowheads="1"/>
          </p:cNvSpPr>
          <p:nvPr/>
        </p:nvSpPr>
        <p:spPr bwMode="auto">
          <a:xfrm>
            <a:off x="3675063" y="3463181"/>
            <a:ext cx="1570037" cy="1554162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93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3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3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3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uk-UA" altLang="uk-UA" sz="1400">
                <a:solidFill>
                  <a:srgbClr val="0F5494"/>
                </a:solidFill>
                <a:latin typeface="Verdana" panose="020B0604030504040204" pitchFamily="34" charset="0"/>
                <a:cs typeface="Arial" panose="020B0604020202020204" pitchFamily="34" charset="0"/>
              </a:rPr>
              <a:t>Ефективність 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uk-UA" altLang="uk-UA" sz="1400">
                <a:solidFill>
                  <a:srgbClr val="0F5494"/>
                </a:solidFill>
                <a:latin typeface="Verdana" panose="020B0604030504040204" pitchFamily="34" charset="0"/>
                <a:cs typeface="Arial" panose="020B0604020202020204" pitchFamily="34" charset="0"/>
              </a:rPr>
              <a:t>політики 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uk-UA" altLang="uk-UA" sz="1400">
                <a:solidFill>
                  <a:srgbClr val="0F5494"/>
                </a:solidFill>
                <a:latin typeface="Verdana" panose="020B0604030504040204" pitchFamily="34" charset="0"/>
                <a:cs typeface="Arial" panose="020B0604020202020204" pitchFamily="34" charset="0"/>
              </a:rPr>
              <a:t>регіонального 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uk-UA" altLang="uk-UA" sz="1400">
                <a:solidFill>
                  <a:srgbClr val="0F5494"/>
                </a:solidFill>
                <a:latin typeface="Verdana" panose="020B0604030504040204" pitchFamily="34" charset="0"/>
                <a:cs typeface="Arial" panose="020B0604020202020204" pitchFamily="34" charset="0"/>
              </a:rPr>
              <a:t>розвитку</a:t>
            </a:r>
          </a:p>
        </p:txBody>
      </p:sp>
      <p:sp>
        <p:nvSpPr>
          <p:cNvPr id="16" name="AutoShape 13"/>
          <p:cNvSpPr>
            <a:spLocks noChangeArrowheads="1"/>
          </p:cNvSpPr>
          <p:nvPr/>
        </p:nvSpPr>
        <p:spPr bwMode="auto">
          <a:xfrm>
            <a:off x="6011863" y="4404568"/>
            <a:ext cx="2881312" cy="2336800"/>
          </a:xfrm>
          <a:prstGeom prst="wedgeRectCallout">
            <a:avLst>
              <a:gd name="adj1" fmla="val -70138"/>
              <a:gd name="adj2" fmla="val 5179"/>
            </a:avLst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92075" indent="-92075"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marL="0" indent="0" defTabSz="914400" eaLnBrk="1" hangingPunct="1">
              <a:buFont typeface="Times New Roman" panose="02020603050405020304" pitchFamily="18" charset="0"/>
              <a:buNone/>
              <a:defRPr/>
            </a:pPr>
            <a:r>
              <a:rPr lang="uk-UA" altLang="uk-UA" sz="1400" b="1" dirty="0" smtClean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cs typeface="Arial" panose="020B0604020202020204" pitchFamily="34" charset="0"/>
              </a:rPr>
              <a:t>Створення та розвиток інституцій та мереж для більш ефективного впливу на розвиток регіону</a:t>
            </a:r>
          </a:p>
          <a:p>
            <a:pPr defTabSz="914400" eaLnBrk="1" hangingPunct="1">
              <a:buFontTx/>
              <a:buChar char="•"/>
              <a:defRPr/>
            </a:pPr>
            <a:r>
              <a:rPr lang="uk-UA" altLang="uk-UA" sz="1400" dirty="0" smtClean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cs typeface="Arial" panose="020B0604020202020204" pitchFamily="34" charset="0"/>
              </a:rPr>
              <a:t>Агенції регіонального розвитку</a:t>
            </a:r>
          </a:p>
          <a:p>
            <a:pPr defTabSz="914400" eaLnBrk="1" hangingPunct="1">
              <a:buFontTx/>
              <a:buChar char="•"/>
              <a:defRPr/>
            </a:pPr>
            <a:r>
              <a:rPr lang="uk-UA" altLang="uk-UA" sz="1400" dirty="0" smtClean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cs typeface="Arial" panose="020B0604020202020204" pitchFamily="34" charset="0"/>
              </a:rPr>
              <a:t>Галузеві агенції (туризму, бізнесу, сільських територій…)</a:t>
            </a:r>
          </a:p>
        </p:txBody>
      </p:sp>
      <p:sp>
        <p:nvSpPr>
          <p:cNvPr id="17" name="AutoShape 12"/>
          <p:cNvSpPr>
            <a:spLocks noChangeArrowheads="1"/>
          </p:cNvSpPr>
          <p:nvPr/>
        </p:nvSpPr>
        <p:spPr bwMode="auto">
          <a:xfrm>
            <a:off x="395288" y="4366468"/>
            <a:ext cx="2516187" cy="2374900"/>
          </a:xfrm>
          <a:prstGeom prst="wedgeRectCallout">
            <a:avLst>
              <a:gd name="adj1" fmla="val 69479"/>
              <a:gd name="adj2" fmla="val -15450"/>
            </a:avLst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92075" indent="-92075"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defTabSz="914400" eaLnBrk="1" hangingPunct="1">
              <a:buFontTx/>
              <a:buChar char="•"/>
              <a:defRPr/>
            </a:pPr>
            <a:r>
              <a:rPr lang="uk-UA" altLang="uk-UA" sz="1400" dirty="0" smtClean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cs typeface="Arial" panose="020B0604020202020204" pitchFamily="34" charset="0"/>
              </a:rPr>
              <a:t>Відстеження ефективності впровадження проектів регіонального розвитку та цілей стратегії</a:t>
            </a:r>
          </a:p>
          <a:p>
            <a:pPr defTabSz="914400" eaLnBrk="1" hangingPunct="1">
              <a:buFontTx/>
              <a:buChar char="•"/>
              <a:defRPr/>
            </a:pPr>
            <a:r>
              <a:rPr lang="uk-UA" altLang="uk-UA" sz="1400" dirty="0" smtClean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cs typeface="Arial" panose="020B0604020202020204" pitchFamily="34" charset="0"/>
              </a:rPr>
              <a:t>Актуалізація діючих  стратегічних документів</a:t>
            </a:r>
          </a:p>
        </p:txBody>
      </p:sp>
    </p:spTree>
    <p:extLst>
      <p:ext uri="{BB962C8B-B14F-4D97-AF65-F5344CB8AC3E}">
        <p14:creationId xmlns:p14="http://schemas.microsoft.com/office/powerpoint/2010/main" val="1063078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6" grpId="0" animBg="1"/>
      <p:bldP spid="1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463" y="0"/>
            <a:ext cx="8820150" cy="587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30013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E61473D5-AF7E-4A8F-BD6E-780519150BB5}" type="slidenum">
              <a:rPr lang="uk-UA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7</a:t>
            </a:fld>
            <a:endParaRPr lang="uk-UA" sz="1200" dirty="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28674" name="Прямокутник 1"/>
          <p:cNvSpPr>
            <a:spLocks noChangeArrowheads="1"/>
          </p:cNvSpPr>
          <p:nvPr/>
        </p:nvSpPr>
        <p:spPr bwMode="auto">
          <a:xfrm>
            <a:off x="193675" y="1268760"/>
            <a:ext cx="8842375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898525" indent="-898525" algn="just"/>
            <a:r>
              <a:rPr lang="uk-UA" sz="2000" dirty="0">
                <a:latin typeface="Calibri" pitchFamily="34" charset="0"/>
              </a:rPr>
              <a:t>1) відповідність пріоритетам, визначеним у Державній стратегії регіонального розвитку, </a:t>
            </a:r>
            <a:r>
              <a:rPr lang="uk-UA" sz="2000" b="1" dirty="0">
                <a:latin typeface="Calibri" pitchFamily="34" charset="0"/>
              </a:rPr>
              <a:t>стратегіях розвитку регіонів та планам заходів з їх реалізації;</a:t>
            </a:r>
          </a:p>
          <a:p>
            <a:pPr marL="898525" indent="-898525" algn="just"/>
            <a:r>
              <a:rPr lang="uk-UA" sz="2000" b="1" dirty="0">
                <a:solidFill>
                  <a:srgbClr val="FF0000"/>
                </a:solidFill>
                <a:latin typeface="Calibri" pitchFamily="34" charset="0"/>
              </a:rPr>
              <a:t>	</a:t>
            </a:r>
            <a:r>
              <a:rPr lang="uk-UA" sz="2000" b="1" i="1" dirty="0">
                <a:solidFill>
                  <a:srgbClr val="FF0000"/>
                </a:solidFill>
                <a:latin typeface="Calibri" pitchFamily="34" charset="0"/>
              </a:rPr>
              <a:t>Затверджена регіональна стратегія розвитку до 2020 року, затверджений план </a:t>
            </a:r>
          </a:p>
          <a:p>
            <a:pPr marL="898525" indent="-898525" algn="just"/>
            <a:r>
              <a:rPr lang="uk-UA" sz="2000" b="1" i="1" dirty="0">
                <a:solidFill>
                  <a:srgbClr val="FF0000"/>
                </a:solidFill>
                <a:latin typeface="Calibri" pitchFamily="34" charset="0"/>
              </a:rPr>
              <a:t>	заходів  з реалізації регіональної стратегії регіонального розвитку</a:t>
            </a:r>
          </a:p>
          <a:p>
            <a:pPr marL="898525" indent="-898525" algn="just"/>
            <a:r>
              <a:rPr lang="uk-UA" sz="2000" dirty="0">
                <a:latin typeface="Calibri" pitchFamily="34" charset="0"/>
              </a:rPr>
              <a:t>2) впровадження інвестиційних програм і проектів як проектів  </a:t>
            </a:r>
            <a:r>
              <a:rPr lang="uk-UA" sz="2000" b="1" dirty="0">
                <a:latin typeface="Calibri" pitchFamily="34" charset="0"/>
              </a:rPr>
              <a:t>співробітництва </a:t>
            </a:r>
            <a:r>
              <a:rPr lang="uk-UA" sz="2000" dirty="0">
                <a:latin typeface="Calibri" pitchFamily="34" charset="0"/>
              </a:rPr>
              <a:t>територіальних громад;</a:t>
            </a:r>
          </a:p>
          <a:p>
            <a:pPr marL="898525" indent="-898525" algn="just"/>
            <a:r>
              <a:rPr lang="uk-UA" sz="2000" b="1" dirty="0">
                <a:solidFill>
                  <a:srgbClr val="FF0000"/>
                </a:solidFill>
                <a:latin typeface="Calibri" pitchFamily="34" charset="0"/>
              </a:rPr>
              <a:t>	</a:t>
            </a:r>
            <a:r>
              <a:rPr lang="uk-UA" sz="2000" b="1" i="1" dirty="0">
                <a:solidFill>
                  <a:srgbClr val="FF0000"/>
                </a:solidFill>
                <a:latin typeface="Calibri" pitchFamily="34" charset="0"/>
              </a:rPr>
              <a:t>Договір про співробітництво територіальних громад внесений у реєстр </a:t>
            </a:r>
          </a:p>
          <a:p>
            <a:pPr marL="898525" indent="-898525" algn="just"/>
            <a:r>
              <a:rPr lang="uk-UA" sz="2000" b="1" i="1" dirty="0">
                <a:solidFill>
                  <a:srgbClr val="FF0000"/>
                </a:solidFill>
                <a:latin typeface="Calibri" pitchFamily="34" charset="0"/>
              </a:rPr>
              <a:t>	договорів про співробітництво територіальних громад</a:t>
            </a:r>
          </a:p>
          <a:p>
            <a:pPr marL="898525" indent="-898525" algn="just"/>
            <a:r>
              <a:rPr lang="uk-UA" sz="2000" dirty="0">
                <a:latin typeface="Calibri" pitchFamily="34" charset="0"/>
              </a:rPr>
              <a:t>3) підтримка</a:t>
            </a:r>
            <a:r>
              <a:rPr lang="uk-UA" sz="2000" b="1" dirty="0">
                <a:latin typeface="Calibri" pitchFamily="34" charset="0"/>
              </a:rPr>
              <a:t> добровільно об’єднаних територіальних громад</a:t>
            </a:r>
            <a:r>
              <a:rPr lang="uk-UA" sz="2000" dirty="0">
                <a:latin typeface="Calibri" pitchFamily="34" charset="0"/>
              </a:rPr>
              <a:t>.</a:t>
            </a:r>
          </a:p>
          <a:p>
            <a:pPr marL="898525" indent="-898525" algn="just"/>
            <a:r>
              <a:rPr lang="uk-UA" sz="2000" b="1" dirty="0">
                <a:solidFill>
                  <a:srgbClr val="FF0000"/>
                </a:solidFill>
                <a:latin typeface="Calibri" pitchFamily="34" charset="0"/>
              </a:rPr>
              <a:t>	</a:t>
            </a:r>
            <a:r>
              <a:rPr lang="uk-UA" sz="2000" b="1" i="1" dirty="0">
                <a:solidFill>
                  <a:srgbClr val="FF0000"/>
                </a:solidFill>
                <a:latin typeface="Calibri" pitchFamily="34" charset="0"/>
              </a:rPr>
              <a:t>Добровільно об’єднані територіальні громади внесені до державного реєстру </a:t>
            </a:r>
            <a:r>
              <a:rPr lang="uk-UA" sz="2000" b="1" i="1" dirty="0" smtClean="0">
                <a:solidFill>
                  <a:srgbClr val="FF0000"/>
                </a:solidFill>
                <a:latin typeface="Calibri" pitchFamily="34" charset="0"/>
              </a:rPr>
              <a:t>як </a:t>
            </a:r>
            <a:r>
              <a:rPr lang="uk-UA" sz="2000" b="1" i="1" dirty="0">
                <a:solidFill>
                  <a:srgbClr val="FF0000"/>
                </a:solidFill>
                <a:latin typeface="Calibri" pitchFamily="34" charset="0"/>
              </a:rPr>
              <a:t>юридичні особи публічного права</a:t>
            </a:r>
          </a:p>
          <a:p>
            <a:pPr marL="898525" indent="-898525"/>
            <a:endParaRPr lang="uk-UA" sz="2000" b="1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54277" name="Прямокутник 4"/>
          <p:cNvSpPr>
            <a:spLocks noChangeArrowheads="1"/>
          </p:cNvSpPr>
          <p:nvPr/>
        </p:nvSpPr>
        <p:spPr bwMode="auto">
          <a:xfrm>
            <a:off x="395288" y="404813"/>
            <a:ext cx="829151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9260" tIns="44633" rIns="89260" bIns="44633" anchor="ctr"/>
          <a:lstStyle/>
          <a:p>
            <a:pPr algn="ctr">
              <a:spcBef>
                <a:spcPct val="20000"/>
              </a:spcBef>
              <a:buFont typeface="Arial" charset="0"/>
              <a:buNone/>
              <a:tabLst>
                <a:tab pos="877888" algn="l"/>
              </a:tabLst>
              <a:defRPr/>
            </a:pPr>
            <a:r>
              <a:rPr lang="uk-UA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Tahoma" pitchFamily="34" charset="0"/>
              </a:rPr>
              <a:t>ДФРР: УМОВИ ФІНАНСУВАННЯ ПРОЕКТІВ</a:t>
            </a:r>
          </a:p>
        </p:txBody>
      </p:sp>
    </p:spTree>
    <p:extLst>
      <p:ext uri="{BB962C8B-B14F-4D97-AF65-F5344CB8AC3E}">
        <p14:creationId xmlns:p14="http://schemas.microsoft.com/office/powerpoint/2010/main" val="1086530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 txBox="1">
            <a:spLocks noGrp="1"/>
          </p:cNvSpPr>
          <p:nvPr/>
        </p:nvSpPr>
        <p:spPr>
          <a:xfrm>
            <a:off x="6588125" y="6492875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60ABDCBB-5AA3-41C1-96D2-8DEEE58A4D8A}" type="slidenum">
              <a:rPr lang="uk-UA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8</a:t>
            </a:fld>
            <a:endParaRPr lang="uk-UA" sz="1200" dirty="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29698" name="Прямокутник 1"/>
          <p:cNvSpPr>
            <a:spLocks noChangeArrowheads="1"/>
          </p:cNvSpPr>
          <p:nvPr/>
        </p:nvSpPr>
        <p:spPr bwMode="auto">
          <a:xfrm>
            <a:off x="193675" y="1357313"/>
            <a:ext cx="8842375" cy="466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 sz="2500">
                <a:latin typeface="Calibri" pitchFamily="34" charset="0"/>
              </a:rPr>
              <a:t>1) для інвестиційних програм і проектів, які передбачають будівництво,  - наявність затвердженої в установленому законодавством порядку </a:t>
            </a:r>
            <a:r>
              <a:rPr lang="uk-UA" sz="2500" b="1">
                <a:latin typeface="Calibri" pitchFamily="34" charset="0"/>
              </a:rPr>
              <a:t>проектної документації</a:t>
            </a:r>
            <a:r>
              <a:rPr lang="uk-UA" sz="2500">
                <a:latin typeface="Calibri" pitchFamily="34" charset="0"/>
              </a:rPr>
              <a:t>;</a:t>
            </a:r>
          </a:p>
          <a:p>
            <a:pPr algn="just"/>
            <a:r>
              <a:rPr lang="uk-UA" sz="2500">
                <a:latin typeface="Calibri" pitchFamily="34" charset="0"/>
              </a:rPr>
              <a:t>2) календарний план реалізації становить від </a:t>
            </a:r>
            <a:r>
              <a:rPr lang="uk-UA" sz="2500" b="1">
                <a:latin typeface="Calibri" pitchFamily="34" charset="0"/>
              </a:rPr>
              <a:t>одного до трьох років</a:t>
            </a:r>
            <a:r>
              <a:rPr lang="uk-UA" sz="2500">
                <a:latin typeface="Calibri" pitchFamily="34" charset="0"/>
              </a:rPr>
              <a:t>;</a:t>
            </a:r>
          </a:p>
          <a:p>
            <a:pPr algn="just"/>
            <a:r>
              <a:rPr lang="uk-UA" sz="2500">
                <a:latin typeface="Calibri" pitchFamily="34" charset="0"/>
              </a:rPr>
              <a:t>3) </a:t>
            </a:r>
            <a:r>
              <a:rPr lang="uk-UA" sz="2500" b="1">
                <a:latin typeface="Calibri" pitchFamily="34" charset="0"/>
              </a:rPr>
              <a:t>співфінансування</a:t>
            </a:r>
            <a:r>
              <a:rPr lang="uk-UA" sz="2500">
                <a:latin typeface="Calibri" pitchFamily="34" charset="0"/>
              </a:rPr>
              <a:t> з місцевих бюджетів на рівні 10 відсотків;</a:t>
            </a:r>
          </a:p>
          <a:p>
            <a:pPr algn="just"/>
            <a:r>
              <a:rPr lang="uk-UA" sz="2500">
                <a:latin typeface="Calibri" pitchFamily="34" charset="0"/>
              </a:rPr>
              <a:t>4) спроможність суб’єктів, на фінансування об’єктів яких залучаються кошти державного фонду регіонального розвитку, забезпечувати </a:t>
            </a:r>
            <a:r>
              <a:rPr lang="uk-UA" sz="2500" b="1">
                <a:latin typeface="Calibri" pitchFamily="34" charset="0"/>
              </a:rPr>
              <a:t>подальше власне фінансування</a:t>
            </a:r>
            <a:r>
              <a:rPr lang="uk-UA" sz="2500">
                <a:latin typeface="Calibri" pitchFamily="34" charset="0"/>
              </a:rPr>
              <a:t> або їх </a:t>
            </a:r>
            <a:r>
              <a:rPr lang="uk-UA" sz="2500" b="1">
                <a:latin typeface="Calibri" pitchFamily="34" charset="0"/>
              </a:rPr>
              <a:t>утримання</a:t>
            </a:r>
            <a:r>
              <a:rPr lang="uk-UA" sz="2500">
                <a:latin typeface="Calibri" pitchFamily="34" charset="0"/>
              </a:rPr>
              <a:t> за рахунок коштів місцевих бюджетів.</a:t>
            </a:r>
          </a:p>
        </p:txBody>
      </p:sp>
      <p:sp>
        <p:nvSpPr>
          <p:cNvPr id="70661" name="Прямокутник 4"/>
          <p:cNvSpPr>
            <a:spLocks noChangeArrowheads="1"/>
          </p:cNvSpPr>
          <p:nvPr/>
        </p:nvSpPr>
        <p:spPr bwMode="auto">
          <a:xfrm>
            <a:off x="971550" y="376238"/>
            <a:ext cx="77152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9260" tIns="44633" rIns="89260" bIns="44633" anchor="ctr"/>
          <a:lstStyle/>
          <a:p>
            <a:pPr algn="ctr">
              <a:tabLst>
                <a:tab pos="877888" algn="l"/>
              </a:tabLst>
              <a:defRPr/>
            </a:pPr>
            <a:r>
              <a:rPr lang="uk-UA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Tahoma" pitchFamily="34" charset="0"/>
              </a:rPr>
              <a:t>Інвестиційні програми і проекти повинні відповідати також критеріям:</a:t>
            </a:r>
          </a:p>
        </p:txBody>
      </p:sp>
    </p:spTree>
    <p:extLst>
      <p:ext uri="{BB962C8B-B14F-4D97-AF65-F5344CB8AC3E}">
        <p14:creationId xmlns:p14="http://schemas.microsoft.com/office/powerpoint/2010/main" val="2744981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795337"/>
          </a:xfrm>
        </p:spPr>
        <p:txBody>
          <a:bodyPr/>
          <a:lstStyle/>
          <a:p>
            <a:pPr eaLnBrk="1" hangingPunct="1">
              <a:defRPr/>
            </a:pPr>
            <a:r>
              <a:rPr lang="uk-UA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Tahoma" pitchFamily="34" charset="0"/>
              </a:rPr>
              <a:t>ПОРТАЛ ДФРР http://dfrr.minregion.gov.ua/</a:t>
            </a:r>
          </a:p>
        </p:txBody>
      </p:sp>
      <p:pic>
        <p:nvPicPr>
          <p:cNvPr id="30722" name="Picture 4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1377950"/>
            <a:ext cx="9144000" cy="5507038"/>
          </a:xfrm>
        </p:spPr>
      </p:pic>
    </p:spTree>
    <p:extLst>
      <p:ext uri="{BB962C8B-B14F-4D97-AF65-F5344CB8AC3E}">
        <p14:creationId xmlns:p14="http://schemas.microsoft.com/office/powerpoint/2010/main" val="2781435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4.3-Template_4.29.2016">
  <a:themeElements>
    <a:clrScheme name="Custom 2">
      <a:dk1>
        <a:sysClr val="windowText" lastClr="000000"/>
      </a:dk1>
      <a:lt1>
        <a:srgbClr val="FFFFFF"/>
      </a:lt1>
      <a:dk2>
        <a:srgbClr val="002F6C"/>
      </a:dk2>
      <a:lt2>
        <a:srgbClr val="BA0C2F"/>
      </a:lt2>
      <a:accent1>
        <a:srgbClr val="002F6C"/>
      </a:accent1>
      <a:accent2>
        <a:srgbClr val="BA0C2F"/>
      </a:accent2>
      <a:accent3>
        <a:srgbClr val="6C6463"/>
      </a:accent3>
      <a:accent4>
        <a:srgbClr val="000000"/>
      </a:accent4>
      <a:accent5>
        <a:srgbClr val="CFCDC9"/>
      </a:accent5>
      <a:accent6>
        <a:srgbClr val="0067B9"/>
      </a:accent6>
      <a:hlink>
        <a:srgbClr val="6C6463"/>
      </a:hlink>
      <a:folHlink>
        <a:srgbClr val="CFCDC9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Стандартна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Project Communications" ma:contentTypeID="0x0101008DA58B5CA681664FAB24816C56F41085090060ADF6F63CBD32418CD3F5438581DBA3" ma:contentTypeVersion="9" ma:contentTypeDescription="Project Communications" ma:contentTypeScope="" ma:versionID="c51e25071fe52e752d79127b485da7a1">
  <xsd:schema xmlns:xsd="http://www.w3.org/2001/XMLSchema" xmlns:xs="http://www.w3.org/2001/XMLSchema" xmlns:p="http://schemas.microsoft.com/office/2006/metadata/properties" xmlns:ns2="8d7096d6-fc66-4344-9e3f-2445529a09f6" targetNamespace="http://schemas.microsoft.com/office/2006/metadata/properties" ma:root="true" ma:fieldsID="21b6c45200d8eece022dc61d5d2e4e89" ns2:_="">
    <xsd:import namespace="8d7096d6-fc66-4344-9e3f-2445529a09f6"/>
    <xsd:element name="properties">
      <xsd:complexType>
        <xsd:sequence>
          <xsd:element name="documentManagement">
            <xsd:complexType>
              <xsd:all>
                <xsd:element ref="ns2:hbf0c10381aa4bd59932b5b7da857fed" minOccurs="0"/>
                <xsd:element ref="ns2:TaxCatchAll" minOccurs="0"/>
                <xsd:element ref="ns2:TaxCatchAllLabe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7096d6-fc66-4344-9e3f-2445529a09f6" elementFormDefault="qualified">
    <xsd:import namespace="http://schemas.microsoft.com/office/2006/documentManagement/types"/>
    <xsd:import namespace="http://schemas.microsoft.com/office/infopath/2007/PartnerControls"/>
    <xsd:element name="hbf0c10381aa4bd59932b5b7da857fed" ma:index="2" nillable="true" ma:taxonomy="true" ma:internalName="hbf0c10381aa4bd59932b5b7da857fed" ma:taxonomyFieldName="Project_x0020_Document_x0020_Type" ma:displayName="Project Document Type" ma:readOnly="false" ma:default="" ma:fieldId="{1bf0c103-81aa-4bd5-9932-b5b7da857fed}" ma:sspId="822e118f-d533-465d-b5ca-7beed2256e09" ma:termSetId="d8a5acf7-091c-4877-b363-b3708ae07044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3" nillable="true" ma:displayName="Taxonomy Catch All Column" ma:description="" ma:hidden="true" ma:list="{6310c9fd-b3a1-40f0-ae24-03c0eea1e115}" ma:internalName="TaxCatchAll" ma:showField="CatchAllData" ma:web="b812eee9-7ea1-4a06-a325-49b4bce9b73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4" nillable="true" ma:displayName="Taxonomy Catch All Column1" ma:description="" ma:hidden="true" ma:list="{6310c9fd-b3a1-40f0-ae24-03c0eea1e115}" ma:internalName="TaxCatchAllLabel" ma:readOnly="true" ma:showField="CatchAllDataLabel" ma:web="b812eee9-7ea1-4a06-a325-49b4bce9b73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8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LongProperties xmlns="http://schemas.microsoft.com/office/2006/metadata/longProperties"/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hbf0c10381aa4bd59932b5b7da857fed xmlns="8d7096d6-fc66-4344-9e3f-2445529a09f6">
      <Terms xmlns="http://schemas.microsoft.com/office/infopath/2007/PartnerControls"/>
    </hbf0c10381aa4bd59932b5b7da857fed>
    <TaxCatchAll xmlns="8d7096d6-fc66-4344-9e3f-2445529a09f6"/>
  </documentManagement>
</p:properties>
</file>

<file path=customXml/itemProps1.xml><?xml version="1.0" encoding="utf-8"?>
<ds:datastoreItem xmlns:ds="http://schemas.openxmlformats.org/officeDocument/2006/customXml" ds:itemID="{14EEBFD0-3D95-4BD7-8E5B-0138396EC02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d7096d6-fc66-4344-9e3f-2445529a09f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AD23345-12BC-4572-AE96-B17DC821B44F}">
  <ds:schemaRefs>
    <ds:schemaRef ds:uri="http://schemas.microsoft.com/office/2006/metadata/longProperties"/>
  </ds:schemaRefs>
</ds:datastoreItem>
</file>

<file path=customXml/itemProps3.xml><?xml version="1.0" encoding="utf-8"?>
<ds:datastoreItem xmlns:ds="http://schemas.openxmlformats.org/officeDocument/2006/customXml" ds:itemID="{572F9D5C-96CB-48B7-976C-026B00399045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61DF270C-A5C0-43A4-803A-9476BD9DD0F7}">
  <ds:schemaRefs>
    <ds:schemaRef ds:uri="http://purl.org/dc/terms/"/>
    <ds:schemaRef ds:uri="http://schemas.openxmlformats.org/package/2006/metadata/core-properties"/>
    <ds:schemaRef ds:uri="8d7096d6-fc66-4344-9e3f-2445529a09f6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1015</TotalTime>
  <Words>1274</Words>
  <Application>Microsoft Office PowerPoint</Application>
  <PresentationFormat>Экран (4:3)</PresentationFormat>
  <Paragraphs>269</Paragraphs>
  <Slides>28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42" baseType="lpstr">
      <vt:lpstr>Meiryo</vt:lpstr>
      <vt:lpstr>SimSun</vt:lpstr>
      <vt:lpstr>Arial</vt:lpstr>
      <vt:lpstr>Calibri</vt:lpstr>
      <vt:lpstr>Cambria</vt:lpstr>
      <vt:lpstr>Consolas</vt:lpstr>
      <vt:lpstr>Corbel</vt:lpstr>
      <vt:lpstr>Gill Sans MT</vt:lpstr>
      <vt:lpstr>华文中宋</vt:lpstr>
      <vt:lpstr>Symbol</vt:lpstr>
      <vt:lpstr>Tahoma</vt:lpstr>
      <vt:lpstr>Times New Roman</vt:lpstr>
      <vt:lpstr>Verdana</vt:lpstr>
      <vt:lpstr>4.3-Template_4.29.2016</vt:lpstr>
      <vt:lpstr>РОЗВИТОК СІЛЬСЬКИХ ТЕРИТОРІЙ</vt:lpstr>
      <vt:lpstr>Схема побудови «структури цілей стратегії» («дерево цілей»)</vt:lpstr>
      <vt:lpstr>Презентация PowerPoint</vt:lpstr>
      <vt:lpstr>ДФРР – інструмент політики рег. розвитку</vt:lpstr>
      <vt:lpstr>Сучасна політика рег. розвитку</vt:lpstr>
      <vt:lpstr>Презентация PowerPoint</vt:lpstr>
      <vt:lpstr>Презентация PowerPoint</vt:lpstr>
      <vt:lpstr>Презентация PowerPoint</vt:lpstr>
      <vt:lpstr>ПОРТАЛ ДФРР http://dfrr.minregion.gov.ua/</vt:lpstr>
      <vt:lpstr>ПОШУК ПРОЕКТІВ ВІД ОБЛАСТІ</vt:lpstr>
      <vt:lpstr>Презентация PowerPoint</vt:lpstr>
      <vt:lpstr>ДФРР 2017</vt:lpstr>
      <vt:lpstr>Презентация PowerPoint</vt:lpstr>
      <vt:lpstr>Презентация PowerPoint</vt:lpstr>
      <vt:lpstr>Презентация PowerPoint</vt:lpstr>
      <vt:lpstr>“ІДЕАЛЬНИЙ” алгоритм проектів до ДФРР</vt:lpstr>
      <vt:lpstr>МІСЦЕ ПРОЕКТІВ У РЕГІОНАЛЬНІЙ СТРАТЕГІЇ</vt:lpstr>
      <vt:lpstr>НА ЩО ВИКОРИСТОВУВАТИ КОШТИ ДФРР?</vt:lpstr>
      <vt:lpstr>У що інвестує ЄС і Україна?</vt:lpstr>
      <vt:lpstr>Щодо майбутніх змін</vt:lpstr>
      <vt:lpstr>ДАВАЙТЕ ПОДУМАЄМО НАД ІДЕЯМИ ПРОЕКТІВ ДЛЯ ДФРР</vt:lpstr>
      <vt:lpstr>ПРИКЛАДИ ПРОЕКТІВ</vt:lpstr>
      <vt:lpstr>ПРИКЛАДИ ПРОЕКТІВ</vt:lpstr>
      <vt:lpstr>ПРИКЛАДИ ПРОЕКТІВ</vt:lpstr>
      <vt:lpstr>ПРИКЛАДИ ПРОЕКТІВ</vt:lpstr>
      <vt:lpstr>Презентация PowerPoint</vt:lpstr>
      <vt:lpstr>Презентация PowerPoint</vt:lpstr>
      <vt:lpstr>Дякуємо за увагу!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USAID ARDS  Report &amp; Plan through FY17</dc:title>
  <dc:creator>Vladyslav Karpenko</dc:creator>
  <cp:lastModifiedBy>home</cp:lastModifiedBy>
  <cp:revision>88</cp:revision>
  <dcterms:modified xsi:type="dcterms:W3CDTF">2017-06-18T08:11:46Z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oject Document Type">
    <vt:lpwstr/>
  </property>
  <property fmtid="{D5CDD505-2E9C-101B-9397-08002B2CF9AE}" pid="3" name="ContentTypeId">
    <vt:lpwstr>0x0101008DA58B5CA681664FAB24816C56F41085090060ADF6F63CBD32418CD3F5438581DBA3</vt:lpwstr>
  </property>
</Properties>
</file>