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0" r:id="rId1"/>
  </p:sldMasterIdLst>
  <p:notesMasterIdLst>
    <p:notesMasterId r:id="rId11"/>
  </p:notes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041B4B3-1BE3-4A8B-B6BC-D389E24681A6}">
          <p14:sldIdLst>
            <p14:sldId id="256"/>
          </p14:sldIdLst>
        </p14:section>
        <p14:section name="Раздел без заголовка" id="{7F042638-8C51-4830-9C9A-40641D3DAA97}">
          <p14:sldIdLst>
            <p14:sldId id="257"/>
            <p14:sldId id="263"/>
            <p14:sldId id="258"/>
            <p14:sldId id="259"/>
            <p14:sldId id="260"/>
            <p14:sldId id="261"/>
            <p14:sldId id="262"/>
            <p14:sldId id="26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57" autoAdjust="0"/>
  </p:normalViewPr>
  <p:slideViewPr>
    <p:cSldViewPr>
      <p:cViewPr varScale="1">
        <p:scale>
          <a:sx n="111" d="100"/>
          <a:sy n="111" d="100"/>
        </p:scale>
        <p:origin x="-161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8705C-C50D-4C65-8968-3CAE994F4BD9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31D8D0-5A15-45D5-BA8D-7D47DBA80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977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404664"/>
            <a:ext cx="6984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Перші вибори голови і депутатів у </a:t>
            </a:r>
            <a:r>
              <a:rPr lang="uk-UA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Мостівській</a:t>
            </a:r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об’єднаній територіальній громаді відбулись</a:t>
            </a:r>
          </a:p>
          <a:p>
            <a:pPr algn="ctr"/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11 грудня 2016 року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9532" y="1997937"/>
            <a:ext cx="849694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Від цього часу ми почали працювати над стратегією розвитку </a:t>
            </a:r>
            <a:r>
              <a:rPr lang="uk-UA" sz="3200" b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Мостівської</a:t>
            </a:r>
            <a:r>
              <a:rPr lang="uk-UA" sz="32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об’єднаної територіальної громади. </a:t>
            </a:r>
            <a:endParaRPr lang="ru-RU" sz="3200" b="1" cap="all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AutoShape 2" descr="https://scontent.xx.fbcdn.net/v/t31.0-8/18238478_1860698440849366_7419272733551930432_o.jpg?oh=20d3987e75df1c78f54a0efd3f48330a&amp;oe=597B314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scontent.xx.fbcdn.net/v/t31.0-8/18238478_1860698440849366_7419272733551930432_o.jpg?oh=20d3987e75df1c78f54a0efd3f48330a&amp;oe=597B3145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791855"/>
            <a:ext cx="6192688" cy="2599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196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 со стрелкой вниз 2"/>
          <p:cNvSpPr/>
          <p:nvPr/>
        </p:nvSpPr>
        <p:spPr>
          <a:xfrm>
            <a:off x="323528" y="260648"/>
            <a:ext cx="8352928" cy="1152128"/>
          </a:xfrm>
          <a:prstGeom prst="downArrow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п’ять календарних місяців, що існує наша громада, було проведено таку </a:t>
            </a:r>
            <a:r>
              <a:rPr lang="uk-U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роботу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556792"/>
            <a:ext cx="7200800" cy="2088232"/>
          </a:xfrm>
          <a:prstGeom prst="rect">
            <a:avLst/>
          </a:prstGeom>
        </p:spPr>
        <p:style>
          <a:lnRef idx="1">
            <a:schemeClr val="accent5"/>
          </a:lnRef>
          <a:fillRef idx="1003">
            <a:schemeClr val="lt2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Сформовано бюджет, згідно прийнятих програм соціально-економічного розвитку </a:t>
            </a:r>
            <a:r>
              <a:rPr lang="uk-UA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Мостівської</a:t>
            </a:r>
            <a:r>
              <a:rPr lang="uk-UA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об’єднаної громади.</a:t>
            </a:r>
          </a:p>
          <a:p>
            <a:pPr algn="ctr"/>
            <a:r>
              <a:rPr lang="uk-UA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якого на розвиток виділено:</a:t>
            </a:r>
          </a:p>
          <a:p>
            <a:pPr marL="342900" indent="-342900" algn="just">
              <a:buAutoNum type="arabicParenR"/>
            </a:pPr>
            <a:r>
              <a:rPr lang="uk-UA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мільйон гривень на освітлення населених пунктів;</a:t>
            </a:r>
          </a:p>
          <a:p>
            <a:pPr marL="342900" indent="-342900" algn="just">
              <a:buAutoNum type="arabicParenR"/>
            </a:pPr>
            <a:r>
              <a:rPr lang="uk-UA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мільйон гривень на поточний ремонт доріг комунальної власності;</a:t>
            </a:r>
          </a:p>
          <a:p>
            <a:pPr marL="342900" indent="-342900" algn="just">
              <a:buAutoNum type="arabicParenR"/>
            </a:pPr>
            <a:r>
              <a:rPr lang="uk-UA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Шістсот тисяч гривень на водопровідно-каналізаційне господарство   </a:t>
            </a:r>
          </a:p>
          <a:p>
            <a:pPr algn="ctr"/>
            <a:r>
              <a:rPr lang="uk-UA" dirty="0" smtClean="0">
                <a:solidFill>
                  <a:schemeClr val="tx1"/>
                </a:solidFill>
              </a:rPr>
              <a:t> 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3789040"/>
            <a:ext cx="7200800" cy="1223263"/>
          </a:xfrm>
          <a:prstGeom prst="rect">
            <a:avLst/>
          </a:prstGeom>
        </p:spPr>
        <p:style>
          <a:lnRef idx="1">
            <a:schemeClr val="accent5"/>
          </a:lnRef>
          <a:fillRef idx="1003">
            <a:schemeClr val="lt2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>
              <a:solidFill>
                <a:srgbClr val="002060"/>
              </a:solidFill>
            </a:endParaRPr>
          </a:p>
          <a:p>
            <a:pPr algn="ctr"/>
            <a:endParaRPr lang="uk-UA" dirty="0">
              <a:solidFill>
                <a:srgbClr val="002060"/>
              </a:solidFill>
            </a:endParaRPr>
          </a:p>
          <a:p>
            <a:pPr algn="ctr"/>
            <a:r>
              <a:rPr lang="uk-UA" dirty="0" smtClean="0">
                <a:solidFill>
                  <a:srgbClr val="002060"/>
                </a:solidFill>
              </a:rPr>
              <a:t>Виготовлено проектно-кошторисну документацію на капітальний ремонт доріг :</a:t>
            </a:r>
          </a:p>
          <a:p>
            <a:r>
              <a:rPr lang="uk-UA" dirty="0" smtClean="0">
                <a:solidFill>
                  <a:srgbClr val="002060"/>
                </a:solidFill>
              </a:rPr>
              <a:t>село Суха Балка – </a:t>
            </a:r>
            <a:r>
              <a:rPr lang="uk-UA" dirty="0" smtClean="0">
                <a:solidFill>
                  <a:srgbClr val="C00000"/>
                </a:solidFill>
              </a:rPr>
              <a:t>1 350 000 </a:t>
            </a:r>
            <a:r>
              <a:rPr lang="uk-UA" dirty="0" err="1" smtClean="0">
                <a:solidFill>
                  <a:srgbClr val="C00000"/>
                </a:solidFill>
              </a:rPr>
              <a:t>грн</a:t>
            </a:r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002060"/>
                </a:solidFill>
              </a:rPr>
              <a:t>село Мостове –  </a:t>
            </a:r>
            <a:r>
              <a:rPr lang="uk-UA" dirty="0" smtClean="0">
                <a:solidFill>
                  <a:srgbClr val="C00000"/>
                </a:solidFill>
              </a:rPr>
              <a:t>1 490 000 </a:t>
            </a:r>
            <a:r>
              <a:rPr lang="uk-UA" dirty="0" err="1" smtClean="0">
                <a:solidFill>
                  <a:srgbClr val="C00000"/>
                </a:solidFill>
              </a:rPr>
              <a:t>грн</a:t>
            </a:r>
            <a:r>
              <a:rPr lang="uk-UA" dirty="0" smtClean="0">
                <a:solidFill>
                  <a:srgbClr val="C00000"/>
                </a:solidFill>
              </a:rPr>
              <a:t> </a:t>
            </a:r>
          </a:p>
          <a:p>
            <a:endParaRPr lang="uk-UA" dirty="0" smtClean="0">
              <a:solidFill>
                <a:srgbClr val="002060"/>
              </a:solidFill>
            </a:endParaRPr>
          </a:p>
          <a:p>
            <a:pPr algn="ctr"/>
            <a:r>
              <a:rPr lang="uk-UA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8803" y="5306257"/>
            <a:ext cx="7200800" cy="1152128"/>
          </a:xfrm>
          <a:prstGeom prst="rect">
            <a:avLst/>
          </a:prstGeom>
        </p:spPr>
        <p:style>
          <a:lnRef idx="1">
            <a:schemeClr val="accent5"/>
          </a:lnRef>
          <a:fillRef idx="1003">
            <a:schemeClr val="lt2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Замовлена проектно-кошторисна документація на капітальний ремонт ДНЗ с. Мостове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3070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160338"/>
            <a:ext cx="7200800" cy="1656184"/>
          </a:xfrm>
          <a:prstGeom prst="rect">
            <a:avLst/>
          </a:prstGeom>
        </p:spPr>
        <p:style>
          <a:lnRef idx="1">
            <a:schemeClr val="accent5"/>
          </a:lnRef>
          <a:fillRef idx="1003">
            <a:schemeClr val="lt2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>
              <a:solidFill>
                <a:srgbClr val="002060"/>
              </a:solidFill>
            </a:endParaRPr>
          </a:p>
          <a:p>
            <a:pPr algn="ctr"/>
            <a:endParaRPr lang="uk-UA" dirty="0">
              <a:solidFill>
                <a:srgbClr val="002060"/>
              </a:solidFill>
            </a:endParaRPr>
          </a:p>
          <a:p>
            <a:pPr algn="ctr"/>
            <a:r>
              <a:rPr lang="uk-UA" dirty="0" smtClean="0">
                <a:solidFill>
                  <a:srgbClr val="002060"/>
                </a:solidFill>
              </a:rPr>
              <a:t>Взяли участь та пройшли до двох проектів від </a:t>
            </a:r>
            <a:r>
              <a:rPr lang="uk-UA" dirty="0" err="1" smtClean="0">
                <a:solidFill>
                  <a:srgbClr val="002060"/>
                </a:solidFill>
              </a:rPr>
              <a:t>агенства</a:t>
            </a:r>
            <a:r>
              <a:rPr lang="uk-UA" dirty="0" smtClean="0">
                <a:solidFill>
                  <a:srgbClr val="002060"/>
                </a:solidFill>
              </a:rPr>
              <a:t> США з міжнародного розвитку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AutoShape 2" descr="USAID-Identity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USAID-Identity.sv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USAID-Identity.sv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89842"/>
            <a:ext cx="2969910" cy="614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трелка влево 7"/>
          <p:cNvSpPr/>
          <p:nvPr/>
        </p:nvSpPr>
        <p:spPr>
          <a:xfrm rot="19055206">
            <a:off x="1861183" y="2035499"/>
            <a:ext cx="760980" cy="504056"/>
          </a:xfrm>
          <a:prstGeom prst="leftArrow">
            <a:avLst>
              <a:gd name="adj1" fmla="val 53391"/>
              <a:gd name="adj2" fmla="val 50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лево 9"/>
          <p:cNvSpPr/>
          <p:nvPr/>
        </p:nvSpPr>
        <p:spPr>
          <a:xfrm rot="14106705">
            <a:off x="6514644" y="2026701"/>
            <a:ext cx="719012" cy="504056"/>
          </a:xfrm>
          <a:prstGeom prst="leftArrow">
            <a:avLst>
              <a:gd name="adj1" fmla="val 53391"/>
              <a:gd name="adj2" fmla="val 50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6814" y="2684613"/>
            <a:ext cx="3302769" cy="175249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cap="all" dirty="0" smtClean="0"/>
              <a:t> </a:t>
            </a:r>
            <a:r>
              <a:rPr lang="uk-UA" b="1" cap="all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Програма -  DOBRE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b="1" cap="all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Децентралізація </a:t>
            </a:r>
            <a:r>
              <a:rPr lang="uk-UA" b="1" cap="all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приносить кращі результати та </a:t>
            </a:r>
            <a:r>
              <a:rPr lang="uk-UA" b="1" cap="all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ефективність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635126" y="2684613"/>
            <a:ext cx="3302769" cy="139245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USAID </a:t>
            </a:r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ПІДТРИМКА АГРАРНОГО І СІЛЬСЬКОГО РОЗВИТКУ»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56814" y="4581128"/>
            <a:ext cx="8857143" cy="208823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Очікувані результати</a:t>
            </a:r>
          </a:p>
          <a:p>
            <a:pPr algn="ctr"/>
            <a:r>
              <a:rPr lang="uk-UA" dirty="0" smtClean="0">
                <a:solidFill>
                  <a:srgbClr val="002060"/>
                </a:solidFill>
              </a:rPr>
              <a:t>Всеохоплююче стійке економічне та соціальне зростання шляхом покращення управління ресурсами, підвищення якості комунальних послуг, стимулювання місцевої </a:t>
            </a:r>
            <a:r>
              <a:rPr lang="uk-UA" dirty="0" err="1" smtClean="0">
                <a:solidFill>
                  <a:srgbClr val="002060"/>
                </a:solidFill>
              </a:rPr>
              <a:t>єкономіки</a:t>
            </a:r>
            <a:r>
              <a:rPr lang="uk-UA" dirty="0" smtClean="0">
                <a:solidFill>
                  <a:srgbClr val="002060"/>
                </a:solidFill>
              </a:rPr>
              <a:t> за рахунок сприяння розвитку сільського господарства та створення більш привабливих умов проживання в сільській місцевості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3107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6940" y="260648"/>
            <a:ext cx="820891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Окрім того, до об’єднання,  громади відпрацювали декілька проектів    </a:t>
            </a:r>
            <a:endParaRPr lang="ru-RU" sz="3200" b="1" i="1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17100" y="1412776"/>
            <a:ext cx="6768752" cy="1440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«Сяй нічними вогнями рідне село» - здійснено вуличне освітлення в с. Суха </a:t>
            </a:r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Балка</a:t>
            </a:r>
          </a:p>
          <a:p>
            <a:r>
              <a:rPr lang="uk-UA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проекту:</a:t>
            </a:r>
          </a:p>
          <a:p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ПРООН: 60 139  </a:t>
            </a:r>
            <a:r>
              <a:rPr lang="uk-UA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РДА</a:t>
            </a: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20 </a:t>
            </a:r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504  </a:t>
            </a:r>
            <a:r>
              <a:rPr lang="uk-UA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Сільська </a:t>
            </a: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рада: 34 </a:t>
            </a:r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148  </a:t>
            </a:r>
            <a:r>
              <a:rPr lang="uk-UA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Громада</a:t>
            </a: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6 </a:t>
            </a:r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208   </a:t>
            </a:r>
            <a:r>
              <a:rPr lang="uk-UA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uk-UA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1541075"/>
            <a:ext cx="1630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2800" b="1" cap="all" dirty="0">
                <a:ln w="9000" cmpd="sng">
                  <a:solidFill>
                    <a:srgbClr val="64A73B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4A73B">
                        <a:shade val="20000"/>
                        <a:satMod val="245000"/>
                      </a:srgbClr>
                    </a:gs>
                    <a:gs pos="43000">
                      <a:srgbClr val="64A73B">
                        <a:satMod val="255000"/>
                      </a:srgbClr>
                    </a:gs>
                    <a:gs pos="48000">
                      <a:srgbClr val="64A73B">
                        <a:shade val="85000"/>
                        <a:satMod val="255000"/>
                      </a:srgbClr>
                    </a:gs>
                    <a:gs pos="100000">
                      <a:srgbClr val="64A73B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2009 рік</a:t>
            </a:r>
            <a:endParaRPr lang="ru-RU" sz="2800" b="1" cap="all" dirty="0">
              <a:ln w="9000" cmpd="sng">
                <a:solidFill>
                  <a:srgbClr val="64A73B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64A73B">
                      <a:shade val="20000"/>
                      <a:satMod val="245000"/>
                    </a:srgbClr>
                  </a:gs>
                  <a:gs pos="43000">
                    <a:srgbClr val="64A73B">
                      <a:satMod val="255000"/>
                    </a:srgbClr>
                  </a:gs>
                  <a:gs pos="48000">
                    <a:srgbClr val="64A73B">
                      <a:shade val="85000"/>
                      <a:satMod val="255000"/>
                    </a:srgbClr>
                  </a:gs>
                  <a:gs pos="100000">
                    <a:srgbClr val="64A73B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8907" y="3053473"/>
            <a:ext cx="17281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400" b="1" cap="all" dirty="0" smtClean="0">
                <a:ln w="9000" cmpd="sng">
                  <a:solidFill>
                    <a:srgbClr val="64A73B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4A73B">
                        <a:shade val="20000"/>
                        <a:satMod val="245000"/>
                      </a:srgbClr>
                    </a:gs>
                    <a:gs pos="43000">
                      <a:srgbClr val="64A73B">
                        <a:satMod val="255000"/>
                      </a:srgbClr>
                    </a:gs>
                    <a:gs pos="48000">
                      <a:srgbClr val="64A73B">
                        <a:shade val="85000"/>
                        <a:satMod val="255000"/>
                      </a:srgbClr>
                    </a:gs>
                    <a:gs pos="100000">
                      <a:srgbClr val="64A73B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2010 рік</a:t>
            </a:r>
            <a:endParaRPr lang="ru-RU" sz="2400" b="1" cap="all" dirty="0">
              <a:ln w="9000" cmpd="sng">
                <a:solidFill>
                  <a:srgbClr val="64A73B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64A73B">
                      <a:shade val="20000"/>
                      <a:satMod val="245000"/>
                    </a:srgbClr>
                  </a:gs>
                  <a:gs pos="43000">
                    <a:srgbClr val="64A73B">
                      <a:satMod val="255000"/>
                    </a:srgbClr>
                  </a:gs>
                  <a:gs pos="48000">
                    <a:srgbClr val="64A73B">
                      <a:shade val="85000"/>
                      <a:satMod val="255000"/>
                    </a:srgbClr>
                  </a:gs>
                  <a:gs pos="100000">
                    <a:srgbClr val="64A73B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8907" y="4660807"/>
            <a:ext cx="14168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2400" b="1" cap="all" dirty="0" smtClean="0">
                <a:ln w="9000" cmpd="sng">
                  <a:solidFill>
                    <a:srgbClr val="64A73B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4A73B">
                        <a:shade val="20000"/>
                        <a:satMod val="245000"/>
                      </a:srgbClr>
                    </a:gs>
                    <a:gs pos="43000">
                      <a:srgbClr val="64A73B">
                        <a:satMod val="255000"/>
                      </a:srgbClr>
                    </a:gs>
                    <a:gs pos="48000">
                      <a:srgbClr val="64A73B">
                        <a:shade val="85000"/>
                        <a:satMod val="255000"/>
                      </a:srgbClr>
                    </a:gs>
                    <a:gs pos="100000">
                      <a:srgbClr val="64A73B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2012 </a:t>
            </a:r>
            <a:r>
              <a:rPr lang="uk-UA" sz="2400" b="1" cap="all" dirty="0">
                <a:ln w="9000" cmpd="sng">
                  <a:solidFill>
                    <a:srgbClr val="64A73B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4A73B">
                        <a:shade val="20000"/>
                        <a:satMod val="245000"/>
                      </a:srgbClr>
                    </a:gs>
                    <a:gs pos="43000">
                      <a:srgbClr val="64A73B">
                        <a:satMod val="255000"/>
                      </a:srgbClr>
                    </a:gs>
                    <a:gs pos="48000">
                      <a:srgbClr val="64A73B">
                        <a:shade val="85000"/>
                        <a:satMod val="255000"/>
                      </a:srgbClr>
                    </a:gs>
                    <a:gs pos="100000">
                      <a:srgbClr val="64A73B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рік</a:t>
            </a:r>
            <a:endParaRPr lang="ru-RU" sz="2400" b="1" cap="all" dirty="0">
              <a:ln w="9000" cmpd="sng">
                <a:solidFill>
                  <a:srgbClr val="64A73B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64A73B">
                      <a:shade val="20000"/>
                      <a:satMod val="245000"/>
                    </a:srgbClr>
                  </a:gs>
                  <a:gs pos="43000">
                    <a:srgbClr val="64A73B">
                      <a:satMod val="255000"/>
                    </a:srgbClr>
                  </a:gs>
                  <a:gs pos="48000">
                    <a:srgbClr val="64A73B">
                      <a:shade val="85000"/>
                      <a:satMod val="255000"/>
                    </a:srgbClr>
                  </a:gs>
                  <a:gs pos="100000">
                    <a:srgbClr val="64A73B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55216" y="3155774"/>
            <a:ext cx="6768752" cy="142535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 Тепло і затишок в нашій школі» - енергозберігаючі заходи в школі села Суха Балка – повністю замінено 86 вікон </a:t>
            </a:r>
          </a:p>
          <a:p>
            <a:r>
              <a:rPr lang="uk-UA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 проекту: </a:t>
            </a:r>
          </a:p>
          <a:p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ПРООН/СВА: 78 000 </a:t>
            </a:r>
            <a:r>
              <a:rPr lang="uk-UA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РДА</a:t>
            </a: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50 000 </a:t>
            </a:r>
            <a:r>
              <a:rPr lang="uk-UA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uk-UA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Сільська </a:t>
            </a: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рада: </a:t>
            </a:r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9 750 </a:t>
            </a:r>
            <a:r>
              <a:rPr lang="uk-UA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ГО: 17 750 </a:t>
            </a:r>
            <a:r>
              <a:rPr lang="uk-UA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uk-UA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37591" y="4891639"/>
            <a:ext cx="6768752" cy="12801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Мостівська</a:t>
            </a:r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сільська рада провела  реконструкцію водопровідних мереж в с. Мостове</a:t>
            </a:r>
            <a:endParaRPr lang="uk-UA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6143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827" y="260647"/>
            <a:ext cx="6342938" cy="304888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964" y="3429000"/>
            <a:ext cx="14168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2400" b="1" cap="all" dirty="0" smtClean="0">
                <a:ln w="9000" cmpd="sng">
                  <a:solidFill>
                    <a:srgbClr val="64A73B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4A73B">
                        <a:shade val="20000"/>
                        <a:satMod val="245000"/>
                      </a:srgbClr>
                    </a:gs>
                    <a:gs pos="43000">
                      <a:srgbClr val="64A73B">
                        <a:satMod val="255000"/>
                      </a:srgbClr>
                    </a:gs>
                    <a:gs pos="48000">
                      <a:srgbClr val="64A73B">
                        <a:shade val="85000"/>
                        <a:satMod val="255000"/>
                      </a:srgbClr>
                    </a:gs>
                    <a:gs pos="100000">
                      <a:srgbClr val="64A73B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2015 </a:t>
            </a:r>
            <a:r>
              <a:rPr lang="uk-UA" sz="2400" b="1" cap="all" dirty="0">
                <a:ln w="9000" cmpd="sng">
                  <a:solidFill>
                    <a:srgbClr val="64A73B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4A73B">
                        <a:shade val="20000"/>
                        <a:satMod val="245000"/>
                      </a:srgbClr>
                    </a:gs>
                    <a:gs pos="43000">
                      <a:srgbClr val="64A73B">
                        <a:satMod val="255000"/>
                      </a:srgbClr>
                    </a:gs>
                    <a:gs pos="48000">
                      <a:srgbClr val="64A73B">
                        <a:shade val="85000"/>
                        <a:satMod val="255000"/>
                      </a:srgbClr>
                    </a:gs>
                    <a:gs pos="100000">
                      <a:srgbClr val="64A73B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рік</a:t>
            </a:r>
            <a:endParaRPr lang="ru-RU" sz="2400" b="1" cap="all" dirty="0">
              <a:ln w="9000" cmpd="sng">
                <a:solidFill>
                  <a:srgbClr val="64A73B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64A73B">
                      <a:shade val="20000"/>
                      <a:satMod val="245000"/>
                    </a:srgbClr>
                  </a:gs>
                  <a:gs pos="43000">
                    <a:srgbClr val="64A73B">
                      <a:satMod val="255000"/>
                    </a:srgbClr>
                  </a:gs>
                  <a:gs pos="48000">
                    <a:srgbClr val="64A73B">
                      <a:shade val="85000"/>
                      <a:satMod val="255000"/>
                    </a:srgbClr>
                  </a:gs>
                  <a:gs pos="100000">
                    <a:srgbClr val="64A73B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59827" y="3789040"/>
            <a:ext cx="6768752" cy="17281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b="1" dirty="0" smtClean="0">
                <a:solidFill>
                  <a:srgbClr val="002060"/>
                </a:solidFill>
              </a:rPr>
              <a:t>Проект    « </a:t>
            </a:r>
            <a:r>
              <a:rPr lang="uk-UA" sz="1400" b="1" dirty="0">
                <a:solidFill>
                  <a:srgbClr val="002060"/>
                </a:solidFill>
              </a:rPr>
              <a:t>КАПІТАЛЬНИЙ  РЕМОНТ  СИСТЕМИ  ЕЛЕКТРООПАЛЕННЯ  В  ДНЗ  </a:t>
            </a:r>
            <a:endParaRPr lang="ru-RU" sz="1400" dirty="0">
              <a:solidFill>
                <a:srgbClr val="002060"/>
              </a:solidFill>
            </a:endParaRPr>
          </a:p>
          <a:p>
            <a:pPr algn="ctr"/>
            <a:r>
              <a:rPr lang="uk-UA" sz="1400" b="1" dirty="0" smtClean="0">
                <a:solidFill>
                  <a:srgbClr val="002060"/>
                </a:solidFill>
              </a:rPr>
              <a:t>                « </a:t>
            </a:r>
            <a:r>
              <a:rPr lang="uk-UA" sz="1400" b="1" dirty="0">
                <a:solidFill>
                  <a:srgbClr val="002060"/>
                </a:solidFill>
              </a:rPr>
              <a:t>ЧЕБУРАШКА»  с. СУХА БАЛКА  ДОМАНІВСЬКОГО РАЙОНУ  МИКОЛАЇВСКОЇ  ОБЛАСТІ </a:t>
            </a:r>
            <a:r>
              <a:rPr lang="uk-UA" sz="1400" b="1" dirty="0" smtClean="0">
                <a:solidFill>
                  <a:srgbClr val="002060"/>
                </a:solidFill>
              </a:rPr>
              <a:t>» - </a:t>
            </a:r>
            <a:r>
              <a:rPr lang="ru-RU" sz="1400" b="1" dirty="0" err="1">
                <a:solidFill>
                  <a:srgbClr val="002060"/>
                </a:solidFill>
              </a:rPr>
              <a:t>Модернізація</a:t>
            </a:r>
            <a:r>
              <a:rPr lang="ru-RU" sz="1400" b="1" dirty="0">
                <a:solidFill>
                  <a:srgbClr val="002060"/>
                </a:solidFill>
              </a:rPr>
              <a:t> </a:t>
            </a:r>
            <a:r>
              <a:rPr lang="ru-RU" sz="1400" b="1" dirty="0" err="1">
                <a:solidFill>
                  <a:srgbClr val="002060"/>
                </a:solidFill>
              </a:rPr>
              <a:t>системи</a:t>
            </a:r>
            <a:r>
              <a:rPr lang="ru-RU" sz="1400" b="1" dirty="0">
                <a:solidFill>
                  <a:srgbClr val="002060"/>
                </a:solidFill>
              </a:rPr>
              <a:t> </a:t>
            </a:r>
            <a:r>
              <a:rPr lang="ru-RU" sz="1400" b="1" dirty="0" err="1" smtClean="0">
                <a:solidFill>
                  <a:srgbClr val="002060"/>
                </a:solidFill>
              </a:rPr>
              <a:t>електроопалення</a:t>
            </a:r>
            <a:r>
              <a:rPr lang="ru-RU" sz="1400" b="1" dirty="0" smtClean="0">
                <a:solidFill>
                  <a:srgbClr val="002060"/>
                </a:solidFill>
              </a:rPr>
              <a:t> в ДНЗ «ЧЕБУРАШКА»                                     с. Суха Балка  </a:t>
            </a:r>
            <a:r>
              <a:rPr lang="ru-RU" sz="1400" b="1" dirty="0" err="1" smtClean="0">
                <a:solidFill>
                  <a:srgbClr val="002060"/>
                </a:solidFill>
              </a:rPr>
              <a:t>Сухобалківської</a:t>
            </a:r>
            <a:r>
              <a:rPr lang="ru-RU" sz="1400" b="1" dirty="0" smtClean="0">
                <a:solidFill>
                  <a:srgbClr val="002060"/>
                </a:solidFill>
              </a:rPr>
              <a:t> </a:t>
            </a:r>
            <a:r>
              <a:rPr lang="ru-RU" sz="1400" b="1" dirty="0" err="1">
                <a:solidFill>
                  <a:srgbClr val="002060"/>
                </a:solidFill>
              </a:rPr>
              <a:t>сільської</a:t>
            </a:r>
            <a:r>
              <a:rPr lang="ru-RU" sz="1400" b="1" dirty="0">
                <a:solidFill>
                  <a:srgbClr val="002060"/>
                </a:solidFill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</a:rPr>
              <a:t>ради</a:t>
            </a:r>
            <a:endParaRPr lang="ru-RU" sz="1400" b="1" dirty="0">
              <a:solidFill>
                <a:srgbClr val="002060"/>
              </a:solidFill>
            </a:endParaRPr>
          </a:p>
          <a:p>
            <a:r>
              <a:rPr lang="uk-UA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 проекту: </a:t>
            </a:r>
          </a:p>
          <a:p>
            <a:r>
              <a:rPr lang="uk-UA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ПРООН/СВА: </a:t>
            </a:r>
            <a:r>
              <a:rPr lang="uk-UA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333 000 </a:t>
            </a:r>
            <a:r>
              <a:rPr lang="uk-UA" sz="1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r>
              <a:rPr lang="uk-UA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uk-UA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РДА: </a:t>
            </a:r>
            <a:r>
              <a:rPr lang="uk-UA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</a:t>
            </a:r>
            <a:r>
              <a:rPr lang="uk-UA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</a:t>
            </a:r>
            <a:r>
              <a:rPr lang="uk-UA" sz="1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uk-UA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Сільська рада: </a:t>
            </a:r>
            <a:r>
              <a:rPr lang="uk-UA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85 850  </a:t>
            </a:r>
            <a:r>
              <a:rPr lang="uk-UA" sz="1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r>
              <a:rPr lang="uk-UA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uk-UA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ГО: </a:t>
            </a:r>
            <a:r>
              <a:rPr lang="uk-UA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27 473 </a:t>
            </a:r>
            <a:r>
              <a:rPr lang="uk-UA" sz="1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uk-UA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0137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4624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 descr="C:\Users\Admin\Desktop\фото для презентації на 12 травня\IMG_20150417_0846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95822"/>
            <a:ext cx="5832648" cy="5749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dmin\Desktop\фото для презентації на 12 травня\IMG_20150417_0849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6479"/>
            <a:ext cx="4536504" cy="5544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\Desktop\фото для презентації на 12 травня\IMG_20150417_0851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69048"/>
            <a:ext cx="6264696" cy="5155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320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C:\Users\Admin\Desktop\фото для презентації на 12 травня\P32303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8" y="506289"/>
            <a:ext cx="7094552" cy="3919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 descr="C:\Users\Admin\Desktop\фото для презентації на 12 травня\P32303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061" y="64676"/>
            <a:ext cx="7080331" cy="6422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496" y="44624"/>
            <a:ext cx="984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endParaRPr lang="ru-RU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Admin\Desktop\фото для презентації на 12 травня\P323036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03791"/>
            <a:ext cx="7630485" cy="5976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23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92696"/>
            <a:ext cx="8118308" cy="18002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uk-UA" b="1" i="1" dirty="0" smtClean="0"/>
          </a:p>
          <a:p>
            <a:pPr algn="ctr"/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	</a:t>
            </a:r>
          </a:p>
          <a:p>
            <a:pPr algn="ctr"/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</a:rPr>
              <a:t>У </a:t>
            </a:r>
            <a:r>
              <a:rPr lang="uk-UA" b="1" i="1" dirty="0">
                <a:solidFill>
                  <a:schemeClr val="tx2">
                    <a:lumMod val="50000"/>
                  </a:schemeClr>
                </a:solidFill>
              </a:rPr>
              <a:t>2016р</a:t>
            </a:r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</a:rPr>
              <a:t>. закінчився </a:t>
            </a:r>
            <a:r>
              <a:rPr lang="uk-UA" b="1" i="1" dirty="0">
                <a:solidFill>
                  <a:schemeClr val="tx2">
                    <a:lumMod val="50000"/>
                  </a:schemeClr>
                </a:solidFill>
              </a:rPr>
              <a:t>проект </a:t>
            </a:r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</a:rPr>
              <a:t>«</a:t>
            </a:r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Реконструкція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водопровідної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мережі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в с. Суха Балка»,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який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було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здійснено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за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кошти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Державного фонду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регіонального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розвитку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та за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кошти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місцевого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бюджету.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За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результатами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даного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проекту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було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значно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покращено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послугу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централізованого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надання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холодної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води.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uk-UA" i="1" dirty="0"/>
              <a:t> 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990980"/>
              </p:ext>
            </p:extLst>
          </p:nvPr>
        </p:nvGraphicFramePr>
        <p:xfrm>
          <a:off x="179512" y="3717032"/>
          <a:ext cx="8784975" cy="2219225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29000"/>
                    </a:prstClr>
                  </a:outerShdw>
                </a:effectLst>
                <a:tableStyleId>{5C22544A-7EE6-4342-B048-85BDC9FD1C3A}</a:tableStyleId>
              </a:tblPr>
              <a:tblGrid>
                <a:gridCol w="4824536"/>
                <a:gridCol w="1413557"/>
                <a:gridCol w="2546882"/>
              </a:tblGrid>
              <a:tr h="13249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Джерела фінансування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Сума (грн.)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Частка в % від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загального обсягу фінансування проекту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456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Фінансування з ДФРР (державного бюджету)</a:t>
                      </a:r>
                      <a:endParaRPr lang="ru-RU" sz="18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3.360.599,00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88,8 %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456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Фінансування  з боку заявника (місцевого бюджету)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380.000,00</a:t>
                      </a:r>
                      <a:endParaRPr lang="ru-RU" sz="18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11,2 %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Стрелка вниз 3"/>
          <p:cNvSpPr/>
          <p:nvPr/>
        </p:nvSpPr>
        <p:spPr>
          <a:xfrm>
            <a:off x="4153305" y="2636912"/>
            <a:ext cx="746786" cy="1008112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67544" y="188640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 рік</a:t>
            </a: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3567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6216" y="299991"/>
            <a:ext cx="86905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Найближчим часом ми плануємо вирішити такі нагальні проблеми: </a:t>
            </a:r>
            <a:endParaRPr lang="ru-RU" sz="1600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4230" y="1052736"/>
            <a:ext cx="6618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002060"/>
                </a:solidFill>
              </a:rPr>
              <a:t>- Значне покращення дорожньої інфраструктури </a:t>
            </a:r>
            <a:r>
              <a:rPr lang="uk-UA" b="1" dirty="0" err="1" smtClean="0">
                <a:solidFill>
                  <a:srgbClr val="002060"/>
                </a:solidFill>
              </a:rPr>
              <a:t>Мостівської</a:t>
            </a:r>
            <a:r>
              <a:rPr lang="uk-UA" b="1" dirty="0" smtClean="0">
                <a:solidFill>
                  <a:srgbClr val="002060"/>
                </a:solidFill>
              </a:rPr>
              <a:t> ОТГ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4230" y="1556792"/>
            <a:ext cx="7011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002060"/>
                </a:solidFill>
              </a:rPr>
              <a:t>- Реконструкція електромереж вуличного освітлення в с. Мостове та </a:t>
            </a:r>
          </a:p>
          <a:p>
            <a:r>
              <a:rPr lang="uk-UA" b="1" dirty="0" smtClean="0">
                <a:solidFill>
                  <a:srgbClr val="002060"/>
                </a:solidFill>
              </a:rPr>
              <a:t>с. Олександрівка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4229" y="2276872"/>
            <a:ext cx="7825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002060"/>
                </a:solidFill>
              </a:rPr>
              <a:t>- Придбання екскаватора для комунального підприємства «</a:t>
            </a:r>
            <a:r>
              <a:rPr lang="uk-UA" b="1" dirty="0" err="1" smtClean="0">
                <a:solidFill>
                  <a:srgbClr val="002060"/>
                </a:solidFill>
              </a:rPr>
              <a:t>Сількомунгосп</a:t>
            </a:r>
            <a:r>
              <a:rPr lang="uk-UA" b="1" dirty="0" smtClean="0">
                <a:solidFill>
                  <a:srgbClr val="002060"/>
                </a:solidFill>
              </a:rPr>
              <a:t>» </a:t>
            </a:r>
          </a:p>
          <a:p>
            <a:r>
              <a:rPr lang="uk-UA" b="1" dirty="0" err="1" smtClean="0">
                <a:solidFill>
                  <a:srgbClr val="002060"/>
                </a:solidFill>
              </a:rPr>
              <a:t>Мостівської</a:t>
            </a:r>
            <a:r>
              <a:rPr lang="uk-UA" b="1" dirty="0" smtClean="0">
                <a:solidFill>
                  <a:srgbClr val="002060"/>
                </a:solidFill>
              </a:rPr>
              <a:t> сільської ради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4230" y="3068960"/>
            <a:ext cx="55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002060"/>
                </a:solidFill>
              </a:rPr>
              <a:t>- Капітальний ремонт приміщення </a:t>
            </a:r>
            <a:r>
              <a:rPr lang="uk-UA" b="1" dirty="0" err="1" smtClean="0">
                <a:solidFill>
                  <a:srgbClr val="002060"/>
                </a:solidFill>
              </a:rPr>
              <a:t>Мостівського</a:t>
            </a:r>
            <a:r>
              <a:rPr lang="uk-UA" b="1" dirty="0" smtClean="0">
                <a:solidFill>
                  <a:srgbClr val="002060"/>
                </a:solidFill>
              </a:rPr>
              <a:t> ДНЗ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4230" y="3615356"/>
            <a:ext cx="7071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002060"/>
                </a:solidFill>
              </a:rPr>
              <a:t>- Покращення </a:t>
            </a:r>
            <a:r>
              <a:rPr lang="uk-UA" b="1" dirty="0" err="1" smtClean="0">
                <a:solidFill>
                  <a:srgbClr val="002060"/>
                </a:solidFill>
              </a:rPr>
              <a:t>водозабеспечення</a:t>
            </a:r>
            <a:r>
              <a:rPr lang="uk-UA" b="1" dirty="0" smtClean="0">
                <a:solidFill>
                  <a:srgbClr val="002060"/>
                </a:solidFill>
              </a:rPr>
              <a:t> сіл </a:t>
            </a:r>
            <a:r>
              <a:rPr lang="uk-UA" b="1" dirty="0" err="1" smtClean="0">
                <a:solidFill>
                  <a:srgbClr val="002060"/>
                </a:solidFill>
              </a:rPr>
              <a:t>Мостівської</a:t>
            </a:r>
            <a:r>
              <a:rPr lang="uk-UA" b="1" dirty="0" smtClean="0">
                <a:solidFill>
                  <a:srgbClr val="002060"/>
                </a:solidFill>
              </a:rPr>
              <a:t> об’єднаної громади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4230" y="4212008"/>
            <a:ext cx="76092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002060"/>
                </a:solidFill>
              </a:rPr>
              <a:t>- Модернізація стадіону в </a:t>
            </a:r>
            <a:r>
              <a:rPr lang="uk-UA" b="1" dirty="0" err="1" smtClean="0">
                <a:solidFill>
                  <a:srgbClr val="002060"/>
                </a:solidFill>
              </a:rPr>
              <a:t>Мостівській</a:t>
            </a:r>
            <a:r>
              <a:rPr lang="uk-UA" b="1" dirty="0" smtClean="0">
                <a:solidFill>
                  <a:srgbClr val="002060"/>
                </a:solidFill>
              </a:rPr>
              <a:t> ОТГ для повноцінного проведення </a:t>
            </a:r>
          </a:p>
          <a:p>
            <a:r>
              <a:rPr lang="uk-UA" b="1" dirty="0" smtClean="0">
                <a:solidFill>
                  <a:srgbClr val="002060"/>
                </a:solidFill>
              </a:rPr>
              <a:t>спортивних змагань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8225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615</TotalTime>
  <Words>477</Words>
  <Application>Microsoft Office PowerPoint</Application>
  <PresentationFormat>Экран (4:3)</PresentationFormat>
  <Paragraphs>79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40</cp:revision>
  <dcterms:created xsi:type="dcterms:W3CDTF">2017-05-10T08:53:45Z</dcterms:created>
  <dcterms:modified xsi:type="dcterms:W3CDTF">2017-05-11T10:38:22Z</dcterms:modified>
</cp:coreProperties>
</file>