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4" r:id="rId6"/>
    <p:sldId id="266" r:id="rId7"/>
    <p:sldId id="257" r:id="rId8"/>
    <p:sldId id="260" r:id="rId9"/>
    <p:sldId id="267" r:id="rId10"/>
    <p:sldId id="261" r:id="rId11"/>
    <p:sldId id="263" r:id="rId12"/>
    <p:sldId id="262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38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presentation-creation.ru/powerpoint-templates.html" TargetMode="External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8407-C38D-4933-A07F-6568BF04E89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A3B9-1CE3-49BA-A121-E2D4E63AD7E4}" type="slidenum">
              <a:rPr lang="ru-RU" smtClean="0"/>
              <a:t>‹№›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937418" y="6488668"/>
            <a:ext cx="3206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http://presentation-creation.ru/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1048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8407-C38D-4933-A07F-6568BF04E89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A3B9-1CE3-49BA-A121-E2D4E63AD7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332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8407-C38D-4933-A07F-6568BF04E89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A3B9-1CE3-49BA-A121-E2D4E63AD7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233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C634-AF75-4F32-871F-3CDA1C9A5EA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4747-F6A9-4DE3-BB54-7FC803911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46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C634-AF75-4F32-871F-3CDA1C9A5EA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4747-F6A9-4DE3-BB54-7FC803911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108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C634-AF75-4F32-871F-3CDA1C9A5EA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4747-F6A9-4DE3-BB54-7FC803911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5840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C634-AF75-4F32-871F-3CDA1C9A5EA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4747-F6A9-4DE3-BB54-7FC803911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404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C634-AF75-4F32-871F-3CDA1C9A5EA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4747-F6A9-4DE3-BB54-7FC803911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587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C634-AF75-4F32-871F-3CDA1C9A5EA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4747-F6A9-4DE3-BB54-7FC803911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500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C634-AF75-4F32-871F-3CDA1C9A5EA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4747-F6A9-4DE3-BB54-7FC803911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162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C634-AF75-4F32-871F-3CDA1C9A5EA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4747-F6A9-4DE3-BB54-7FC803911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503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8407-C38D-4933-A07F-6568BF04E89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A3B9-1CE3-49BA-A121-E2D4E63AD7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955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C634-AF75-4F32-871F-3CDA1C9A5EA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4747-F6A9-4DE3-BB54-7FC803911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7588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C634-AF75-4F32-871F-3CDA1C9A5EA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4747-F6A9-4DE3-BB54-7FC803911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4180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C634-AF75-4F32-871F-3CDA1C9A5EA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4747-F6A9-4DE3-BB54-7FC803911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712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8407-C38D-4933-A07F-6568BF04E89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A3B9-1CE3-49BA-A121-E2D4E63AD7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144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8407-C38D-4933-A07F-6568BF04E89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A3B9-1CE3-49BA-A121-E2D4E63AD7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099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8407-C38D-4933-A07F-6568BF04E89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A3B9-1CE3-49BA-A121-E2D4E63AD7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888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8407-C38D-4933-A07F-6568BF04E89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A3B9-1CE3-49BA-A121-E2D4E63AD7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645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8407-C38D-4933-A07F-6568BF04E89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A3B9-1CE3-49BA-A121-E2D4E63AD7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315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8407-C38D-4933-A07F-6568BF04E89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A3B9-1CE3-49BA-A121-E2D4E63AD7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418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8407-C38D-4933-A07F-6568BF04E89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A3B9-1CE3-49BA-A121-E2D4E63AD7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506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38407-C38D-4933-A07F-6568BF04E89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4A3B9-1CE3-49BA-A121-E2D4E63AD7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787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0C634-AF75-4F32-871F-3CDA1C9A5EA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24747-F6A9-4DE3-BB54-7FC803911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69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2348880"/>
            <a:ext cx="6696744" cy="18722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Центр </a:t>
            </a:r>
            <a:r>
              <a:rPr lang="ru-RU" dirty="0" err="1" smtClean="0">
                <a:solidFill>
                  <a:srgbClr val="002060"/>
                </a:solidFill>
              </a:rPr>
              <a:t>дозвілля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дітей</a:t>
            </a:r>
            <a:r>
              <a:rPr lang="ru-RU" dirty="0" smtClean="0">
                <a:solidFill>
                  <a:srgbClr val="002060"/>
                </a:solidFill>
              </a:rPr>
              <a:t> та </a:t>
            </a:r>
            <a:r>
              <a:rPr lang="ru-RU" dirty="0" err="1" smtClean="0">
                <a:solidFill>
                  <a:srgbClr val="002060"/>
                </a:solidFill>
              </a:rPr>
              <a:t>юнацтва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П’ядицької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сільської</a:t>
            </a:r>
            <a:r>
              <a:rPr lang="ru-RU" dirty="0" smtClean="0">
                <a:solidFill>
                  <a:srgbClr val="002060"/>
                </a:solidFill>
              </a:rPr>
              <a:t> ради ОТГ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475656" y="4647039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spc="50" dirty="0">
                <a:ln w="0"/>
                <a:solidFill>
                  <a:prstClr val="black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Робота в період карантину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0037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5262"/>
            <a:ext cx="9144000" cy="68930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340768"/>
            <a:ext cx="2954216" cy="1936868"/>
          </a:xfrm>
        </p:spPr>
        <p:txBody>
          <a:bodyPr>
            <a:normAutofit fontScale="90000"/>
          </a:bodyPr>
          <a:lstStyle/>
          <a:p>
            <a:r>
              <a:rPr lang="uk-UA" sz="1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Ляльковий – це театральне видовище, в якому діють ляльки. Карантин – саме час для реставрації старих і пошиття нових ляльок та декорацій. А також – це пошук та підбір нового репертуару.</a:t>
            </a:r>
            <a:endParaRPr lang="en-US" sz="1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Місце для зображення 4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395536" y="1181530"/>
            <a:ext cx="2446336" cy="244845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1334" y="4221087"/>
            <a:ext cx="3928285" cy="2503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100" y="3717032"/>
            <a:ext cx="1484815" cy="29093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824262" y="4909666"/>
            <a:ext cx="2503921" cy="112676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39619" y="1699891"/>
            <a:ext cx="2256251" cy="2253347"/>
          </a:xfrm>
          <a:prstGeom prst="rect">
            <a:avLst/>
          </a:prstGeom>
        </p:spPr>
      </p:pic>
      <p:sp>
        <p:nvSpPr>
          <p:cNvPr id="3" name="Прямокутник 2"/>
          <p:cNvSpPr/>
          <p:nvPr/>
        </p:nvSpPr>
        <p:spPr>
          <a:xfrm>
            <a:off x="298938" y="288978"/>
            <a:ext cx="84495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uk-UA" sz="4000" b="1" dirty="0" smtClean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  <a:ea typeface="+mj-ea"/>
                <a:cs typeface="+mj-cs"/>
              </a:rPr>
              <a:t>Театральний гурток</a:t>
            </a:r>
            <a:r>
              <a:rPr lang="uk-UA" sz="4000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AA2B1E">
                    <a:lumMod val="40000"/>
                    <a:lumOff val="60000"/>
                  </a:srgbClr>
                </a:solidFill>
                <a:ea typeface="+mj-ea"/>
                <a:cs typeface="+mj-cs"/>
              </a:rPr>
              <a:t/>
            </a:r>
            <a:br>
              <a:rPr lang="uk-UA" sz="4000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AA2B1E">
                    <a:lumMod val="40000"/>
                    <a:lumOff val="60000"/>
                  </a:srgbClr>
                </a:solidFill>
                <a:ea typeface="+mj-ea"/>
                <a:cs typeface="+mj-cs"/>
              </a:rPr>
            </a:br>
            <a:r>
              <a:rPr lang="uk-UA" sz="4000" b="1" spc="50" dirty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j-ea"/>
                <a:cs typeface="+mj-cs"/>
              </a:rPr>
              <a:t>Керівник: </a:t>
            </a:r>
            <a:r>
              <a:rPr lang="uk-UA" sz="4000" b="1" spc="50" dirty="0" err="1" smtClean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j-ea"/>
                <a:cs typeface="+mj-cs"/>
              </a:rPr>
              <a:t>Ботук</a:t>
            </a:r>
            <a:r>
              <a:rPr lang="uk-UA" sz="4000" b="1" spc="50" dirty="0" smtClean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+mj-ea"/>
                <a:cs typeface="+mj-cs"/>
              </a:rPr>
              <a:t> О.М..</a:t>
            </a:r>
            <a:endParaRPr kumimoji="0" lang="uk-UA" sz="1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6447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066" y="61886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Гурток крою та шиття</a:t>
            </a:r>
            <a: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AA2B1E">
                    <a:lumMod val="40000"/>
                    <a:lumOff val="60000"/>
                  </a:srgbClr>
                </a:solidFill>
              </a:rPr>
              <a:t/>
            </a:r>
            <a:b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AA2B1E">
                    <a:lumMod val="40000"/>
                    <a:lumOff val="60000"/>
                  </a:srgbClr>
                </a:solidFill>
              </a:rPr>
            </a:br>
            <a:r>
              <a:rPr lang="uk-UA" b="1" spc="50" dirty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Керівник: </a:t>
            </a:r>
            <a:r>
              <a:rPr lang="uk-UA" b="1" spc="50" dirty="0" err="1" smtClean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Гаварецька</a:t>
            </a:r>
            <a:r>
              <a:rPr lang="uk-UA" b="1" spc="50" dirty="0" smtClean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Г.М.</a:t>
            </a:r>
            <a:r>
              <a:rPr lang="uk-UA" dirty="0" smtClean="0">
                <a:solidFill>
                  <a:srgbClr val="002060"/>
                </a:solidFill>
              </a:rPr>
              <a:t/>
            </a:r>
            <a:br>
              <a:rPr lang="uk-UA" dirty="0" smtClean="0">
                <a:solidFill>
                  <a:srgbClr val="002060"/>
                </a:solidFill>
              </a:rPr>
            </a:br>
            <a:r>
              <a:rPr lang="uk-UA" dirty="0" smtClean="0">
                <a:solidFill>
                  <a:srgbClr val="002060"/>
                </a:solidFill>
              </a:rPr>
              <a:t>.</a:t>
            </a:r>
            <a:endParaRPr lang="uk-UA" dirty="0">
              <a:solidFill>
                <a:srgbClr val="002060"/>
              </a:solidFill>
            </a:endParaRPr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700808"/>
            <a:ext cx="2184890" cy="2913187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3968" y="3284984"/>
            <a:ext cx="2182813" cy="2550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7704" y="3717032"/>
            <a:ext cx="2182813" cy="2910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5" y="1761865"/>
            <a:ext cx="6071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Програма</a:t>
            </a: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гуртка</a:t>
            </a: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b="1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спрямована</a:t>
            </a: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те, </a:t>
            </a:r>
            <a:r>
              <a:rPr lang="ru-RU" b="1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учні</a:t>
            </a: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змогли</a:t>
            </a: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реалізувати</a:t>
            </a: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свої</a:t>
            </a: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творчі</a:t>
            </a:r>
            <a:r>
              <a:rPr lang="ru-RU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можливості</a:t>
            </a:r>
            <a:r>
              <a:rPr lang="ru-RU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b="1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b="1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ньому</a:t>
            </a: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 err="1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Проте</a:t>
            </a:r>
            <a:r>
              <a:rPr lang="ru-RU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 </a:t>
            </a:r>
            <a:r>
              <a:rPr lang="ru-RU" b="1" dirty="0" err="1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період</a:t>
            </a:r>
            <a:r>
              <a:rPr lang="ru-RU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карантину, </a:t>
            </a:r>
            <a:r>
              <a:rPr lang="ru-RU" b="1" dirty="0" err="1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</a:t>
            </a:r>
            <a:r>
              <a:rPr lang="ru-RU" b="1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гурка </a:t>
            </a:r>
            <a:r>
              <a:rPr lang="ru-RU" b="1" dirty="0" err="1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ніколи</a:t>
            </a:r>
            <a:r>
              <a:rPr lang="ru-RU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err="1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нудьгувати</a:t>
            </a:r>
            <a:r>
              <a:rPr lang="ru-RU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адже</a:t>
            </a:r>
            <a:r>
              <a:rPr lang="ru-RU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час для </a:t>
            </a:r>
            <a:r>
              <a:rPr lang="ru-RU" b="1" dirty="0" err="1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всамодосконалення</a:t>
            </a:r>
            <a:endParaRPr lang="ru-RU" b="1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4090517" y="594961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ru-RU" i="1" dirty="0">
                <a:solidFill>
                  <a:srgbClr val="111111"/>
                </a:solidFill>
                <a:latin typeface="comic sans ms"/>
              </a:rPr>
              <a:t>(на фото </a:t>
            </a:r>
            <a:r>
              <a:rPr lang="ru-RU" i="1" dirty="0" err="1">
                <a:solidFill>
                  <a:srgbClr val="111111"/>
                </a:solidFill>
                <a:latin typeface="comic sans ms"/>
              </a:rPr>
              <a:t>костюми</a:t>
            </a:r>
            <a:r>
              <a:rPr lang="ru-RU" i="1" dirty="0">
                <a:solidFill>
                  <a:srgbClr val="111111"/>
                </a:solidFill>
                <a:latin typeface="comic sans ms"/>
              </a:rPr>
              <a:t> для </a:t>
            </a:r>
            <a:r>
              <a:rPr lang="ru-RU" i="1" dirty="0" err="1">
                <a:solidFill>
                  <a:srgbClr val="111111"/>
                </a:solidFill>
                <a:latin typeface="comic sans ms"/>
              </a:rPr>
              <a:t>шкільного</a:t>
            </a:r>
            <a:r>
              <a:rPr lang="ru-RU" i="1" dirty="0">
                <a:solidFill>
                  <a:srgbClr val="111111"/>
                </a:solidFill>
                <a:latin typeface="comic sans ms"/>
              </a:rPr>
              <a:t> </a:t>
            </a:r>
            <a:r>
              <a:rPr lang="ru-RU" i="1" dirty="0" smtClean="0">
                <a:solidFill>
                  <a:srgbClr val="111111"/>
                </a:solidFill>
                <a:latin typeface="comic sans ms"/>
              </a:rPr>
              <a:t>хору</a:t>
            </a:r>
            <a:r>
              <a:rPr lang="ru-RU" i="1" dirty="0">
                <a:solidFill>
                  <a:srgbClr val="111111"/>
                </a:solidFill>
                <a:latin typeface="comic sans ms"/>
              </a:rPr>
              <a:t>)</a:t>
            </a:r>
            <a:endParaRPr lang="uk-U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8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6712" y="764704"/>
            <a:ext cx="8507288" cy="940966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Хореографічний гурток</a:t>
            </a:r>
            <a: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AA2B1E">
                    <a:lumMod val="40000"/>
                    <a:lumOff val="60000"/>
                  </a:srgbClr>
                </a:solidFill>
              </a:rPr>
              <a:t/>
            </a:r>
            <a:b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AA2B1E">
                    <a:lumMod val="40000"/>
                    <a:lumOff val="60000"/>
                  </a:srgbClr>
                </a:solidFill>
              </a:rPr>
            </a:br>
            <a:r>
              <a:rPr lang="uk-UA" b="1" spc="50" dirty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Керівник: </a:t>
            </a:r>
            <a:r>
              <a:rPr lang="uk-UA" b="1" spc="50" dirty="0" smtClean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Костюк Н.В. Р.М.</a:t>
            </a:r>
            <a:r>
              <a:rPr lang="uk-UA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uk-UA" i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uk-UA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Місце для вмісту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8117">
            <a:off x="496001" y="3365060"/>
            <a:ext cx="2286254" cy="3048339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96779">
            <a:off x="3290282" y="3611156"/>
            <a:ext cx="3068629" cy="16167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3282">
            <a:off x="6502499" y="2891014"/>
            <a:ext cx="2304256" cy="30723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1560" y="1844824"/>
            <a:ext cx="59046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Як провести час</a:t>
            </a:r>
            <a:r>
              <a:rPr lang="uk-UA" dirty="0">
                <a:latin typeface="Times New Roman"/>
                <a:ea typeface="Calibri"/>
                <a:cs typeface="Times New Roman"/>
              </a:rPr>
              <a:t> карантину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із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користю</a:t>
            </a:r>
            <a:r>
              <a:rPr lang="ru-RU" dirty="0">
                <a:latin typeface="Times New Roman"/>
                <a:ea typeface="Calibri"/>
                <a:cs typeface="Times New Roman"/>
              </a:rPr>
              <a:t>? Як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підтримати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цікавість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і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розвинути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самостійність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uk-UA" dirty="0">
                <a:latin typeface="Times New Roman"/>
                <a:ea typeface="Calibri"/>
                <a:cs typeface="Times New Roman"/>
              </a:rPr>
              <a:t>гуртківців</a:t>
            </a:r>
            <a:r>
              <a:rPr lang="ru-RU" dirty="0">
                <a:latin typeface="Times New Roman"/>
                <a:ea typeface="Calibri"/>
                <a:cs typeface="Times New Roman"/>
              </a:rPr>
              <a:t>? </a:t>
            </a:r>
            <a:endParaRPr lang="uk-UA" sz="1600" dirty="0">
              <a:ea typeface="Calibri"/>
              <a:cs typeface="Times New Roman"/>
            </a:endParaRPr>
          </a:p>
          <a:p>
            <a:r>
              <a:rPr lang="uk-UA" dirty="0">
                <a:latin typeface="Times New Roman"/>
                <a:ea typeface="Calibri"/>
              </a:rPr>
              <a:t>З</a:t>
            </a:r>
            <a:r>
              <a:rPr lang="uk-UA" dirty="0" smtClean="0">
                <a:latin typeface="Times New Roman"/>
                <a:ea typeface="Calibri"/>
              </a:rPr>
              <a:t>апропонувати </a:t>
            </a:r>
            <a:r>
              <a:rPr lang="uk-UA" dirty="0">
                <a:latin typeface="Times New Roman"/>
                <a:ea typeface="Calibri"/>
              </a:rPr>
              <a:t>вихованцям гуртка веселі, захопливі й пізнавальні самостійні заняття.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6198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6712" y="764704"/>
            <a:ext cx="8507288" cy="940966"/>
          </a:xfrm>
        </p:spPr>
        <p:txBody>
          <a:bodyPr>
            <a:normAutofit fontScale="90000"/>
          </a:bodyPr>
          <a:lstStyle/>
          <a:p>
            <a: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Хореографічний гурток</a:t>
            </a:r>
            <a: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AA2B1E">
                    <a:lumMod val="40000"/>
                    <a:lumOff val="60000"/>
                  </a:srgbClr>
                </a:solidFill>
              </a:rPr>
              <a:t/>
            </a:r>
            <a:b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AA2B1E">
                    <a:lumMod val="40000"/>
                    <a:lumOff val="60000"/>
                  </a:srgbClr>
                </a:solidFill>
              </a:rPr>
            </a:br>
            <a:r>
              <a:rPr lang="uk-UA" b="1" spc="50" dirty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Керівник: Костюк Н.В. Р.М.</a:t>
            </a:r>
            <a:r>
              <a:rPr lang="uk-UA" i="1" dirty="0">
                <a:solidFill>
                  <a:srgbClr val="465E9C">
                    <a:lumMod val="75000"/>
                  </a:srgbClr>
                </a:solidFill>
              </a:rPr>
              <a:t/>
            </a:r>
            <a:br>
              <a:rPr lang="uk-UA" i="1" dirty="0">
                <a:solidFill>
                  <a:srgbClr val="465E9C">
                    <a:lumMod val="75000"/>
                  </a:srgbClr>
                </a:solidFill>
              </a:rPr>
            </a:br>
            <a:endParaRPr lang="uk-UA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Місце для вмісту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79" y="1860524"/>
            <a:ext cx="1716595" cy="3048339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662" y="4892149"/>
            <a:ext cx="2867909" cy="16167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571" y="1783419"/>
            <a:ext cx="1929729" cy="42882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303" y="1798224"/>
            <a:ext cx="2442370" cy="427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61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Хореографічний </a:t>
            </a:r>
            <a: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гурток</a:t>
            </a:r>
            <a: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AA2B1E">
                    <a:lumMod val="40000"/>
                    <a:lumOff val="60000"/>
                  </a:srgbClr>
                </a:solidFill>
              </a:rPr>
              <a:t/>
            </a:r>
            <a:b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AA2B1E">
                    <a:lumMod val="40000"/>
                    <a:lumOff val="60000"/>
                  </a:srgbClr>
                </a:solidFill>
              </a:rPr>
            </a:br>
            <a:r>
              <a:rPr lang="uk-UA" b="1" spc="50" dirty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Керівник: </a:t>
            </a:r>
            <a:r>
              <a:rPr lang="uk-UA" b="1" spc="50" dirty="0" err="1" smtClean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Кандюк</a:t>
            </a:r>
            <a:r>
              <a:rPr lang="uk-UA" b="1" spc="50" dirty="0" smtClean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Л.В.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060848"/>
            <a:ext cx="2924143" cy="2193107"/>
          </a:xfrm>
        </p:spPr>
      </p:pic>
      <p:sp>
        <p:nvSpPr>
          <p:cNvPr id="5" name="TextBox 4"/>
          <p:cNvSpPr txBox="1"/>
          <p:nvPr/>
        </p:nvSpPr>
        <p:spPr>
          <a:xfrm>
            <a:off x="467544" y="2564904"/>
            <a:ext cx="51125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Ось, як цікаво та весело було на заняття, проте під час карантину , під час карантину керівник гуртка  активно працює над р</a:t>
            </a:r>
            <a:r>
              <a:rPr lang="uk-UA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озробкою </a:t>
            </a:r>
            <a:r>
              <a:rPr lang="uk-UA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вправ для виховання акторської майстерності, музично-образної уяви; вміння виразно й </a:t>
            </a:r>
            <a:r>
              <a:rPr lang="uk-UA" sz="20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емоційно</a:t>
            </a:r>
            <a:r>
              <a:rPr lang="uk-UA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виконувати танцювальні елементи 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62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Хореографічний </a:t>
            </a:r>
            <a: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гурток</a:t>
            </a:r>
            <a: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AA2B1E">
                    <a:lumMod val="40000"/>
                    <a:lumOff val="60000"/>
                  </a:srgbClr>
                </a:solidFill>
              </a:rPr>
              <a:t/>
            </a:r>
            <a:b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AA2B1E">
                    <a:lumMod val="40000"/>
                    <a:lumOff val="60000"/>
                  </a:srgbClr>
                </a:solidFill>
              </a:rPr>
            </a:br>
            <a:r>
              <a:rPr lang="uk-UA" b="1" spc="50" dirty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Керівник: </a:t>
            </a:r>
            <a:r>
              <a:rPr lang="uk-UA" b="1" spc="50" dirty="0" err="1" smtClean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Огородничук</a:t>
            </a:r>
            <a:r>
              <a:rPr lang="uk-UA" b="1" spc="50" dirty="0" smtClean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Г.В.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422" y="2332911"/>
            <a:ext cx="2924143" cy="2190061"/>
          </a:xfrm>
        </p:spPr>
      </p:pic>
      <p:sp>
        <p:nvSpPr>
          <p:cNvPr id="5" name="TextBox 4"/>
          <p:cNvSpPr txBox="1"/>
          <p:nvPr/>
        </p:nvSpPr>
        <p:spPr>
          <a:xfrm>
            <a:off x="467544" y="2132856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333333"/>
                </a:solidFill>
                <a:latin typeface="Helvetica Neue"/>
              </a:rPr>
              <a:t>!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844824"/>
            <a:ext cx="504056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uk-UA" sz="1600" b="1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 здібностей гуртківців </a:t>
            </a:r>
            <a:r>
              <a:rPr lang="uk-UA" sz="1600" b="1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відбувається </a:t>
            </a:r>
            <a:r>
              <a:rPr lang="uk-UA" sz="1600" b="1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навчальній, трудовій та ігровій діяльності, яку </a:t>
            </a:r>
            <a:r>
              <a:rPr lang="uk-UA" sz="1600" b="1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  керівник  </a:t>
            </a:r>
            <a:r>
              <a:rPr lang="uk-UA" sz="1600" b="1" dirty="0" err="1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Огородничук</a:t>
            </a:r>
            <a:r>
              <a:rPr lang="uk-UA" sz="1600" b="1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Г.В  </a:t>
            </a:r>
            <a:r>
              <a:rPr lang="uk-UA" sz="1600" b="1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 час занять. Формування мотивації і потреби до творчої діяльності відбувається при умові поєднання теоретичних знань, практичних вмінь та можливістю самовираження дитини. </a:t>
            </a:r>
            <a:r>
              <a:rPr lang="uk-UA" sz="1600" b="1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Саме завдяки дотриманням таких принципів дало можливість під час карантину вибрати правильну стратегію роботи в колективі.</a:t>
            </a:r>
          </a:p>
          <a:p>
            <a:pPr indent="449580" algn="just">
              <a:spcAft>
                <a:spcPts val="0"/>
              </a:spcAft>
            </a:pPr>
            <a:r>
              <a:rPr lang="uk-UA" sz="16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Адже, вихованці не зважаючи на сьогоднішні умови й надалі активно вдосконалюють свої хореографічні здібності.</a:t>
            </a:r>
            <a:endParaRPr lang="uk-UA" sz="16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4350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uk-UA" b="1" dirty="0" smtClean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Декоративно-прикладний  </a:t>
            </a:r>
            <a: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гурток</a:t>
            </a:r>
            <a: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AA2B1E">
                    <a:lumMod val="40000"/>
                    <a:lumOff val="60000"/>
                  </a:srgbClr>
                </a:solidFill>
              </a:rPr>
              <a:t/>
            </a:r>
            <a:b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AA2B1E">
                    <a:lumMod val="40000"/>
                    <a:lumOff val="60000"/>
                  </a:srgbClr>
                </a:solidFill>
              </a:rPr>
            </a:br>
            <a:r>
              <a:rPr lang="uk-UA" b="1" spc="50" dirty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Керівник: </a:t>
            </a:r>
            <a:r>
              <a:rPr lang="uk-UA" b="1" spc="50" dirty="0" err="1" smtClean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Типчук</a:t>
            </a:r>
            <a:r>
              <a:rPr lang="uk-UA" b="1" spc="50" dirty="0" smtClean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Н.В.</a:t>
            </a:r>
            <a:r>
              <a:rPr lang="uk-UA" b="1" dirty="0">
                <a:solidFill>
                  <a:srgbClr val="002060"/>
                </a:solidFill>
              </a:rPr>
              <a:t/>
            </a:r>
            <a:br>
              <a:rPr lang="uk-UA" b="1" dirty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gray">
          <a:xfrm rot="5400000">
            <a:off x="7145" y="2801144"/>
            <a:ext cx="3703637" cy="197167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8F8F8">
                  <a:gamma/>
                  <a:shade val="77647"/>
                  <a:invGamma/>
                  <a:alpha val="98000"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77647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>
            <a:prstShdw prst="shdw12">
              <a:srgbClr val="1C1C1C"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gray">
          <a:xfrm>
            <a:off x="890588" y="4057651"/>
            <a:ext cx="1954212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rgbClr val="FF0000"/>
                </a:solidFill>
              </a:rPr>
              <a:t>Заголовок</a:t>
            </a:r>
            <a:endParaRPr lang="en-US" sz="1400" b="1" dirty="0">
              <a:solidFill>
                <a:srgbClr val="FF0000"/>
              </a:solidFill>
            </a:endParaRPr>
          </a:p>
          <a:p>
            <a:pPr algn="ctr" eaLnBrk="0" hangingPunct="0"/>
            <a:r>
              <a:rPr lang="ru-RU" sz="1400" b="1" dirty="0" smtClean="0">
                <a:solidFill>
                  <a:srgbClr val="1C1C1C"/>
                </a:solidFill>
              </a:rPr>
              <a:t>Информация с описанием для группы.</a:t>
            </a:r>
            <a:endParaRPr lang="en-US" sz="1400" b="1" dirty="0" smtClean="0">
              <a:solidFill>
                <a:srgbClr val="1C1C1C"/>
              </a:solidFill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gray">
          <a:xfrm rot="5400000">
            <a:off x="2456658" y="2801144"/>
            <a:ext cx="3703637" cy="197167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8F8F8">
                  <a:gamma/>
                  <a:shade val="77647"/>
                  <a:invGamma/>
                  <a:alpha val="98000"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77647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>
            <a:prstShdw prst="shdw12">
              <a:srgbClr val="1C1C1C"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gray">
          <a:xfrm rot="5400000">
            <a:off x="4934745" y="2801144"/>
            <a:ext cx="3703637" cy="197167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8F8F8">
                  <a:gamma/>
                  <a:shade val="77647"/>
                  <a:invGamma/>
                  <a:alpha val="98000"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77647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>
            <a:prstShdw prst="shdw12" dist="88900" dir="10800000">
              <a:srgbClr val="1C1C1C"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gray">
          <a:xfrm>
            <a:off x="5816601" y="3687698"/>
            <a:ext cx="1955800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uk-UA" sz="1400" b="1" dirty="0" smtClean="0">
                <a:solidFill>
                  <a:schemeClr val="tx2">
                    <a:lumMod val="75000"/>
                  </a:schemeClr>
                </a:solidFill>
              </a:rPr>
              <a:t>-Виготовлення зразків виробів до занять;</a:t>
            </a:r>
          </a:p>
          <a:p>
            <a:pPr algn="just" eaLnBrk="0" hangingPunct="0"/>
            <a:r>
              <a:rPr lang="uk-UA" sz="1400" b="1" dirty="0" smtClean="0">
                <a:solidFill>
                  <a:schemeClr val="tx2">
                    <a:lumMod val="75000"/>
                  </a:schemeClr>
                </a:solidFill>
              </a:rPr>
              <a:t>-виготовлення інструкційних карток;</a:t>
            </a:r>
          </a:p>
          <a:p>
            <a:pPr algn="just" eaLnBrk="0" hangingPunct="0"/>
            <a:r>
              <a:rPr lang="uk-UA" sz="1400" b="1" dirty="0" smtClean="0">
                <a:solidFill>
                  <a:schemeClr val="tx2">
                    <a:lumMod val="75000"/>
                  </a:schemeClr>
                </a:solidFill>
              </a:rPr>
              <a:t>-самоосвіта керівника гуртка</a:t>
            </a:r>
          </a:p>
          <a:p>
            <a:pPr algn="just" eaLnBrk="0" hangingPunct="0"/>
            <a:endParaRPr lang="uk-UA" sz="1400" b="1" dirty="0" smtClean="0">
              <a:solidFill>
                <a:srgbClr val="FF0000"/>
              </a:solidFill>
            </a:endParaRPr>
          </a:p>
          <a:p>
            <a:pPr algn="just" eaLnBrk="0" hangingPunct="0"/>
            <a:endParaRPr lang="en-US" sz="1400" b="1" dirty="0" smtClean="0">
              <a:solidFill>
                <a:srgbClr val="1C1C1C"/>
              </a:solidFill>
            </a:endParaRPr>
          </a:p>
        </p:txBody>
      </p:sp>
      <p:pic>
        <p:nvPicPr>
          <p:cNvPr id="10" name="Picture 9" descr="RY_circl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2363" y="2141540"/>
            <a:ext cx="1321965" cy="1108075"/>
          </a:xfrm>
          <a:prstGeom prst="rect">
            <a:avLst/>
          </a:prstGeom>
          <a:noFill/>
        </p:spPr>
      </p:pic>
      <p:pic>
        <p:nvPicPr>
          <p:cNvPr id="11" name="Picture 10" descr="LB_circl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7354" y="2311562"/>
            <a:ext cx="1144406" cy="725328"/>
          </a:xfrm>
          <a:prstGeom prst="rect">
            <a:avLst/>
          </a:prstGeom>
          <a:noFill/>
        </p:spPr>
      </p:pic>
      <p:pic>
        <p:nvPicPr>
          <p:cNvPr id="12" name="Picture 11" descr="YG_circle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22639" y="2116138"/>
            <a:ext cx="1971675" cy="1192212"/>
          </a:xfrm>
          <a:prstGeom prst="rect">
            <a:avLst/>
          </a:prstGeom>
          <a:noFill/>
        </p:spPr>
      </p:pic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491881" y="2459418"/>
            <a:ext cx="1802433" cy="2528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uk-UA" sz="1400" b="1" dirty="0" smtClean="0">
                <a:solidFill>
                  <a:srgbClr val="002060"/>
                </a:solidFill>
              </a:rPr>
              <a:t>Роботи вихованців</a:t>
            </a:r>
            <a:endParaRPr lang="en-US" sz="1050" b="1" dirty="0">
              <a:solidFill>
                <a:srgbClr val="002060"/>
              </a:solidFill>
            </a:endParaRPr>
          </a:p>
        </p:txBody>
      </p:sp>
      <p:pic>
        <p:nvPicPr>
          <p:cNvPr id="16" name="Picture 15" descr="O_chevron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00514" y="3529015"/>
            <a:ext cx="412750" cy="363537"/>
          </a:xfrm>
          <a:prstGeom prst="rect">
            <a:avLst/>
          </a:prstGeom>
          <a:noFill/>
        </p:spPr>
      </p:pic>
      <p:pic>
        <p:nvPicPr>
          <p:cNvPr id="17" name="Picture 16" descr="O_chevron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9725" y="3529015"/>
            <a:ext cx="412750" cy="363537"/>
          </a:xfrm>
          <a:prstGeom prst="rect">
            <a:avLst/>
          </a:prstGeom>
          <a:noFill/>
        </p:spPr>
      </p:pic>
      <p:pic>
        <p:nvPicPr>
          <p:cNvPr id="18" name="Picture 17" descr="O_chevron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0188" y="3358676"/>
            <a:ext cx="412750" cy="363537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158" y="3331893"/>
            <a:ext cx="1647072" cy="21938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764" y="3361137"/>
            <a:ext cx="1202878" cy="2135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561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Гурток</a:t>
            </a:r>
            <a:r>
              <a:rPr lang="ru-RU" b="1" dirty="0" smtClean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 </a:t>
            </a:r>
            <a:r>
              <a:rPr lang="ru-RU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основ </a:t>
            </a:r>
            <a:r>
              <a:rPr lang="ru-RU" b="1" dirty="0" err="1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робототехніки</a:t>
            </a:r>
            <a:r>
              <a:rPr lang="ru-RU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 та </a:t>
            </a:r>
            <a:r>
              <a:rPr lang="ru-RU" b="1" dirty="0" err="1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комп’ютерного</a:t>
            </a:r>
            <a:r>
              <a:rPr lang="ru-RU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моделювання</a:t>
            </a:r>
            <a: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AA2B1E">
                    <a:lumMod val="40000"/>
                    <a:lumOff val="60000"/>
                  </a:srgbClr>
                </a:solidFill>
              </a:rPr>
              <a:t/>
            </a:r>
            <a:br>
              <a:rPr lang="uk-UA" b="1" dirty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AA2B1E">
                    <a:lumMod val="40000"/>
                    <a:lumOff val="60000"/>
                  </a:srgbClr>
                </a:solidFill>
              </a:rPr>
            </a:br>
            <a:r>
              <a:rPr lang="uk-UA" b="1" spc="50" dirty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Керівник: </a:t>
            </a:r>
            <a:r>
              <a:rPr lang="uk-UA" b="1" spc="50" dirty="0" smtClean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Павлюк Р.В.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uk-UA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uk-U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39552" y="2296513"/>
            <a:ext cx="8229600" cy="3508752"/>
          </a:xfrm>
        </p:spPr>
        <p:txBody>
          <a:bodyPr>
            <a:normAutofit/>
          </a:bodyPr>
          <a:lstStyle/>
          <a:p>
            <a:r>
              <a:rPr lang="uk-UA" sz="2800" dirty="0"/>
              <a:t>Учасники команди </a:t>
            </a:r>
            <a:r>
              <a:rPr lang="en-US" sz="2800" dirty="0"/>
              <a:t>Lego Mega Box (</a:t>
            </a:r>
            <a:r>
              <a:rPr lang="uk-UA" sz="2800" dirty="0"/>
              <a:t>вихованці гуртка) здійснюють підготовку до Всеукраїнського турніру </a:t>
            </a:r>
            <a:r>
              <a:rPr lang="en-US" sz="2800" dirty="0"/>
              <a:t>FLL, </a:t>
            </a:r>
            <a:r>
              <a:rPr lang="uk-UA" sz="2800" dirty="0"/>
              <a:t>працюють над вдосконаленням створеного проекту, здійснюють пошукову роботу в мережі Інтернет. Створена </a:t>
            </a:r>
            <a:r>
              <a:rPr lang="en-US" sz="2800" dirty="0" err="1" smtClean="0"/>
              <a:t>viber</a:t>
            </a:r>
            <a:r>
              <a:rPr lang="uk-UA" sz="2800" dirty="0" smtClean="0"/>
              <a:t>-група</a:t>
            </a:r>
            <a:r>
              <a:rPr lang="uk-UA" sz="2800" dirty="0"/>
              <a:t>, де здійснюється зворотній зв'язок з гуртківцями</a:t>
            </a:r>
          </a:p>
        </p:txBody>
      </p:sp>
    </p:spTree>
    <p:extLst>
      <p:ext uri="{BB962C8B-B14F-4D97-AF65-F5344CB8AC3E}">
        <p14:creationId xmlns:p14="http://schemas.microsoft.com/office/powerpoint/2010/main" val="116153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345048"/>
            <a:ext cx="1682850" cy="207060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</a:rPr>
              <a:t>Туристсько</a:t>
            </a:r>
            <a:r>
              <a:rPr lang="uk-UA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</a:rPr>
              <a:t>-краєзнавчий гурток</a:t>
            </a:r>
            <a:r>
              <a:rPr lang="uk-UA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uk-UA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uk-UA" b="1" spc="50" dirty="0" smtClean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Керівник: </a:t>
            </a:r>
            <a:r>
              <a:rPr lang="uk-UA" b="1" spc="50" dirty="0" err="1" smtClean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Болейчук</a:t>
            </a:r>
            <a:r>
              <a:rPr lang="uk-UA" b="1" spc="50" dirty="0" smtClean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Р.М.</a:t>
            </a:r>
            <a:endParaRPr lang="uk-UA" b="1" spc="50" dirty="0">
              <a:ln w="0"/>
              <a:solidFill>
                <a:srgbClr val="0070C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844824"/>
            <a:ext cx="5122912" cy="42813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C00000"/>
                </a:solidFill>
                <a:latin typeface="Palatino Linotype" panose="02040502050505030304" pitchFamily="18" charset="0"/>
              </a:rPr>
              <a:t>Карантин, не </a:t>
            </a:r>
            <a:r>
              <a:rPr lang="ru-RU" sz="2000" b="1" dirty="0" err="1">
                <a:solidFill>
                  <a:srgbClr val="C00000"/>
                </a:solidFill>
                <a:latin typeface="Palatino Linotype" panose="02040502050505030304" pitchFamily="18" charset="0"/>
              </a:rPr>
              <a:t>період</a:t>
            </a:r>
            <a:r>
              <a:rPr lang="ru-RU" sz="2000" b="1" dirty="0">
                <a:solidFill>
                  <a:srgbClr val="C00000"/>
                </a:solidFill>
                <a:latin typeface="Palatino Linotype" panose="02040502050505030304" pitchFamily="18" charset="0"/>
              </a:rPr>
              <a:t> для </a:t>
            </a:r>
            <a:r>
              <a:rPr lang="ru-RU" sz="2000" b="1" dirty="0" err="1">
                <a:solidFill>
                  <a:srgbClr val="C00000"/>
                </a:solidFill>
                <a:latin typeface="Palatino Linotype" panose="02040502050505030304" pitchFamily="18" charset="0"/>
              </a:rPr>
              <a:t>відпочинку</a:t>
            </a:r>
            <a:r>
              <a:rPr lang="ru-RU" sz="2000" b="1" dirty="0">
                <a:solidFill>
                  <a:srgbClr val="C00000"/>
                </a:solidFill>
                <a:latin typeface="Palatino Linotype" panose="02040502050505030304" pitchFamily="18" charset="0"/>
              </a:rPr>
              <a:t>. </a:t>
            </a:r>
          </a:p>
          <a:p>
            <a:pPr marL="0" indent="0">
              <a:buNone/>
            </a:pPr>
            <a:r>
              <a:rPr lang="uk-UA" sz="2000" b="1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Гуртківці активно готуються до нових подорожей стежками рідного краю після закінчення карантину:</a:t>
            </a:r>
          </a:p>
          <a:p>
            <a:r>
              <a:rPr lang="uk-UA" sz="2000" b="1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Планують подорожі в он-лайн режимі;</a:t>
            </a:r>
          </a:p>
          <a:p>
            <a:r>
              <a:rPr lang="uk-UA" sz="2000" b="1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Поповнюють свої знання з картографії та орієнтування на місцевості використовуючи інтернет-ресурси та навігатори;</a:t>
            </a:r>
          </a:p>
          <a:p>
            <a:r>
              <a:rPr lang="uk-UA" sz="2000" b="1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Удосконалюють фізичну підготовку.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442" y="2083766"/>
            <a:ext cx="1871602" cy="3082264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665" y="1556792"/>
            <a:ext cx="1744623" cy="2649102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97892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53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4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uk-UA" sz="4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uk-UA" b="1" dirty="0" smtClean="0">
                <a:ln w="22225">
                  <a:solidFill>
                    <a:srgbClr val="AA2B1E"/>
                  </a:solidFill>
                  <a:prstDash val="solid"/>
                </a:ln>
                <a:solidFill>
                  <a:srgbClr val="C00000"/>
                </a:solidFill>
              </a:rPr>
              <a:t>Літературно-краєзнавчий гурток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uk-UA" sz="3600" dirty="0" smtClean="0">
                <a:solidFill>
                  <a:schemeClr val="tx2">
                    <a:lumMod val="75000"/>
                  </a:schemeClr>
                </a:solidFill>
              </a:rPr>
              <a:t>за напрямком релігієзнавство)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uk-UA" sz="3600" b="1" spc="50" dirty="0" smtClean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Керівник</a:t>
            </a:r>
            <a:r>
              <a:rPr lang="uk-UA" sz="3600" b="1" spc="50" dirty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: </a:t>
            </a:r>
            <a:r>
              <a:rPr lang="uk-UA" sz="3600" b="1" spc="50" dirty="0" smtClean="0">
                <a:ln w="0"/>
                <a:solidFill>
                  <a:srgbClr val="0070C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Гуменюк О.В.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04865"/>
            <a:ext cx="2562932" cy="3417243"/>
          </a:xfrm>
        </p:spPr>
      </p:pic>
      <p:sp>
        <p:nvSpPr>
          <p:cNvPr id="5" name="TextBox 4"/>
          <p:cNvSpPr txBox="1"/>
          <p:nvPr/>
        </p:nvSpPr>
        <p:spPr>
          <a:xfrm>
            <a:off x="3275856" y="4149080"/>
            <a:ext cx="47525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Карантин це не канікули, тому для вихованців  гуртка з здійснюються заняття через платформу </a:t>
            </a:r>
            <a:r>
              <a:rPr lang="en-US" dirty="0" smtClean="0"/>
              <a:t>classroom</a:t>
            </a:r>
            <a:r>
              <a:rPr lang="uk-UA" dirty="0" smtClean="0"/>
              <a:t>, зворотній зв’язок через </a:t>
            </a:r>
            <a:r>
              <a:rPr lang="en-US" dirty="0" err="1" smtClean="0"/>
              <a:t>viber</a:t>
            </a:r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6" name="AutoShape 2" descr="Педпростір: Використання Google Classroom в роботі з педагогами ЗД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898" y="2247792"/>
            <a:ext cx="2952750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63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ce258affa6930bc79cb14bb31e9ccf519ad97d2"/>
</p:tagLst>
</file>

<file path=ppt/theme/theme1.xml><?xml version="1.0" encoding="utf-8"?>
<a:theme xmlns:a="http://schemas.openxmlformats.org/drawingml/2006/main" name="Тема Office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321</Words>
  <Application>Microsoft Office PowerPoint</Application>
  <PresentationFormat>Екран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11</vt:i4>
      </vt:variant>
    </vt:vector>
  </HeadingPairs>
  <TitlesOfParts>
    <vt:vector size="13" baseType="lpstr">
      <vt:lpstr>Тема Office</vt:lpstr>
      <vt:lpstr>1_Тема Office</vt:lpstr>
      <vt:lpstr>Центр дозвілля дітей та юнацтва П’ядицької сільської ради ОТГ</vt:lpstr>
      <vt:lpstr>Хореографічний гурток Керівник: Костюк Н.В. Р.М. </vt:lpstr>
      <vt:lpstr>Хореографічний гурток Керівник: Костюк Н.В. Р.М. </vt:lpstr>
      <vt:lpstr>Хореографічний гурток Керівник: Кандюк Л.В. </vt:lpstr>
      <vt:lpstr>Хореографічний гурток Керівник: Огородничук Г.В.</vt:lpstr>
      <vt:lpstr>Декоративно-прикладний  гурток Керівник: Типчук Н.В. </vt:lpstr>
      <vt:lpstr>Гурток основ робототехніки та комп’ютерного моделювання Керівник: Павлюк Р.В. </vt:lpstr>
      <vt:lpstr>Туристсько-краєзнавчий гурток Керівник: Болейчук Р.М.</vt:lpstr>
      <vt:lpstr> Літературно-краєзнавчий гурток (за напрямком релігієзнавство) Керівник: Гуменюк О.В.</vt:lpstr>
      <vt:lpstr>Ляльковий – це театральне видовище, в якому діють ляльки. Карантин – саме час для реставрації старих і пошиття нових ляльок та декорацій. А також – це пошук та підбір нового репертуару.</vt:lpstr>
      <vt:lpstr>Гурток крою та шиття Керівник: Гаварецька Г.М. .</vt:lpstr>
    </vt:vector>
  </TitlesOfParts>
  <Company>http://presentation-creation.ru/powerpoint-templates.html</Company>
  <LinksUpToDate>false</LinksUpToDate>
  <SharedDoc>false</SharedDoc>
  <HyperlinkBase>http://presentation-creation.ru/powerpoint-templates.html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Цветные квадраты</dc:title>
  <dc:creator>obstinate</dc:creator>
  <cp:lastModifiedBy>fizyk</cp:lastModifiedBy>
  <cp:revision>25</cp:revision>
  <dcterms:created xsi:type="dcterms:W3CDTF">2017-06-26T18:15:24Z</dcterms:created>
  <dcterms:modified xsi:type="dcterms:W3CDTF">2020-04-23T20:45:17Z</dcterms:modified>
</cp:coreProperties>
</file>