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charts/chart17.xml" ContentType="application/vnd.openxmlformats-officedocument.drawingml.char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charts/chart13.xml" ContentType="application/vnd.openxmlformats-officedocument.drawingml.chart+xml"/>
  <Override PartName="/ppt/charts/chart15.xml" ContentType="application/vnd.openxmlformats-officedocument.drawingml.char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10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charts/chart18.xml" ContentType="application/vnd.openxmlformats-officedocument.drawingml.char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charts/chart16.xml" ContentType="application/vnd.openxmlformats-officedocument.drawingml.char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ppt/charts/chart14.xml" ContentType="application/vnd.openxmlformats-officedocument.drawingml.char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charts/chart8.xml" ContentType="application/vnd.openxmlformats-officedocument.drawingml.chart+xml"/>
  <Override PartName="/ppt/charts/chart12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5">
  <p:sldMasterIdLst>
    <p:sldMasterId id="2147483972" r:id="rId1"/>
  </p:sldMasterIdLst>
  <p:notesMasterIdLst>
    <p:notesMasterId r:id="rId33"/>
  </p:notesMasterIdLst>
  <p:sldIdLst>
    <p:sldId id="256" r:id="rId2"/>
    <p:sldId id="301" r:id="rId3"/>
    <p:sldId id="312" r:id="rId4"/>
    <p:sldId id="302" r:id="rId5"/>
    <p:sldId id="303" r:id="rId6"/>
    <p:sldId id="316" r:id="rId7"/>
    <p:sldId id="305" r:id="rId8"/>
    <p:sldId id="306" r:id="rId9"/>
    <p:sldId id="307" r:id="rId10"/>
    <p:sldId id="308" r:id="rId11"/>
    <p:sldId id="309" r:id="rId12"/>
    <p:sldId id="310" r:id="rId13"/>
    <p:sldId id="311" r:id="rId14"/>
    <p:sldId id="313" r:id="rId15"/>
    <p:sldId id="314" r:id="rId16"/>
    <p:sldId id="315" r:id="rId17"/>
    <p:sldId id="286" r:id="rId18"/>
    <p:sldId id="320" r:id="rId19"/>
    <p:sldId id="288" r:id="rId20"/>
    <p:sldId id="319" r:id="rId21"/>
    <p:sldId id="289" r:id="rId22"/>
    <p:sldId id="321" r:id="rId23"/>
    <p:sldId id="290" r:id="rId24"/>
    <p:sldId id="291" r:id="rId25"/>
    <p:sldId id="292" r:id="rId26"/>
    <p:sldId id="293" r:id="rId27"/>
    <p:sldId id="294" r:id="rId28"/>
    <p:sldId id="273" r:id="rId29"/>
    <p:sldId id="317" r:id="rId30"/>
    <p:sldId id="318" r:id="rId31"/>
    <p:sldId id="298" r:id="rId32"/>
  </p:sldIdLst>
  <p:sldSz cx="9144000" cy="6858000" type="screen4x3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00"/>
    <a:srgbClr val="C279D9"/>
    <a:srgbClr val="E69D1A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43" autoAdjust="0"/>
    <p:restoredTop sz="93473" autoAdjust="0"/>
  </p:normalViewPr>
  <p:slideViewPr>
    <p:cSldViewPr>
      <p:cViewPr varScale="1">
        <p:scale>
          <a:sx n="109" d="100"/>
          <a:sy n="109" d="100"/>
        </p:scale>
        <p:origin x="-1686" y="3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2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4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5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6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7.xlsx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8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75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Трансферти, тис.грн.</c:v>
                </c:pt>
              </c:strCache>
            </c:strRef>
          </c:tx>
          <c:explosion val="25"/>
          <c:dPt>
            <c:idx val="2"/>
            <c:spPr>
              <a:solidFill>
                <a:srgbClr val="FFC000"/>
              </a:solidFill>
            </c:spPr>
          </c:dPt>
          <c:dPt>
            <c:idx val="3"/>
            <c:spPr>
              <a:solidFill>
                <a:srgbClr val="FF0000"/>
              </a:solidFill>
            </c:spPr>
          </c:dPt>
          <c:dPt>
            <c:idx val="4"/>
            <c:spPr>
              <a:solidFill>
                <a:schemeClr val="accent5">
                  <a:lumMod val="75000"/>
                </a:schemeClr>
              </a:solidFill>
            </c:spPr>
          </c:dPt>
          <c:dPt>
            <c:idx val="5"/>
            <c:spPr>
              <a:solidFill>
                <a:srgbClr val="C279D9"/>
              </a:solidFill>
            </c:spPr>
          </c:dPt>
          <c:dPt>
            <c:idx val="6"/>
            <c:spPr>
              <a:solidFill>
                <a:srgbClr val="002060"/>
              </a:solidFill>
            </c:spPr>
          </c:dPt>
          <c:dPt>
            <c:idx val="7"/>
            <c:spPr>
              <a:solidFill>
                <a:srgbClr val="00CC00"/>
              </a:solidFill>
            </c:spPr>
          </c:dPt>
          <c:dPt>
            <c:idx val="9"/>
            <c:spPr>
              <a:solidFill>
                <a:srgbClr val="7030A0"/>
              </a:solidFill>
            </c:spPr>
          </c:dPt>
          <c:dPt>
            <c:idx val="11"/>
            <c:spPr>
              <a:solidFill>
                <a:srgbClr val="FFFF00"/>
              </a:solidFill>
            </c:spPr>
          </c:dPt>
          <c:dLbls>
            <c:dLbl>
              <c:idx val="0"/>
              <c:layout>
                <c:manualLayout>
                  <c:x val="4.5809043146568793E-2"/>
                  <c:y val="0.12200258999000112"/>
                </c:manualLayout>
              </c:layout>
              <c:showVal val="1"/>
              <c:showCatName val="1"/>
            </c:dLbl>
            <c:dLbl>
              <c:idx val="2"/>
              <c:layout>
                <c:manualLayout>
                  <c:x val="-1.8263015491741353E-2"/>
                  <c:y val="2.6903781524275142E-2"/>
                </c:manualLayout>
              </c:layout>
              <c:showVal val="1"/>
              <c:showCatName val="1"/>
            </c:dLbl>
            <c:dLbl>
              <c:idx val="3"/>
              <c:layout>
                <c:manualLayout>
                  <c:x val="-0.16754206925402149"/>
                  <c:y val="-3.1680507721364409E-4"/>
                </c:manualLayout>
              </c:layout>
              <c:showVal val="1"/>
              <c:showCatName val="1"/>
            </c:dLbl>
            <c:dLbl>
              <c:idx val="5"/>
              <c:layout>
                <c:manualLayout>
                  <c:x val="-1.7805269171254821E-2"/>
                  <c:y val="0.18318016748139127"/>
                </c:manualLayout>
              </c:layout>
              <c:showVal val="1"/>
              <c:showCatName val="1"/>
            </c:dLbl>
            <c:dLbl>
              <c:idx val="6"/>
              <c:layout>
                <c:manualLayout>
                  <c:x val="-4.0231015419770387E-2"/>
                  <c:y val="9.6405954893900664E-2"/>
                </c:manualLayout>
              </c:layout>
              <c:showVal val="1"/>
              <c:showCatName val="1"/>
            </c:dLbl>
            <c:dLbl>
              <c:idx val="8"/>
              <c:layout>
                <c:manualLayout>
                  <c:x val="0.10594401111950762"/>
                  <c:y val="2.4801931729807842E-2"/>
                </c:manualLayout>
              </c:layout>
              <c:showVal val="1"/>
              <c:showCatName val="1"/>
            </c:dLbl>
            <c:dLbl>
              <c:idx val="9"/>
              <c:layout>
                <c:manualLayout>
                  <c:x val="0.13607655007377017"/>
                  <c:y val="2.314846961448724E-2"/>
                </c:manualLayout>
              </c:layout>
              <c:showVal val="1"/>
              <c:showCatName val="1"/>
            </c:dLbl>
            <c:txPr>
              <a:bodyPr/>
              <a:lstStyle/>
              <a:p>
                <a:pPr>
                  <a:defRPr sz="1400"/>
                </a:pPr>
                <a:endParaRPr lang="uk-UA"/>
              </a:p>
            </c:txPr>
            <c:showVal val="1"/>
            <c:showCatName val="1"/>
            <c:showLeaderLines val="1"/>
          </c:dLbls>
          <c:cat>
            <c:strRef>
              <c:f>Лист1!$A$2:$A$11</c:f>
              <c:strCache>
                <c:ptCount val="10"/>
                <c:pt idx="0">
                  <c:v>Освітня субвенція</c:v>
                </c:pt>
                <c:pt idx="1">
                  <c:v>Медична субвенція</c:v>
                </c:pt>
                <c:pt idx="2">
                  <c:v>Інклюзія</c:v>
                </c:pt>
                <c:pt idx="3">
                  <c:v>Додаткова дотація</c:v>
                </c:pt>
                <c:pt idx="4">
                  <c:v>Базова дотація</c:v>
                </c:pt>
                <c:pt idx="5">
                  <c:v>Інфраструктурна субвенція</c:v>
                </c:pt>
                <c:pt idx="6">
                  <c:v>Субвенція на нову українську школу (НУШ)</c:v>
                </c:pt>
                <c:pt idx="7">
                  <c:v>Інші субвенції з обласного бюджету</c:v>
                </c:pt>
                <c:pt idx="8">
                  <c:v>Субвенція з державного бюджету на здійснення природоохоронних заходів</c:v>
                </c:pt>
                <c:pt idx="9">
                  <c:v>Субвенція з обласного бюджету на первинну медицину</c:v>
                </c:pt>
              </c:strCache>
            </c:strRef>
          </c:cat>
          <c:val>
            <c:numRef>
              <c:f>Лист1!$B$2:$B$11</c:f>
              <c:numCache>
                <c:formatCode>0.0</c:formatCode>
                <c:ptCount val="10"/>
                <c:pt idx="0">
                  <c:v>20267.3</c:v>
                </c:pt>
                <c:pt idx="1">
                  <c:v>6342.6</c:v>
                </c:pt>
                <c:pt idx="2">
                  <c:v>178.7</c:v>
                </c:pt>
                <c:pt idx="3">
                  <c:v>3297.8</c:v>
                </c:pt>
                <c:pt idx="4">
                  <c:v>10995.5</c:v>
                </c:pt>
                <c:pt idx="5">
                  <c:v>3002.8</c:v>
                </c:pt>
                <c:pt idx="6">
                  <c:v>76.2</c:v>
                </c:pt>
                <c:pt idx="7">
                  <c:v>735</c:v>
                </c:pt>
                <c:pt idx="8">
                  <c:v>11000</c:v>
                </c:pt>
                <c:pt idx="9">
                  <c:v>500</c:v>
                </c:pt>
              </c:numCache>
            </c:numRef>
          </c:val>
        </c:ser>
        <c:dLbls>
          <c:showVal val="1"/>
          <c:showCatName val="1"/>
        </c:dLbls>
      </c:pie3DChart>
    </c:plotArea>
    <c:plotVisOnly val="1"/>
  </c:chart>
  <c:txPr>
    <a:bodyPr/>
    <a:lstStyle/>
    <a:p>
      <a:pPr>
        <a:defRPr sz="1800"/>
      </a:pPr>
      <a:endParaRPr lang="uk-UA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30"/>
      <c:perspective val="30"/>
    </c:view3D>
    <c:plotArea>
      <c:layout>
        <c:manualLayout>
          <c:layoutTarget val="inner"/>
          <c:xMode val="edge"/>
          <c:yMode val="edge"/>
          <c:x val="7.7446550194987751E-2"/>
          <c:y val="6.25E-2"/>
          <c:w val="0.84211758957102656"/>
          <c:h val="0.82988227406257242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69"/>
          <c:dPt>
            <c:idx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EA07-4E9D-BD73-3B604D0D0A26}"/>
              </c:ext>
            </c:extLst>
          </c:dPt>
          <c:dLbls>
            <c:dLbl>
              <c:idx val="0"/>
              <c:layout>
                <c:manualLayout>
                  <c:x val="0.18634958639247273"/>
                  <c:y val="-7.5348540084693438E-2"/>
                </c:manualLayout>
              </c:layout>
              <c:tx>
                <c:rich>
                  <a:bodyPr/>
                  <a:lstStyle/>
                  <a:p>
                    <a:r>
                      <a:rPr lang="ru-RU" sz="1600" dirty="0"/>
                      <a:t>О</a:t>
                    </a:r>
                    <a:r>
                      <a:rPr lang="ru-RU" dirty="0"/>
                      <a:t>плата праці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нарахування</a:t>
                    </a:r>
                    <a:r>
                      <a:rPr lang="ru-RU" dirty="0"/>
                      <a:t> </a:t>
                    </a:r>
                    <a:r>
                      <a:rPr lang="ru-RU" dirty="0" smtClean="0"/>
                      <a:t>4935,5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EA07-4E9D-BD73-3B604D0D0A26}"/>
                </c:ext>
              </c:extLst>
            </c:dLbl>
            <c:dLbl>
              <c:idx val="1"/>
              <c:layout>
                <c:manualLayout>
                  <c:x val="-5.3673885575802265E-2"/>
                  <c:y val="0.17489400402539276"/>
                </c:manualLayout>
              </c:layout>
              <c:tx>
                <c:rich>
                  <a:bodyPr/>
                  <a:lstStyle/>
                  <a:p>
                    <a:r>
                      <a:rPr lang="ru-RU" sz="1600" dirty="0" err="1"/>
                      <a:t>П</a:t>
                    </a:r>
                    <a:r>
                      <a:rPr lang="ru-RU" dirty="0" err="1"/>
                      <a:t>редмети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матеріали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обладнання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інвентар</a:t>
                    </a:r>
                    <a:r>
                      <a:rPr lang="ru-RU" baseline="0" dirty="0"/>
                      <a:t> </a:t>
                    </a:r>
                    <a:r>
                      <a:rPr lang="ru-RU" dirty="0"/>
                      <a:t> </a:t>
                    </a:r>
                    <a:r>
                      <a:rPr lang="ru-RU" dirty="0" smtClean="0"/>
                      <a:t>55,2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EA07-4E9D-BD73-3B604D0D0A26}"/>
                </c:ext>
              </c:extLst>
            </c:dLbl>
            <c:dLbl>
              <c:idx val="2"/>
              <c:layout>
                <c:manualLayout>
                  <c:x val="-0.16773089242438224"/>
                  <c:y val="1.3462166994364965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О</a:t>
                    </a:r>
                    <a:r>
                      <a:rPr lang="uk-UA" dirty="0"/>
                      <a:t>плата послуг </a:t>
                    </a:r>
                    <a:r>
                      <a:rPr lang="uk-UA" dirty="0" smtClean="0"/>
                      <a:t>109,5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EA07-4E9D-BD73-3B604D0D0A26}"/>
                </c:ext>
              </c:extLst>
            </c:dLbl>
            <c:dLbl>
              <c:idx val="3"/>
              <c:layout>
                <c:manualLayout>
                  <c:x val="-4.5856957513195379E-2"/>
                  <c:y val="-7.5625156636342727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В</a:t>
                    </a:r>
                    <a:r>
                      <a:rPr lang="uk-UA" dirty="0"/>
                      <a:t>ідрядження </a:t>
                    </a:r>
                    <a:r>
                      <a:rPr lang="uk-UA" dirty="0" smtClean="0"/>
                      <a:t>16,5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EA07-4E9D-BD73-3B604D0D0A26}"/>
                </c:ext>
              </c:extLst>
            </c:dLbl>
            <c:dLbl>
              <c:idx val="4"/>
              <c:layout>
                <c:manualLayout>
                  <c:x val="8.8744023733709598E-2"/>
                  <c:y val="-5.1015487943200176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К</a:t>
                    </a:r>
                    <a:r>
                      <a:rPr lang="uk-UA" dirty="0"/>
                      <a:t>омунальні послуги </a:t>
                    </a:r>
                    <a:r>
                      <a:rPr lang="uk-UA" dirty="0" smtClean="0"/>
                      <a:t>131,6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EA07-4E9D-BD73-3B604D0D0A26}"/>
                </c:ext>
              </c:extLst>
            </c:dLbl>
            <c:dLbl>
              <c:idx val="5"/>
              <c:layout>
                <c:manualLayout>
                  <c:x val="0.10888455896614133"/>
                  <c:y val="4.7505343259083517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І</a:t>
                    </a:r>
                    <a:r>
                      <a:rPr lang="uk-UA" dirty="0"/>
                      <a:t>нші поточні видатки 3,9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EA07-4E9D-BD73-3B604D0D0A26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600"/>
                </a:pPr>
                <a:endParaRPr lang="uk-UA"/>
              </a:p>
            </c:tx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Лист1!$A$2:$A$7</c:f>
              <c:strCache>
                <c:ptCount val="6"/>
                <c:pt idx="0">
                  <c:v>Оплата праці і нарахування</c:v>
                </c:pt>
                <c:pt idx="1">
                  <c:v>Предмети, матеріали, обладнання і інвентар</c:v>
                </c:pt>
                <c:pt idx="2">
                  <c:v>Оплата послуг (крім комунальних)</c:v>
                </c:pt>
                <c:pt idx="3">
                  <c:v>Відрядження</c:v>
                </c:pt>
                <c:pt idx="4">
                  <c:v>Комунальні послуги</c:v>
                </c:pt>
                <c:pt idx="5">
                  <c:v>Інші поточні видатки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4935.5</c:v>
                </c:pt>
                <c:pt idx="1">
                  <c:v>55.2</c:v>
                </c:pt>
                <c:pt idx="2">
                  <c:v>109.5</c:v>
                </c:pt>
                <c:pt idx="3">
                  <c:v>16.5</c:v>
                </c:pt>
                <c:pt idx="4">
                  <c:v>131.6</c:v>
                </c:pt>
                <c:pt idx="5">
                  <c:v>3.9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EA07-4E9D-BD73-3B604D0D0A26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txPr>
    <a:bodyPr/>
    <a:lstStyle/>
    <a:p>
      <a:pPr>
        <a:defRPr sz="1800"/>
      </a:pPr>
      <a:endParaRPr lang="uk-UA"/>
    </a:p>
  </c:txPr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FF79-4506-A460-28D9E1BF14FD}"/>
              </c:ext>
            </c:extLst>
          </c:dPt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ru-RU" sz="1600" dirty="0"/>
                      <a:t>О</a:t>
                    </a:r>
                    <a:r>
                      <a:rPr lang="ru-RU" dirty="0"/>
                      <a:t>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 smtClean="0"/>
                      <a:t>нарахування</a:t>
                    </a:r>
                    <a:r>
                      <a:rPr lang="ru-RU" dirty="0" smtClean="0"/>
                      <a:t> </a:t>
                    </a:r>
                  </a:p>
                  <a:p>
                    <a:r>
                      <a:rPr lang="ru-RU" smtClean="0"/>
                      <a:t>26044,7</a:t>
                    </a:r>
                    <a:endParaRPr lang="ru-RU" dirty="0" smtClean="0"/>
                  </a:p>
                  <a:p>
                    <a:endParaRPr lang="ru-RU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FF79-4506-A460-28D9E1BF14FD}"/>
                </c:ext>
              </c:extLst>
            </c:dLbl>
            <c:dLbl>
              <c:idx val="1"/>
              <c:layout>
                <c:manualLayout>
                  <c:x val="-7.9551908904459331E-2"/>
                  <c:y val="0.20493572804079971"/>
                </c:manualLayout>
              </c:layout>
              <c:tx>
                <c:rich>
                  <a:bodyPr/>
                  <a:lstStyle/>
                  <a:p>
                    <a:r>
                      <a:rPr lang="ru-RU" sz="1600" dirty="0" err="1"/>
                      <a:t>П</a:t>
                    </a:r>
                    <a:r>
                      <a:rPr lang="ru-RU" dirty="0" err="1"/>
                      <a:t>редмети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матеріали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обладнання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 smtClean="0"/>
                      <a:t>інвентар</a:t>
                    </a:r>
                    <a:r>
                      <a:rPr lang="ru-RU" dirty="0" smtClean="0"/>
                      <a:t> 845,0</a:t>
                    </a:r>
                    <a:endParaRPr lang="ru-RU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FF79-4506-A460-28D9E1BF14FD}"/>
                </c:ext>
              </c:extLst>
            </c:dLbl>
            <c:dLbl>
              <c:idx val="2"/>
              <c:layout>
                <c:manualLayout>
                  <c:x val="-0.12884552632989502"/>
                  <c:y val="9.0354213288470597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О</a:t>
                    </a:r>
                    <a:r>
                      <a:rPr lang="uk-UA" dirty="0"/>
                      <a:t>плата </a:t>
                    </a:r>
                    <a:r>
                      <a:rPr lang="uk-UA" dirty="0" smtClean="0"/>
                      <a:t>послуг 158,5</a:t>
                    </a:r>
                    <a:endParaRPr lang="uk-UA" dirty="0"/>
                  </a:p>
                  <a:p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FF79-4506-A460-28D9E1BF14FD}"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uk-UA" sz="1600" dirty="0" smtClean="0"/>
                      <a:t>М</a:t>
                    </a:r>
                    <a:r>
                      <a:rPr lang="uk-UA" dirty="0" smtClean="0"/>
                      <a:t>едикаменти 3,4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FF79-4506-A460-28D9E1BF14FD}"/>
                </c:ext>
              </c:extLst>
            </c:dLbl>
            <c:dLbl>
              <c:idx val="4"/>
              <c:layout>
                <c:manualLayout>
                  <c:x val="-0.11938258114689428"/>
                  <c:y val="-5.522699858745854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П</a:t>
                    </a:r>
                    <a:r>
                      <a:rPr lang="uk-UA" dirty="0"/>
                      <a:t>родукти </a:t>
                    </a:r>
                    <a:r>
                      <a:rPr lang="uk-UA" dirty="0" smtClean="0"/>
                      <a:t>харчування 572,3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FF79-4506-A460-28D9E1BF14FD}"/>
                </c:ext>
              </c:extLst>
            </c:dLbl>
            <c:dLbl>
              <c:idx val="5"/>
              <c:layout>
                <c:manualLayout>
                  <c:x val="7.4064731322132328E-3"/>
                  <c:y val="-0.10625191777633176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 smtClean="0"/>
                      <a:t>В</a:t>
                    </a:r>
                    <a:r>
                      <a:rPr lang="uk-UA" dirty="0" smtClean="0"/>
                      <a:t>ідрядження 33,8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FF79-4506-A460-28D9E1BF14FD}"/>
                </c:ext>
              </c:extLst>
            </c:dLbl>
            <c:dLbl>
              <c:idx val="6"/>
              <c:layout>
                <c:manualLayout>
                  <c:x val="0.14999415795021875"/>
                  <c:y val="-7.9855545151067877E-3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К</a:t>
                    </a:r>
                    <a:r>
                      <a:rPr lang="uk-UA" dirty="0"/>
                      <a:t>омунальні </a:t>
                    </a:r>
                    <a:r>
                      <a:rPr lang="uk-UA" dirty="0" smtClean="0"/>
                      <a:t>платежі 2292,5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FF79-4506-A460-28D9E1BF14FD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600"/>
                </a:pPr>
                <a:endParaRPr lang="uk-UA"/>
              </a:p>
            </c:tx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Лист1!$A$2:$A$8</c:f>
              <c:strCache>
                <c:ptCount val="7"/>
                <c:pt idx="0">
                  <c:v>Оплата праці і нарахування </c:v>
                </c:pt>
                <c:pt idx="1">
                  <c:v>Предмети, матеріали, обладнання і інвентар</c:v>
                </c:pt>
                <c:pt idx="2">
                  <c:v>Оплата послуг (крім комунальних) </c:v>
                </c:pt>
                <c:pt idx="3">
                  <c:v>Медикаменти </c:v>
                </c:pt>
                <c:pt idx="4">
                  <c:v>Продукти харчування</c:v>
                </c:pt>
                <c:pt idx="5">
                  <c:v>Відрядження </c:v>
                </c:pt>
                <c:pt idx="6">
                  <c:v>Комунальні платежі</c:v>
                </c:pt>
              </c:strCache>
            </c:str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25800.3</c:v>
                </c:pt>
                <c:pt idx="1">
                  <c:v>845</c:v>
                </c:pt>
                <c:pt idx="2">
                  <c:v>158.5</c:v>
                </c:pt>
                <c:pt idx="3">
                  <c:v>3.4</c:v>
                </c:pt>
                <c:pt idx="4">
                  <c:v>572.29999999999995</c:v>
                </c:pt>
                <c:pt idx="5">
                  <c:v>33.800000000000004</c:v>
                </c:pt>
                <c:pt idx="6">
                  <c:v>2291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7-FF79-4506-A460-28D9E1BF14FD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txPr>
    <a:bodyPr/>
    <a:lstStyle/>
    <a:p>
      <a:pPr>
        <a:defRPr sz="1800"/>
      </a:pPr>
      <a:endParaRPr lang="uk-UA"/>
    </a:p>
  </c:txPr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19"/>
          <c:dPt>
            <c:idx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9A94-43A9-953F-E94EC7266902}"/>
              </c:ext>
            </c:extLst>
          </c:dPt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ru-RU" sz="1600" dirty="0"/>
                      <a:t>О</a:t>
                    </a:r>
                    <a:r>
                      <a:rPr lang="ru-RU" dirty="0"/>
                      <a:t>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нарахування</a:t>
                    </a:r>
                    <a:endParaRPr lang="ru-RU" dirty="0"/>
                  </a:p>
                  <a:p>
                    <a:r>
                      <a:rPr lang="ru-RU" dirty="0" smtClean="0"/>
                      <a:t>3213,6</a:t>
                    </a:r>
                    <a:endParaRPr lang="ru-RU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9A94-43A9-953F-E94EC7266902}"/>
                </c:ext>
              </c:extLst>
            </c:dLbl>
            <c:dLbl>
              <c:idx val="1"/>
              <c:layout>
                <c:manualLayout>
                  <c:x val="0"/>
                  <c:y val="0.1304579769983413"/>
                </c:manualLayout>
              </c:layout>
              <c:tx>
                <c:rich>
                  <a:bodyPr/>
                  <a:lstStyle/>
                  <a:p>
                    <a:r>
                      <a:rPr lang="ru-RU" sz="1600" dirty="0" err="1"/>
                      <a:t>П</a:t>
                    </a:r>
                    <a:r>
                      <a:rPr lang="ru-RU" dirty="0" err="1"/>
                      <a:t>редмети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матеріали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обладнання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інвентар</a:t>
                    </a:r>
                    <a:r>
                      <a:rPr lang="ru-RU" dirty="0"/>
                      <a:t> </a:t>
                    </a:r>
                    <a:r>
                      <a:rPr lang="ru-RU" dirty="0" smtClean="0"/>
                      <a:t>24,5 </a:t>
                    </a:r>
                    <a:endParaRPr lang="ru-RU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9A94-43A9-953F-E94EC7266902}"/>
                </c:ext>
              </c:extLst>
            </c:dLbl>
            <c:dLbl>
              <c:idx val="2"/>
              <c:layout>
                <c:manualLayout>
                  <c:x val="3.3950617283950615E-2"/>
                  <c:y val="0.27349077402974697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О</a:t>
                    </a:r>
                    <a:r>
                      <a:rPr lang="uk-UA" dirty="0"/>
                      <a:t>плата послуг </a:t>
                    </a:r>
                    <a:r>
                      <a:rPr lang="uk-UA" dirty="0" smtClean="0"/>
                      <a:t>11,2</a:t>
                    </a:r>
                    <a:endParaRPr lang="uk-UA" dirty="0"/>
                  </a:p>
                </c:rich>
              </c:tx>
              <c:showVal val="1"/>
              <c:showCatName val="1"/>
            </c:dLbl>
            <c:dLbl>
              <c:idx val="3"/>
              <c:layout>
                <c:manualLayout>
                  <c:x val="-3.0985224069213613E-2"/>
                  <c:y val="-7.0252950852590867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М</a:t>
                    </a:r>
                    <a:r>
                      <a:rPr lang="uk-UA" dirty="0"/>
                      <a:t>едикаменти 1,2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9A94-43A9-953F-E94EC7266902}"/>
                </c:ext>
              </c:extLst>
            </c:dLbl>
            <c:dLbl>
              <c:idx val="4"/>
              <c:layout>
                <c:manualLayout>
                  <c:x val="1.7782273743559843E-2"/>
                  <c:y val="-0.1498589216012587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П</a:t>
                    </a:r>
                    <a:r>
                      <a:rPr lang="uk-UA" dirty="0"/>
                      <a:t>родукти харчування </a:t>
                    </a:r>
                    <a:r>
                      <a:rPr lang="uk-UA" dirty="0" smtClean="0"/>
                      <a:t>388,9 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9A94-43A9-953F-E94EC7266902}"/>
                </c:ext>
              </c:extLst>
            </c:dLbl>
            <c:dLbl>
              <c:idx val="5"/>
              <c:layout>
                <c:manualLayout>
                  <c:x val="0.14428939438125807"/>
                  <c:y val="-5.9267196916974532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В</a:t>
                    </a:r>
                    <a:r>
                      <a:rPr lang="uk-UA" dirty="0"/>
                      <a:t>ідрядження </a:t>
                    </a:r>
                    <a:r>
                      <a:rPr lang="uk-UA" dirty="0" smtClean="0"/>
                      <a:t>1,6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9A94-43A9-953F-E94EC7266902}"/>
                </c:ext>
              </c:extLst>
            </c:dLbl>
            <c:dLbl>
              <c:idx val="6"/>
              <c:layout>
                <c:manualLayout>
                  <c:x val="0.22496135899679226"/>
                  <c:y val="-3.2765569856329051E-2"/>
                </c:manualLayout>
              </c:layout>
              <c:showVal val="1"/>
              <c:showCatName val="1"/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600"/>
                </a:pPr>
                <a:endParaRPr lang="uk-UA"/>
              </a:p>
            </c:tx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Лист1!$A$2:$A$8</c:f>
              <c:strCache>
                <c:ptCount val="7"/>
                <c:pt idx="0">
                  <c:v>Оплата праці і нарахування 2370,6 тис.грн.</c:v>
                </c:pt>
                <c:pt idx="1">
                  <c:v>Предмети, матеріали, обладнання і інвентар 21,8 тис.грн.</c:v>
                </c:pt>
                <c:pt idx="2">
                  <c:v>Оплата послуг (крім комунальних) 6,7 тис.грн.</c:v>
                </c:pt>
                <c:pt idx="3">
                  <c:v>Медикаменти 1,2 тис.грн.</c:v>
                </c:pt>
                <c:pt idx="4">
                  <c:v>Продукти харчування 236,7 тис.грн.</c:v>
                </c:pt>
                <c:pt idx="5">
                  <c:v>Відрядження</c:v>
                </c:pt>
                <c:pt idx="6">
                  <c:v>Комунальні платежі</c:v>
                </c:pt>
              </c:strCache>
            </c:str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3213.6</c:v>
                </c:pt>
                <c:pt idx="1">
                  <c:v>24.5</c:v>
                </c:pt>
                <c:pt idx="2">
                  <c:v>11.1</c:v>
                </c:pt>
                <c:pt idx="3">
                  <c:v>1.2</c:v>
                </c:pt>
                <c:pt idx="4">
                  <c:v>388.9</c:v>
                </c:pt>
                <c:pt idx="5">
                  <c:v>1.6</c:v>
                </c:pt>
                <c:pt idx="6">
                  <c:v>469.9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9A94-43A9-953F-E94EC7266902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spPr>
    <a:ln>
      <a:solidFill>
        <a:srgbClr val="FFFF00"/>
      </a:solidFill>
    </a:ln>
  </c:spPr>
  <c:txPr>
    <a:bodyPr/>
    <a:lstStyle/>
    <a:p>
      <a:pPr>
        <a:defRPr sz="1800"/>
      </a:pPr>
      <a:endParaRPr lang="uk-UA"/>
    </a:p>
  </c:txPr>
  <c:externalData r:id="rId1"/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CA74-48CF-B763-B6200450E787}"/>
              </c:ext>
            </c:extLst>
          </c:dPt>
          <c:dLbls>
            <c:dLbl>
              <c:idx val="0"/>
              <c:layout>
                <c:manualLayout>
                  <c:x val="-4.1637685914260723E-2"/>
                  <c:y val="-0.2804629644564044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Оплата праці </a:t>
                    </a:r>
                    <a:r>
                      <a:rPr lang="uk-UA" dirty="0" err="1"/>
                      <a:t>інарахування</a:t>
                    </a:r>
                    <a:r>
                      <a:rPr lang="uk-UA" dirty="0"/>
                      <a:t> </a:t>
                    </a:r>
                    <a:r>
                      <a:rPr lang="uk-UA" dirty="0" smtClean="0"/>
                      <a:t>888,5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CA74-48CF-B763-B6200450E787}"/>
                </c:ext>
              </c:extLst>
            </c:dLbl>
            <c:dLbl>
              <c:idx val="1"/>
              <c:layout>
                <c:manualLayout>
                  <c:x val="-7.6322664528045189E-2"/>
                  <c:y val="1.403016330447244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Комунальні платежі</a:t>
                    </a:r>
                    <a:r>
                      <a:rPr lang="uk-UA" baseline="0" dirty="0"/>
                      <a:t> </a:t>
                    </a:r>
                    <a:r>
                      <a:rPr lang="uk-UA" dirty="0" smtClean="0"/>
                      <a:t>38,0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CA74-48CF-B763-B6200450E787}"/>
                </c:ext>
              </c:extLst>
            </c:dLbl>
            <c:spPr>
              <a:noFill/>
              <a:ln>
                <a:noFill/>
              </a:ln>
              <a:effectLst/>
            </c:sp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Лист1!$A$2:$A$3</c:f>
              <c:strCache>
                <c:ptCount val="2"/>
                <c:pt idx="0">
                  <c:v>Оплата праці інарахування </c:v>
                </c:pt>
                <c:pt idx="1">
                  <c:v>Комунальні платежі</c:v>
                </c:pt>
              </c:strCache>
            </c:strRef>
          </c:cat>
          <c:val>
            <c:numRef>
              <c:f>Лист1!$B$2:$B$3</c:f>
              <c:numCache>
                <c:formatCode>0.0</c:formatCode>
                <c:ptCount val="2"/>
                <c:pt idx="0" formatCode="General">
                  <c:v>642.1</c:v>
                </c:pt>
                <c:pt idx="1">
                  <c:v>20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CA74-48CF-B763-B6200450E787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txPr>
    <a:bodyPr/>
    <a:lstStyle/>
    <a:p>
      <a:pPr>
        <a:defRPr sz="1800"/>
      </a:pPr>
      <a:endParaRPr lang="uk-UA"/>
    </a:p>
  </c:txPr>
  <c:externalData r:id="rId1"/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30"/>
      <c:perspective val="30"/>
    </c:view3D>
    <c:plotArea>
      <c:layout>
        <c:manualLayout>
          <c:layoutTarget val="inner"/>
          <c:xMode val="edge"/>
          <c:yMode val="edge"/>
          <c:x val="7.9475308641975315E-2"/>
          <c:y val="8.783314210392773E-2"/>
          <c:w val="0.84104938271604934"/>
          <c:h val="0.81926706742392452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31F2-49FD-AE18-5EC0C30390BA}"/>
              </c:ext>
            </c:extLst>
          </c:dPt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ru-RU" dirty="0"/>
                      <a:t>Оплата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нарахування</a:t>
                    </a:r>
                    <a:r>
                      <a:rPr lang="ru-RU" dirty="0"/>
                      <a:t> </a:t>
                    </a:r>
                    <a:r>
                      <a:rPr lang="ru-RU" dirty="0" smtClean="0"/>
                      <a:t>244,6</a:t>
                    </a:r>
                    <a:endParaRPr lang="ru-RU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31F2-49FD-AE18-5EC0C30390BA}"/>
                </c:ext>
              </c:extLst>
            </c:dLbl>
            <c:dLbl>
              <c:idx val="1"/>
              <c:layout>
                <c:manualLayout>
                  <c:x val="0.17513117283950616"/>
                  <c:y val="-0.10892333852486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Одноразова допомога громадянам </a:t>
                    </a:r>
                    <a:r>
                      <a:rPr lang="uk-UA" dirty="0" smtClean="0"/>
                      <a:t>212,8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31F2-49FD-AE18-5EC0C30390BA}"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uk-UA" dirty="0"/>
                      <a:t>Предмети і матеріали</a:t>
                    </a:r>
                    <a:r>
                      <a:rPr lang="uk-UA" baseline="0" dirty="0"/>
                      <a:t> </a:t>
                    </a:r>
                    <a:r>
                      <a:rPr lang="uk-UA" baseline="0" dirty="0" smtClean="0"/>
                      <a:t>13,7</a:t>
                    </a:r>
                    <a:endParaRPr lang="uk-UA" dirty="0" smtClean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31F2-49FD-AE18-5EC0C30390BA}"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uk-UA" dirty="0"/>
                      <a:t>Оплата послуг</a:t>
                    </a:r>
                    <a:r>
                      <a:rPr lang="uk-UA" baseline="0" dirty="0"/>
                      <a:t> </a:t>
                    </a:r>
                    <a:r>
                      <a:rPr lang="uk-UA" dirty="0"/>
                      <a:t> </a:t>
                    </a:r>
                    <a:r>
                      <a:rPr lang="uk-UA" dirty="0" smtClean="0"/>
                      <a:t>3,0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31F2-49FD-AE18-5EC0C30390BA}"/>
                </c:ext>
              </c:extLst>
            </c:dLbl>
            <c:spPr>
              <a:noFill/>
              <a:ln>
                <a:noFill/>
              </a:ln>
              <a:effectLst/>
            </c:sp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Лист1!$A$2:$A$5</c:f>
              <c:strCache>
                <c:ptCount val="4"/>
                <c:pt idx="0">
                  <c:v>Оплата праці і нарахування</c:v>
                </c:pt>
                <c:pt idx="1">
                  <c:v>Одноразова допомога громадянам</c:v>
                </c:pt>
                <c:pt idx="2">
                  <c:v>Предмети і матеріали</c:v>
                </c:pt>
                <c:pt idx="3">
                  <c:v>Оплата послуг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182.8</c:v>
                </c:pt>
                <c:pt idx="1">
                  <c:v>144.80000000000001</c:v>
                </c:pt>
                <c:pt idx="2">
                  <c:v>10.9</c:v>
                </c:pt>
                <c:pt idx="3">
                  <c:v>2.2999999999999998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31F2-49FD-AE18-5EC0C30390BA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txPr>
    <a:bodyPr/>
    <a:lstStyle/>
    <a:p>
      <a:pPr>
        <a:defRPr sz="1800"/>
      </a:pPr>
      <a:endParaRPr lang="uk-UA"/>
    </a:p>
  </c:txPr>
  <c:externalData r:id="rId1"/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26E7-494C-9EEB-AAFB55FF93A5}"/>
              </c:ext>
            </c:extLst>
          </c:dPt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ru-RU" dirty="0"/>
                      <a:t>Оплата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нарахування</a:t>
                    </a:r>
                    <a:r>
                      <a:rPr lang="ru-RU" dirty="0"/>
                      <a:t> </a:t>
                    </a:r>
                    <a:r>
                      <a:rPr lang="ru-RU" dirty="0" smtClean="0"/>
                      <a:t>391,7</a:t>
                    </a:r>
                    <a:endParaRPr lang="ru-RU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26E7-494C-9EEB-AAFB55FF93A5}"/>
                </c:ext>
              </c:extLst>
            </c:dLbl>
            <c:dLbl>
              <c:idx val="1"/>
              <c:layout>
                <c:manualLayout>
                  <c:x val="8.7301569942646068E-2"/>
                  <c:y val="2.806032660894488E-3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Предмети і матеріали</a:t>
                    </a:r>
                    <a:r>
                      <a:rPr lang="uk-UA" baseline="0" dirty="0"/>
                      <a:t> </a:t>
                    </a:r>
                    <a:r>
                      <a:rPr lang="uk-UA" dirty="0" smtClean="0"/>
                      <a:t>2,9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26E7-494C-9EEB-AAFB55FF93A5}"/>
                </c:ext>
              </c:extLst>
            </c:dLbl>
            <c:dLbl>
              <c:idx val="2"/>
              <c:layout>
                <c:manualLayout>
                  <c:x val="-5.1848024205307673E-2"/>
                  <c:y val="0.1290775024011464"/>
                </c:manualLayout>
              </c:layout>
              <c:showVal val="1"/>
              <c:showCatName val="1"/>
            </c:dLbl>
            <c:dLbl>
              <c:idx val="3"/>
              <c:layout>
                <c:manualLayout>
                  <c:x val="0.24746166277826392"/>
                  <c:y val="1.6836195965366927E-2"/>
                </c:manualLayout>
              </c:layout>
              <c:showVal val="1"/>
              <c:showCatName val="1"/>
            </c:dLbl>
            <c:spPr>
              <a:noFill/>
              <a:ln>
                <a:noFill/>
              </a:ln>
              <a:effectLst/>
            </c:sp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Лист1!$A$2:$A$5</c:f>
              <c:strCache>
                <c:ptCount val="4"/>
                <c:pt idx="0">
                  <c:v>Оплата праці і нарахування</c:v>
                </c:pt>
                <c:pt idx="1">
                  <c:v>Предмети і матеріали</c:v>
                </c:pt>
                <c:pt idx="2">
                  <c:v>Оплата послуг</c:v>
                </c:pt>
                <c:pt idx="3">
                  <c:v>Комунальні платежі</c:v>
                </c:pt>
              </c:strCache>
            </c:strRef>
          </c:cat>
          <c:val>
            <c:numRef>
              <c:f>Лист1!$B$2:$B$5</c:f>
              <c:numCache>
                <c:formatCode>0.0</c:formatCode>
                <c:ptCount val="4"/>
                <c:pt idx="0">
                  <c:v>391.7</c:v>
                </c:pt>
                <c:pt idx="1">
                  <c:v>2.9</c:v>
                </c:pt>
                <c:pt idx="2">
                  <c:v>0.2</c:v>
                </c:pt>
                <c:pt idx="3">
                  <c:v>11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6E7-494C-9EEB-AAFB55FF93A5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txPr>
    <a:bodyPr/>
    <a:lstStyle/>
    <a:p>
      <a:pPr>
        <a:defRPr sz="1800"/>
      </a:pPr>
      <a:endParaRPr lang="uk-UA"/>
    </a:p>
  </c:txPr>
  <c:externalData r:id="rId1"/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8940-4665-9987-A0A0A5D54160}"/>
              </c:ext>
            </c:extLst>
          </c:dPt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ru-RU" dirty="0"/>
                      <a:t>Оплата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 smtClean="0"/>
                      <a:t>нарахування</a:t>
                    </a:r>
                    <a:r>
                      <a:rPr lang="ru-RU" baseline="0" dirty="0" smtClean="0"/>
                      <a:t> 1095,4</a:t>
                    </a:r>
                    <a:endParaRPr lang="ru-RU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8940-4665-9987-A0A0A5D54160}"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uk-UA" dirty="0"/>
                      <a:t>Предмети і матеріали</a:t>
                    </a:r>
                    <a:r>
                      <a:rPr lang="uk-UA" baseline="0" dirty="0"/>
                      <a:t> </a:t>
                    </a:r>
                    <a:r>
                      <a:rPr lang="uk-UA" dirty="0" smtClean="0"/>
                      <a:t>4,5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8940-4665-9987-A0A0A5D54160}"/>
                </c:ext>
              </c:extLst>
            </c:dLbl>
            <c:dLbl>
              <c:idx val="2"/>
              <c:layout>
                <c:manualLayout>
                  <c:x val="-6.0337136677359772E-2"/>
                  <c:y val="4.3735664653025322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Оплата послуг </a:t>
                    </a:r>
                    <a:r>
                      <a:rPr lang="uk-UA" dirty="0" smtClean="0"/>
                      <a:t>13,7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8940-4665-9987-A0A0A5D54160}"/>
                </c:ext>
              </c:extLst>
            </c:dLbl>
            <c:dLbl>
              <c:idx val="3"/>
              <c:layout>
                <c:manualLayout>
                  <c:x val="9.3194383688150237E-2"/>
                  <c:y val="-6.219251019064901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Відрядження 1,3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8940-4665-9987-A0A0A5D54160}"/>
                </c:ext>
              </c:extLst>
            </c:dLbl>
            <c:dLbl>
              <c:idx val="4"/>
              <c:layout>
                <c:manualLayout>
                  <c:x val="0.26009563040730993"/>
                  <c:y val="-1.6077688898764333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Комунальні платежі </a:t>
                    </a:r>
                    <a:r>
                      <a:rPr lang="uk-UA" dirty="0" smtClean="0"/>
                      <a:t>174,2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8940-4665-9987-A0A0A5D54160}"/>
                </c:ext>
              </c:extLst>
            </c:dLbl>
            <c:spPr>
              <a:noFill/>
              <a:ln>
                <a:noFill/>
              </a:ln>
              <a:effectLst/>
            </c:sp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Лист1!$A$2:$A$6</c:f>
              <c:strCache>
                <c:ptCount val="5"/>
                <c:pt idx="0">
                  <c:v>Оплата праці і нарахування</c:v>
                </c:pt>
                <c:pt idx="1">
                  <c:v>Предмети і матеріали</c:v>
                </c:pt>
                <c:pt idx="2">
                  <c:v>Оплата послуг</c:v>
                </c:pt>
                <c:pt idx="3">
                  <c:v>Відрядження</c:v>
                </c:pt>
                <c:pt idx="4">
                  <c:v>Комунальні платежі</c:v>
                </c:pt>
              </c:strCache>
            </c:strRef>
          </c:cat>
          <c:val>
            <c:numRef>
              <c:f>Лист1!$B$2:$B$6</c:f>
              <c:numCache>
                <c:formatCode>General</c:formatCode>
                <c:ptCount val="5"/>
                <c:pt idx="0">
                  <c:v>1095.4000000000001</c:v>
                </c:pt>
                <c:pt idx="1">
                  <c:v>4.5</c:v>
                </c:pt>
                <c:pt idx="2">
                  <c:v>13.7</c:v>
                </c:pt>
                <c:pt idx="3">
                  <c:v>1.3</c:v>
                </c:pt>
                <c:pt idx="4">
                  <c:v>174.2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8940-4665-9987-A0A0A5D54160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txPr>
    <a:bodyPr/>
    <a:lstStyle/>
    <a:p>
      <a:pPr>
        <a:defRPr sz="1800"/>
      </a:pPr>
      <a:endParaRPr lang="uk-UA"/>
    </a:p>
  </c:txPr>
  <c:externalData r:id="rId1"/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DCE1-44A8-AAE7-40A6A3F65DF1}"/>
              </c:ext>
            </c:extLst>
          </c:dPt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ru-RU" dirty="0"/>
                      <a:t>Оплата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нарахування</a:t>
                    </a:r>
                    <a:r>
                      <a:rPr lang="ru-RU" dirty="0"/>
                      <a:t> </a:t>
                    </a:r>
                    <a:r>
                      <a:rPr lang="ru-RU" baseline="0" dirty="0" smtClean="0"/>
                      <a:t> 675,5</a:t>
                    </a:r>
                    <a:endParaRPr lang="ru-RU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DCE1-44A8-AAE7-40A6A3F65DF1}"/>
                </c:ext>
              </c:extLst>
            </c:dLbl>
            <c:dLbl>
              <c:idx val="1"/>
              <c:layout>
                <c:manualLayout>
                  <c:x val="0.14857350296490718"/>
                  <c:y val="4.0367267994753896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Предмети і матеріали</a:t>
                    </a:r>
                    <a:r>
                      <a:rPr lang="uk-UA" baseline="0" dirty="0"/>
                      <a:t> </a:t>
                    </a:r>
                    <a:r>
                      <a:rPr lang="uk-UA" baseline="0" dirty="0" smtClean="0"/>
                      <a:t>16,4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DCE1-44A8-AAE7-40A6A3F65DF1}"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uk-UA" dirty="0"/>
                      <a:t>Оплата послуг</a:t>
                    </a:r>
                    <a:r>
                      <a:rPr lang="uk-UA" baseline="0" dirty="0"/>
                      <a:t> </a:t>
                    </a:r>
                    <a:r>
                      <a:rPr lang="uk-UA" dirty="0" smtClean="0"/>
                      <a:t>15,5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DCE1-44A8-AAE7-40A6A3F65DF1}"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uk-UA" dirty="0"/>
                      <a:t>Відрядження </a:t>
                    </a:r>
                    <a:r>
                      <a:rPr lang="uk-UA" dirty="0" smtClean="0"/>
                      <a:t>2,9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CE1-44A8-AAE7-40A6A3F65DF1}"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uk-UA" dirty="0"/>
                      <a:t>Комунальні платежі</a:t>
                    </a:r>
                    <a:r>
                      <a:rPr lang="uk-UA" baseline="0" dirty="0"/>
                      <a:t> </a:t>
                    </a:r>
                    <a:r>
                      <a:rPr lang="uk-UA" dirty="0" smtClean="0"/>
                      <a:t>503,1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DCE1-44A8-AAE7-40A6A3F65DF1}"/>
                </c:ext>
              </c:extLst>
            </c:dLbl>
            <c:spPr>
              <a:noFill/>
              <a:ln>
                <a:noFill/>
              </a:ln>
              <a:effectLst/>
            </c:sp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Лист1!$A$2:$A$6</c:f>
              <c:strCache>
                <c:ptCount val="5"/>
                <c:pt idx="0">
                  <c:v>Оплата праці і нарахування</c:v>
                </c:pt>
                <c:pt idx="1">
                  <c:v>Предмети і матеріали</c:v>
                </c:pt>
                <c:pt idx="2">
                  <c:v>Оплата послуг</c:v>
                </c:pt>
                <c:pt idx="3">
                  <c:v>Відрядження</c:v>
                </c:pt>
                <c:pt idx="4">
                  <c:v>Комунальні платежі</c:v>
                </c:pt>
              </c:strCache>
            </c:strRef>
          </c:cat>
          <c:val>
            <c:numRef>
              <c:f>Лист1!$B$2:$B$6</c:f>
              <c:numCache>
                <c:formatCode>General</c:formatCode>
                <c:ptCount val="5"/>
                <c:pt idx="0">
                  <c:v>675.5</c:v>
                </c:pt>
                <c:pt idx="1">
                  <c:v>16.399999999999999</c:v>
                </c:pt>
                <c:pt idx="2">
                  <c:v>15.5</c:v>
                </c:pt>
                <c:pt idx="3">
                  <c:v>2.9</c:v>
                </c:pt>
                <c:pt idx="4">
                  <c:v>503.1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DCE1-44A8-AAE7-40A6A3F65DF1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txPr>
    <a:bodyPr/>
    <a:lstStyle/>
    <a:p>
      <a:pPr>
        <a:defRPr sz="1800"/>
      </a:pPr>
      <a:endParaRPr lang="uk-UA"/>
    </a:p>
  </c:txPr>
  <c:externalData r:id="rId1"/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uk-UA"/>
  <c:chart>
    <c:autoTitleDeleted val="1"/>
    <c:view3D>
      <c:rotX val="30"/>
      <c:perspective val="30"/>
    </c:view3D>
    <c:plotArea>
      <c:layout>
        <c:manualLayout>
          <c:layoutTarget val="inner"/>
          <c:xMode val="edge"/>
          <c:yMode val="edge"/>
          <c:x val="4.3981481481481483E-2"/>
          <c:y val="8.2142076724887061E-2"/>
          <c:w val="0.84104938271604934"/>
          <c:h val="0.8132675852630693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Lbls>
            <c:dLbl>
              <c:idx val="0"/>
              <c:layout>
                <c:manualLayout>
                  <c:x val="-0.25609482842422476"/>
                  <c:y val="-2.2722230571598282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Предмети і матеріали </a:t>
                    </a:r>
                    <a:r>
                      <a:rPr lang="uk-UA" dirty="0" smtClean="0"/>
                      <a:t>50,6</a:t>
                    </a:r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DC6F-4A56-A4ED-8A271C7339F8}"/>
                </c:ext>
              </c:extLst>
            </c:dLbl>
            <c:dLbl>
              <c:idx val="1"/>
              <c:layout>
                <c:manualLayout>
                  <c:x val="5.2140626518907392E-2"/>
                  <c:y val="2.5287657013546093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Оплата послуг </a:t>
                    </a:r>
                    <a:r>
                      <a:rPr lang="uk-UA" dirty="0" smtClean="0"/>
                      <a:t>18,3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DC6F-4A56-A4ED-8A271C7339F8}"/>
                </c:ext>
              </c:extLst>
            </c:dLbl>
            <c:dLbl>
              <c:idx val="2"/>
              <c:tx>
                <c:rich>
                  <a:bodyPr/>
                  <a:lstStyle/>
                  <a:p>
                    <a:r>
                      <a:rPr lang="uk-UA" dirty="0"/>
                      <a:t>Вуличне освітлення </a:t>
                    </a:r>
                    <a:r>
                      <a:rPr lang="uk-UA" dirty="0" smtClean="0"/>
                      <a:t>258,7</a:t>
                    </a:r>
                    <a:endParaRPr lang="uk-UA" dirty="0"/>
                  </a:p>
                </c:rich>
              </c:tx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DC6F-4A56-A4ED-8A271C7339F8}"/>
                </c:ext>
              </c:extLst>
            </c:dLbl>
            <c:spPr>
              <a:noFill/>
              <a:ln>
                <a:noFill/>
              </a:ln>
              <a:effectLst/>
            </c:sp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Лист1!$A$2:$A$4</c:f>
              <c:strCache>
                <c:ptCount val="3"/>
                <c:pt idx="0">
                  <c:v>Предмети і матеріали</c:v>
                </c:pt>
                <c:pt idx="1">
                  <c:v>Оплата послуг</c:v>
                </c:pt>
                <c:pt idx="2">
                  <c:v>Вуличне освітлення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50.6</c:v>
                </c:pt>
                <c:pt idx="1">
                  <c:v>18.3</c:v>
                </c:pt>
                <c:pt idx="2">
                  <c:v>258.7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DC6F-4A56-A4ED-8A271C7339F8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txPr>
    <a:bodyPr/>
    <a:lstStyle/>
    <a:p>
      <a:pPr>
        <a:defRPr sz="1800"/>
      </a:pPr>
      <a:endParaRPr lang="uk-UA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Lbls>
            <c:dLbl>
              <c:idx val="1"/>
              <c:layout>
                <c:manualLayout>
                  <c:x val="-9.546223388743065E-2"/>
                  <c:y val="3.1356905509777475E-2"/>
                </c:manualLayout>
              </c:layout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1CBE-4DAD-A55F-2465039459AA}"/>
                </c:ext>
              </c:extLst>
            </c:dLbl>
            <c:dLbl>
              <c:idx val="2"/>
              <c:layout>
                <c:manualLayout>
                  <c:x val="-3.1849543112666523E-2"/>
                  <c:y val="2.0012206435937132E-3"/>
                </c:manualLayout>
              </c:layout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1CBE-4DAD-A55F-2465039459AA}"/>
                </c:ext>
              </c:extLst>
            </c:dLbl>
            <c:dLbl>
              <c:idx val="3"/>
              <c:layout>
                <c:manualLayout>
                  <c:x val="0.121895535627491"/>
                  <c:y val="5.7262757240537617E-4"/>
                </c:manualLayout>
              </c:layout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1CBE-4DAD-A55F-2465039459AA}"/>
                </c:ext>
              </c:extLst>
            </c:dLbl>
            <c:dLbl>
              <c:idx val="4"/>
              <c:layout>
                <c:manualLayout>
                  <c:x val="0.30594081121804306"/>
                  <c:y val="8.4562213145148377E-2"/>
                </c:manualLayout>
              </c:layout>
              <c:showVal val="1"/>
              <c:showCatNam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1CBE-4DAD-A55F-2465039459AA}"/>
                </c:ext>
              </c:extLst>
            </c:dLbl>
            <c:spPr>
              <a:noFill/>
              <a:ln>
                <a:noFill/>
              </a:ln>
              <a:effectLst/>
            </c:spPr>
            <c:showVal val="1"/>
            <c:showCatName val="1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Лист1!$A$2:$A$5</c:f>
              <c:strCache>
                <c:ptCount val="4"/>
                <c:pt idx="0">
                  <c:v>заробітна плата</c:v>
                </c:pt>
                <c:pt idx="1">
                  <c:v>енергоносії</c:v>
                </c:pt>
                <c:pt idx="2">
                  <c:v>продукти харчування</c:v>
                </c:pt>
                <c:pt idx="3">
                  <c:v>медикаменти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37489.699999999997</c:v>
                </c:pt>
                <c:pt idx="1">
                  <c:v>3877.5</c:v>
                </c:pt>
                <c:pt idx="2">
                  <c:v>961.2</c:v>
                </c:pt>
                <c:pt idx="3">
                  <c:v>4.5999999999999996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1CBE-4DAD-A55F-2465039459AA}"/>
            </c:ext>
          </c:extLst>
        </c:ser>
        <c:dLbls>
          <c:showVal val="1"/>
          <c:showCatName val="1"/>
        </c:dLbls>
      </c:pie3DChart>
    </c:plotArea>
    <c:plotVisOnly val="1"/>
    <c:dispBlanksAs val="zero"/>
  </c:chart>
  <c:txPr>
    <a:bodyPr/>
    <a:lstStyle/>
    <a:p>
      <a:pPr>
        <a:defRPr sz="1800"/>
      </a:pPr>
      <a:endParaRPr lang="uk-UA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title>
      <c:layout/>
    </c:title>
    <c:view3D>
      <c:rotX val="75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ПДФО тис.грн.</c:v>
                </c:pt>
              </c:strCache>
            </c:strRef>
          </c:tx>
          <c:explosion val="25"/>
          <c:dPt>
            <c:idx val="0"/>
            <c:spPr>
              <a:solidFill>
                <a:srgbClr val="FFFF00"/>
              </a:solidFill>
            </c:spPr>
          </c:dPt>
          <c:dPt>
            <c:idx val="1"/>
            <c:spPr>
              <a:solidFill>
                <a:srgbClr val="00B0F0"/>
              </a:solidFill>
            </c:spPr>
          </c:dPt>
          <c:dPt>
            <c:idx val="2"/>
            <c:spPr>
              <a:solidFill>
                <a:srgbClr val="92D050"/>
              </a:solidFill>
            </c:spPr>
          </c:dPt>
          <c:dPt>
            <c:idx val="3"/>
            <c:spPr>
              <a:solidFill>
                <a:srgbClr val="E69D1A"/>
              </a:solidFill>
            </c:spPr>
          </c:dPt>
          <c:dPt>
            <c:idx val="4"/>
            <c:spPr>
              <a:solidFill>
                <a:srgbClr val="C279D9"/>
              </a:solidFill>
            </c:spPr>
          </c:dPt>
          <c:dPt>
            <c:idx val="5"/>
            <c:spPr>
              <a:solidFill>
                <a:schemeClr val="bg1">
                  <a:lumMod val="65000"/>
                </a:schemeClr>
              </a:solidFill>
            </c:spPr>
          </c:dPt>
          <c:dLbls>
            <c:dLbl>
              <c:idx val="0"/>
              <c:layout>
                <c:manualLayout>
                  <c:x val="-5.0837221736172193E-3"/>
                  <c:y val="-4.0199179710483715E-2"/>
                </c:manualLayout>
              </c:layout>
              <c:showVal val="1"/>
            </c:dLbl>
            <c:dLbl>
              <c:idx val="1"/>
              <c:layout>
                <c:manualLayout>
                  <c:x val="1.8950738796539423E-2"/>
                  <c:y val="1.8267935464784028E-3"/>
                </c:manualLayout>
              </c:layout>
              <c:showVal val="1"/>
            </c:dLbl>
            <c:dLbl>
              <c:idx val="2"/>
              <c:layout>
                <c:manualLayout>
                  <c:x val="8.1132740351900507E-3"/>
                  <c:y val="-1.3378368316311969E-3"/>
                </c:manualLayout>
              </c:layout>
              <c:showVal val="1"/>
            </c:dLbl>
            <c:showVal val="1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 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0.0</c:formatCode>
                <c:ptCount val="6"/>
                <c:pt idx="0">
                  <c:v>2418.6</c:v>
                </c:pt>
                <c:pt idx="1">
                  <c:v>1581.6</c:v>
                </c:pt>
                <c:pt idx="2">
                  <c:v>937.2</c:v>
                </c:pt>
                <c:pt idx="3">
                  <c:v>364.2</c:v>
                </c:pt>
                <c:pt idx="4">
                  <c:v>387.3</c:v>
                </c:pt>
                <c:pt idx="5">
                  <c:v>735.6</c:v>
                </c:pt>
              </c:numCache>
            </c:numRef>
          </c:val>
        </c:ser>
      </c:pie3D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uk-UA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title>
      <c:layout/>
    </c:title>
    <c:view3D>
      <c:rotX val="75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Єдиний податок, тис.грн.</c:v>
                </c:pt>
              </c:strCache>
            </c:strRef>
          </c:tx>
          <c:explosion val="25"/>
          <c:dPt>
            <c:idx val="0"/>
            <c:spPr>
              <a:solidFill>
                <a:srgbClr val="FFFF00"/>
              </a:solidFill>
            </c:spPr>
          </c:dPt>
          <c:dPt>
            <c:idx val="1"/>
            <c:spPr>
              <a:solidFill>
                <a:srgbClr val="00B0F0"/>
              </a:solidFill>
            </c:spPr>
          </c:dPt>
          <c:dPt>
            <c:idx val="2"/>
            <c:spPr>
              <a:solidFill>
                <a:srgbClr val="92D050"/>
              </a:solidFill>
            </c:spPr>
          </c:dPt>
          <c:dPt>
            <c:idx val="3"/>
            <c:spPr>
              <a:solidFill>
                <a:srgbClr val="E69D1A"/>
              </a:solidFill>
            </c:spPr>
          </c:dPt>
          <c:dPt>
            <c:idx val="4"/>
            <c:spPr>
              <a:solidFill>
                <a:srgbClr val="C279D9"/>
              </a:solidFill>
            </c:spPr>
          </c:dPt>
          <c:dPt>
            <c:idx val="5"/>
            <c:spPr>
              <a:solidFill>
                <a:schemeClr val="bg1">
                  <a:lumMod val="65000"/>
                </a:schemeClr>
              </a:solidFill>
            </c:spPr>
          </c:dPt>
          <c:dLbls>
            <c:showVal val="1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Годи-Добровідка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650.6</c:v>
                </c:pt>
                <c:pt idx="1">
                  <c:v>562.6</c:v>
                </c:pt>
                <c:pt idx="2">
                  <c:v>531.9</c:v>
                </c:pt>
                <c:pt idx="3">
                  <c:v>57.8</c:v>
                </c:pt>
                <c:pt idx="4">
                  <c:v>148.19999999999999</c:v>
                </c:pt>
                <c:pt idx="5">
                  <c:v>15.1</c:v>
                </c:pt>
              </c:numCache>
            </c:numRef>
          </c:val>
        </c:ser>
      </c:pie3D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uk-UA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title>
      <c:layout/>
    </c:title>
    <c:view3D>
      <c:rotX val="75"/>
      <c:perspective val="30"/>
    </c:view3D>
    <c:plotArea>
      <c:layout>
        <c:manualLayout>
          <c:layoutTarget val="inner"/>
          <c:xMode val="edge"/>
          <c:yMode val="edge"/>
          <c:x val="7.9732550792262102E-2"/>
          <c:y val="0.16675721829807269"/>
          <c:w val="0.71502175075338048"/>
          <c:h val="0.72643656167759219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Рентна плата, тис.грн.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</c:spPr>
          <c:explosion val="30"/>
          <c:dPt>
            <c:idx val="0"/>
            <c:explosion val="57"/>
            <c:spPr>
              <a:solidFill>
                <a:srgbClr val="FFFF00"/>
              </a:solidFill>
            </c:spPr>
          </c:dPt>
          <c:dPt>
            <c:idx val="1"/>
            <c:spPr>
              <a:solidFill>
                <a:srgbClr val="92D050"/>
              </a:solidFill>
            </c:spPr>
          </c:dPt>
          <c:dPt>
            <c:idx val="2"/>
            <c:explosion val="33"/>
            <c:spPr>
              <a:solidFill>
                <a:schemeClr val="bg1">
                  <a:lumMod val="65000"/>
                </a:schemeClr>
              </a:solidFill>
            </c:spPr>
          </c:dPt>
          <c:dPt>
            <c:idx val="3"/>
            <c:spPr>
              <a:solidFill>
                <a:srgbClr val="E69D1A"/>
              </a:solidFill>
            </c:spPr>
          </c:dPt>
          <c:dPt>
            <c:idx val="4"/>
            <c:spPr>
              <a:solidFill>
                <a:srgbClr val="C279D9"/>
              </a:solidFill>
            </c:spPr>
          </c:dPt>
          <c:dLbls>
            <c:dLbl>
              <c:idx val="0"/>
              <c:layout>
                <c:manualLayout>
                  <c:x val="-1.3733352775347527E-2"/>
                  <c:y val="1.7105089016414873E-2"/>
                </c:manualLayout>
              </c:layout>
              <c:showVal val="1"/>
            </c:dLbl>
            <c:dLbl>
              <c:idx val="1"/>
              <c:layout>
                <c:manualLayout>
                  <c:x val="2.4540317876932078E-2"/>
                  <c:y val="3.8836154869140556E-2"/>
                </c:manualLayout>
              </c:layout>
              <c:showVal val="1"/>
            </c:dLbl>
            <c:showVal val="1"/>
            <c:showLeaderLines val="1"/>
          </c:dLbls>
          <c:cat>
            <c:strRef>
              <c:f>Лист1!$A$2:$A$4</c:f>
              <c:strCache>
                <c:ptCount val="3"/>
                <c:pt idx="0">
                  <c:v>П'ядики</c:v>
                </c:pt>
                <c:pt idx="1">
                  <c:v>Турка</c:v>
                </c:pt>
                <c:pt idx="2">
                  <c:v>ОТГ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0.70000000000000062</c:v>
                </c:pt>
                <c:pt idx="1">
                  <c:v>0.70000000000000062</c:v>
                </c:pt>
                <c:pt idx="2">
                  <c:v>138.30000000000001</c:v>
                </c:pt>
              </c:numCache>
            </c:numRef>
          </c:val>
        </c:ser>
      </c:pie3D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uk-UA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title>
      <c:layout/>
    </c:title>
    <c:view3D>
      <c:rotX val="75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Акцизний збір, тис.грн.</c:v>
                </c:pt>
              </c:strCache>
            </c:strRef>
          </c:tx>
          <c:spPr>
            <a:solidFill>
              <a:srgbClr val="FFFF00"/>
            </a:solidFill>
          </c:spPr>
          <c:explosion val="25"/>
          <c:dPt>
            <c:idx val="1"/>
            <c:spPr>
              <a:solidFill>
                <a:srgbClr val="00B0F0"/>
              </a:solidFill>
            </c:spPr>
          </c:dPt>
          <c:dPt>
            <c:idx val="2"/>
            <c:spPr>
              <a:solidFill>
                <a:srgbClr val="92D050"/>
              </a:solidFill>
            </c:spPr>
          </c:dPt>
          <c:dPt>
            <c:idx val="3"/>
            <c:spPr>
              <a:solidFill>
                <a:srgbClr val="E69D1A"/>
              </a:solidFill>
            </c:spPr>
          </c:dPt>
          <c:dPt>
            <c:idx val="4"/>
            <c:spPr>
              <a:solidFill>
                <a:srgbClr val="C279D9"/>
              </a:solidFill>
            </c:spPr>
          </c:dPt>
          <c:dLbls>
            <c:dLbl>
              <c:idx val="5"/>
              <c:layout>
                <c:manualLayout>
                  <c:x val="4.4658549625741284E-2"/>
                  <c:y val="1.4693447560220872E-2"/>
                </c:manualLayout>
              </c:layout>
              <c:showVal val="1"/>
            </c:dLbl>
            <c:showVal val="1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Годи-Добровідка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77.3</c:v>
                </c:pt>
                <c:pt idx="1">
                  <c:v>45.7</c:v>
                </c:pt>
                <c:pt idx="2" formatCode="0.0">
                  <c:v>37</c:v>
                </c:pt>
                <c:pt idx="3">
                  <c:v>13.8</c:v>
                </c:pt>
                <c:pt idx="4">
                  <c:v>2.6</c:v>
                </c:pt>
                <c:pt idx="5">
                  <c:v>1.7</c:v>
                </c:pt>
              </c:numCache>
            </c:numRef>
          </c:val>
        </c:ser>
      </c:pie3D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uk-UA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title>
      <c:tx>
        <c:rich>
          <a:bodyPr/>
          <a:lstStyle/>
          <a:p>
            <a:pPr>
              <a:defRPr/>
            </a:pPr>
            <a:r>
              <a:rPr lang="ru-RU" sz="1600" dirty="0" err="1"/>
              <a:t>Земельний</a:t>
            </a:r>
            <a:r>
              <a:rPr lang="ru-RU" sz="1600" dirty="0"/>
              <a:t> </a:t>
            </a:r>
            <a:r>
              <a:rPr lang="ru-RU" sz="1600" dirty="0" err="1" smtClean="0"/>
              <a:t>податок</a:t>
            </a:r>
            <a:r>
              <a:rPr lang="ru-RU" sz="1600" baseline="0" dirty="0" smtClean="0"/>
              <a:t> та </a:t>
            </a:r>
          </a:p>
          <a:p>
            <a:pPr>
              <a:defRPr/>
            </a:pPr>
            <a:r>
              <a:rPr lang="ru-RU" sz="1600" dirty="0" err="1" smtClean="0"/>
              <a:t>орендна</a:t>
            </a:r>
            <a:r>
              <a:rPr lang="ru-RU" sz="1600" dirty="0" smtClean="0"/>
              <a:t> плата,</a:t>
            </a:r>
            <a:r>
              <a:rPr lang="ru-RU" sz="1600" baseline="0" dirty="0" smtClean="0"/>
              <a:t> </a:t>
            </a:r>
            <a:r>
              <a:rPr lang="ru-RU" sz="1600" baseline="0" dirty="0" err="1" smtClean="0"/>
              <a:t>тис.грн</a:t>
            </a:r>
            <a:r>
              <a:rPr lang="ru-RU" sz="1600" baseline="0" dirty="0" smtClean="0"/>
              <a:t>.</a:t>
            </a:r>
            <a:endParaRPr lang="ru-RU" sz="1600" dirty="0"/>
          </a:p>
        </c:rich>
      </c:tx>
      <c:layout>
        <c:manualLayout>
          <c:xMode val="edge"/>
          <c:yMode val="edge"/>
          <c:x val="0.37687882764654629"/>
          <c:y val="0"/>
        </c:manualLayout>
      </c:layout>
    </c:title>
    <c:view3D>
      <c:rotX val="75"/>
      <c:perspective val="30"/>
    </c:view3D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Земельний податок та орендна плата, тис.грн.</c:v>
                </c:pt>
              </c:strCache>
            </c:strRef>
          </c:tx>
          <c:explosion val="25"/>
          <c:dPt>
            <c:idx val="0"/>
            <c:spPr>
              <a:solidFill>
                <a:srgbClr val="FFFF00"/>
              </a:solidFill>
            </c:spPr>
          </c:dPt>
          <c:dPt>
            <c:idx val="1"/>
            <c:spPr>
              <a:solidFill>
                <a:srgbClr val="00B0F0"/>
              </a:solidFill>
            </c:spPr>
          </c:dPt>
          <c:dPt>
            <c:idx val="2"/>
            <c:spPr>
              <a:solidFill>
                <a:srgbClr val="92D050"/>
              </a:solidFill>
            </c:spPr>
          </c:dPt>
          <c:dPt>
            <c:idx val="3"/>
            <c:spPr>
              <a:solidFill>
                <a:srgbClr val="E69D1A"/>
              </a:solidFill>
            </c:spPr>
          </c:dPt>
          <c:dPt>
            <c:idx val="4"/>
            <c:spPr>
              <a:solidFill>
                <a:srgbClr val="C279D9"/>
              </a:solidFill>
            </c:spPr>
          </c:dPt>
          <c:dPt>
            <c:idx val="5"/>
            <c:spPr>
              <a:solidFill>
                <a:schemeClr val="bg1">
                  <a:lumMod val="65000"/>
                </a:schemeClr>
              </a:solidFill>
            </c:spPr>
          </c:dPt>
          <c:dLbls>
            <c:showVal val="1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Годи-Добровідка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0.0</c:formatCode>
                <c:ptCount val="6"/>
                <c:pt idx="0">
                  <c:v>88.3</c:v>
                </c:pt>
                <c:pt idx="1">
                  <c:v>328</c:v>
                </c:pt>
                <c:pt idx="2">
                  <c:v>229.5</c:v>
                </c:pt>
                <c:pt idx="3">
                  <c:v>98.1</c:v>
                </c:pt>
                <c:pt idx="4">
                  <c:v>869.4</c:v>
                </c:pt>
                <c:pt idx="5">
                  <c:v>657.5</c:v>
                </c:pt>
              </c:numCache>
            </c:numRef>
          </c:val>
        </c:ser>
      </c:pie3D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uk-UA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title>
      <c:tx>
        <c:rich>
          <a:bodyPr/>
          <a:lstStyle/>
          <a:p>
            <a:pPr>
              <a:defRPr sz="2000"/>
            </a:pPr>
            <a:r>
              <a:rPr lang="ru-RU" sz="2000" dirty="0" err="1"/>
              <a:t>Податок</a:t>
            </a:r>
            <a:r>
              <a:rPr lang="ru-RU" sz="2000" dirty="0"/>
              <a:t> на </a:t>
            </a:r>
            <a:r>
              <a:rPr lang="ru-RU" sz="2000" dirty="0" err="1"/>
              <a:t>нерухоме</a:t>
            </a:r>
            <a:r>
              <a:rPr lang="ru-RU" sz="2000" dirty="0"/>
              <a:t> </a:t>
            </a:r>
            <a:r>
              <a:rPr lang="ru-RU" sz="2000" dirty="0" err="1"/>
              <a:t>майно</a:t>
            </a:r>
            <a:r>
              <a:rPr lang="ru-RU" sz="2000" dirty="0"/>
              <a:t> </a:t>
            </a:r>
            <a:r>
              <a:rPr lang="ru-RU" sz="2000" dirty="0" err="1"/>
              <a:t>відмінне</a:t>
            </a:r>
            <a:r>
              <a:rPr lang="ru-RU" sz="2000" dirty="0"/>
              <a:t> </a:t>
            </a:r>
            <a:r>
              <a:rPr lang="ru-RU" sz="2000" dirty="0" err="1"/>
              <a:t>від</a:t>
            </a:r>
            <a:r>
              <a:rPr lang="ru-RU" sz="2000" dirty="0"/>
              <a:t> </a:t>
            </a:r>
            <a:r>
              <a:rPr lang="ru-RU" sz="2000" dirty="0" err="1"/>
              <a:t>земельної</a:t>
            </a:r>
            <a:r>
              <a:rPr lang="ru-RU" sz="2000" dirty="0"/>
              <a:t> </a:t>
            </a:r>
            <a:r>
              <a:rPr lang="ru-RU" sz="2000" dirty="0" err="1"/>
              <a:t>ділянки</a:t>
            </a:r>
            <a:r>
              <a:rPr lang="ru-RU" sz="2000" dirty="0"/>
              <a:t>, </a:t>
            </a:r>
            <a:r>
              <a:rPr lang="ru-RU" sz="2000" dirty="0" err="1"/>
              <a:t>тис.грн</a:t>
            </a:r>
            <a:r>
              <a:rPr lang="ru-RU" sz="2000" dirty="0"/>
              <a:t>.</a:t>
            </a:r>
          </a:p>
        </c:rich>
      </c:tx>
      <c:layout/>
    </c:title>
    <c:view3D>
      <c:rotX val="75"/>
      <c:perspective val="30"/>
    </c:view3D>
    <c:plotArea>
      <c:layout>
        <c:manualLayout>
          <c:layoutTarget val="inner"/>
          <c:xMode val="edge"/>
          <c:yMode val="edge"/>
          <c:x val="6.3963376105764552E-2"/>
          <c:y val="0.24388356687847426"/>
          <c:w val="0.6238826917468645"/>
          <c:h val="0.68326055692457244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Податок на нерухоме майно відмінне від земельної ділянки, тис.грн.</c:v>
                </c:pt>
              </c:strCache>
            </c:strRef>
          </c:tx>
          <c:explosion val="25"/>
          <c:dPt>
            <c:idx val="0"/>
            <c:spPr>
              <a:solidFill>
                <a:srgbClr val="FFFF00"/>
              </a:solidFill>
            </c:spPr>
          </c:dPt>
          <c:dPt>
            <c:idx val="1"/>
            <c:spPr>
              <a:solidFill>
                <a:srgbClr val="00B0F0"/>
              </a:solidFill>
            </c:spPr>
          </c:dPt>
          <c:dPt>
            <c:idx val="2"/>
            <c:spPr>
              <a:solidFill>
                <a:srgbClr val="92D050"/>
              </a:solidFill>
            </c:spPr>
          </c:dPt>
          <c:dPt>
            <c:idx val="3"/>
            <c:spPr>
              <a:solidFill>
                <a:srgbClr val="E69D1A"/>
              </a:solidFill>
            </c:spPr>
          </c:dPt>
          <c:dPt>
            <c:idx val="4"/>
            <c:spPr>
              <a:solidFill>
                <a:srgbClr val="C279D9"/>
              </a:solidFill>
            </c:spPr>
          </c:dPt>
          <c:dPt>
            <c:idx val="5"/>
            <c:spPr>
              <a:solidFill>
                <a:schemeClr val="bg1">
                  <a:lumMod val="75000"/>
                </a:schemeClr>
              </a:solidFill>
            </c:spPr>
          </c:dPt>
          <c:dLbls>
            <c:showVal val="1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Годи-Добровідка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98.5</c:v>
                </c:pt>
                <c:pt idx="1">
                  <c:v>51.3</c:v>
                </c:pt>
                <c:pt idx="2">
                  <c:v>48.7</c:v>
                </c:pt>
                <c:pt idx="3">
                  <c:v>18.899999999999999</c:v>
                </c:pt>
                <c:pt idx="4">
                  <c:v>8.1</c:v>
                </c:pt>
                <c:pt idx="5">
                  <c:v>41.1</c:v>
                </c:pt>
              </c:numCache>
            </c:numRef>
          </c:val>
        </c:ser>
      </c:pie3D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uk-UA"/>
    </a:p>
  </c:txPr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uk-UA"/>
  <c:chart>
    <c:title>
      <c:layout/>
      <c:txPr>
        <a:bodyPr/>
        <a:lstStyle/>
        <a:p>
          <a:pPr>
            <a:defRPr sz="1600"/>
          </a:pPr>
          <a:endParaRPr lang="uk-UA"/>
        </a:p>
      </c:txPr>
    </c:title>
    <c:plotArea>
      <c:layout>
        <c:manualLayout>
          <c:layoutTarget val="inner"/>
          <c:xMode val="edge"/>
          <c:yMode val="edge"/>
          <c:x val="0.15651237164124676"/>
          <c:y val="2.8442556562029202E-2"/>
          <c:w val="0.82885157821970579"/>
          <c:h val="0.52451079009239032"/>
        </c:manualLayout>
      </c:layout>
      <c:bar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dLbls>
            <c:showVal val="1"/>
          </c:dLbls>
          <c:cat>
            <c:strRef>
              <c:f>Лист1!$A$2:$A$12</c:f>
              <c:strCache>
                <c:ptCount val="11"/>
                <c:pt idx="0">
                  <c:v>Видатки на оплату праці з нарахуваннями</c:v>
                </c:pt>
                <c:pt idx="1">
                  <c:v>На оплату спожитих енергоносіїв</c:v>
                </c:pt>
                <c:pt idx="2">
                  <c:v>Напридбання продуктів харчування</c:v>
                </c:pt>
                <c:pt idx="3">
                  <c:v>Матеріали, обладнання, інвентар</c:v>
                </c:pt>
                <c:pt idx="4">
                  <c:v>Медикаменти</c:v>
                </c:pt>
                <c:pt idx="5">
                  <c:v>Оплата послуг (крім комунальних)</c:v>
                </c:pt>
                <c:pt idx="6">
                  <c:v>Видатки на відрядження</c:v>
                </c:pt>
                <c:pt idx="7">
                  <c:v>Інші виплати населенню</c:v>
                </c:pt>
                <c:pt idx="8">
                  <c:v>Субсидії та поточні трансферти</c:v>
                </c:pt>
                <c:pt idx="9">
                  <c:v>Поточні трансферти підприємствам</c:v>
                </c:pt>
                <c:pt idx="10">
                  <c:v>Інші видатки</c:v>
                </c:pt>
              </c:strCache>
            </c:strRef>
          </c:cat>
          <c:val>
            <c:numRef>
              <c:f>Лист1!$B$2:$B$12</c:f>
              <c:numCache>
                <c:formatCode>General</c:formatCode>
                <c:ptCount val="11"/>
                <c:pt idx="0">
                  <c:v>37489.699999999997</c:v>
                </c:pt>
                <c:pt idx="1">
                  <c:v>3877.5</c:v>
                </c:pt>
                <c:pt idx="2">
                  <c:v>961.2</c:v>
                </c:pt>
                <c:pt idx="3">
                  <c:v>1041.5999999999999</c:v>
                </c:pt>
                <c:pt idx="4">
                  <c:v>4.5999999999999996</c:v>
                </c:pt>
                <c:pt idx="5">
                  <c:v>457.5</c:v>
                </c:pt>
                <c:pt idx="6">
                  <c:v>79.5</c:v>
                </c:pt>
                <c:pt idx="7">
                  <c:v>243.8</c:v>
                </c:pt>
                <c:pt idx="8">
                  <c:v>429.9</c:v>
                </c:pt>
                <c:pt idx="9">
                  <c:v>6412.3</c:v>
                </c:pt>
                <c:pt idx="10">
                  <c:v>5.3</c:v>
                </c:pt>
              </c:numCache>
            </c:numRef>
          </c:val>
        </c:ser>
        <c:gapWidth val="100"/>
        <c:axId val="109129088"/>
        <c:axId val="109151744"/>
      </c:barChart>
      <c:catAx>
        <c:axId val="109129088"/>
        <c:scaling>
          <c:orientation val="minMax"/>
        </c:scaling>
        <c:axPos val="b"/>
        <c:tickLblPos val="nextTo"/>
        <c:crossAx val="109151744"/>
        <c:crosses val="autoZero"/>
        <c:auto val="1"/>
        <c:lblAlgn val="ctr"/>
        <c:lblOffset val="100"/>
      </c:catAx>
      <c:valAx>
        <c:axId val="109151744"/>
        <c:scaling>
          <c:orientation val="minMax"/>
        </c:scaling>
        <c:delete val="1"/>
        <c:axPos val="l"/>
        <c:majorGridlines/>
        <c:numFmt formatCode="General" sourceLinked="1"/>
        <c:tickLblPos val="none"/>
        <c:crossAx val="109129088"/>
        <c:crosses val="autoZero"/>
        <c:crossBetween val="between"/>
      </c:valAx>
    </c:plotArea>
    <c:plotVisOnly val="1"/>
  </c:chart>
  <c:txPr>
    <a:bodyPr/>
    <a:lstStyle/>
    <a:p>
      <a:pPr>
        <a:defRPr sz="1800"/>
      </a:pPr>
      <a:endParaRPr lang="uk-UA"/>
    </a:p>
  </c:txPr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C90325-42E3-482A-B1AE-CC52830D66A3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A17214F-261A-4A02-B405-198471963B5F}" type="slidenum">
              <a:rPr lang="uk-UA" smtClean="0"/>
              <a:pPr/>
              <a:t>‹#›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17214F-261A-4A02-B405-198471963B5F}" type="slidenum">
              <a:rPr lang="uk-UA" smtClean="0"/>
              <a:pPr/>
              <a:t>8</a:t>
            </a:fld>
            <a:endParaRPr lang="uk-UA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17214F-261A-4A02-B405-198471963B5F}" type="slidenum">
              <a:rPr lang="uk-UA" smtClean="0"/>
              <a:pPr/>
              <a:t>15</a:t>
            </a:fld>
            <a:endParaRPr lang="uk-UA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17214F-261A-4A02-B405-198471963B5F}" type="slidenum">
              <a:rPr lang="uk-UA" smtClean="0"/>
              <a:pPr/>
              <a:t>16</a:t>
            </a:fld>
            <a:endParaRPr lang="uk-U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E3C64D-7C6A-4EB6-A651-BCF55E6D796E}" type="datetimeFigureOut">
              <a:rPr lang="uk-UA" smtClean="0"/>
              <a:pPr/>
              <a:t>27.02.2020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73" r:id="rId1"/>
    <p:sldLayoutId id="2147483974" r:id="rId2"/>
    <p:sldLayoutId id="2147483975" r:id="rId3"/>
    <p:sldLayoutId id="2147483976" r:id="rId4"/>
    <p:sldLayoutId id="2147483977" r:id="rId5"/>
    <p:sldLayoutId id="2147483978" r:id="rId6"/>
    <p:sldLayoutId id="2147483979" r:id="rId7"/>
    <p:sldLayoutId id="2147483980" r:id="rId8"/>
    <p:sldLayoutId id="2147483981" r:id="rId9"/>
    <p:sldLayoutId id="2147483982" r:id="rId10"/>
    <p:sldLayoutId id="21474839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8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476672"/>
            <a:ext cx="7702624" cy="5472608"/>
          </a:xfrm>
        </p:spPr>
        <p:txBody>
          <a:bodyPr>
            <a:normAutofit/>
          </a:bodyPr>
          <a:lstStyle/>
          <a:p>
            <a:r>
              <a:rPr lang="uk-UA" b="1" dirty="0"/>
              <a:t/>
            </a:r>
            <a:br>
              <a:rPr lang="uk-UA" b="1" dirty="0"/>
            </a:br>
            <a:r>
              <a:rPr lang="uk-UA" b="1" i="1" dirty="0"/>
              <a:t>Про виконання бюджету</a:t>
            </a:r>
            <a:r>
              <a:rPr lang="uk-UA" i="1" dirty="0"/>
              <a:t/>
            </a:r>
            <a:br>
              <a:rPr lang="uk-UA" i="1" dirty="0"/>
            </a:br>
            <a:r>
              <a:rPr lang="uk-UA" b="1" i="1" dirty="0"/>
              <a:t>П</a:t>
            </a:r>
            <a:r>
              <a:rPr lang="ru-RU" b="1" i="1" dirty="0"/>
              <a:t>’</a:t>
            </a:r>
            <a:r>
              <a:rPr lang="uk-UA" b="1" i="1" dirty="0"/>
              <a:t>ядицької сільської </a:t>
            </a:r>
            <a:r>
              <a:rPr lang="uk-UA" i="1" dirty="0"/>
              <a:t/>
            </a:r>
            <a:br>
              <a:rPr lang="uk-UA" i="1" dirty="0"/>
            </a:br>
            <a:r>
              <a:rPr lang="uk-UA" b="1" i="1" dirty="0"/>
              <a:t>об’єднаної територіальної </a:t>
            </a:r>
            <a:r>
              <a:rPr lang="uk-UA" i="1" dirty="0"/>
              <a:t/>
            </a:r>
            <a:br>
              <a:rPr lang="uk-UA" i="1" dirty="0"/>
            </a:br>
            <a:r>
              <a:rPr lang="uk-UA" b="1" i="1" dirty="0"/>
              <a:t>громади за </a:t>
            </a:r>
            <a:r>
              <a:rPr lang="uk-UA" b="1" i="1" dirty="0" smtClean="0"/>
              <a:t>2019 рік</a:t>
            </a:r>
            <a:r>
              <a:rPr lang="uk-UA" i="1" dirty="0"/>
              <a:t/>
            </a:r>
            <a:br>
              <a:rPr lang="uk-UA" i="1" dirty="0"/>
            </a:br>
            <a:endParaRPr lang="uk-UA" i="1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sz="1800" b="1" dirty="0" smtClean="0"/>
              <a:t/>
            </a:r>
            <a:br>
              <a:rPr lang="uk-UA" sz="1800" b="1" dirty="0" smtClean="0"/>
            </a:br>
            <a:r>
              <a:rPr lang="uk-UA" sz="1800" b="1" dirty="0" smtClean="0"/>
              <a:t/>
            </a:r>
            <a:br>
              <a:rPr lang="uk-UA" sz="1800" b="1" dirty="0" smtClean="0"/>
            </a:br>
            <a:r>
              <a:rPr lang="uk-UA" sz="1800" b="1" dirty="0" smtClean="0"/>
              <a:t>Р</a:t>
            </a:r>
            <a:r>
              <a:rPr lang="ru-RU" sz="1800" b="1" dirty="0" err="1" smtClean="0"/>
              <a:t>ентн</a:t>
            </a:r>
            <a:r>
              <a:rPr lang="uk-UA" sz="1800" b="1" dirty="0" err="1" smtClean="0"/>
              <a:t>ої</a:t>
            </a:r>
            <a:r>
              <a:rPr lang="ru-RU" sz="1800" b="1" dirty="0" smtClean="0"/>
              <a:t> плат</a:t>
            </a:r>
            <a:r>
              <a:rPr lang="uk-UA" sz="1800" b="1" dirty="0" smtClean="0"/>
              <a:t>и</a:t>
            </a:r>
            <a:r>
              <a:rPr lang="ru-RU" sz="1800" dirty="0" smtClean="0"/>
              <a:t> за </a:t>
            </a:r>
            <a:r>
              <a:rPr lang="ru-RU" sz="1800" dirty="0" err="1" smtClean="0"/>
              <a:t>використання</a:t>
            </a:r>
            <a:r>
              <a:rPr lang="ru-RU" sz="1800" dirty="0" smtClean="0"/>
              <a:t>  </a:t>
            </a:r>
            <a:r>
              <a:rPr lang="ru-RU" sz="1800" dirty="0" err="1" smtClean="0"/>
              <a:t>природних</a:t>
            </a:r>
            <a:r>
              <a:rPr lang="ru-RU" sz="1800" dirty="0" smtClean="0"/>
              <a:t> </a:t>
            </a:r>
            <a:r>
              <a:rPr lang="ru-RU" sz="1800" dirty="0" err="1" smtClean="0"/>
              <a:t>ресурсів</a:t>
            </a:r>
            <a:r>
              <a:rPr lang="ru-RU" sz="1800" dirty="0" smtClean="0"/>
              <a:t> </a:t>
            </a:r>
            <a:r>
              <a:rPr lang="ru-RU" sz="1800" dirty="0" err="1" smtClean="0"/>
              <a:t>за</a:t>
            </a:r>
            <a:r>
              <a:rPr lang="ru-RU" sz="1800" dirty="0" smtClean="0"/>
              <a:t> </a:t>
            </a:r>
            <a:r>
              <a:rPr lang="ru-RU" sz="1800" b="1" i="1" dirty="0" smtClean="0"/>
              <a:t>2019 </a:t>
            </a:r>
            <a:r>
              <a:rPr lang="ru-RU" sz="1800" b="1" i="1" dirty="0" err="1" smtClean="0"/>
              <a:t>рік</a:t>
            </a:r>
            <a:r>
              <a:rPr lang="ru-RU" sz="1800" b="1" i="1" dirty="0" smtClean="0"/>
              <a:t/>
            </a:r>
            <a:br>
              <a:rPr lang="ru-RU" sz="1800" b="1" i="1" dirty="0" smtClean="0"/>
            </a:br>
            <a:r>
              <a:rPr lang="ru-RU" sz="1800" dirty="0" smtClean="0"/>
              <a:t> </a:t>
            </a:r>
            <a:r>
              <a:rPr lang="uk-UA" sz="1800" dirty="0" smtClean="0"/>
              <a:t> надійшло </a:t>
            </a:r>
            <a:r>
              <a:rPr lang="uk-UA" sz="1800" b="1" i="1" dirty="0" smtClean="0"/>
              <a:t>139 725 </a:t>
            </a:r>
            <a:r>
              <a:rPr lang="ru-RU" sz="1800" b="1" i="1" dirty="0" err="1" smtClean="0"/>
              <a:t>грн</a:t>
            </a:r>
            <a:r>
              <a:rPr lang="ru-RU" sz="1800" dirty="0" smtClean="0"/>
              <a:t>.,</a:t>
            </a:r>
            <a:r>
              <a:rPr lang="uk-UA" sz="1800" dirty="0" smtClean="0"/>
              <a:t> відсоток виконання  </a:t>
            </a:r>
            <a:r>
              <a:rPr lang="uk-UA" sz="1800" b="1" dirty="0" smtClean="0"/>
              <a:t>210,9</a:t>
            </a:r>
            <a:r>
              <a:rPr lang="ru-RU" sz="1800" dirty="0" smtClean="0"/>
              <a:t/>
            </a:r>
            <a:br>
              <a:rPr lang="ru-RU" sz="1800" dirty="0" smtClean="0"/>
            </a:br>
            <a:r>
              <a:rPr lang="ru-RU" sz="1800" dirty="0" smtClean="0"/>
              <a:t> </a:t>
            </a:r>
            <a:r>
              <a:rPr lang="uk-UA" sz="1800" dirty="0" smtClean="0"/>
              <a:t>що на </a:t>
            </a:r>
            <a:r>
              <a:rPr lang="uk-UA" sz="1800" b="1" i="1" dirty="0" smtClean="0"/>
              <a:t>62 397грн.</a:t>
            </a:r>
            <a:r>
              <a:rPr lang="uk-UA" sz="1800" dirty="0" smtClean="0"/>
              <a:t> більше, ніж за </a:t>
            </a:r>
            <a:r>
              <a:rPr lang="uk-UA" sz="1800" b="1" i="1" dirty="0" smtClean="0"/>
              <a:t>2018 рік</a:t>
            </a:r>
            <a:r>
              <a:rPr lang="uk-UA" sz="1800" dirty="0" smtClean="0"/>
              <a:t>.</a:t>
            </a:r>
            <a:r>
              <a:rPr lang="uk-UA" dirty="0" smtClean="0"/>
              <a:t/>
            </a:r>
            <a:br>
              <a:rPr lang="uk-UA" dirty="0" smtClean="0"/>
            </a:br>
            <a:endParaRPr lang="uk-UA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Autofit/>
          </a:bodyPr>
          <a:lstStyle/>
          <a:p>
            <a:r>
              <a:rPr lang="uk-UA" sz="1600" b="1" dirty="0" smtClean="0"/>
              <a:t/>
            </a:r>
            <a:br>
              <a:rPr lang="uk-UA" sz="1600" b="1" dirty="0" smtClean="0"/>
            </a:br>
            <a:r>
              <a:rPr lang="uk-UA" sz="1600" b="1" dirty="0" smtClean="0"/>
              <a:t>А</a:t>
            </a:r>
            <a:r>
              <a:rPr lang="ru-RU" sz="1600" b="1" dirty="0" err="1" smtClean="0"/>
              <a:t>кцизн</a:t>
            </a:r>
            <a:r>
              <a:rPr lang="uk-UA" sz="1600" b="1" dirty="0" err="1" smtClean="0"/>
              <a:t>ого</a:t>
            </a:r>
            <a:r>
              <a:rPr lang="ru-RU" sz="1600" b="1" dirty="0" smtClean="0"/>
              <a:t> </a:t>
            </a:r>
            <a:r>
              <a:rPr lang="ru-RU" sz="1600" b="1" dirty="0" err="1" smtClean="0"/>
              <a:t>подат</a:t>
            </a:r>
            <a:r>
              <a:rPr lang="uk-UA" sz="1600" b="1" dirty="0" err="1" smtClean="0"/>
              <a:t>к</a:t>
            </a:r>
            <a:r>
              <a:rPr lang="uk-UA" sz="1600" dirty="0" err="1" smtClean="0"/>
              <a:t>у</a:t>
            </a:r>
            <a:r>
              <a:rPr lang="uk-UA" sz="1600" dirty="0" smtClean="0"/>
              <a:t>  підприємцями сплачено </a:t>
            </a:r>
            <a:r>
              <a:rPr lang="uk-UA" sz="1600" b="1" i="1" dirty="0" smtClean="0"/>
              <a:t>178 066 </a:t>
            </a:r>
            <a:r>
              <a:rPr lang="ru-RU" sz="1600" b="1" i="1" dirty="0" err="1" smtClean="0"/>
              <a:t>грн</a:t>
            </a:r>
            <a:r>
              <a:rPr lang="ru-RU" sz="1600" dirty="0" smtClean="0"/>
              <a:t>., </a:t>
            </a:r>
            <a:r>
              <a:rPr lang="uk-UA" sz="1600" dirty="0" smtClean="0"/>
              <a:t>щ</a:t>
            </a:r>
            <a:r>
              <a:rPr lang="ru-RU" sz="1600" dirty="0" smtClean="0"/>
              <a:t>о на </a:t>
            </a:r>
            <a:r>
              <a:rPr lang="uk-UA" sz="1600" b="1" i="1" dirty="0" smtClean="0"/>
              <a:t>11 666 </a:t>
            </a:r>
            <a:r>
              <a:rPr lang="ru-RU" sz="1600" b="1" i="1" dirty="0" err="1" smtClean="0"/>
              <a:t>грн</a:t>
            </a:r>
            <a:r>
              <a:rPr lang="ru-RU" sz="1600" dirty="0" smtClean="0"/>
              <a:t>. </a:t>
            </a:r>
            <a:r>
              <a:rPr lang="ru-RU" sz="1600" dirty="0" err="1" smtClean="0"/>
              <a:t>більше</a:t>
            </a:r>
            <a:r>
              <a:rPr lang="ru-RU" sz="1600" dirty="0" smtClean="0"/>
              <a:t> </a:t>
            </a:r>
            <a:r>
              <a:rPr lang="ru-RU" sz="1600" dirty="0" err="1" smtClean="0"/>
              <a:t>затвердженого</a:t>
            </a:r>
            <a:r>
              <a:rPr lang="ru-RU" sz="1600" dirty="0" smtClean="0"/>
              <a:t> плану</a:t>
            </a:r>
            <a:r>
              <a:rPr lang="uk-UA" sz="1600" dirty="0" smtClean="0"/>
              <a:t> на </a:t>
            </a:r>
            <a:r>
              <a:rPr lang="uk-UA" sz="1600" b="1" i="1" dirty="0" smtClean="0"/>
              <a:t>2019 рік. </a:t>
            </a:r>
            <a:r>
              <a:rPr lang="uk-UA" sz="1600" dirty="0" smtClean="0"/>
              <a:t>(відсоток виконання </a:t>
            </a:r>
            <a:r>
              <a:rPr lang="uk-UA" sz="1600" b="1" i="1" dirty="0" smtClean="0"/>
              <a:t>107,0%</a:t>
            </a:r>
            <a:r>
              <a:rPr lang="uk-UA" sz="1600" dirty="0" smtClean="0"/>
              <a:t>), </a:t>
            </a:r>
            <a:br>
              <a:rPr lang="uk-UA" sz="1600" dirty="0" smtClean="0"/>
            </a:br>
            <a:r>
              <a:rPr lang="uk-UA" sz="1600" dirty="0" smtClean="0"/>
              <a:t>та на </a:t>
            </a:r>
            <a:r>
              <a:rPr lang="uk-UA" sz="1600" b="1" i="1" dirty="0" smtClean="0"/>
              <a:t>22447 грн</a:t>
            </a:r>
            <a:r>
              <a:rPr lang="uk-UA" sz="1600" dirty="0" smtClean="0"/>
              <a:t>. більше , ніж за </a:t>
            </a:r>
            <a:r>
              <a:rPr lang="uk-UA" sz="1600" b="1" i="1" dirty="0" smtClean="0"/>
              <a:t>2018 рік.</a:t>
            </a:r>
            <a:r>
              <a:rPr lang="uk-UA" sz="1600" dirty="0" smtClean="0"/>
              <a:t/>
            </a:r>
            <a:br>
              <a:rPr lang="uk-UA" sz="1600" dirty="0" smtClean="0"/>
            </a:br>
            <a:endParaRPr lang="uk-UA" sz="16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86210"/>
          </a:xfrm>
        </p:spPr>
        <p:txBody>
          <a:bodyPr>
            <a:noAutofit/>
          </a:bodyPr>
          <a:lstStyle/>
          <a:p>
            <a:r>
              <a:rPr lang="uk-UA" sz="1600" b="1" dirty="0" smtClean="0"/>
              <a:t/>
            </a:r>
            <a:br>
              <a:rPr lang="uk-UA" sz="1600" b="1" dirty="0" smtClean="0"/>
            </a:br>
            <a:r>
              <a:rPr lang="uk-UA" sz="1600" b="1" dirty="0" smtClean="0"/>
              <a:t>Земельного  податку та орендної плати </a:t>
            </a:r>
            <a:r>
              <a:rPr lang="uk-UA" sz="1600" dirty="0" smtClean="0"/>
              <a:t>за </a:t>
            </a:r>
            <a:r>
              <a:rPr lang="uk-UA" sz="1600" b="1" i="1" dirty="0" smtClean="0"/>
              <a:t>2019 рік </a:t>
            </a:r>
            <a:r>
              <a:rPr lang="uk-UA" sz="1600" dirty="0" smtClean="0"/>
              <a:t>надійшло до бюджету ОТГ  </a:t>
            </a:r>
            <a:br>
              <a:rPr lang="uk-UA" sz="1600" dirty="0" smtClean="0"/>
            </a:br>
            <a:r>
              <a:rPr lang="uk-UA" sz="1600" b="1" i="1" dirty="0" smtClean="0"/>
              <a:t>2 270 840 грн.</a:t>
            </a:r>
            <a:r>
              <a:rPr lang="uk-UA" sz="1600" dirty="0" smtClean="0"/>
              <a:t>, що на </a:t>
            </a:r>
            <a:r>
              <a:rPr lang="uk-UA" sz="1600" b="1" i="1" dirty="0" smtClean="0"/>
              <a:t>608 500 грн.</a:t>
            </a:r>
            <a:r>
              <a:rPr lang="uk-UA" sz="1600" dirty="0" smtClean="0"/>
              <a:t> більше затвердженого плану на </a:t>
            </a:r>
            <a:r>
              <a:rPr lang="uk-UA" sz="1600" b="1" i="1" dirty="0" smtClean="0"/>
              <a:t>2019 рік </a:t>
            </a:r>
            <a:r>
              <a:rPr lang="uk-UA" sz="1600" dirty="0" smtClean="0"/>
              <a:t>(відсоток</a:t>
            </a:r>
            <a:r>
              <a:rPr lang="uk-UA" sz="1600" b="1" i="1" dirty="0" smtClean="0"/>
              <a:t> </a:t>
            </a:r>
            <a:r>
              <a:rPr lang="uk-UA" sz="1600" dirty="0" smtClean="0"/>
              <a:t>виконання </a:t>
            </a:r>
            <a:r>
              <a:rPr lang="uk-UA" sz="1600" b="1" i="1" dirty="0" smtClean="0"/>
              <a:t>109,7 %</a:t>
            </a:r>
            <a:r>
              <a:rPr lang="uk-UA" sz="1600" dirty="0" smtClean="0"/>
              <a:t>), та на </a:t>
            </a:r>
            <a:r>
              <a:rPr lang="uk-UA" sz="1600" b="1" i="1" dirty="0" smtClean="0"/>
              <a:t>1 381 746 грн</a:t>
            </a:r>
            <a:r>
              <a:rPr lang="uk-UA" sz="1600" dirty="0" smtClean="0"/>
              <a:t>. більше , ніж за </a:t>
            </a:r>
            <a:r>
              <a:rPr lang="uk-UA" sz="1600" b="1" i="1" dirty="0" smtClean="0"/>
              <a:t>2018 рік.</a:t>
            </a:r>
            <a:r>
              <a:rPr lang="uk-UA" sz="1600" dirty="0" smtClean="0"/>
              <a:t/>
            </a:r>
            <a:br>
              <a:rPr lang="uk-UA" sz="1600" dirty="0" smtClean="0"/>
            </a:br>
            <a:r>
              <a:rPr lang="uk-UA" sz="1600" dirty="0" smtClean="0"/>
              <a:t>Такий відсоток виконання досягнуто за рахунок сплати даного податку комунальним підприємством «Добробут-Захід» - </a:t>
            </a:r>
            <a:r>
              <a:rPr lang="uk-UA" sz="1600" b="1" i="1" dirty="0" smtClean="0"/>
              <a:t>866 047 грн</a:t>
            </a:r>
            <a:r>
              <a:rPr lang="uk-UA" sz="1600" dirty="0" smtClean="0"/>
              <a:t>.</a:t>
            </a:r>
            <a:br>
              <a:rPr lang="uk-UA" sz="1600" dirty="0" smtClean="0"/>
            </a:br>
            <a:r>
              <a:rPr lang="uk-UA" sz="1600" dirty="0" smtClean="0"/>
              <a:t> та ПАТ Укрзалізниця – </a:t>
            </a:r>
            <a:r>
              <a:rPr lang="uk-UA" sz="1600" b="1" i="1" dirty="0" smtClean="0"/>
              <a:t>611 374 грн.</a:t>
            </a:r>
            <a:r>
              <a:rPr lang="uk-UA" sz="1600" dirty="0" smtClean="0"/>
              <a:t/>
            </a:r>
            <a:br>
              <a:rPr lang="uk-UA" sz="1600" dirty="0" smtClean="0"/>
            </a:br>
            <a:endParaRPr lang="uk-UA" sz="16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2205038"/>
          <a:ext cx="8229600" cy="39211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rmAutofit fontScale="90000"/>
          </a:bodyPr>
          <a:lstStyle/>
          <a:p>
            <a:r>
              <a:rPr lang="uk-UA" sz="1800" b="1" dirty="0" smtClean="0"/>
              <a:t/>
            </a:r>
            <a:br>
              <a:rPr lang="uk-UA" sz="1800" b="1" dirty="0" smtClean="0"/>
            </a:br>
            <a:r>
              <a:rPr lang="uk-UA" sz="1800" b="1" dirty="0" smtClean="0"/>
              <a:t/>
            </a:r>
            <a:br>
              <a:rPr lang="uk-UA" sz="1800" b="1" dirty="0" smtClean="0"/>
            </a:br>
            <a:r>
              <a:rPr lang="uk-UA" sz="2000" dirty="0" smtClean="0"/>
              <a:t>Сума податку </a:t>
            </a:r>
            <a:r>
              <a:rPr lang="uk-UA" sz="2000" b="1" dirty="0" smtClean="0"/>
              <a:t>на нерухоме майно</a:t>
            </a:r>
            <a:r>
              <a:rPr lang="uk-UA" sz="2000" dirty="0" smtClean="0"/>
              <a:t> </a:t>
            </a:r>
            <a:r>
              <a:rPr lang="uk-UA" sz="2000" b="1" dirty="0" smtClean="0"/>
              <a:t>відмінне від земельної ділянки </a:t>
            </a:r>
            <a:r>
              <a:rPr lang="uk-UA" sz="2000" dirty="0" smtClean="0"/>
              <a:t>за </a:t>
            </a:r>
            <a:r>
              <a:rPr lang="uk-UA" sz="2000" b="1" i="1" dirty="0" smtClean="0"/>
              <a:t>2019 рік  </a:t>
            </a:r>
            <a:r>
              <a:rPr lang="uk-UA" sz="2000" dirty="0" smtClean="0"/>
              <a:t>становить </a:t>
            </a:r>
            <a:r>
              <a:rPr lang="uk-UA" sz="2000" b="1" i="1" dirty="0" smtClean="0"/>
              <a:t>266 554 грн. </a:t>
            </a:r>
            <a:r>
              <a:rPr lang="uk-UA" sz="2000" dirty="0" smtClean="0"/>
              <a:t>, що на </a:t>
            </a:r>
            <a:r>
              <a:rPr lang="uk-UA" sz="2000" b="1" i="1" dirty="0" smtClean="0"/>
              <a:t>49 484 грн.  </a:t>
            </a:r>
            <a:r>
              <a:rPr lang="uk-UA" sz="2000" dirty="0" smtClean="0"/>
              <a:t>більше планових показників на звітний період, та на </a:t>
            </a:r>
            <a:r>
              <a:rPr lang="uk-UA" sz="2000" b="1" i="1" dirty="0" smtClean="0"/>
              <a:t>105 795 грн. </a:t>
            </a:r>
            <a:r>
              <a:rPr lang="uk-UA" sz="2000" dirty="0" smtClean="0"/>
              <a:t>більше, ніж  за </a:t>
            </a:r>
            <a:r>
              <a:rPr lang="uk-UA" sz="2000" b="1" i="1" dirty="0" smtClean="0"/>
              <a:t>2018 рік</a:t>
            </a:r>
            <a:r>
              <a:rPr lang="uk-UA" sz="2000" dirty="0" smtClean="0"/>
              <a:t>.</a:t>
            </a:r>
            <a:r>
              <a:rPr lang="uk-UA" dirty="0" smtClean="0"/>
              <a:t/>
            </a:r>
            <a:br>
              <a:rPr lang="uk-UA" dirty="0" smtClean="0"/>
            </a:br>
            <a:endParaRPr lang="uk-UA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1089791"/>
            <a:ext cx="9144000" cy="36933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    </a:t>
            </a:r>
            <a:r>
              <a:rPr kumimoji="0" lang="ru-RU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До </a:t>
            </a:r>
            <a:r>
              <a:rPr kumimoji="0" lang="ru-RU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спеціального</a:t>
            </a:r>
            <a:r>
              <a:rPr kumimoji="0" lang="ru-RU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фонду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сільського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 бюджету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об’єднаної територіальної  громади за </a:t>
            </a:r>
          </a:p>
          <a:p>
            <a:pPr lvl="0" algn="ctr" fontAlgn="base">
              <a:spcBef>
                <a:spcPct val="0"/>
              </a:spcBef>
              <a:spcAft>
                <a:spcPct val="0"/>
              </a:spcAft>
            </a:pPr>
            <a:r>
              <a:rPr lang="uk-UA" b="1" i="1" dirty="0" smtClean="0"/>
              <a:t>2019 рік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надійшло (без трансферт)  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2 055 310,93 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н.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,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215,4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 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н.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на одного жителя ОТГ</a:t>
            </a:r>
            <a:r>
              <a:rPr kumimoji="0" lang="uk-UA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(відсоток виконання плану за вказаний період -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284,2%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)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в т.ч.</a:t>
            </a:r>
            <a:r>
              <a:rPr lang="uk-UA" dirty="0" smtClean="0">
                <a:latin typeface="Arial" pitchFamily="34" charset="0"/>
                <a:cs typeface="Arial" pitchFamily="34" charset="0"/>
              </a:rPr>
              <a:t>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Е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кологічного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податку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–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9 865 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н.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,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(відсоток виконання плану за вказаний період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120,3%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)  що на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1 579</a:t>
            </a:r>
            <a:r>
              <a:rPr kumimoji="0" lang="uk-UA" b="1" i="1" u="none" strike="noStrike" cap="none" normalizeH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грн.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більше, ніж за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201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8 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р</a:t>
            </a:r>
            <a:r>
              <a:rPr lang="uk-UA" b="1" i="1" dirty="0" err="1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ік</a:t>
            </a:r>
            <a:r>
              <a:rPr kumimoji="0" lang="ru-RU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endParaRPr kumimoji="0" lang="uk-UA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Неподаткові надходження –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2 045 446 </a:t>
            </a:r>
            <a:r>
              <a:rPr kumimoji="0" lang="uk-UA" b="1" i="1" u="none" strike="noStrike" cap="none" normalizeH="0" baseline="0" dirty="0" smtClean="0" bmk="OLE_LINK97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грн</a:t>
            </a:r>
            <a:r>
              <a:rPr kumimoji="0" lang="uk-UA" b="0" i="0" u="none" strike="noStrike" cap="none" normalizeH="0" baseline="0" dirty="0" smtClean="0" bmk="OLE_LINK97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, що на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1 330 346 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н. 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більше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затвердженого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плану на 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вказаний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період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(відсоток виконання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286,0 %</a:t>
            </a:r>
            <a:r>
              <a:rPr kumimoji="0" lang="uk-UA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)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,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та на       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680 682 г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рн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 більше відповідного періоду минулого року.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  </a:t>
            </a:r>
            <a:r>
              <a:rPr kumimoji="0" lang="uk-UA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Субвенії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з обласного бюджету надійшло</a:t>
            </a:r>
            <a:r>
              <a:rPr kumimoji="0" lang="uk-UA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1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205 000 грн.</a:t>
            </a:r>
            <a:endParaRPr kumimoji="0" lang="uk-UA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76673"/>
            <a:ext cx="7772400" cy="1080119"/>
          </a:xfrm>
        </p:spPr>
        <p:txBody>
          <a:bodyPr>
            <a:normAutofit/>
          </a:bodyPr>
          <a:lstStyle/>
          <a:p>
            <a:r>
              <a:rPr lang="uk-UA" sz="2800" b="1" dirty="0" smtClean="0"/>
              <a:t/>
            </a:r>
            <a:br>
              <a:rPr lang="uk-UA" sz="2800" b="1" dirty="0" smtClean="0"/>
            </a:br>
            <a:r>
              <a:rPr lang="uk-UA" sz="2800" dirty="0" smtClean="0"/>
              <a:t>Додаток 2</a:t>
            </a:r>
            <a:endParaRPr lang="uk-UA" sz="28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03648" y="1988840"/>
            <a:ext cx="6400800" cy="2664296"/>
          </a:xfrm>
        </p:spPr>
        <p:txBody>
          <a:bodyPr>
            <a:normAutofit/>
          </a:bodyPr>
          <a:lstStyle/>
          <a:p>
            <a:r>
              <a:rPr lang="uk-UA" b="1" i="1" dirty="0" smtClean="0">
                <a:solidFill>
                  <a:schemeClr val="tx1"/>
                </a:solidFill>
              </a:rPr>
              <a:t>Виконання видатків сільського бюджету </a:t>
            </a:r>
            <a:r>
              <a:rPr lang="uk-UA" b="1" i="1" dirty="0" err="1" smtClean="0">
                <a:solidFill>
                  <a:schemeClr val="tx1"/>
                </a:solidFill>
              </a:rPr>
              <a:t>П’ядицької</a:t>
            </a:r>
            <a:r>
              <a:rPr lang="uk-UA" b="1" i="1" dirty="0" smtClean="0">
                <a:solidFill>
                  <a:schemeClr val="tx1"/>
                </a:solidFill>
              </a:rPr>
              <a:t> об’єднаної територіальної громади</a:t>
            </a:r>
          </a:p>
          <a:p>
            <a:r>
              <a:rPr lang="uk-UA" b="1" i="1" dirty="0" smtClean="0">
                <a:solidFill>
                  <a:schemeClr val="tx1"/>
                </a:solidFill>
              </a:rPr>
              <a:t> за 2019 рік</a:t>
            </a:r>
            <a:endParaRPr lang="uk-UA" b="1" i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484784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    </a:t>
            </a:r>
            <a:br>
              <a:rPr lang="ru-RU" dirty="0" smtClean="0"/>
            </a:br>
            <a:r>
              <a:rPr lang="ru-RU" sz="2000" dirty="0" smtClean="0"/>
              <a:t>  </a:t>
            </a:r>
            <a:r>
              <a:rPr lang="ru-RU" sz="2000" dirty="0" err="1" smtClean="0"/>
              <a:t>Видатки</a:t>
            </a:r>
            <a:r>
              <a:rPr lang="ru-RU" sz="2000" dirty="0" smtClean="0"/>
              <a:t> </a:t>
            </a:r>
            <a:r>
              <a:rPr lang="uk-UA" sz="2000" dirty="0" smtClean="0"/>
              <a:t>сільського</a:t>
            </a:r>
            <a:r>
              <a:rPr lang="ru-RU" sz="2000" dirty="0" smtClean="0"/>
              <a:t> бюджету за </a:t>
            </a:r>
            <a:r>
              <a:rPr lang="uk-UA" sz="2000" b="1" i="1" dirty="0" smtClean="0"/>
              <a:t>2019 рік </a:t>
            </a:r>
            <a:r>
              <a:rPr lang="ru-RU" sz="2000" b="1" dirty="0" smtClean="0"/>
              <a:t>по </a:t>
            </a:r>
            <a:r>
              <a:rPr lang="ru-RU" sz="2000" b="1" dirty="0" err="1" smtClean="0"/>
              <a:t>загальному</a:t>
            </a:r>
            <a:r>
              <a:rPr lang="ru-RU" sz="2000" b="1" dirty="0" smtClean="0"/>
              <a:t> фонду</a:t>
            </a:r>
            <a:br>
              <a:rPr lang="ru-RU" sz="2000" b="1" dirty="0" smtClean="0"/>
            </a:br>
            <a:r>
              <a:rPr lang="ru-RU" sz="2000" b="1" dirty="0" smtClean="0"/>
              <a:t> </a:t>
            </a:r>
            <a:r>
              <a:rPr lang="ru-RU" sz="2000" dirty="0" smtClean="0"/>
              <a:t>с</a:t>
            </a:r>
            <a:r>
              <a:rPr lang="uk-UA" sz="2000" dirty="0" err="1" smtClean="0"/>
              <a:t>тановлять</a:t>
            </a:r>
            <a:r>
              <a:rPr lang="uk-UA" sz="2000" dirty="0" smtClean="0"/>
              <a:t>  </a:t>
            </a:r>
            <a:r>
              <a:rPr lang="uk-UA" sz="2000" b="1" i="1" dirty="0" smtClean="0"/>
              <a:t>51 002 913 </a:t>
            </a:r>
            <a:r>
              <a:rPr lang="ru-RU" sz="2000" b="1" i="1" dirty="0" err="1" smtClean="0"/>
              <a:t>гр</a:t>
            </a:r>
            <a:r>
              <a:rPr lang="uk-UA" sz="2000" b="1" i="1" dirty="0" smtClean="0"/>
              <a:t>н. </a:t>
            </a:r>
            <a:r>
              <a:rPr lang="uk-UA" sz="2000" dirty="0" smtClean="0"/>
              <a:t>, це  </a:t>
            </a:r>
            <a:r>
              <a:rPr lang="uk-UA" sz="2000" b="1" i="1" dirty="0" smtClean="0"/>
              <a:t>98,1%  </a:t>
            </a:r>
            <a:r>
              <a:rPr lang="uk-UA" sz="2000" dirty="0" smtClean="0"/>
              <a:t>до плану на звітний період. </a:t>
            </a:r>
            <a:br>
              <a:rPr lang="uk-UA" sz="2000" dirty="0" smtClean="0"/>
            </a:br>
            <a:r>
              <a:rPr lang="ru-RU" sz="2000" dirty="0" smtClean="0"/>
              <a:t>При </a:t>
            </a:r>
            <a:r>
              <a:rPr lang="ru-RU" sz="2000" dirty="0" err="1" smtClean="0"/>
              <a:t>фінансуванні</a:t>
            </a:r>
            <a:r>
              <a:rPr lang="ru-RU" sz="2000" dirty="0" smtClean="0"/>
              <a:t> </a:t>
            </a:r>
            <a:r>
              <a:rPr lang="uk-UA" sz="2000" dirty="0" smtClean="0"/>
              <a:t>сільського бюджету</a:t>
            </a:r>
            <a:r>
              <a:rPr lang="ru-RU" sz="2000" dirty="0" smtClean="0"/>
              <a:t> в </a:t>
            </a:r>
            <a:r>
              <a:rPr lang="ru-RU" sz="2000" dirty="0" err="1" smtClean="0"/>
              <a:t>першочерговому</a:t>
            </a:r>
            <a:r>
              <a:rPr lang="ru-RU" sz="2000" dirty="0" smtClean="0"/>
              <a:t> порядку </a:t>
            </a:r>
            <a:r>
              <a:rPr lang="ru-RU" sz="2000" dirty="0" err="1" smtClean="0"/>
              <a:t>фінансувались</a:t>
            </a:r>
            <a:r>
              <a:rPr lang="ru-RU" sz="2000" dirty="0" smtClean="0"/>
              <a:t> </a:t>
            </a:r>
            <a:r>
              <a:rPr lang="ru-RU" sz="2000" dirty="0" err="1" smtClean="0"/>
              <a:t>видатки</a:t>
            </a:r>
            <a:r>
              <a:rPr lang="ru-RU" sz="2000" dirty="0" smtClean="0"/>
              <a:t> по </a:t>
            </a:r>
            <a:r>
              <a:rPr lang="ru-RU" sz="2000" dirty="0" err="1" smtClean="0"/>
              <a:t>захищених</a:t>
            </a:r>
            <a:r>
              <a:rPr lang="ru-RU" sz="2000" dirty="0" smtClean="0"/>
              <a:t> </a:t>
            </a:r>
            <a:r>
              <a:rPr lang="ru-RU" sz="2000" dirty="0" err="1" smtClean="0"/>
              <a:t>статтях</a:t>
            </a:r>
            <a:r>
              <a:rPr lang="ru-RU" sz="2000" dirty="0" smtClean="0"/>
              <a:t> </a:t>
            </a:r>
            <a:r>
              <a:rPr lang="ru-RU" sz="2000" dirty="0" err="1" smtClean="0"/>
              <a:t>витрат</a:t>
            </a:r>
            <a:r>
              <a:rPr lang="ru-RU" sz="2000" dirty="0" smtClean="0"/>
              <a:t>, </a:t>
            </a:r>
            <a:r>
              <a:rPr lang="ru-RU" sz="2000" dirty="0" err="1" smtClean="0"/>
              <a:t>визначених</a:t>
            </a:r>
            <a:r>
              <a:rPr lang="ru-RU" sz="2000" dirty="0" smtClean="0"/>
              <a:t> у </a:t>
            </a:r>
            <a:r>
              <a:rPr lang="ru-RU" sz="2000" dirty="0" err="1" smtClean="0"/>
              <a:t>рішенні</a:t>
            </a:r>
            <a:r>
              <a:rPr lang="ru-RU" sz="2000" dirty="0" smtClean="0"/>
              <a:t> про </a:t>
            </a:r>
            <a:r>
              <a:rPr lang="ru-RU" sz="2000" dirty="0" err="1" smtClean="0"/>
              <a:t>прийняття</a:t>
            </a:r>
            <a:r>
              <a:rPr lang="ru-RU" sz="2000" dirty="0" smtClean="0"/>
              <a:t> </a:t>
            </a:r>
            <a:r>
              <a:rPr lang="uk-UA" sz="2000" dirty="0" smtClean="0"/>
              <a:t>сільського</a:t>
            </a:r>
            <a:r>
              <a:rPr lang="ru-RU" sz="2000" dirty="0" smtClean="0"/>
              <a:t> бюджету</a:t>
            </a:r>
            <a:r>
              <a:rPr lang="uk-UA" sz="2000" dirty="0" smtClean="0"/>
              <a:t> на </a:t>
            </a:r>
            <a:r>
              <a:rPr lang="uk-UA" sz="2000" b="1" i="1" dirty="0" smtClean="0"/>
              <a:t>2019 рік</a:t>
            </a:r>
            <a:r>
              <a:rPr lang="ru-RU" sz="2000" dirty="0" smtClean="0"/>
              <a:t>.</a:t>
            </a:r>
            <a:r>
              <a:rPr lang="uk-UA" sz="1800" dirty="0" smtClean="0"/>
              <a:t/>
            </a:r>
            <a:br>
              <a:rPr lang="uk-UA" sz="1800" dirty="0" smtClean="0"/>
            </a:br>
            <a:r>
              <a:rPr lang="uk-UA" sz="1800" dirty="0" smtClean="0"/>
              <a:t/>
            </a:r>
            <a:br>
              <a:rPr lang="uk-UA" sz="1800" dirty="0" smtClean="0"/>
            </a:br>
            <a:endParaRPr lang="uk-UA" sz="1800" dirty="0"/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70992" y="1484784"/>
          <a:ext cx="9073008" cy="5373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uk-UA" sz="2000" b="1" i="1" dirty="0"/>
              <a:t>Касові видатки на організаційне, інформаційно-аналітичне та матеріально-технічне забезпечення діяльності ОТГ </a:t>
            </a:r>
            <a:br>
              <a:rPr lang="uk-UA" sz="2000" b="1" i="1" dirty="0"/>
            </a:br>
            <a:r>
              <a:rPr lang="uk-UA" sz="2000" dirty="0"/>
              <a:t>становлять </a:t>
            </a:r>
            <a:r>
              <a:rPr lang="uk-UA" sz="2000" b="1" i="1" dirty="0" smtClean="0"/>
              <a:t>5 252 172 </a:t>
            </a:r>
            <a:r>
              <a:rPr lang="ru-RU" sz="2000" b="1" i="1" dirty="0" err="1" smtClean="0"/>
              <a:t>гр</a:t>
            </a:r>
            <a:r>
              <a:rPr lang="uk-UA" sz="2000" b="1" i="1" dirty="0"/>
              <a:t>н</a:t>
            </a:r>
            <a:r>
              <a:rPr lang="uk-UA" sz="2000" b="1" i="1" dirty="0" smtClean="0"/>
              <a:t>. 09 коп. </a:t>
            </a:r>
            <a:r>
              <a:rPr lang="uk-UA" sz="2000" dirty="0"/>
              <a:t>або </a:t>
            </a:r>
            <a:r>
              <a:rPr lang="uk-UA" sz="2000" b="1" i="1" dirty="0" smtClean="0"/>
              <a:t>10,3 </a:t>
            </a:r>
            <a:r>
              <a:rPr lang="uk-UA" sz="2000" b="1" i="1" dirty="0"/>
              <a:t>% </a:t>
            </a:r>
            <a:r>
              <a:rPr lang="uk-UA" sz="2000" dirty="0"/>
              <a:t>від загальної суми видатків.</a:t>
            </a:r>
            <a:br>
              <a:rPr lang="uk-UA" sz="2000" dirty="0"/>
            </a:br>
            <a:r>
              <a:rPr lang="uk-UA" sz="1800" b="1" dirty="0" err="1"/>
              <a:t>тис.грн</a:t>
            </a:r>
            <a:r>
              <a:rPr lang="uk-UA" sz="1800" b="1" dirty="0"/>
              <a:t>.</a:t>
            </a:r>
            <a:r>
              <a:rPr lang="uk-UA" sz="2000" b="1" i="1" dirty="0"/>
              <a:t/>
            </a:r>
            <a:br>
              <a:rPr lang="uk-UA" sz="2000" b="1" i="1" dirty="0"/>
            </a:br>
            <a:endParaRPr lang="uk-UA" sz="2000" b="1" i="1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39552" y="1340768"/>
          <a:ext cx="8496944" cy="61926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6264696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r>
              <a:rPr lang="uk-UA" dirty="0" smtClean="0"/>
              <a:t> </a:t>
            </a:r>
          </a:p>
          <a:p>
            <a:pPr algn="ctr">
              <a:buNone/>
            </a:pPr>
            <a:r>
              <a:rPr lang="uk-UA" sz="6400" b="1" dirty="0" smtClean="0"/>
              <a:t>Касові видатки за  функціональною класифікацією по окремих функціях</a:t>
            </a:r>
            <a:r>
              <a:rPr lang="uk-UA" sz="6400" dirty="0" smtClean="0"/>
              <a:t>:</a:t>
            </a:r>
          </a:p>
          <a:p>
            <a:pPr>
              <a:buNone/>
            </a:pPr>
            <a:endParaRPr lang="uk-UA" sz="5600" dirty="0" smtClean="0"/>
          </a:p>
          <a:p>
            <a:r>
              <a:rPr lang="uk-UA" sz="5600" dirty="0" smtClean="0"/>
              <a:t> </a:t>
            </a:r>
            <a:r>
              <a:rPr lang="uk-UA" sz="5600" b="1" i="1" dirty="0" smtClean="0"/>
              <a:t>Видатки на організаційне, інформаційно-аналітичне та матеріально-технічне забезпечення діяльності ОТГ </a:t>
            </a:r>
            <a:r>
              <a:rPr lang="uk-UA" sz="5600" dirty="0" smtClean="0"/>
              <a:t>становлять </a:t>
            </a:r>
            <a:r>
              <a:rPr lang="uk-UA" sz="5600" b="1" i="1" dirty="0" smtClean="0"/>
              <a:t>5 252 172 </a:t>
            </a:r>
            <a:r>
              <a:rPr lang="ru-RU" sz="5600" b="1" i="1" dirty="0" err="1" smtClean="0"/>
              <a:t>гр</a:t>
            </a:r>
            <a:r>
              <a:rPr lang="uk-UA" sz="5600" b="1" i="1" dirty="0" smtClean="0"/>
              <a:t>н. </a:t>
            </a:r>
            <a:r>
              <a:rPr lang="uk-UA" sz="5600" dirty="0" smtClean="0"/>
              <a:t>або </a:t>
            </a:r>
            <a:r>
              <a:rPr lang="uk-UA" sz="5600" b="1" i="1" dirty="0" smtClean="0"/>
              <a:t>10,3 % </a:t>
            </a:r>
            <a:r>
              <a:rPr lang="uk-UA" sz="5600" dirty="0" smtClean="0"/>
              <a:t>від загальної суми видатків.</a:t>
            </a:r>
            <a:endParaRPr lang="uk-UA" sz="5600" b="1" i="1" dirty="0" smtClean="0"/>
          </a:p>
          <a:p>
            <a:endParaRPr lang="uk-UA" sz="5600" b="1" i="1" dirty="0" smtClean="0"/>
          </a:p>
          <a:p>
            <a:endParaRPr lang="uk-UA" sz="5600" b="1" i="1" dirty="0" smtClean="0"/>
          </a:p>
          <a:p>
            <a:r>
              <a:rPr lang="ru-RU" sz="5600" dirty="0" smtClean="0"/>
              <a:t>      </a:t>
            </a:r>
            <a:r>
              <a:rPr lang="uk-UA" sz="5600" b="1" i="1" dirty="0" smtClean="0"/>
              <a:t>Загальні вид</a:t>
            </a:r>
            <a:r>
              <a:rPr lang="ru-RU" sz="5600" b="1" i="1" dirty="0" err="1" smtClean="0"/>
              <a:t>атки</a:t>
            </a:r>
            <a:r>
              <a:rPr lang="uk-UA" sz="5600" b="1" i="1" dirty="0" smtClean="0"/>
              <a:t> по освіті </a:t>
            </a:r>
            <a:r>
              <a:rPr lang="uk-UA" sz="5600" dirty="0" smtClean="0"/>
              <a:t>– </a:t>
            </a:r>
            <a:r>
              <a:rPr lang="uk-UA" sz="5600" b="1" i="1" dirty="0" smtClean="0"/>
              <a:t>35 011 045 </a:t>
            </a:r>
            <a:r>
              <a:rPr lang="ru-RU" sz="5600" b="1" i="1" dirty="0" err="1" smtClean="0"/>
              <a:t>грн</a:t>
            </a:r>
            <a:r>
              <a:rPr lang="ru-RU" sz="5600" b="1" i="1" dirty="0" smtClean="0"/>
              <a:t>. </a:t>
            </a:r>
            <a:r>
              <a:rPr lang="ru-RU" sz="5600" i="1" dirty="0" err="1" smtClean="0"/>
              <a:t>або</a:t>
            </a:r>
            <a:r>
              <a:rPr lang="ru-RU" sz="5600" b="1" i="1" dirty="0" smtClean="0"/>
              <a:t> </a:t>
            </a:r>
            <a:r>
              <a:rPr lang="uk-UA" sz="5600" b="1" i="1" dirty="0" smtClean="0"/>
              <a:t>68,7% </a:t>
            </a:r>
            <a:r>
              <a:rPr lang="uk-UA" sz="5600" dirty="0" smtClean="0"/>
              <a:t>від загальної суми видатків, в т.ч.</a:t>
            </a:r>
          </a:p>
          <a:p>
            <a:endParaRPr lang="uk-UA" sz="5600" b="1" dirty="0" smtClean="0"/>
          </a:p>
          <a:p>
            <a:endParaRPr lang="uk-UA" sz="5600" b="1" dirty="0" smtClean="0"/>
          </a:p>
          <a:p>
            <a:r>
              <a:rPr lang="ru-RU" sz="5600" dirty="0" smtClean="0"/>
              <a:t>      </a:t>
            </a:r>
            <a:r>
              <a:rPr lang="uk-UA" sz="5600" b="1" i="1" dirty="0" smtClean="0"/>
              <a:t>Вид</a:t>
            </a:r>
            <a:r>
              <a:rPr lang="ru-RU" sz="5600" b="1" i="1" dirty="0" err="1" smtClean="0"/>
              <a:t>атки</a:t>
            </a:r>
            <a:r>
              <a:rPr lang="ru-RU" sz="5600" b="1" i="1" dirty="0" smtClean="0"/>
              <a:t> на </a:t>
            </a:r>
            <a:r>
              <a:rPr lang="ru-RU" sz="5600" b="1" i="1" dirty="0" err="1" smtClean="0"/>
              <a:t>утримання</a:t>
            </a:r>
            <a:r>
              <a:rPr lang="ru-RU" sz="5600" b="1" i="1" dirty="0" smtClean="0"/>
              <a:t> </a:t>
            </a:r>
            <a:r>
              <a:rPr lang="uk-UA" sz="5600" b="1" i="1" dirty="0" smtClean="0"/>
              <a:t>загально</a:t>
            </a:r>
            <a:r>
              <a:rPr lang="ru-RU" sz="5600" b="1" i="1" dirty="0" err="1" smtClean="0"/>
              <a:t>освітніх</a:t>
            </a:r>
            <a:r>
              <a:rPr lang="uk-UA" sz="5600" b="1" i="1" dirty="0" smtClean="0"/>
              <a:t> і позашкільних навчальних  закладів </a:t>
            </a:r>
            <a:r>
              <a:rPr lang="uk-UA" sz="5600" dirty="0" smtClean="0"/>
              <a:t>складають</a:t>
            </a:r>
            <a:r>
              <a:rPr lang="ru-RU" sz="5600" dirty="0" smtClean="0"/>
              <a:t>  –   </a:t>
            </a:r>
            <a:r>
              <a:rPr lang="uk-UA" sz="5600" b="1" i="1" dirty="0" smtClean="0"/>
              <a:t>29 950 228 </a:t>
            </a:r>
            <a:r>
              <a:rPr lang="ru-RU" sz="5600" b="1" i="1" dirty="0" err="1" smtClean="0"/>
              <a:t>грн</a:t>
            </a:r>
            <a:r>
              <a:rPr lang="ru-RU" sz="5600" dirty="0" smtClean="0"/>
              <a:t>., при </a:t>
            </a:r>
            <a:r>
              <a:rPr lang="ru-RU" sz="5600" dirty="0" err="1" smtClean="0"/>
              <a:t>плані</a:t>
            </a:r>
            <a:r>
              <a:rPr lang="ru-RU" sz="5600" dirty="0" smtClean="0"/>
              <a:t> </a:t>
            </a:r>
            <a:r>
              <a:rPr lang="uk-UA" sz="6000" b="1" i="1" dirty="0" smtClean="0"/>
              <a:t>2019 рік  </a:t>
            </a:r>
            <a:r>
              <a:rPr lang="uk-UA" sz="5600" b="1" i="1" dirty="0" smtClean="0"/>
              <a:t>30 442 944 </a:t>
            </a:r>
            <a:r>
              <a:rPr lang="ru-RU" sz="5600" b="1" i="1" dirty="0" err="1" smtClean="0"/>
              <a:t>гр</a:t>
            </a:r>
            <a:r>
              <a:rPr lang="uk-UA" sz="5600" b="1" i="1" dirty="0" smtClean="0"/>
              <a:t>н., </a:t>
            </a:r>
            <a:r>
              <a:rPr lang="uk-UA" sz="5600" b="1" dirty="0" smtClean="0"/>
              <a:t>85,5%</a:t>
            </a:r>
            <a:r>
              <a:rPr lang="uk-UA" sz="5600" dirty="0" smtClean="0"/>
              <a:t> від загальної суми видатків на освіту </a:t>
            </a:r>
            <a:r>
              <a:rPr lang="uk-UA" sz="5600" b="1" i="1" dirty="0" smtClean="0"/>
              <a:t>.</a:t>
            </a:r>
          </a:p>
          <a:p>
            <a:pPr>
              <a:buNone/>
            </a:pPr>
            <a:r>
              <a:rPr lang="uk-UA" sz="5600" dirty="0" smtClean="0"/>
              <a:t>      В тому числі за рахунок освітньої субвенції – </a:t>
            </a:r>
            <a:r>
              <a:rPr lang="uk-UA" sz="5600" b="1" i="1" dirty="0" smtClean="0"/>
              <a:t>20 267 300 грн.</a:t>
            </a:r>
            <a:r>
              <a:rPr lang="uk-UA" sz="5600" dirty="0" smtClean="0"/>
              <a:t>, </a:t>
            </a:r>
          </a:p>
          <a:p>
            <a:pPr>
              <a:buNone/>
            </a:pPr>
            <a:r>
              <a:rPr lang="uk-UA" sz="5600" dirty="0" smtClean="0"/>
              <a:t>	за рахунок додаткової дотації – </a:t>
            </a:r>
            <a:r>
              <a:rPr lang="uk-UA" sz="5600" b="1" i="1" dirty="0" smtClean="0"/>
              <a:t>3 297 800грн.,</a:t>
            </a:r>
          </a:p>
          <a:p>
            <a:pPr>
              <a:buNone/>
            </a:pPr>
            <a:r>
              <a:rPr lang="uk-UA" sz="5600" dirty="0" smtClean="0"/>
              <a:t>	за рахунок місцевого бюджету – </a:t>
            </a:r>
            <a:r>
              <a:rPr lang="uk-UA" sz="5600" b="1" i="1" dirty="0" smtClean="0"/>
              <a:t>6 385 128 грн. </a:t>
            </a:r>
          </a:p>
          <a:p>
            <a:pPr>
              <a:buNone/>
            </a:pPr>
            <a:r>
              <a:rPr lang="uk-UA" sz="5600" b="1" i="1" dirty="0" smtClean="0"/>
              <a:t>	</a:t>
            </a:r>
            <a:r>
              <a:rPr lang="uk-UA" sz="5600" dirty="0" smtClean="0"/>
              <a:t>Середні видатки на одного учня становлять </a:t>
            </a:r>
            <a:r>
              <a:rPr lang="uk-UA" sz="5600" b="1" i="1" dirty="0" smtClean="0"/>
              <a:t>30 375  грн.</a:t>
            </a:r>
          </a:p>
          <a:p>
            <a:endParaRPr lang="uk-UA" sz="5600" b="1" i="1" dirty="0" smtClean="0"/>
          </a:p>
          <a:p>
            <a:endParaRPr lang="uk-UA" sz="5600" b="1" i="1" dirty="0" smtClean="0"/>
          </a:p>
          <a:p>
            <a:r>
              <a:rPr lang="ru-RU" sz="5600" dirty="0" smtClean="0"/>
              <a:t> </a:t>
            </a:r>
            <a:r>
              <a:rPr lang="ru-RU" sz="5600" b="1" i="1" dirty="0" smtClean="0"/>
              <a:t>    </a:t>
            </a:r>
            <a:r>
              <a:rPr lang="uk-UA" sz="5600" b="1" i="1" dirty="0" smtClean="0"/>
              <a:t>В</a:t>
            </a:r>
            <a:r>
              <a:rPr lang="ru-RU" sz="5600" b="1" i="1" dirty="0" smtClean="0"/>
              <a:t>и</a:t>
            </a:r>
            <a:r>
              <a:rPr lang="uk-UA" sz="5600" b="1" i="1" dirty="0" smtClean="0"/>
              <a:t>датки</a:t>
            </a:r>
            <a:r>
              <a:rPr lang="ru-RU" sz="5600" b="1" i="1" dirty="0" smtClean="0"/>
              <a:t> на </a:t>
            </a:r>
            <a:r>
              <a:rPr lang="ru-RU" sz="5600" b="1" i="1" dirty="0" err="1" smtClean="0"/>
              <a:t>утримання</a:t>
            </a:r>
            <a:r>
              <a:rPr lang="ru-RU" sz="5600" b="1" i="1" dirty="0" smtClean="0"/>
              <a:t> </a:t>
            </a:r>
            <a:r>
              <a:rPr lang="ru-RU" sz="5600" b="1" i="1" dirty="0" err="1" smtClean="0"/>
              <a:t>дитячих</a:t>
            </a:r>
            <a:r>
              <a:rPr lang="ru-RU" sz="5600" b="1" i="1" dirty="0" smtClean="0"/>
              <a:t> </a:t>
            </a:r>
            <a:r>
              <a:rPr lang="ru-RU" sz="5600" b="1" i="1" dirty="0" err="1" smtClean="0"/>
              <a:t>дошкільних</a:t>
            </a:r>
            <a:r>
              <a:rPr lang="ru-RU" sz="5600" b="1" i="1" dirty="0" smtClean="0"/>
              <a:t> </a:t>
            </a:r>
            <a:r>
              <a:rPr lang="ru-RU" sz="5600" b="1" i="1" dirty="0" err="1" smtClean="0"/>
              <a:t>закладів</a:t>
            </a:r>
            <a:r>
              <a:rPr lang="ru-RU" sz="5600" dirty="0" smtClean="0"/>
              <a:t> </a:t>
            </a:r>
            <a:r>
              <a:rPr lang="uk-UA" sz="5600" dirty="0" smtClean="0"/>
              <a:t> складають  </a:t>
            </a:r>
            <a:r>
              <a:rPr lang="uk-UA" sz="5600" b="1" i="1" dirty="0" smtClean="0"/>
              <a:t>4 110 882 </a:t>
            </a:r>
            <a:r>
              <a:rPr lang="ru-RU" sz="5600" b="1" i="1" dirty="0" err="1" smtClean="0"/>
              <a:t>гр</a:t>
            </a:r>
            <a:r>
              <a:rPr lang="uk-UA" sz="5600" b="1" i="1" dirty="0" smtClean="0"/>
              <a:t>н. </a:t>
            </a:r>
            <a:r>
              <a:rPr lang="uk-UA" sz="5600" dirty="0" smtClean="0"/>
              <a:t>Це становить </a:t>
            </a:r>
            <a:r>
              <a:rPr lang="uk-UA" sz="5600" b="1" i="1" dirty="0" smtClean="0"/>
              <a:t>11,7 %  </a:t>
            </a:r>
            <a:r>
              <a:rPr lang="uk-UA" sz="5600" dirty="0" smtClean="0"/>
              <a:t>від загальної суми видатків на освіту. На одну дитину припадає </a:t>
            </a:r>
            <a:r>
              <a:rPr lang="uk-UA" sz="5600" b="1" i="1" dirty="0" smtClean="0"/>
              <a:t>20 151 грн.</a:t>
            </a:r>
          </a:p>
          <a:p>
            <a:endParaRPr lang="uk-UA" sz="5600" b="1" i="1" dirty="0" smtClean="0"/>
          </a:p>
          <a:p>
            <a:endParaRPr lang="uk-UA" sz="5600" b="1" i="1" dirty="0" smtClean="0"/>
          </a:p>
          <a:p>
            <a:r>
              <a:rPr lang="uk-UA" sz="5600" dirty="0" smtClean="0"/>
              <a:t>     </a:t>
            </a:r>
            <a:r>
              <a:rPr lang="uk-UA" sz="5600" b="1" i="1" dirty="0" smtClean="0"/>
              <a:t>На надання спеціальної освіти школою естетичного виховання </a:t>
            </a:r>
            <a:r>
              <a:rPr lang="uk-UA" sz="5600" dirty="0" smtClean="0"/>
              <a:t>витрачено за звітний період</a:t>
            </a:r>
          </a:p>
          <a:p>
            <a:pPr>
              <a:buNone/>
            </a:pPr>
            <a:r>
              <a:rPr lang="uk-UA" sz="5600" dirty="0" smtClean="0"/>
              <a:t>	  </a:t>
            </a:r>
            <a:r>
              <a:rPr lang="uk-UA" sz="5600" b="1" i="1" dirty="0" smtClean="0"/>
              <a:t>926 563 грн.  -  2,6 % </a:t>
            </a:r>
            <a:r>
              <a:rPr lang="uk-UA" sz="5600" dirty="0" smtClean="0"/>
              <a:t>від загальної суми видатків на освіту. Видатки на одну дитину – </a:t>
            </a:r>
            <a:r>
              <a:rPr lang="uk-UA" sz="5600" b="1" i="1" dirty="0" smtClean="0"/>
              <a:t>18 531 грн.</a:t>
            </a:r>
          </a:p>
          <a:p>
            <a:endParaRPr lang="uk-UA" sz="5600" b="1" i="1" dirty="0" smtClean="0"/>
          </a:p>
          <a:p>
            <a:pPr>
              <a:buNone/>
            </a:pPr>
            <a:endParaRPr lang="uk-UA" sz="5600" b="1" i="1" dirty="0" smtClean="0"/>
          </a:p>
          <a:p>
            <a:endParaRPr lang="uk-UA" sz="56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512" y="-387424"/>
            <a:ext cx="8784976" cy="1728192"/>
          </a:xfrm>
        </p:spPr>
        <p:txBody>
          <a:bodyPr>
            <a:normAutofit fontScale="90000"/>
          </a:bodyPr>
          <a:lstStyle/>
          <a:p>
            <a:r>
              <a:rPr lang="ru-RU" dirty="0"/>
              <a:t>  </a:t>
            </a:r>
            <a:r>
              <a:rPr lang="ru-RU" sz="1800" dirty="0"/>
              <a:t> </a:t>
            </a:r>
            <a:br>
              <a:rPr lang="ru-RU" sz="1800" dirty="0"/>
            </a:br>
            <a:r>
              <a:rPr lang="ru-RU" sz="1800" dirty="0" err="1"/>
              <a:t>Касові</a:t>
            </a:r>
            <a:r>
              <a:rPr lang="ru-RU" sz="1800" dirty="0"/>
              <a:t> </a:t>
            </a:r>
            <a:r>
              <a:rPr lang="uk-UA" sz="1800" dirty="0"/>
              <a:t>вид</a:t>
            </a:r>
            <a:r>
              <a:rPr lang="ru-RU" sz="1800" dirty="0" err="1"/>
              <a:t>атки</a:t>
            </a:r>
            <a:r>
              <a:rPr lang="ru-RU" sz="1800" dirty="0"/>
              <a:t> </a:t>
            </a:r>
            <a:r>
              <a:rPr lang="ru-RU" sz="1800" b="1" i="1" dirty="0"/>
              <a:t>на </a:t>
            </a:r>
            <a:r>
              <a:rPr lang="ru-RU" sz="1800" b="1" i="1" dirty="0" err="1"/>
              <a:t>утримання</a:t>
            </a:r>
            <a:r>
              <a:rPr lang="ru-RU" sz="1800" b="1" i="1" dirty="0"/>
              <a:t> </a:t>
            </a:r>
            <a:r>
              <a:rPr lang="uk-UA" sz="1800" b="1" i="1" dirty="0"/>
              <a:t>загально</a:t>
            </a:r>
            <a:r>
              <a:rPr lang="ru-RU" sz="1800" b="1" i="1" dirty="0" err="1"/>
              <a:t>освітніх</a:t>
            </a:r>
            <a:r>
              <a:rPr lang="uk-UA" sz="1800" b="1" i="1" dirty="0"/>
              <a:t>  закладів </a:t>
            </a:r>
            <a:r>
              <a:rPr lang="uk-UA" sz="1800" dirty="0"/>
              <a:t>складають</a:t>
            </a:r>
            <a:r>
              <a:rPr lang="ru-RU" sz="1800" dirty="0"/>
              <a:t>  –   </a:t>
            </a:r>
            <a:r>
              <a:rPr lang="uk-UA" sz="1800" b="1" i="1" dirty="0" smtClean="0"/>
              <a:t>29 950 228 </a:t>
            </a:r>
            <a:r>
              <a:rPr lang="ru-RU" sz="1800" b="1" i="1" dirty="0" err="1" smtClean="0"/>
              <a:t>грн</a:t>
            </a:r>
            <a:r>
              <a:rPr lang="ru-RU" sz="1800" b="1" i="1" dirty="0" smtClean="0"/>
              <a:t>. </a:t>
            </a:r>
            <a:r>
              <a:rPr lang="uk-UA" sz="1800" b="1" i="1" dirty="0"/>
              <a:t/>
            </a:r>
            <a:br>
              <a:rPr lang="uk-UA" sz="1800" b="1" i="1" dirty="0"/>
            </a:br>
            <a:r>
              <a:rPr lang="uk-UA" sz="1800" b="1" i="1" dirty="0"/>
              <a:t> </a:t>
            </a:r>
            <a:r>
              <a:rPr lang="uk-UA" sz="1800" dirty="0" smtClean="0"/>
              <a:t>Відсоток від </a:t>
            </a:r>
            <a:r>
              <a:rPr lang="uk-UA" sz="1800" dirty="0"/>
              <a:t>загальної суми видатків на освіту – </a:t>
            </a:r>
            <a:r>
              <a:rPr lang="uk-UA" sz="1800" b="1" i="1" dirty="0" smtClean="0"/>
              <a:t>85,5 </a:t>
            </a:r>
            <a:r>
              <a:rPr lang="uk-UA" sz="1800" b="1" i="1" dirty="0"/>
              <a:t>%.</a:t>
            </a:r>
            <a:br>
              <a:rPr lang="uk-UA" sz="1800" b="1" i="1" dirty="0"/>
            </a:br>
            <a:r>
              <a:rPr lang="uk-UA" sz="1800" dirty="0"/>
              <a:t>      В тому числі за рахунок освітньої субвенції – </a:t>
            </a:r>
            <a:r>
              <a:rPr lang="uk-UA" sz="1800" b="1" i="1" dirty="0" smtClean="0"/>
              <a:t>20 267 300 грн</a:t>
            </a:r>
            <a:r>
              <a:rPr lang="uk-UA" sz="1800" b="1" i="1" dirty="0"/>
              <a:t>.</a:t>
            </a:r>
            <a:r>
              <a:rPr lang="uk-UA" sz="1800" dirty="0"/>
              <a:t>, за рахунок додаткової дотації – </a:t>
            </a:r>
            <a:r>
              <a:rPr lang="uk-UA" sz="1800" dirty="0" smtClean="0"/>
              <a:t/>
            </a:r>
            <a:br>
              <a:rPr lang="uk-UA" sz="1800" dirty="0" smtClean="0"/>
            </a:br>
            <a:r>
              <a:rPr lang="uk-UA" sz="1800" b="1" i="1" dirty="0" smtClean="0"/>
              <a:t>3 297 800 грн., </a:t>
            </a:r>
            <a:r>
              <a:rPr lang="uk-UA" sz="1800" dirty="0" smtClean="0"/>
              <a:t>за рахунок субвенції з особливими освітніми потребами – </a:t>
            </a:r>
            <a:r>
              <a:rPr lang="uk-UA" sz="1800" b="1" i="1" dirty="0" smtClean="0"/>
              <a:t>178 700 грн., </a:t>
            </a:r>
            <a:r>
              <a:rPr lang="uk-UA" sz="1800" dirty="0" smtClean="0"/>
              <a:t>за рахунок субвенції на НУШ </a:t>
            </a:r>
            <a:r>
              <a:rPr lang="uk-UA" sz="1800" b="1" i="1" dirty="0" smtClean="0"/>
              <a:t>– 76 200 грн. </a:t>
            </a:r>
            <a:r>
              <a:rPr lang="uk-UA" sz="1800" dirty="0" smtClean="0"/>
              <a:t>за </a:t>
            </a:r>
            <a:r>
              <a:rPr lang="uk-UA" sz="1800" dirty="0"/>
              <a:t>рахунок місцевого бюджету – </a:t>
            </a:r>
            <a:r>
              <a:rPr lang="uk-UA" sz="1800" b="1" i="1" dirty="0" smtClean="0"/>
              <a:t>6 130 228 грн. </a:t>
            </a:r>
            <a:r>
              <a:rPr lang="uk-UA" sz="1800" b="1" i="1" dirty="0"/>
              <a:t/>
            </a:r>
            <a:br>
              <a:rPr lang="uk-UA" sz="1800" b="1" i="1" dirty="0"/>
            </a:br>
            <a:r>
              <a:rPr lang="uk-UA" sz="1800" b="1" i="1" dirty="0"/>
              <a:t>	</a:t>
            </a:r>
            <a:r>
              <a:rPr lang="uk-UA" sz="1800" dirty="0" smtClean="0"/>
              <a:t>Середні </a:t>
            </a:r>
            <a:r>
              <a:rPr lang="uk-UA" sz="1800" dirty="0"/>
              <a:t>видатки на одного </a:t>
            </a:r>
            <a:r>
              <a:rPr lang="uk-UA" sz="1800" dirty="0" smtClean="0"/>
              <a:t>учня та вихованця НВК </a:t>
            </a:r>
            <a:r>
              <a:rPr lang="uk-UA" sz="1800" dirty="0"/>
              <a:t>становлять </a:t>
            </a:r>
            <a:r>
              <a:rPr lang="uk-UA" sz="1800" b="1" i="1" dirty="0" smtClean="0"/>
              <a:t>30 375 грн.48 коп.</a:t>
            </a:r>
            <a:r>
              <a:rPr lang="uk-UA" sz="1800" b="1" i="1" dirty="0"/>
              <a:t/>
            </a:r>
            <a:br>
              <a:rPr lang="uk-UA" sz="1800" b="1" i="1" dirty="0"/>
            </a:br>
            <a:r>
              <a:rPr lang="uk-UA" sz="1800" b="1" i="1" dirty="0" err="1"/>
              <a:t>тис.грн</a:t>
            </a:r>
            <a:r>
              <a:rPr lang="uk-UA" sz="1800" b="1" i="1" dirty="0"/>
              <a:t>.</a:t>
            </a:r>
            <a:endParaRPr lang="uk-UA" sz="18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67544" y="1484784"/>
          <a:ext cx="8507288" cy="60486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620689"/>
            <a:ext cx="7772400" cy="4320479"/>
          </a:xfrm>
        </p:spPr>
        <p:txBody>
          <a:bodyPr>
            <a:normAutofit/>
          </a:bodyPr>
          <a:lstStyle/>
          <a:p>
            <a:r>
              <a:rPr lang="uk-UA" sz="3200" dirty="0"/>
              <a:t>За </a:t>
            </a:r>
            <a:r>
              <a:rPr lang="uk-UA" sz="3200" b="1" i="1" dirty="0" smtClean="0"/>
              <a:t>2019 рік </a:t>
            </a:r>
            <a:r>
              <a:rPr lang="uk-UA" sz="3200" dirty="0"/>
              <a:t>до сільського бюджету об’єднаної територіальної громади надійшло доходів загального та спеціального фондів з урахуванням міжбюджетних трансфертів в </a:t>
            </a:r>
            <a:r>
              <a:rPr lang="uk-UA" sz="3200" dirty="0" smtClean="0"/>
              <a:t>сумі</a:t>
            </a:r>
            <a:br>
              <a:rPr lang="uk-UA" sz="3200" dirty="0" smtClean="0"/>
            </a:br>
            <a:r>
              <a:rPr lang="uk-UA" sz="3200" dirty="0" smtClean="0"/>
              <a:t> </a:t>
            </a:r>
            <a:r>
              <a:rPr lang="uk-UA" sz="3200" b="1" i="1" dirty="0" smtClean="0"/>
              <a:t>69 739 415 грн.92коп</a:t>
            </a:r>
            <a:r>
              <a:rPr lang="uk-UA" sz="3200" b="1" i="1" dirty="0"/>
              <a:t>., </a:t>
            </a:r>
            <a:r>
              <a:rPr lang="uk-UA" sz="3200" dirty="0" smtClean="0"/>
              <a:t>що складає </a:t>
            </a:r>
            <a:r>
              <a:rPr lang="uk-UA" sz="3200" b="1" i="1" dirty="0" smtClean="0"/>
              <a:t>102,5% </a:t>
            </a:r>
            <a:r>
              <a:rPr lang="uk-UA" sz="3200" dirty="0" smtClean="0"/>
              <a:t>до уточненого плану </a:t>
            </a:r>
            <a:r>
              <a:rPr lang="uk-UA" sz="3200" dirty="0"/>
              <a:t>н</a:t>
            </a:r>
            <a:r>
              <a:rPr lang="uk-UA" sz="3200" dirty="0" smtClean="0"/>
              <a:t>а рік</a:t>
            </a:r>
            <a:endParaRPr lang="uk-UA" sz="32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274638"/>
            <a:ext cx="8640960" cy="1143000"/>
          </a:xfrm>
        </p:spPr>
        <p:txBody>
          <a:bodyPr>
            <a:normAutofit fontScale="90000"/>
          </a:bodyPr>
          <a:lstStyle/>
          <a:p>
            <a:r>
              <a:rPr lang="ru-RU" b="1" i="1" dirty="0"/>
              <a:t> </a:t>
            </a:r>
            <a:r>
              <a:rPr lang="ru-RU" sz="2200" b="1" i="1" dirty="0"/>
              <a:t> </a:t>
            </a:r>
            <a:r>
              <a:rPr lang="uk-UA" sz="2200" b="1" i="1" dirty="0"/>
              <a:t>Касові </a:t>
            </a:r>
            <a:r>
              <a:rPr lang="ru-RU" sz="2200" b="1" i="1" dirty="0"/>
              <a:t> </a:t>
            </a:r>
            <a:r>
              <a:rPr lang="uk-UA" sz="2200" b="1" i="1" dirty="0"/>
              <a:t>в</a:t>
            </a:r>
            <a:r>
              <a:rPr lang="ru-RU" sz="2200" b="1" i="1" dirty="0"/>
              <a:t>и</a:t>
            </a:r>
            <a:r>
              <a:rPr lang="uk-UA" sz="2200" b="1" i="1" dirty="0"/>
              <a:t>датки</a:t>
            </a:r>
            <a:r>
              <a:rPr lang="ru-RU" sz="2200" b="1" i="1" dirty="0"/>
              <a:t> на </a:t>
            </a:r>
            <a:r>
              <a:rPr lang="ru-RU" sz="2200" b="1" i="1" dirty="0" err="1"/>
              <a:t>утримання</a:t>
            </a:r>
            <a:r>
              <a:rPr lang="ru-RU" sz="2200" b="1" i="1" dirty="0"/>
              <a:t> </a:t>
            </a:r>
            <a:r>
              <a:rPr lang="ru-RU" sz="2200" b="1" i="1" dirty="0" err="1"/>
              <a:t>дитячих</a:t>
            </a:r>
            <a:r>
              <a:rPr lang="ru-RU" sz="2200" b="1" i="1" dirty="0"/>
              <a:t> </a:t>
            </a:r>
            <a:r>
              <a:rPr lang="ru-RU" sz="2200" b="1" i="1" dirty="0" err="1"/>
              <a:t>дошкільних</a:t>
            </a:r>
            <a:r>
              <a:rPr lang="ru-RU" sz="2200" b="1" i="1" dirty="0"/>
              <a:t> </a:t>
            </a:r>
            <a:r>
              <a:rPr lang="ru-RU" sz="2200" b="1" i="1" dirty="0" err="1"/>
              <a:t>закладів</a:t>
            </a:r>
            <a:r>
              <a:rPr lang="ru-RU" sz="2200" dirty="0"/>
              <a:t> </a:t>
            </a:r>
            <a:r>
              <a:rPr lang="uk-UA" sz="2200" dirty="0"/>
              <a:t> складають  </a:t>
            </a:r>
            <a:r>
              <a:rPr lang="uk-UA" sz="2200" b="1" i="1" dirty="0" smtClean="0"/>
              <a:t>4 110 882 </a:t>
            </a:r>
            <a:r>
              <a:rPr lang="ru-RU" sz="2200" b="1" i="1" dirty="0" err="1" smtClean="0"/>
              <a:t>гр</a:t>
            </a:r>
            <a:r>
              <a:rPr lang="uk-UA" sz="2200" b="1" i="1" dirty="0" smtClean="0"/>
              <a:t>н. 54коп. </a:t>
            </a:r>
            <a:r>
              <a:rPr lang="uk-UA" sz="2200" dirty="0"/>
              <a:t>Це становить </a:t>
            </a:r>
            <a:r>
              <a:rPr lang="uk-UA" sz="2200" b="1" i="1" dirty="0" smtClean="0"/>
              <a:t>11,7 </a:t>
            </a:r>
            <a:r>
              <a:rPr lang="uk-UA" sz="2200" b="1" i="1" dirty="0"/>
              <a:t>%  </a:t>
            </a:r>
            <a:r>
              <a:rPr lang="uk-UA" sz="2200" dirty="0"/>
              <a:t>від загальної суми </a:t>
            </a:r>
            <a:r>
              <a:rPr lang="uk-UA" sz="2200" dirty="0" smtClean="0"/>
              <a:t>видатків на освіту. </a:t>
            </a:r>
            <a:r>
              <a:rPr lang="uk-UA" sz="2200" dirty="0"/>
              <a:t>На одну дитину припадає </a:t>
            </a:r>
            <a:r>
              <a:rPr lang="uk-UA" sz="2200" b="1" i="1" dirty="0" smtClean="0"/>
              <a:t>21 081 грн.45 коп.</a:t>
            </a:r>
            <a:r>
              <a:rPr lang="uk-UA" sz="2000" b="1" i="1" dirty="0"/>
              <a:t/>
            </a:r>
            <a:br>
              <a:rPr lang="uk-UA" sz="2000" b="1" i="1" dirty="0"/>
            </a:br>
            <a:r>
              <a:rPr lang="uk-UA" sz="2000" b="1" i="1" dirty="0" err="1"/>
              <a:t>тис.грн</a:t>
            </a:r>
            <a:r>
              <a:rPr lang="uk-UA" sz="2000" b="1" i="1" dirty="0"/>
              <a:t>.</a:t>
            </a:r>
            <a:r>
              <a:rPr lang="uk-UA" sz="2200" b="1" i="1" dirty="0"/>
              <a:t/>
            </a:r>
            <a:br>
              <a:rPr lang="uk-UA" sz="2200" b="1" i="1" dirty="0"/>
            </a:br>
            <a:endParaRPr lang="uk-UA" sz="22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323528" y="1556792"/>
          <a:ext cx="8229600" cy="58166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507288" cy="1143000"/>
          </a:xfrm>
        </p:spPr>
        <p:txBody>
          <a:bodyPr>
            <a:noAutofit/>
          </a:bodyPr>
          <a:lstStyle/>
          <a:p>
            <a:r>
              <a:rPr lang="uk-UA" sz="2000" dirty="0"/>
              <a:t> Касові видатки </a:t>
            </a:r>
            <a:r>
              <a:rPr lang="uk-UA" sz="2000" b="1" i="1" dirty="0"/>
              <a:t>на надання спеціальної освіти школою естетичного виховання </a:t>
            </a:r>
            <a:r>
              <a:rPr lang="uk-UA" sz="2000" dirty="0"/>
              <a:t>витрачено за звітний період</a:t>
            </a:r>
            <a:br>
              <a:rPr lang="uk-UA" sz="2000" dirty="0"/>
            </a:br>
            <a:r>
              <a:rPr lang="uk-UA" sz="2000" dirty="0"/>
              <a:t>	  </a:t>
            </a:r>
            <a:r>
              <a:rPr lang="uk-UA" sz="2000" b="1" i="1" dirty="0" smtClean="0"/>
              <a:t>926 563 грн.67 коп.  </a:t>
            </a:r>
            <a:r>
              <a:rPr lang="uk-UA" sz="2000" b="1" i="1" dirty="0"/>
              <a:t>-  </a:t>
            </a:r>
            <a:r>
              <a:rPr lang="uk-UA" sz="2000" b="1" i="1" dirty="0" smtClean="0"/>
              <a:t>2,6 % </a:t>
            </a:r>
            <a:r>
              <a:rPr lang="uk-UA" sz="2000" dirty="0"/>
              <a:t>від загальної суми </a:t>
            </a:r>
            <a:r>
              <a:rPr lang="uk-UA" sz="2000" dirty="0" smtClean="0"/>
              <a:t>видатків на освіту. </a:t>
            </a:r>
            <a:br>
              <a:rPr lang="uk-UA" sz="2000" dirty="0" smtClean="0"/>
            </a:br>
            <a:r>
              <a:rPr lang="uk-UA" sz="2000" dirty="0" smtClean="0"/>
              <a:t>Видатки </a:t>
            </a:r>
            <a:r>
              <a:rPr lang="uk-UA" sz="2000" dirty="0"/>
              <a:t>на одну дитину – </a:t>
            </a:r>
            <a:r>
              <a:rPr lang="uk-UA" sz="2000" b="1" i="1" dirty="0" smtClean="0"/>
              <a:t>18 531 грн.27 коп.</a:t>
            </a:r>
            <a:r>
              <a:rPr lang="uk-UA" sz="2000" b="1" i="1" dirty="0"/>
              <a:t/>
            </a:r>
            <a:br>
              <a:rPr lang="uk-UA" sz="2000" b="1" i="1" dirty="0"/>
            </a:br>
            <a:r>
              <a:rPr lang="uk-UA" sz="2000" b="1" i="1" dirty="0" err="1"/>
              <a:t>тис.грн</a:t>
            </a:r>
            <a:r>
              <a:rPr lang="uk-UA" sz="2000" b="1" i="1" dirty="0"/>
              <a:t>.</a:t>
            </a:r>
            <a:endParaRPr lang="uk-UA" sz="20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67544" y="1556792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188640"/>
            <a:ext cx="8496944" cy="6336704"/>
          </a:xfrm>
        </p:spPr>
        <p:txBody>
          <a:bodyPr>
            <a:normAutofit/>
          </a:bodyPr>
          <a:lstStyle/>
          <a:p>
            <a:pPr>
              <a:buFontTx/>
              <a:buChar char="-"/>
            </a:pPr>
            <a:endParaRPr lang="uk-UA" sz="1600" dirty="0" smtClean="0"/>
          </a:p>
          <a:p>
            <a:pPr>
              <a:buNone/>
            </a:pPr>
            <a:endParaRPr lang="uk-UA" sz="1800" dirty="0" smtClean="0"/>
          </a:p>
          <a:p>
            <a:pPr>
              <a:buNone/>
            </a:pPr>
            <a:r>
              <a:rPr lang="uk-UA" sz="1800" dirty="0" smtClean="0"/>
              <a:t>		Касові </a:t>
            </a:r>
            <a:r>
              <a:rPr lang="ru-RU" sz="1800" dirty="0" smtClean="0"/>
              <a:t> </a:t>
            </a:r>
            <a:r>
              <a:rPr lang="uk-UA" sz="1800" dirty="0" smtClean="0"/>
              <a:t>в</a:t>
            </a:r>
            <a:r>
              <a:rPr lang="ru-RU" sz="1800" dirty="0" smtClean="0"/>
              <a:t>и</a:t>
            </a:r>
            <a:r>
              <a:rPr lang="uk-UA" sz="1800" dirty="0" smtClean="0"/>
              <a:t>датки  на </a:t>
            </a:r>
            <a:r>
              <a:rPr lang="uk-UA" sz="1800" b="1" i="1" dirty="0" smtClean="0"/>
              <a:t>соціальний захист та соціальне забезпечення</a:t>
            </a:r>
            <a:r>
              <a:rPr lang="uk-UA" sz="1800" dirty="0" smtClean="0"/>
              <a:t>   становлять  </a:t>
            </a:r>
            <a:r>
              <a:rPr lang="uk-UA" sz="1800" b="1" i="1" dirty="0" smtClean="0"/>
              <a:t>474 135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н. </a:t>
            </a:r>
            <a:r>
              <a:rPr lang="uk-UA" sz="1800" dirty="0" smtClean="0"/>
              <a:t>або </a:t>
            </a:r>
            <a:r>
              <a:rPr lang="uk-UA" sz="1800" b="1" i="1" dirty="0" smtClean="0"/>
              <a:t>0,9 % </a:t>
            </a:r>
            <a:r>
              <a:rPr lang="uk-UA" sz="1800" dirty="0" smtClean="0"/>
              <a:t>від загальної суми видатків.</a:t>
            </a:r>
          </a:p>
          <a:p>
            <a:pPr>
              <a:buNone/>
            </a:pPr>
            <a:r>
              <a:rPr lang="uk-UA" sz="1800" dirty="0" smtClean="0"/>
              <a:t>		Видатки на </a:t>
            </a:r>
            <a:r>
              <a:rPr lang="uk-UA" sz="1800" b="1" i="1" dirty="0" smtClean="0"/>
              <a:t>культуру і мистецтво </a:t>
            </a:r>
            <a:r>
              <a:rPr lang="uk-UA" sz="1800" dirty="0" smtClean="0"/>
              <a:t>становлять </a:t>
            </a:r>
            <a:r>
              <a:rPr lang="uk-UA" sz="1800" b="1" i="1" dirty="0" smtClean="0"/>
              <a:t>1 694 911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н.</a:t>
            </a:r>
            <a:r>
              <a:rPr lang="uk-UA" sz="1800" dirty="0" smtClean="0"/>
              <a:t> або </a:t>
            </a:r>
            <a:r>
              <a:rPr lang="uk-UA" sz="1800" b="1" i="1" dirty="0" smtClean="0"/>
              <a:t>3,3% </a:t>
            </a:r>
            <a:r>
              <a:rPr lang="uk-UA" sz="1800" dirty="0" smtClean="0"/>
              <a:t>від загальної суми видатків.</a:t>
            </a:r>
          </a:p>
          <a:p>
            <a:pPr>
              <a:buNone/>
            </a:pPr>
            <a:r>
              <a:rPr lang="uk-UA" sz="1800" dirty="0" smtClean="0"/>
              <a:t>		В тому числі:</a:t>
            </a:r>
          </a:p>
          <a:p>
            <a:pPr>
              <a:buNone/>
            </a:pPr>
            <a:r>
              <a:rPr lang="uk-UA" sz="1800" dirty="0" smtClean="0"/>
              <a:t>	-</a:t>
            </a:r>
            <a:r>
              <a:rPr lang="ru-RU" sz="1800" dirty="0" smtClean="0"/>
              <a:t> </a:t>
            </a:r>
            <a:r>
              <a:rPr lang="uk-UA" sz="1800" dirty="0" smtClean="0"/>
              <a:t>на забезпечення діяльності</a:t>
            </a:r>
            <a:r>
              <a:rPr lang="ru-RU" sz="1800" dirty="0" smtClean="0"/>
              <a:t>  </a:t>
            </a:r>
            <a:r>
              <a:rPr lang="uk-UA" sz="1800" b="1" dirty="0" smtClean="0"/>
              <a:t>бібліотек</a:t>
            </a:r>
            <a:r>
              <a:rPr lang="uk-UA" sz="1800" dirty="0" smtClean="0"/>
              <a:t>  – </a:t>
            </a:r>
            <a:r>
              <a:rPr lang="uk-UA" sz="1800" b="1" i="1" dirty="0" smtClean="0"/>
              <a:t>405 803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</a:t>
            </a:r>
            <a:r>
              <a:rPr lang="uk-UA" sz="1800" dirty="0" smtClean="0"/>
              <a:t>. ;</a:t>
            </a:r>
          </a:p>
          <a:p>
            <a:pPr>
              <a:buNone/>
            </a:pPr>
            <a:r>
              <a:rPr lang="uk-UA" sz="1800" dirty="0" smtClean="0"/>
              <a:t>	- на </a:t>
            </a:r>
            <a:r>
              <a:rPr lang="uk-UA" sz="1800" b="1" i="1" dirty="0" smtClean="0"/>
              <a:t>будинки культури та клуби – 1 289 109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н.</a:t>
            </a:r>
          </a:p>
          <a:p>
            <a:pPr>
              <a:buNone/>
            </a:pPr>
            <a:r>
              <a:rPr lang="uk-UA" sz="1800" dirty="0" smtClean="0"/>
              <a:t>	 	Видатки на утримання дитячо-юнацької спортивної школи та молодіжного центру  -  </a:t>
            </a:r>
            <a:r>
              <a:rPr lang="uk-UA" sz="1800" b="1" i="1" dirty="0" smtClean="0"/>
              <a:t>1 213 414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н. ,</a:t>
            </a:r>
            <a:r>
              <a:rPr lang="uk-UA" sz="1800" i="1" dirty="0" smtClean="0"/>
              <a:t>2,4% </a:t>
            </a:r>
            <a:r>
              <a:rPr lang="uk-UA" sz="1800" dirty="0" smtClean="0"/>
              <a:t>від загальної суми видатків.</a:t>
            </a:r>
            <a:endParaRPr lang="uk-UA" sz="1800" b="1" i="1" dirty="0" smtClean="0"/>
          </a:p>
          <a:p>
            <a:pPr>
              <a:buNone/>
            </a:pPr>
            <a:r>
              <a:rPr lang="uk-UA" sz="1800" dirty="0" smtClean="0"/>
              <a:t>		На </a:t>
            </a:r>
            <a:r>
              <a:rPr lang="uk-UA" sz="1800" b="1" i="1" dirty="0" smtClean="0"/>
              <a:t>організацію благоустрою </a:t>
            </a:r>
            <a:r>
              <a:rPr lang="uk-UA" sz="1800" dirty="0" smtClean="0"/>
              <a:t>населених пунктів профінансовано коштів</a:t>
            </a:r>
          </a:p>
          <a:p>
            <a:pPr>
              <a:buNone/>
            </a:pPr>
            <a:r>
              <a:rPr lang="uk-UA" sz="1800" dirty="0" smtClean="0"/>
              <a:t>	 в сумі </a:t>
            </a:r>
            <a:r>
              <a:rPr lang="uk-UA" sz="1800" b="1" i="1" dirty="0" smtClean="0"/>
              <a:t>327 542 грн</a:t>
            </a:r>
            <a:r>
              <a:rPr lang="uk-UA" sz="1800" dirty="0" smtClean="0"/>
              <a:t>., або 0,6% від загальної суми видатків</a:t>
            </a:r>
          </a:p>
          <a:p>
            <a:pPr>
              <a:buNone/>
            </a:pPr>
            <a:r>
              <a:rPr lang="uk-UA" sz="1800" dirty="0" smtClean="0"/>
              <a:t>		з них на оплату за </a:t>
            </a:r>
            <a:r>
              <a:rPr lang="uk-UA" sz="1800" b="1" i="1" dirty="0" smtClean="0"/>
              <a:t>вуличне освітлення  </a:t>
            </a:r>
            <a:r>
              <a:rPr lang="uk-UA" sz="1800" dirty="0" smtClean="0"/>
              <a:t>витрачено  </a:t>
            </a:r>
            <a:r>
              <a:rPr lang="uk-UA" sz="1800" b="1" i="1" dirty="0" smtClean="0"/>
              <a:t>258 655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н.</a:t>
            </a:r>
          </a:p>
          <a:p>
            <a:pPr>
              <a:buNone/>
            </a:pPr>
            <a:r>
              <a:rPr lang="uk-UA" sz="1800" dirty="0" smtClean="0"/>
              <a:t>		</a:t>
            </a:r>
            <a:endParaRPr lang="uk-UA" sz="1800" b="1" i="1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26064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uk-UA" sz="2200" dirty="0"/>
              <a:t/>
            </a:r>
            <a:br>
              <a:rPr lang="uk-UA" sz="2200" dirty="0"/>
            </a:br>
            <a:r>
              <a:rPr lang="uk-UA" sz="2200" dirty="0"/>
              <a:t/>
            </a:r>
            <a:br>
              <a:rPr lang="uk-UA" sz="2200" dirty="0"/>
            </a:br>
            <a:r>
              <a:rPr lang="uk-UA" sz="2200" dirty="0"/>
              <a:t>Касові </a:t>
            </a:r>
            <a:r>
              <a:rPr lang="ru-RU" sz="2200" dirty="0"/>
              <a:t> </a:t>
            </a:r>
            <a:r>
              <a:rPr lang="uk-UA" sz="2200" dirty="0"/>
              <a:t>в</a:t>
            </a:r>
            <a:r>
              <a:rPr lang="ru-RU" sz="2200" dirty="0"/>
              <a:t>и</a:t>
            </a:r>
            <a:r>
              <a:rPr lang="uk-UA" sz="2200" dirty="0"/>
              <a:t>датки  на </a:t>
            </a:r>
            <a:r>
              <a:rPr lang="uk-UA" sz="2200" b="1" i="1" dirty="0"/>
              <a:t>соціальний захист та соціальне забезпечення</a:t>
            </a:r>
            <a:r>
              <a:rPr lang="uk-UA" sz="2200" dirty="0"/>
              <a:t>   становлять  </a:t>
            </a:r>
            <a:br>
              <a:rPr lang="uk-UA" sz="2200" dirty="0"/>
            </a:br>
            <a:r>
              <a:rPr lang="uk-UA" sz="2200" b="1" i="1" dirty="0"/>
              <a:t>	</a:t>
            </a:r>
            <a:r>
              <a:rPr lang="uk-UA" sz="2200" b="1" i="1" dirty="0" smtClean="0"/>
              <a:t>474 135 </a:t>
            </a:r>
            <a:r>
              <a:rPr lang="ru-RU" sz="2200" b="1" i="1" dirty="0" err="1" smtClean="0"/>
              <a:t>гр</a:t>
            </a:r>
            <a:r>
              <a:rPr lang="uk-UA" sz="2200" b="1" i="1" dirty="0" smtClean="0"/>
              <a:t>н.15 коп. </a:t>
            </a:r>
            <a:r>
              <a:rPr lang="uk-UA" sz="2200" dirty="0"/>
              <a:t>або </a:t>
            </a:r>
            <a:r>
              <a:rPr lang="uk-UA" sz="2200" b="1" i="1" dirty="0" smtClean="0"/>
              <a:t>0,9 </a:t>
            </a:r>
            <a:r>
              <a:rPr lang="uk-UA" sz="2200" b="1" i="1" dirty="0"/>
              <a:t>% </a:t>
            </a:r>
            <a:r>
              <a:rPr lang="uk-UA" sz="2200" dirty="0"/>
              <a:t>від загальної суми видатків.</a:t>
            </a:r>
            <a:br>
              <a:rPr lang="uk-UA" sz="2200" dirty="0"/>
            </a:br>
            <a:r>
              <a:rPr lang="uk-UA" sz="2200" dirty="0"/>
              <a:t/>
            </a:r>
            <a:br>
              <a:rPr lang="uk-UA" sz="2200" dirty="0"/>
            </a:br>
            <a:r>
              <a:rPr lang="uk-UA" sz="2000" b="1" dirty="0" err="1"/>
              <a:t>тис.грн</a:t>
            </a:r>
            <a:r>
              <a:rPr lang="uk-UA" sz="2000" b="1" dirty="0"/>
              <a:t>.</a:t>
            </a:r>
            <a:r>
              <a:rPr lang="uk-UA" dirty="0"/>
              <a:t/>
            </a:r>
            <a:br>
              <a:rPr lang="uk-UA" dirty="0"/>
            </a:br>
            <a:endParaRPr lang="uk-UA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844824"/>
          <a:ext cx="8229600" cy="50131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uk-UA" sz="1800" dirty="0"/>
              <a:t>Видатки на </a:t>
            </a:r>
            <a:r>
              <a:rPr lang="uk-UA" sz="1800" b="1" i="1" dirty="0"/>
              <a:t>забезпечення діяльності бібліотек </a:t>
            </a:r>
            <a:r>
              <a:rPr lang="uk-UA" sz="1800" dirty="0"/>
              <a:t>становлять </a:t>
            </a:r>
            <a:r>
              <a:rPr lang="uk-UA" sz="1800" b="1" i="1" dirty="0" smtClean="0"/>
              <a:t>405 802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н.55 коп.</a:t>
            </a:r>
            <a:r>
              <a:rPr lang="uk-UA" sz="1800" dirty="0" smtClean="0"/>
              <a:t> </a:t>
            </a:r>
            <a:r>
              <a:rPr lang="uk-UA" sz="1800" dirty="0"/>
              <a:t>або </a:t>
            </a:r>
            <a:r>
              <a:rPr lang="uk-UA" sz="1800" b="1" i="1" dirty="0" smtClean="0"/>
              <a:t>0,8 % </a:t>
            </a:r>
            <a:r>
              <a:rPr lang="uk-UA" sz="1800" dirty="0"/>
              <a:t>від загальної суми видатків.</a:t>
            </a:r>
            <a:br>
              <a:rPr lang="uk-UA" sz="1800" dirty="0"/>
            </a:br>
            <a:r>
              <a:rPr lang="uk-UA" sz="1800" dirty="0"/>
              <a:t>		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68313" y="1196752"/>
          <a:ext cx="8229600" cy="532859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sz="2400" dirty="0"/>
              <a:t>	Касові видатки на  забезпечення діяльності </a:t>
            </a:r>
            <a:r>
              <a:rPr lang="uk-UA" sz="2400" b="1" i="1" dirty="0"/>
              <a:t>палаців, будинків культури і клуби та інші заклади клубного типу  </a:t>
            </a:r>
            <a:br>
              <a:rPr lang="uk-UA" sz="2400" b="1" i="1" dirty="0"/>
            </a:br>
            <a:r>
              <a:rPr lang="uk-UA" sz="2400" b="1" i="1" dirty="0" smtClean="0"/>
              <a:t>1 289 108 </a:t>
            </a:r>
            <a:r>
              <a:rPr lang="ru-RU" sz="2400" b="1" i="1" dirty="0" err="1" smtClean="0"/>
              <a:t>гр</a:t>
            </a:r>
            <a:r>
              <a:rPr lang="uk-UA" sz="2400" b="1" i="1" dirty="0" smtClean="0"/>
              <a:t>н.49 коп.</a:t>
            </a:r>
            <a:r>
              <a:rPr lang="uk-UA" sz="2400" b="1" i="1" dirty="0"/>
              <a:t/>
            </a:r>
            <a:br>
              <a:rPr lang="uk-UA" sz="2400" b="1" i="1" dirty="0"/>
            </a:br>
            <a:r>
              <a:rPr lang="uk-UA" sz="2000" b="1" dirty="0" err="1"/>
              <a:t>тис.грн</a:t>
            </a:r>
            <a:r>
              <a:rPr lang="uk-UA" sz="2000" b="1" dirty="0"/>
              <a:t>.</a:t>
            </a:r>
            <a:r>
              <a:rPr lang="uk-UA" sz="2400" b="1" i="1" dirty="0"/>
              <a:t/>
            </a:r>
            <a:br>
              <a:rPr lang="uk-UA" sz="2400" b="1" i="1" dirty="0"/>
            </a:br>
            <a:endParaRPr lang="uk-UA" sz="24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67544" y="1412776"/>
          <a:ext cx="8229600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sz="2800" dirty="0"/>
              <a:t>Касові видатки </a:t>
            </a:r>
            <a:r>
              <a:rPr lang="uk-UA" sz="2700" dirty="0"/>
              <a:t>на утримання </a:t>
            </a:r>
            <a:r>
              <a:rPr lang="uk-UA" sz="2700" b="1" i="1" dirty="0"/>
              <a:t>дитячо-юнацької спортивної школи</a:t>
            </a:r>
            <a:r>
              <a:rPr lang="uk-UA" sz="2700" dirty="0"/>
              <a:t>  витрачено  </a:t>
            </a:r>
            <a:r>
              <a:rPr lang="uk-UA" sz="2700" b="1" i="1" dirty="0" smtClean="0"/>
              <a:t>1 213 413 </a:t>
            </a:r>
            <a:r>
              <a:rPr lang="ru-RU" sz="2700" b="1" i="1" dirty="0" err="1" smtClean="0"/>
              <a:t>гр</a:t>
            </a:r>
            <a:r>
              <a:rPr lang="uk-UA" sz="2700" b="1" i="1" dirty="0" smtClean="0"/>
              <a:t>н. 83 коп.</a:t>
            </a:r>
            <a:r>
              <a:rPr lang="uk-UA" sz="2800" dirty="0" smtClean="0"/>
              <a:t> або </a:t>
            </a:r>
            <a:r>
              <a:rPr lang="uk-UA" sz="2800" b="1" i="1" dirty="0" smtClean="0"/>
              <a:t>2,4% </a:t>
            </a:r>
            <a:r>
              <a:rPr lang="uk-UA" sz="2800" dirty="0" smtClean="0"/>
              <a:t>від загальної суми видатків. </a:t>
            </a:r>
            <a:r>
              <a:rPr lang="uk-UA" sz="2700" b="1" i="1" dirty="0"/>
              <a:t/>
            </a:r>
            <a:br>
              <a:rPr lang="uk-UA" sz="2700" b="1" i="1" dirty="0"/>
            </a:br>
            <a:r>
              <a:rPr lang="uk-UA" sz="2200" b="1" i="1" dirty="0" err="1"/>
              <a:t>тис.грн</a:t>
            </a:r>
            <a:r>
              <a:rPr lang="uk-UA" sz="2200" b="1" i="1" dirty="0"/>
              <a:t>.</a:t>
            </a:r>
            <a:endParaRPr lang="uk-UA" sz="22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124744"/>
          <a:ext cx="8229600" cy="55446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260648"/>
            <a:ext cx="8892480" cy="864096"/>
          </a:xfrm>
        </p:spPr>
        <p:txBody>
          <a:bodyPr>
            <a:noAutofit/>
          </a:bodyPr>
          <a:lstStyle/>
          <a:p>
            <a:r>
              <a:rPr lang="uk-UA" sz="2000" dirty="0" smtClean="0"/>
              <a:t/>
            </a:r>
            <a:br>
              <a:rPr lang="uk-UA" sz="2000" dirty="0" smtClean="0"/>
            </a:br>
            <a:r>
              <a:rPr lang="uk-UA" sz="2000" dirty="0" smtClean="0"/>
              <a:t>На </a:t>
            </a:r>
            <a:r>
              <a:rPr lang="uk-UA" sz="2000" b="1" i="1" dirty="0"/>
              <a:t>організацію благоустрою </a:t>
            </a:r>
            <a:r>
              <a:rPr lang="uk-UA" sz="2000" dirty="0"/>
              <a:t>населених пунктів профінансовано коштів</a:t>
            </a:r>
            <a:br>
              <a:rPr lang="uk-UA" sz="2000" dirty="0"/>
            </a:br>
            <a:r>
              <a:rPr lang="uk-UA" sz="2000" dirty="0"/>
              <a:t>	 в сумі </a:t>
            </a:r>
            <a:r>
              <a:rPr lang="uk-UA" sz="2000" b="1" i="1" dirty="0" smtClean="0"/>
              <a:t>327 542 грн</a:t>
            </a:r>
            <a:r>
              <a:rPr lang="uk-UA" sz="2000" dirty="0" smtClean="0"/>
              <a:t>. </a:t>
            </a:r>
            <a:r>
              <a:rPr lang="uk-UA" sz="2000" b="1" i="1" dirty="0" smtClean="0"/>
              <a:t>04 коп</a:t>
            </a:r>
            <a:r>
              <a:rPr lang="uk-UA" sz="2000" dirty="0" smtClean="0"/>
              <a:t>., </a:t>
            </a:r>
            <a:r>
              <a:rPr lang="uk-UA" sz="2000" dirty="0"/>
              <a:t>або </a:t>
            </a:r>
            <a:r>
              <a:rPr lang="uk-UA" sz="2000" b="1" i="1" dirty="0"/>
              <a:t>0,4% </a:t>
            </a:r>
            <a:r>
              <a:rPr lang="uk-UA" sz="2000" dirty="0"/>
              <a:t>від загальної суми видатків</a:t>
            </a:r>
            <a:br>
              <a:rPr lang="uk-UA" sz="2000" dirty="0"/>
            </a:br>
            <a:r>
              <a:rPr lang="uk-UA" sz="2000" dirty="0"/>
              <a:t>	з них на оплату за </a:t>
            </a:r>
            <a:r>
              <a:rPr lang="uk-UA" sz="2000" b="1" i="1" dirty="0"/>
              <a:t>вуличне освітлення  </a:t>
            </a:r>
            <a:r>
              <a:rPr lang="uk-UA" sz="2000" dirty="0"/>
              <a:t>витрачено  </a:t>
            </a:r>
            <a:r>
              <a:rPr lang="uk-UA" sz="2000" b="1" i="1" dirty="0" smtClean="0"/>
              <a:t>258 654 </a:t>
            </a:r>
            <a:r>
              <a:rPr lang="ru-RU" sz="2000" b="1" i="1" dirty="0" err="1" smtClean="0"/>
              <a:t>гр</a:t>
            </a:r>
            <a:r>
              <a:rPr lang="uk-UA" sz="2000" b="1" i="1" dirty="0" smtClean="0"/>
              <a:t>н.85 коп.</a:t>
            </a:r>
            <a:r>
              <a:rPr lang="uk-UA" sz="2000" b="1" i="1" dirty="0"/>
              <a:t/>
            </a:r>
            <a:br>
              <a:rPr lang="uk-UA" sz="2000" b="1" i="1" dirty="0"/>
            </a:br>
            <a:r>
              <a:rPr lang="uk-UA" sz="1800" b="1" i="1" dirty="0" err="1"/>
              <a:t>тис.грн</a:t>
            </a:r>
            <a:r>
              <a:rPr lang="uk-UA" sz="1800" b="1" i="1" dirty="0"/>
              <a:t>.</a:t>
            </a:r>
            <a:endParaRPr lang="uk-UA" sz="18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67544" y="1556792"/>
          <a:ext cx="8229600" cy="56886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188640"/>
            <a:ext cx="8496944" cy="6336704"/>
          </a:xfrm>
        </p:spPr>
        <p:txBody>
          <a:bodyPr>
            <a:normAutofit/>
          </a:bodyPr>
          <a:lstStyle/>
          <a:p>
            <a:pPr>
              <a:buFontTx/>
              <a:buChar char="-"/>
            </a:pPr>
            <a:endParaRPr lang="uk-UA" sz="1600" dirty="0"/>
          </a:p>
          <a:p>
            <a:pPr>
              <a:buFontTx/>
              <a:buChar char="-"/>
            </a:pPr>
            <a:endParaRPr lang="uk-UA" sz="1600" dirty="0"/>
          </a:p>
          <a:p>
            <a:pPr algn="just">
              <a:buFontTx/>
              <a:buChar char="-"/>
            </a:pPr>
            <a:endParaRPr lang="uk-UA" sz="1600" dirty="0"/>
          </a:p>
          <a:p>
            <a:pPr algn="just">
              <a:buNone/>
            </a:pPr>
            <a:r>
              <a:rPr lang="uk-UA" sz="1600" dirty="0"/>
              <a:t>		</a:t>
            </a:r>
            <a:r>
              <a:rPr lang="uk-UA" sz="2400" dirty="0"/>
              <a:t>Поточних трансфертів з місцевого бюджету  на </a:t>
            </a:r>
            <a:r>
              <a:rPr lang="uk-UA" sz="2400" b="1" i="1" dirty="0"/>
              <a:t>утримання закладів первинної медицини</a:t>
            </a:r>
            <a:r>
              <a:rPr lang="uk-UA" sz="2400" dirty="0"/>
              <a:t>  за </a:t>
            </a:r>
            <a:r>
              <a:rPr lang="uk-UA" sz="2400" b="1" i="1" dirty="0" smtClean="0"/>
              <a:t>2019 </a:t>
            </a:r>
            <a:r>
              <a:rPr lang="uk-UA" sz="2400" b="1" i="1" dirty="0"/>
              <a:t>року </a:t>
            </a:r>
            <a:r>
              <a:rPr lang="uk-UA" sz="2400" dirty="0" err="1"/>
              <a:t>перечислено</a:t>
            </a:r>
            <a:r>
              <a:rPr lang="uk-UA" sz="2400" dirty="0"/>
              <a:t> на суму </a:t>
            </a:r>
            <a:r>
              <a:rPr lang="uk-UA" sz="2400" b="1" i="1" dirty="0" smtClean="0"/>
              <a:t>429 868 грн</a:t>
            </a:r>
            <a:r>
              <a:rPr lang="uk-UA" sz="2400" b="1" i="1" dirty="0"/>
              <a:t>. </a:t>
            </a:r>
            <a:r>
              <a:rPr lang="uk-UA" sz="2400" dirty="0"/>
              <a:t>або </a:t>
            </a:r>
            <a:r>
              <a:rPr lang="uk-UA" sz="2400" b="1" i="1" dirty="0"/>
              <a:t>0,8%</a:t>
            </a:r>
            <a:r>
              <a:rPr lang="uk-UA" sz="2400" dirty="0"/>
              <a:t> від загальної суми видатків.</a:t>
            </a:r>
          </a:p>
          <a:p>
            <a:pPr>
              <a:buNone/>
            </a:pPr>
            <a:r>
              <a:rPr lang="uk-UA" sz="2400" dirty="0"/>
              <a:t>		</a:t>
            </a:r>
            <a:r>
              <a:rPr lang="uk-UA" sz="2400" b="1" i="1" dirty="0"/>
              <a:t>Медичної субвенції </a:t>
            </a:r>
            <a:r>
              <a:rPr lang="ru-RU" sz="2400" dirty="0"/>
              <a:t> </a:t>
            </a:r>
            <a:r>
              <a:rPr lang="uk-UA" sz="2400" dirty="0"/>
              <a:t>перераховано районному бюджету в сумі  </a:t>
            </a:r>
            <a:r>
              <a:rPr lang="uk-UA" sz="2400" b="1" i="1" dirty="0" smtClean="0"/>
              <a:t>6 342 600 грн</a:t>
            </a:r>
            <a:r>
              <a:rPr lang="uk-UA" sz="2400" b="1" i="1" dirty="0"/>
              <a:t>.</a:t>
            </a:r>
          </a:p>
          <a:p>
            <a:pPr algn="just">
              <a:buNone/>
            </a:pPr>
            <a:r>
              <a:rPr lang="uk-UA" sz="2400" b="1" i="1" dirty="0"/>
              <a:t>		</a:t>
            </a:r>
            <a:r>
              <a:rPr lang="uk-UA" sz="2400" dirty="0"/>
              <a:t> Видатки  </a:t>
            </a:r>
            <a:r>
              <a:rPr lang="uk-UA" sz="2400" b="1" i="1" dirty="0"/>
              <a:t>на підвищення кваліфікації, перепідготовку кадрів закладами післядипломної освіти  </a:t>
            </a:r>
            <a:r>
              <a:rPr lang="uk-UA" sz="2400" dirty="0"/>
              <a:t>становлять </a:t>
            </a:r>
          </a:p>
          <a:p>
            <a:pPr algn="just">
              <a:buNone/>
            </a:pPr>
            <a:r>
              <a:rPr lang="uk-UA" sz="2400" b="1" i="1" dirty="0"/>
              <a:t>	</a:t>
            </a:r>
            <a:r>
              <a:rPr lang="uk-UA" sz="2400" b="1" i="1" dirty="0" smtClean="0"/>
              <a:t>23 371 грн.81 коп.</a:t>
            </a:r>
            <a:endParaRPr lang="uk-UA" sz="2400" dirty="0"/>
          </a:p>
          <a:p>
            <a:pPr>
              <a:buNone/>
            </a:pPr>
            <a:endParaRPr lang="uk-UA" sz="1800" b="1" i="1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0"/>
            <a:ext cx="8229600" cy="6858000"/>
          </a:xfrm>
        </p:spPr>
        <p:txBody>
          <a:bodyPr>
            <a:noAutofit/>
          </a:bodyPr>
          <a:lstStyle/>
          <a:p>
            <a:pPr>
              <a:buNone/>
            </a:pPr>
            <a:endParaRPr lang="uk-UA" sz="1400" dirty="0" smtClean="0"/>
          </a:p>
          <a:p>
            <a:pPr algn="ctr">
              <a:buNone/>
            </a:pPr>
            <a:r>
              <a:rPr lang="uk-UA" sz="1600" b="1" dirty="0" smtClean="0"/>
              <a:t>Видатки по спеціальному фонду</a:t>
            </a:r>
            <a:r>
              <a:rPr lang="uk-UA" sz="1400" dirty="0" smtClean="0"/>
              <a:t> за </a:t>
            </a:r>
            <a:r>
              <a:rPr lang="uk-UA" sz="1400" b="1" i="1" dirty="0" smtClean="0"/>
              <a:t>2019 рік </a:t>
            </a:r>
            <a:r>
              <a:rPr lang="uk-UA" sz="1400" dirty="0" smtClean="0"/>
              <a:t>склали – </a:t>
            </a:r>
            <a:r>
              <a:rPr lang="uk-UA" sz="1400" b="1" i="1" dirty="0" smtClean="0"/>
              <a:t>19 121 452 грн.</a:t>
            </a:r>
            <a:endParaRPr lang="uk-UA" sz="1400" dirty="0" smtClean="0"/>
          </a:p>
          <a:p>
            <a:pPr>
              <a:buNone/>
            </a:pPr>
            <a:r>
              <a:rPr lang="ru-RU" sz="1400" dirty="0" smtClean="0"/>
              <a:t>		</a:t>
            </a:r>
            <a:r>
              <a:rPr lang="uk-UA" sz="1400" b="1" dirty="0" smtClean="0"/>
              <a:t>В тому числі :</a:t>
            </a:r>
          </a:p>
          <a:p>
            <a:r>
              <a:rPr lang="uk-UA" sz="1600" dirty="0" smtClean="0"/>
              <a:t>Видатки </a:t>
            </a:r>
            <a:r>
              <a:rPr lang="ru-RU" sz="1600" dirty="0" smtClean="0"/>
              <a:t>  </a:t>
            </a:r>
            <a:r>
              <a:rPr lang="uk-UA" sz="1600" b="1" i="1" dirty="0" smtClean="0"/>
              <a:t>на організаційне, інформаційно-аналітичне та матеріально-технічне забезпечення </a:t>
            </a:r>
            <a:r>
              <a:rPr lang="uk-UA" sz="1600" dirty="0" smtClean="0"/>
              <a:t>діяльності ОТГ складають – </a:t>
            </a:r>
            <a:r>
              <a:rPr lang="uk-UA" sz="1600" b="1" i="1" dirty="0" smtClean="0"/>
              <a:t>554 948  грн. </a:t>
            </a:r>
            <a:r>
              <a:rPr lang="uk-UA" sz="1600" dirty="0" smtClean="0"/>
              <a:t>або </a:t>
            </a:r>
            <a:r>
              <a:rPr lang="uk-UA" sz="1600" b="1" i="1" dirty="0" smtClean="0"/>
              <a:t>2,9 % </a:t>
            </a:r>
            <a:r>
              <a:rPr lang="uk-UA" sz="1600" dirty="0" smtClean="0"/>
              <a:t>від загальної суми видатків спеціального фонду.</a:t>
            </a:r>
            <a:r>
              <a:rPr lang="ru-RU" sz="1600" dirty="0" smtClean="0"/>
              <a:t> </a:t>
            </a:r>
            <a:r>
              <a:rPr lang="uk-UA" sz="1600" dirty="0" smtClean="0"/>
              <a:t> </a:t>
            </a:r>
          </a:p>
          <a:p>
            <a:r>
              <a:rPr lang="uk-UA" sz="1600" dirty="0" smtClean="0"/>
              <a:t> Видатки на утримання </a:t>
            </a:r>
            <a:r>
              <a:rPr lang="uk-UA" sz="1600" b="1" i="1" dirty="0" smtClean="0"/>
              <a:t>закладів освіти</a:t>
            </a:r>
            <a:r>
              <a:rPr lang="uk-UA" sz="1600" dirty="0" smtClean="0"/>
              <a:t> складають</a:t>
            </a:r>
            <a:r>
              <a:rPr lang="ru-RU" sz="1600" dirty="0" smtClean="0"/>
              <a:t> </a:t>
            </a:r>
            <a:r>
              <a:rPr lang="uk-UA" sz="1600" dirty="0" smtClean="0"/>
              <a:t>- </a:t>
            </a:r>
            <a:r>
              <a:rPr lang="uk-UA" sz="1600" b="1" i="1" dirty="0" smtClean="0"/>
              <a:t>1 857 290 </a:t>
            </a:r>
            <a:r>
              <a:rPr lang="ru-RU" sz="1600" b="1" i="1" dirty="0" err="1" smtClean="0"/>
              <a:t>гр</a:t>
            </a:r>
            <a:r>
              <a:rPr lang="uk-UA" sz="1600" b="1" i="1" dirty="0" smtClean="0"/>
              <a:t>н. </a:t>
            </a:r>
            <a:r>
              <a:rPr lang="uk-UA" sz="1600" dirty="0" smtClean="0"/>
              <a:t>або </a:t>
            </a:r>
            <a:r>
              <a:rPr lang="uk-UA" sz="1600" b="1" i="1" dirty="0" smtClean="0"/>
              <a:t>9,7 % </a:t>
            </a:r>
            <a:r>
              <a:rPr lang="uk-UA" sz="1600" dirty="0" smtClean="0"/>
              <a:t>від загальної суми видатків в  тому числі:</a:t>
            </a:r>
          </a:p>
          <a:p>
            <a:pPr>
              <a:buNone/>
            </a:pPr>
            <a:r>
              <a:rPr lang="uk-UA" sz="1600" dirty="0" smtClean="0"/>
              <a:t>		- на придбання предметів,матеріалів та обладнання -</a:t>
            </a:r>
            <a:r>
              <a:rPr lang="uk-UA" sz="1600" b="1" i="1" dirty="0" smtClean="0"/>
              <a:t>117 746 грн.</a:t>
            </a:r>
            <a:r>
              <a:rPr lang="uk-UA" sz="1600" dirty="0" smtClean="0"/>
              <a:t>;</a:t>
            </a:r>
          </a:p>
          <a:p>
            <a:pPr>
              <a:buNone/>
            </a:pPr>
            <a:r>
              <a:rPr lang="uk-UA" sz="1600" dirty="0" smtClean="0"/>
              <a:t>		- на  придбання продуктів харчування – </a:t>
            </a:r>
            <a:r>
              <a:rPr lang="uk-UA" sz="1600" b="1" i="1" dirty="0" smtClean="0"/>
              <a:t>465 757 грн</a:t>
            </a:r>
            <a:r>
              <a:rPr lang="uk-UA" sz="1600" dirty="0" smtClean="0"/>
              <a:t>.;</a:t>
            </a:r>
          </a:p>
          <a:p>
            <a:pPr>
              <a:buNone/>
            </a:pPr>
            <a:r>
              <a:rPr lang="uk-UA" sz="1600" dirty="0" smtClean="0"/>
              <a:t>		- на придбання предметів довгострокового використання – </a:t>
            </a:r>
            <a:r>
              <a:rPr lang="uk-UA" sz="1600" b="1" i="1" dirty="0" smtClean="0"/>
              <a:t>1 218 464 грн.</a:t>
            </a:r>
            <a:r>
              <a:rPr lang="uk-UA" sz="1600" dirty="0" smtClean="0"/>
              <a:t>;</a:t>
            </a:r>
          </a:p>
          <a:p>
            <a:pPr>
              <a:buNone/>
            </a:pPr>
            <a:r>
              <a:rPr lang="uk-UA" sz="1600" dirty="0" smtClean="0"/>
              <a:t>		- на заробітну плату з нарахуваннями вчителям школи  естетичного виховання - </a:t>
            </a:r>
            <a:r>
              <a:rPr lang="uk-UA" sz="1600" b="1" i="1" dirty="0" smtClean="0"/>
              <a:t>65 322 грн.</a:t>
            </a:r>
          </a:p>
          <a:p>
            <a:pPr>
              <a:buNone/>
            </a:pPr>
            <a:r>
              <a:rPr lang="uk-UA" sz="1600" b="1" i="1" dirty="0" smtClean="0"/>
              <a:t>  	</a:t>
            </a:r>
            <a:r>
              <a:rPr lang="uk-UA" sz="1600" dirty="0" smtClean="0"/>
              <a:t>Видатки</a:t>
            </a:r>
            <a:r>
              <a:rPr lang="uk-UA" sz="1600" i="1" dirty="0" smtClean="0"/>
              <a:t>  </a:t>
            </a:r>
            <a:r>
              <a:rPr lang="uk-UA" sz="1600" dirty="0" smtClean="0"/>
              <a:t> на культуру і мистецтво – </a:t>
            </a:r>
            <a:r>
              <a:rPr lang="uk-UA" sz="1600" b="1" dirty="0" smtClean="0"/>
              <a:t>411 332</a:t>
            </a:r>
            <a:r>
              <a:rPr lang="uk-UA" sz="1600" dirty="0" smtClean="0"/>
              <a:t> грн.</a:t>
            </a:r>
            <a:endParaRPr lang="uk-UA" sz="1600" b="1" dirty="0" smtClean="0"/>
          </a:p>
          <a:p>
            <a:r>
              <a:rPr lang="uk-UA" sz="1600" dirty="0" smtClean="0"/>
              <a:t>Видатки на ремонт церкви Пресвятої </a:t>
            </a:r>
            <a:r>
              <a:rPr lang="uk-UA" sz="1600" dirty="0" err="1" smtClean="0"/>
              <a:t>Богородиі</a:t>
            </a:r>
            <a:r>
              <a:rPr lang="uk-UA" sz="1600" dirty="0" smtClean="0"/>
              <a:t> становлять </a:t>
            </a:r>
            <a:r>
              <a:rPr lang="uk-UA" sz="1600" b="1" i="1" dirty="0" smtClean="0"/>
              <a:t>70 000 грн.</a:t>
            </a:r>
            <a:r>
              <a:rPr lang="uk-UA" sz="1600" dirty="0" smtClean="0"/>
              <a:t>(кошти з обласного бюджету).</a:t>
            </a:r>
          </a:p>
          <a:p>
            <a:r>
              <a:rPr lang="uk-UA" sz="1600" dirty="0" smtClean="0"/>
              <a:t> Видатки на утримання та навчально-тренувальну роботу дитячо-юнацької спортивної  школи –  </a:t>
            </a:r>
            <a:r>
              <a:rPr lang="uk-UA" sz="1600" b="1" i="1" dirty="0" smtClean="0"/>
              <a:t>139 631 грн</a:t>
            </a:r>
            <a:r>
              <a:rPr lang="uk-UA" sz="1600" dirty="0" smtClean="0"/>
              <a:t>.</a:t>
            </a:r>
          </a:p>
          <a:p>
            <a:r>
              <a:rPr lang="uk-UA" sz="1600" dirty="0" smtClean="0"/>
              <a:t>Касові видатки на </a:t>
            </a:r>
            <a:r>
              <a:rPr lang="uk-UA" sz="1600" dirty="0" err="1" smtClean="0"/>
              <a:t>співфінансування</a:t>
            </a:r>
            <a:r>
              <a:rPr lang="uk-UA" sz="1600" dirty="0" smtClean="0"/>
              <a:t> будівництва амбулаторії становлять</a:t>
            </a:r>
            <a:r>
              <a:rPr lang="uk-UA" sz="1600" dirty="0" smtClean="0">
                <a:solidFill>
                  <a:srgbClr val="FF0000"/>
                </a:solidFill>
              </a:rPr>
              <a:t> </a:t>
            </a:r>
            <a:r>
              <a:rPr lang="uk-UA" sz="1600" b="1" i="1" dirty="0" smtClean="0"/>
              <a:t>649 000 грн.,</a:t>
            </a:r>
            <a:r>
              <a:rPr lang="uk-UA" sz="1600" dirty="0" smtClean="0"/>
              <a:t>та придбання дидактичних матеріалів для </a:t>
            </a:r>
            <a:r>
              <a:rPr lang="uk-UA" sz="1600" i="1" dirty="0" smtClean="0"/>
              <a:t>НУШ </a:t>
            </a:r>
            <a:r>
              <a:rPr lang="uk-UA" sz="1600" b="1" i="1" dirty="0" smtClean="0"/>
              <a:t>– 23 000 грн.</a:t>
            </a:r>
          </a:p>
          <a:p>
            <a:r>
              <a:rPr lang="uk-UA" sz="1600" dirty="0" smtClean="0"/>
              <a:t>Кошти інфраструктурної субвенції  використано в сумі </a:t>
            </a:r>
            <a:r>
              <a:rPr lang="uk-UA" sz="1600" b="1" dirty="0" smtClean="0"/>
              <a:t>3 002 016 грн.60 коп</a:t>
            </a:r>
            <a:r>
              <a:rPr lang="uk-UA" sz="1600" dirty="0" smtClean="0"/>
              <a:t>.(99,97%)</a:t>
            </a:r>
            <a:r>
              <a:rPr lang="uk-UA" sz="1600" i="1" dirty="0" smtClean="0"/>
              <a:t>.</a:t>
            </a:r>
          </a:p>
          <a:p>
            <a:r>
              <a:rPr lang="uk-UA" sz="1600" dirty="0" smtClean="0"/>
              <a:t>Придбання машини швидкої допомоги – </a:t>
            </a:r>
            <a:r>
              <a:rPr lang="uk-UA" sz="1600" b="1" dirty="0" smtClean="0"/>
              <a:t>499 000 грн</a:t>
            </a:r>
            <a:r>
              <a:rPr lang="uk-UA" sz="1600" dirty="0" smtClean="0"/>
              <a:t>.</a:t>
            </a:r>
          </a:p>
          <a:p>
            <a:r>
              <a:rPr lang="uk-UA" sz="1600" dirty="0" smtClean="0"/>
              <a:t>Субвенції з обласного бюджету на ремонт дороги -</a:t>
            </a:r>
            <a:r>
              <a:rPr lang="uk-UA" sz="1600" b="1" dirty="0" smtClean="0"/>
              <a:t>400 000 грн</a:t>
            </a:r>
            <a:r>
              <a:rPr lang="uk-UA" sz="1600" dirty="0" smtClean="0"/>
              <a:t>. та укріплення берегів річки в с. Велика Кам’янка – 195 000 грн.</a:t>
            </a:r>
          </a:p>
          <a:p>
            <a:r>
              <a:rPr lang="uk-UA" sz="1600" dirty="0" smtClean="0"/>
              <a:t>Видатки на будівництво каналізації та очисних споруд становлять </a:t>
            </a:r>
            <a:r>
              <a:rPr lang="uk-UA" sz="1600" b="1" dirty="0" smtClean="0"/>
              <a:t>11 035 533 </a:t>
            </a:r>
            <a:r>
              <a:rPr lang="uk-UA" sz="1600" dirty="0" smtClean="0"/>
              <a:t>грн.</a:t>
            </a:r>
          </a:p>
          <a:p>
            <a:endParaRPr lang="uk-UA" sz="1400" dirty="0" smtClean="0"/>
          </a:p>
          <a:p>
            <a:pPr>
              <a:buNone/>
            </a:pPr>
            <a:r>
              <a:rPr lang="uk-UA" sz="1400" b="1" dirty="0" smtClean="0"/>
              <a:t>	</a:t>
            </a:r>
          </a:p>
          <a:p>
            <a:pPr>
              <a:buNone/>
            </a:pPr>
            <a:endParaRPr lang="uk-UA" sz="1800" dirty="0" smtClean="0"/>
          </a:p>
          <a:p>
            <a:pPr>
              <a:buNone/>
            </a:pPr>
            <a:r>
              <a:rPr lang="uk-UA" sz="1800" dirty="0" smtClean="0"/>
              <a:t>        </a:t>
            </a:r>
          </a:p>
          <a:p>
            <a:endParaRPr lang="uk-UA" sz="1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uk-UA" sz="2000" dirty="0" smtClean="0"/>
              <a:t/>
            </a:r>
            <a:br>
              <a:rPr lang="uk-UA" sz="2000" dirty="0" smtClean="0"/>
            </a:br>
            <a:r>
              <a:rPr lang="uk-UA" sz="2000" dirty="0" smtClean="0"/>
              <a:t> </a:t>
            </a:r>
            <a:r>
              <a:rPr lang="ru-RU" sz="2000" b="1" dirty="0" smtClean="0"/>
              <a:t>З державного та </a:t>
            </a:r>
            <a:r>
              <a:rPr lang="ru-RU" sz="2000" b="1" dirty="0" err="1" smtClean="0"/>
              <a:t>обласного</a:t>
            </a:r>
            <a:r>
              <a:rPr lang="ru-RU" sz="2000" b="1" dirty="0" smtClean="0"/>
              <a:t> бюджету</a:t>
            </a:r>
            <a:r>
              <a:rPr lang="ru-RU" sz="2000" dirty="0" smtClean="0"/>
              <a:t> до </a:t>
            </a:r>
            <a:r>
              <a:rPr lang="uk-UA" sz="2000" dirty="0" smtClean="0"/>
              <a:t>сільського</a:t>
            </a:r>
            <a:r>
              <a:rPr lang="ru-RU" sz="2000" dirty="0" smtClean="0"/>
              <a:t>  бюджету</a:t>
            </a:r>
            <a:r>
              <a:rPr lang="uk-UA" sz="2000" dirty="0" smtClean="0"/>
              <a:t> ОТГ  </a:t>
            </a:r>
            <a:br>
              <a:rPr lang="uk-UA" sz="2000" dirty="0" smtClean="0"/>
            </a:br>
            <a:r>
              <a:rPr lang="uk-UA" sz="2000" dirty="0" smtClean="0"/>
              <a:t>за </a:t>
            </a:r>
            <a:r>
              <a:rPr lang="uk-UA" sz="2000" b="1" i="1" dirty="0" smtClean="0"/>
              <a:t>2019 рік </a:t>
            </a:r>
            <a:r>
              <a:rPr lang="ru-RU" sz="2000" dirty="0" err="1" smtClean="0"/>
              <a:t>надійшло</a:t>
            </a:r>
            <a:r>
              <a:rPr lang="ru-RU" sz="2000" dirty="0" smtClean="0"/>
              <a:t> </a:t>
            </a:r>
            <a:r>
              <a:rPr lang="uk-UA" sz="2000" b="1" i="1" dirty="0" smtClean="0"/>
              <a:t>56 395 900 грн. </a:t>
            </a:r>
            <a:r>
              <a:rPr lang="uk-UA" sz="2000" dirty="0" smtClean="0"/>
              <a:t>офіційних трансфертів</a:t>
            </a:r>
            <a:br>
              <a:rPr lang="uk-UA" sz="2000" dirty="0" smtClean="0"/>
            </a:br>
            <a:endParaRPr lang="uk-UA" sz="20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07504" y="764704"/>
          <a:ext cx="8892480" cy="57606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uk-UA" sz="4200" b="1" dirty="0" smtClean="0"/>
              <a:t>Показники фінансової спроможності</a:t>
            </a:r>
            <a:r>
              <a:rPr lang="uk-UA" sz="4200" dirty="0" smtClean="0"/>
              <a:t> </a:t>
            </a:r>
            <a:r>
              <a:rPr lang="uk-UA" sz="4200" b="1" dirty="0" smtClean="0"/>
              <a:t>за 2019р. </a:t>
            </a:r>
            <a:endParaRPr lang="uk-UA" sz="4200" dirty="0" smtClean="0"/>
          </a:p>
          <a:p>
            <a:r>
              <a:rPr lang="uk-UA" sz="3800" b="1" dirty="0" smtClean="0"/>
              <a:t>Площа ОТГ - 98,2 </a:t>
            </a:r>
            <a:r>
              <a:rPr lang="uk-UA" sz="3800" b="1" dirty="0" err="1" smtClean="0"/>
              <a:t>кв.км</a:t>
            </a:r>
            <a:r>
              <a:rPr lang="uk-UA" sz="3800" b="1" dirty="0" smtClean="0"/>
              <a:t>.</a:t>
            </a:r>
            <a:endParaRPr lang="uk-UA" sz="3800" dirty="0" smtClean="0"/>
          </a:p>
          <a:p>
            <a:r>
              <a:rPr lang="uk-UA" sz="3800" b="1" dirty="0" smtClean="0"/>
              <a:t>Чисельність населення на 01.01.2019 року – 9 573 осіб</a:t>
            </a:r>
            <a:endParaRPr lang="uk-UA" sz="3800" dirty="0" smtClean="0"/>
          </a:p>
          <a:p>
            <a:r>
              <a:rPr lang="uk-UA" sz="3800" b="1" dirty="0" smtClean="0"/>
              <a:t>Власні доходи на 1-го мешканця за 2019 рік – 1 183 грн.</a:t>
            </a:r>
            <a:endParaRPr lang="uk-UA" sz="3800" dirty="0" smtClean="0"/>
          </a:p>
          <a:p>
            <a:r>
              <a:rPr lang="uk-UA" sz="3800" b="1" dirty="0" smtClean="0"/>
              <a:t>Рівень </a:t>
            </a:r>
            <a:r>
              <a:rPr lang="uk-UA" sz="3800" b="1" dirty="0" err="1" smtClean="0"/>
              <a:t>дотаційності</a:t>
            </a:r>
            <a:r>
              <a:rPr lang="uk-UA" sz="3800" b="1" dirty="0" smtClean="0"/>
              <a:t> за 2019 рік - 80,9 %</a:t>
            </a:r>
            <a:endParaRPr lang="uk-UA" sz="3800" dirty="0" smtClean="0"/>
          </a:p>
          <a:p>
            <a:r>
              <a:rPr lang="uk-UA" sz="3800" b="1" dirty="0" smtClean="0"/>
              <a:t>Капітальні видатки на 1-го мешканця за 2019 рік – 1 874 грн.20 коп.</a:t>
            </a:r>
            <a:endParaRPr lang="uk-UA" sz="3800" dirty="0" smtClean="0"/>
          </a:p>
          <a:p>
            <a:r>
              <a:rPr lang="uk-UA" sz="3800" b="1" dirty="0" smtClean="0"/>
              <a:t>Питома вага видатків на утримання апарату управління у власних ресурсах - 43,5%.</a:t>
            </a:r>
            <a:endParaRPr lang="uk-UA" sz="3800" dirty="0" smtClean="0"/>
          </a:p>
          <a:p>
            <a:r>
              <a:rPr lang="uk-UA" sz="3800" b="1" dirty="0" smtClean="0"/>
              <a:t>Співвідношення чисельності населення ОТГ до штатної чисельності працівників  сільської ради - 173 особи/на 1 штатну одиницю.</a:t>
            </a:r>
            <a:endParaRPr lang="uk-UA" sz="3800" dirty="0" smtClean="0"/>
          </a:p>
          <a:p>
            <a:r>
              <a:rPr lang="uk-UA" sz="3800" b="1" dirty="0" smtClean="0"/>
              <a:t>Співвідношення чисельності населення ОТГ до фактично зайнятих посад  працівників  сільської ради - 204 осіб/на 1 працівника.</a:t>
            </a:r>
            <a:endParaRPr lang="uk-UA" sz="3800" dirty="0" smtClean="0"/>
          </a:p>
          <a:p>
            <a:r>
              <a:rPr lang="uk-UA" sz="3800" b="1" dirty="0" smtClean="0"/>
              <a:t> </a:t>
            </a:r>
            <a:endParaRPr lang="uk-UA" sz="3800" dirty="0" smtClean="0"/>
          </a:p>
          <a:p>
            <a:endParaRPr lang="uk-UA" dirty="0"/>
          </a:p>
        </p:txBody>
      </p:sp>
    </p:spTree>
  </p:cSld>
  <p:clrMapOvr>
    <a:masterClrMapping/>
  </p:clrMapOvr>
  <p:transition/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>
            <a:extLst>
              <a:ext uri="{FF2B5EF4-FFF2-40B4-BE49-F238E27FC236}">
                <a16:creationId xmlns:a16="http://schemas.microsoft.com/office/drawing/2014/main" xmlns="" id="{1F6585C7-7166-474E-A5D7-0CC25DD9508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uk-UA" sz="8800" b="1" i="1" dirty="0">
                <a:latin typeface="Arial" panose="020B0604020202020204" pitchFamily="34" charset="0"/>
                <a:cs typeface="Arial" panose="020B0604020202020204" pitchFamily="34" charset="0"/>
              </a:rPr>
              <a:t>Дякуємо за увагу!</a:t>
            </a:r>
          </a:p>
        </p:txBody>
      </p:sp>
    </p:spTree>
    <p:extLst>
      <p:ext uri="{BB962C8B-B14F-4D97-AF65-F5344CB8AC3E}">
        <p14:creationId xmlns:p14="http://schemas.microsoft.com/office/powerpoint/2010/main" xmlns="" val="35713535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0"/>
            <a:ext cx="4040188" cy="1988840"/>
          </a:xfrm>
        </p:spPr>
        <p:txBody>
          <a:bodyPr>
            <a:normAutofit fontScale="55000" lnSpcReduction="20000"/>
          </a:bodyPr>
          <a:lstStyle/>
          <a:p>
            <a:endParaRPr lang="uk-UA" dirty="0" smtClean="0"/>
          </a:p>
          <a:p>
            <a:pPr algn="ctr"/>
            <a:endParaRPr lang="uk-UA" sz="2500" b="0" dirty="0" smtClean="0"/>
          </a:p>
          <a:p>
            <a:pPr algn="ctr"/>
            <a:r>
              <a:rPr lang="uk-UA" sz="3200" b="0" dirty="0" smtClean="0"/>
              <a:t>Доходів </a:t>
            </a:r>
            <a:r>
              <a:rPr lang="uk-UA" sz="3200" b="0" dirty="0"/>
              <a:t>загального фонду (без урахування </a:t>
            </a:r>
            <a:r>
              <a:rPr lang="uk-UA" sz="3200" b="0" dirty="0" smtClean="0"/>
              <a:t>міжбюджетних </a:t>
            </a:r>
            <a:r>
              <a:rPr lang="uk-UA" sz="3200" b="0" dirty="0"/>
              <a:t>трансфертів) надійшло </a:t>
            </a:r>
            <a:endParaRPr lang="uk-UA" sz="3200" b="0" dirty="0" smtClean="0"/>
          </a:p>
          <a:p>
            <a:pPr algn="ctr"/>
            <a:r>
              <a:rPr lang="uk-UA" sz="3200" i="1" dirty="0" smtClean="0"/>
              <a:t>11 288 204 </a:t>
            </a:r>
            <a:r>
              <a:rPr lang="uk-UA" sz="3200" b="0" dirty="0" smtClean="0"/>
              <a:t>грн</a:t>
            </a:r>
            <a:r>
              <a:rPr lang="uk-UA" sz="3200" b="0" dirty="0"/>
              <a:t>. </a:t>
            </a:r>
            <a:r>
              <a:rPr lang="uk-UA" sz="3200" i="1" dirty="0" smtClean="0"/>
              <a:t>99</a:t>
            </a:r>
            <a:r>
              <a:rPr lang="uk-UA" sz="3200" b="0" dirty="0" smtClean="0"/>
              <a:t> </a:t>
            </a:r>
            <a:r>
              <a:rPr lang="uk-UA" sz="3200" b="0" dirty="0"/>
              <a:t>коп., що </a:t>
            </a:r>
            <a:r>
              <a:rPr lang="uk-UA" sz="3200" b="0" dirty="0" smtClean="0"/>
              <a:t>складає</a:t>
            </a:r>
          </a:p>
          <a:p>
            <a:pPr algn="ctr"/>
            <a:r>
              <a:rPr lang="uk-UA" sz="3200" b="0" dirty="0" smtClean="0"/>
              <a:t> </a:t>
            </a:r>
            <a:r>
              <a:rPr lang="uk-UA" sz="3200" i="1" dirty="0" smtClean="0"/>
              <a:t>103,2 % </a:t>
            </a:r>
            <a:r>
              <a:rPr lang="uk-UA" sz="3200" b="0" dirty="0" smtClean="0"/>
              <a:t>до </a:t>
            </a:r>
            <a:r>
              <a:rPr lang="uk-UA" sz="3200" b="0" dirty="0"/>
              <a:t>уточненого плану на рік. </a:t>
            </a:r>
          </a:p>
          <a:p>
            <a:endParaRPr lang="uk-UA" sz="3200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700808"/>
            <a:ext cx="4040188" cy="4896544"/>
          </a:xfrm>
        </p:spPr>
        <p:txBody>
          <a:bodyPr>
            <a:normAutofit fontScale="92500" lnSpcReduction="20000"/>
          </a:bodyPr>
          <a:lstStyle/>
          <a:p>
            <a:r>
              <a:rPr lang="uk-UA" dirty="0"/>
              <a:t>Основну питому вагу у складі доходів загального фонду сільського бюджету об’єднаної територіальної громади займає </a:t>
            </a:r>
            <a:r>
              <a:rPr lang="uk-UA" b="1" dirty="0"/>
              <a:t>податок на доходи фізичних осіб</a:t>
            </a:r>
            <a:r>
              <a:rPr lang="uk-UA" dirty="0"/>
              <a:t>, частка якого займає </a:t>
            </a:r>
            <a:endParaRPr lang="uk-UA" dirty="0" smtClean="0"/>
          </a:p>
          <a:p>
            <a:r>
              <a:rPr lang="uk-UA" b="1" dirty="0" smtClean="0"/>
              <a:t>52,3 </a:t>
            </a:r>
            <a:r>
              <a:rPr lang="uk-UA" b="1" i="1" dirty="0" smtClean="0"/>
              <a:t>%</a:t>
            </a:r>
            <a:r>
              <a:rPr lang="uk-UA" dirty="0" smtClean="0"/>
              <a:t>від </a:t>
            </a:r>
            <a:r>
              <a:rPr lang="uk-UA" dirty="0"/>
              <a:t>усіх надходжень. </a:t>
            </a:r>
            <a:endParaRPr lang="uk-UA" dirty="0" smtClean="0"/>
          </a:p>
          <a:p>
            <a:r>
              <a:rPr lang="ru-RU" b="1" dirty="0" smtClean="0"/>
              <a:t>За 201</a:t>
            </a:r>
            <a:r>
              <a:rPr lang="uk-UA" b="1" dirty="0"/>
              <a:t>9</a:t>
            </a:r>
            <a:r>
              <a:rPr lang="ru-RU" b="1" dirty="0"/>
              <a:t> </a:t>
            </a:r>
            <a:r>
              <a:rPr lang="ru-RU" b="1" dirty="0" err="1" smtClean="0"/>
              <a:t>р</a:t>
            </a:r>
            <a:r>
              <a:rPr lang="uk-UA" b="1" dirty="0" err="1" smtClean="0"/>
              <a:t>ік</a:t>
            </a:r>
            <a:r>
              <a:rPr lang="uk-UA" b="1" dirty="0" smtClean="0"/>
              <a:t> </a:t>
            </a:r>
            <a:r>
              <a:rPr lang="uk-UA" dirty="0"/>
              <a:t>надходження цього податку склали </a:t>
            </a:r>
            <a:r>
              <a:rPr lang="uk-UA" b="1" i="1" dirty="0" smtClean="0"/>
              <a:t>6 424 456 </a:t>
            </a:r>
            <a:r>
              <a:rPr lang="ru-RU" b="1" i="1" dirty="0" err="1" smtClean="0"/>
              <a:t>грн</a:t>
            </a:r>
            <a:r>
              <a:rPr lang="ru-RU" b="1" i="1" dirty="0" smtClean="0"/>
              <a:t>. </a:t>
            </a:r>
            <a:r>
              <a:rPr lang="uk-UA" b="1" i="1" dirty="0" smtClean="0"/>
              <a:t>60 коп. </a:t>
            </a:r>
            <a:r>
              <a:rPr lang="uk-UA" dirty="0"/>
              <a:t>і зросли проти </a:t>
            </a:r>
            <a:r>
              <a:rPr lang="uk-UA" dirty="0" smtClean="0"/>
              <a:t>минулого </a:t>
            </a:r>
            <a:r>
              <a:rPr lang="uk-UA" dirty="0"/>
              <a:t>року </a:t>
            </a:r>
            <a:r>
              <a:rPr lang="uk-UA" dirty="0" smtClean="0"/>
              <a:t>на </a:t>
            </a:r>
            <a:r>
              <a:rPr lang="uk-UA" b="1" i="1" dirty="0" smtClean="0"/>
              <a:t>1 187 163 грн</a:t>
            </a:r>
            <a:r>
              <a:rPr lang="uk-UA" b="1" i="1" dirty="0"/>
              <a:t>. </a:t>
            </a:r>
            <a:r>
              <a:rPr lang="uk-UA" b="1" i="1" dirty="0" smtClean="0"/>
              <a:t>53 коп. </a:t>
            </a:r>
            <a:r>
              <a:rPr lang="uk-UA" dirty="0"/>
              <a:t>або на </a:t>
            </a:r>
            <a:r>
              <a:rPr lang="uk-UA" b="1" i="1" dirty="0" smtClean="0"/>
              <a:t>22,7 %</a:t>
            </a:r>
            <a:r>
              <a:rPr lang="uk-UA" dirty="0" smtClean="0"/>
              <a:t>. </a:t>
            </a:r>
          </a:p>
          <a:p>
            <a:pPr>
              <a:buNone/>
            </a:pPr>
            <a:r>
              <a:rPr lang="uk-UA" dirty="0" smtClean="0"/>
              <a:t>	Затверджені уточнені/планові </a:t>
            </a:r>
            <a:r>
              <a:rPr lang="uk-UA" dirty="0"/>
              <a:t>показники </a:t>
            </a:r>
            <a:r>
              <a:rPr lang="uk-UA" dirty="0" smtClean="0"/>
              <a:t>виконано </a:t>
            </a:r>
            <a:r>
              <a:rPr lang="uk-UA" dirty="0"/>
              <a:t>на </a:t>
            </a:r>
            <a:r>
              <a:rPr lang="uk-UA" b="1" i="1" dirty="0" smtClean="0"/>
              <a:t>105,95%</a:t>
            </a:r>
            <a:r>
              <a:rPr lang="uk-UA" dirty="0" smtClean="0"/>
              <a:t>. </a:t>
            </a:r>
            <a:endParaRPr lang="uk-UA" dirty="0"/>
          </a:p>
          <a:p>
            <a:endParaRPr lang="uk-UA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499992" y="0"/>
            <a:ext cx="4186808" cy="2058243"/>
          </a:xfrm>
        </p:spPr>
        <p:txBody>
          <a:bodyPr>
            <a:normAutofit fontScale="85000" lnSpcReduction="10000"/>
          </a:bodyPr>
          <a:lstStyle/>
          <a:p>
            <a:endParaRPr lang="uk-UA" dirty="0" smtClean="0"/>
          </a:p>
          <a:p>
            <a:pPr algn="ctr"/>
            <a:r>
              <a:rPr lang="uk-UA" b="0" dirty="0" smtClean="0"/>
              <a:t>Доходів </a:t>
            </a:r>
            <a:r>
              <a:rPr lang="uk-UA" b="0" dirty="0"/>
              <a:t>спеціального фонду надійшло (без урахування міжбюджетних трансфертів) </a:t>
            </a:r>
            <a:endParaRPr lang="uk-UA" b="0" dirty="0" smtClean="0"/>
          </a:p>
          <a:p>
            <a:pPr algn="ctr"/>
            <a:r>
              <a:rPr lang="uk-UA" i="1" dirty="0" smtClean="0"/>
              <a:t>2 055 310 грн</a:t>
            </a:r>
            <a:r>
              <a:rPr lang="uk-UA" i="1" dirty="0"/>
              <a:t>. </a:t>
            </a:r>
            <a:r>
              <a:rPr lang="uk-UA" i="1" dirty="0" smtClean="0"/>
              <a:t>93 </a:t>
            </a:r>
            <a:r>
              <a:rPr lang="uk-UA" i="1" dirty="0"/>
              <a:t>коп</a:t>
            </a:r>
            <a:r>
              <a:rPr lang="uk-UA" b="0" dirty="0"/>
              <a:t>., що складає </a:t>
            </a:r>
            <a:r>
              <a:rPr lang="uk-UA" i="1" dirty="0" smtClean="0"/>
              <a:t>284,2 </a:t>
            </a:r>
            <a:r>
              <a:rPr lang="uk-UA" b="0" dirty="0" smtClean="0"/>
              <a:t>%до </a:t>
            </a:r>
            <a:r>
              <a:rPr lang="uk-UA" b="0" dirty="0"/>
              <a:t>уточненого річного плану.</a:t>
            </a:r>
          </a:p>
          <a:p>
            <a:pPr algn="ctr"/>
            <a:endParaRPr lang="uk-UA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916832"/>
            <a:ext cx="4041775" cy="4392487"/>
          </a:xfrm>
        </p:spPr>
        <p:txBody>
          <a:bodyPr/>
          <a:lstStyle/>
          <a:p>
            <a:r>
              <a:rPr lang="uk-UA" dirty="0"/>
              <a:t>Основну питому вагу у складі доходів спеціального фонду займають власні надходження бюджетних установ. </a:t>
            </a:r>
            <a:r>
              <a:rPr lang="ru-RU" b="1" dirty="0" smtClean="0"/>
              <a:t>За 201</a:t>
            </a:r>
            <a:r>
              <a:rPr lang="uk-UA" b="1" dirty="0" smtClean="0"/>
              <a:t>9</a:t>
            </a:r>
            <a:r>
              <a:rPr lang="ru-RU" b="1" dirty="0" smtClean="0"/>
              <a:t> </a:t>
            </a:r>
            <a:r>
              <a:rPr lang="ru-RU" b="1" dirty="0" err="1" smtClean="0"/>
              <a:t>р</a:t>
            </a:r>
            <a:r>
              <a:rPr lang="uk-UA" b="1" dirty="0" err="1" smtClean="0"/>
              <a:t>ік</a:t>
            </a:r>
            <a:r>
              <a:rPr lang="uk-UA" b="1" dirty="0" smtClean="0"/>
              <a:t> </a:t>
            </a:r>
            <a:r>
              <a:rPr lang="uk-UA" dirty="0" smtClean="0"/>
              <a:t>надійшло </a:t>
            </a:r>
            <a:r>
              <a:rPr lang="uk-UA" dirty="0"/>
              <a:t>власних надходжень на загальну суму </a:t>
            </a:r>
            <a:r>
              <a:rPr lang="uk-UA" b="1" i="1" dirty="0" smtClean="0"/>
              <a:t>1 966 689 грн</a:t>
            </a:r>
            <a:r>
              <a:rPr lang="uk-UA" b="1" i="1" dirty="0"/>
              <a:t>. </a:t>
            </a:r>
            <a:r>
              <a:rPr lang="uk-UA" b="1" i="1" dirty="0" smtClean="0"/>
              <a:t>51 коп.</a:t>
            </a:r>
            <a:endParaRPr lang="uk-UA" b="1" i="1" dirty="0"/>
          </a:p>
          <a:p>
            <a:endParaRPr lang="uk-U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rmAutofit fontScale="90000"/>
          </a:bodyPr>
          <a:lstStyle/>
          <a:p>
            <a:r>
              <a:rPr lang="uk-UA" sz="2200" dirty="0" smtClean="0"/>
              <a:t/>
            </a:r>
            <a:br>
              <a:rPr lang="uk-UA" sz="2200" dirty="0" smtClean="0"/>
            </a:br>
            <a:r>
              <a:rPr lang="uk-UA" sz="2200" dirty="0"/>
              <a:t/>
            </a:r>
            <a:br>
              <a:rPr lang="uk-UA" sz="2200" dirty="0"/>
            </a:br>
            <a:r>
              <a:rPr lang="uk-UA" sz="2200" dirty="0" smtClean="0"/>
              <a:t>Видатки </a:t>
            </a:r>
            <a:r>
              <a:rPr lang="uk-UA" sz="2200" dirty="0"/>
              <a:t>сільського бюджету об’єднаної територіальної громади по загальному та спеціальному фондах за звітний період склали </a:t>
            </a:r>
            <a:r>
              <a:rPr lang="uk-UA" sz="2200" b="1" i="1" dirty="0" smtClean="0"/>
              <a:t>70 124 364 грн. 79 коп., </a:t>
            </a:r>
            <a:r>
              <a:rPr lang="uk-UA" sz="2200" dirty="0"/>
              <a:t>або </a:t>
            </a:r>
            <a:r>
              <a:rPr lang="uk-UA" sz="2200" b="1" i="1" dirty="0" smtClean="0"/>
              <a:t>99,4 %</a:t>
            </a:r>
            <a:r>
              <a:rPr lang="uk-UA" sz="2200" dirty="0" smtClean="0"/>
              <a:t>. </a:t>
            </a:r>
            <a:r>
              <a:rPr lang="uk-UA" sz="2200" dirty="0"/>
              <a:t>до уточненого плану на рік </a:t>
            </a:r>
            <a:r>
              <a:rPr lang="uk-UA" sz="2200" b="1" i="1" dirty="0" smtClean="0"/>
              <a:t>70 583 540 грн. 40 коп</a:t>
            </a:r>
            <a:r>
              <a:rPr lang="uk-UA" sz="2200" b="1" i="1" dirty="0"/>
              <a:t>., </a:t>
            </a:r>
            <a:r>
              <a:rPr lang="uk-UA" sz="2200" dirty="0"/>
              <a:t>в тому числі:</a:t>
            </a:r>
            <a:r>
              <a:rPr lang="uk-UA" dirty="0"/>
              <a:t/>
            </a:r>
            <a:br>
              <a:rPr lang="uk-UA" dirty="0"/>
            </a:br>
            <a:endParaRPr lang="uk-UA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84785"/>
            <a:ext cx="4038600" cy="5373216"/>
          </a:xfrm>
        </p:spPr>
        <p:txBody>
          <a:bodyPr>
            <a:normAutofit fontScale="92500"/>
          </a:bodyPr>
          <a:lstStyle/>
          <a:p>
            <a:pPr algn="ctr">
              <a:buNone/>
            </a:pPr>
            <a:endParaRPr lang="uk-UA" sz="1400" dirty="0" smtClean="0"/>
          </a:p>
          <a:p>
            <a:pPr>
              <a:buNone/>
            </a:pPr>
            <a:r>
              <a:rPr lang="uk-UA" sz="1400" dirty="0" smtClean="0"/>
              <a:t>	</a:t>
            </a:r>
            <a:r>
              <a:rPr lang="uk-UA" sz="2000" dirty="0" smtClean="0"/>
              <a:t> </a:t>
            </a:r>
            <a:r>
              <a:rPr lang="uk-UA" sz="2000" dirty="0"/>
              <a:t>по загальному фонду </a:t>
            </a:r>
            <a:r>
              <a:rPr lang="uk-UA" sz="2000" dirty="0" smtClean="0"/>
              <a:t>–                </a:t>
            </a:r>
            <a:r>
              <a:rPr lang="uk-UA" sz="2000" b="1" i="1" dirty="0" smtClean="0"/>
              <a:t>51 002 912 грн</a:t>
            </a:r>
            <a:r>
              <a:rPr lang="uk-UA" sz="2000" b="1" i="1" dirty="0"/>
              <a:t>. </a:t>
            </a:r>
            <a:r>
              <a:rPr lang="uk-UA" sz="2000" b="1" i="1" dirty="0" smtClean="0"/>
              <a:t>79 коп</a:t>
            </a:r>
            <a:r>
              <a:rPr lang="uk-UA" sz="2000" b="1" i="1" dirty="0"/>
              <a:t>., </a:t>
            </a:r>
            <a:r>
              <a:rPr lang="uk-UA" sz="2000" dirty="0" smtClean="0"/>
              <a:t>або 98,1 </a:t>
            </a:r>
            <a:r>
              <a:rPr lang="uk-UA" sz="2000" b="1" i="1" dirty="0" smtClean="0"/>
              <a:t>% </a:t>
            </a:r>
            <a:r>
              <a:rPr lang="uk-UA" sz="2000" dirty="0" smtClean="0"/>
              <a:t>до плану на рік з урахуванням змін </a:t>
            </a:r>
            <a:r>
              <a:rPr lang="uk-UA" sz="2000" b="1" i="1" dirty="0" smtClean="0"/>
              <a:t>(51 996 626 грн</a:t>
            </a:r>
            <a:r>
              <a:rPr lang="uk-UA" sz="2000" b="1" i="1" dirty="0"/>
              <a:t>. 40 коп</a:t>
            </a:r>
            <a:r>
              <a:rPr lang="uk-UA" sz="2000" b="1" i="1" dirty="0" smtClean="0"/>
              <a:t>.);</a:t>
            </a:r>
          </a:p>
          <a:p>
            <a:pPr>
              <a:buNone/>
            </a:pPr>
            <a:r>
              <a:rPr lang="uk-UA" sz="2000" dirty="0" smtClean="0"/>
              <a:t>	Видатки </a:t>
            </a:r>
            <a:r>
              <a:rPr lang="uk-UA" sz="2000" dirty="0"/>
              <a:t>загального фонду </a:t>
            </a:r>
            <a:r>
              <a:rPr lang="uk-UA" sz="2000" dirty="0" smtClean="0"/>
              <a:t>сільського бюджету </a:t>
            </a:r>
            <a:r>
              <a:rPr lang="uk-UA" sz="2000" dirty="0"/>
              <a:t>об’єднаної територіальної громади мають </a:t>
            </a:r>
            <a:endParaRPr lang="uk-UA" sz="2000" dirty="0" smtClean="0"/>
          </a:p>
          <a:p>
            <a:pPr>
              <a:buNone/>
            </a:pPr>
            <a:r>
              <a:rPr lang="uk-UA" sz="2000" dirty="0" smtClean="0"/>
              <a:t>	соціальне спрямування</a:t>
            </a:r>
          </a:p>
          <a:p>
            <a:pPr>
              <a:buNone/>
            </a:pPr>
            <a:r>
              <a:rPr lang="uk-UA" sz="2000" dirty="0" smtClean="0"/>
              <a:t>	 </a:t>
            </a:r>
            <a:r>
              <a:rPr lang="uk-UA" sz="2000" dirty="0"/>
              <a:t>і займають</a:t>
            </a:r>
            <a:r>
              <a:rPr lang="uk-UA" sz="2000" b="1" i="1" dirty="0"/>
              <a:t> </a:t>
            </a:r>
            <a:r>
              <a:rPr lang="uk-UA" sz="2000" b="1" i="1" dirty="0" smtClean="0"/>
              <a:t>55,8  </a:t>
            </a:r>
            <a:r>
              <a:rPr lang="uk-UA" sz="2000" b="1" i="1" dirty="0"/>
              <a:t>%</a:t>
            </a:r>
            <a:r>
              <a:rPr lang="uk-UA" sz="2000" b="1" i="1" dirty="0" smtClean="0"/>
              <a:t> . </a:t>
            </a:r>
            <a:r>
              <a:rPr lang="uk-UA" sz="2000" dirty="0" smtClean="0"/>
              <a:t>Зокрема, на</a:t>
            </a:r>
          </a:p>
          <a:p>
            <a:r>
              <a:rPr lang="uk-UA" sz="2000" b="1" i="1" dirty="0" smtClean="0"/>
              <a:t>освіту </a:t>
            </a:r>
            <a:r>
              <a:rPr lang="uk-UA" sz="2000" dirty="0" smtClean="0"/>
              <a:t>використано - </a:t>
            </a:r>
            <a:r>
              <a:rPr lang="uk-UA" sz="2000" b="1" i="1" dirty="0" smtClean="0"/>
              <a:t>35 956 204 грн</a:t>
            </a:r>
            <a:r>
              <a:rPr lang="uk-UA" sz="2000" b="1" i="1" dirty="0"/>
              <a:t>. </a:t>
            </a:r>
            <a:r>
              <a:rPr lang="uk-UA" sz="2000" b="1" i="1" dirty="0" smtClean="0"/>
              <a:t>10 </a:t>
            </a:r>
            <a:r>
              <a:rPr lang="uk-UA" sz="2000" b="1" i="1" dirty="0"/>
              <a:t>коп. </a:t>
            </a:r>
            <a:r>
              <a:rPr lang="uk-UA" sz="2000" b="1" i="1" dirty="0" smtClean="0"/>
              <a:t>52,5 % </a:t>
            </a:r>
          </a:p>
          <a:p>
            <a:r>
              <a:rPr lang="uk-UA" sz="2000" b="1" i="1" dirty="0" smtClean="0"/>
              <a:t>культуру </a:t>
            </a:r>
            <a:r>
              <a:rPr lang="uk-UA" sz="2000" dirty="0"/>
              <a:t>– </a:t>
            </a:r>
            <a:r>
              <a:rPr lang="uk-UA" sz="2000" b="1" i="1" dirty="0" smtClean="0"/>
              <a:t>1 785 631 грн</a:t>
            </a:r>
            <a:r>
              <a:rPr lang="uk-UA" sz="2000" b="1" i="1" dirty="0"/>
              <a:t>. </a:t>
            </a:r>
            <a:r>
              <a:rPr lang="uk-UA" sz="2000" b="1" i="1" dirty="0" smtClean="0"/>
              <a:t>04 коп. 2,6 % </a:t>
            </a:r>
            <a:endParaRPr lang="uk-UA" sz="2000" b="1" i="1" dirty="0"/>
          </a:p>
          <a:p>
            <a:r>
              <a:rPr lang="uk-UA" sz="2000" b="1" i="1" dirty="0" smtClean="0"/>
              <a:t>соціальний </a:t>
            </a:r>
            <a:r>
              <a:rPr lang="uk-UA" sz="2000" b="1" i="1" dirty="0"/>
              <a:t>захист </a:t>
            </a:r>
            <a:r>
              <a:rPr lang="uk-UA" sz="2000" dirty="0"/>
              <a:t>– </a:t>
            </a:r>
            <a:r>
              <a:rPr lang="uk-UA" sz="2000" b="1" dirty="0" smtClean="0"/>
              <a:t>474 135 грн</a:t>
            </a:r>
            <a:r>
              <a:rPr lang="uk-UA" sz="2000" b="1" dirty="0"/>
              <a:t>. </a:t>
            </a:r>
            <a:r>
              <a:rPr lang="uk-UA" sz="2000" b="1" dirty="0" smtClean="0"/>
              <a:t>15 коп. 0,9 %</a:t>
            </a:r>
            <a:endParaRPr lang="uk-UA" sz="2000" b="1" dirty="0"/>
          </a:p>
          <a:p>
            <a:endParaRPr lang="uk-UA" sz="2000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4008" y="1556792"/>
            <a:ext cx="4038600" cy="4752528"/>
          </a:xfrm>
        </p:spPr>
        <p:txBody>
          <a:bodyPr>
            <a:normAutofit fontScale="92500"/>
          </a:bodyPr>
          <a:lstStyle/>
          <a:p>
            <a:pPr>
              <a:buNone/>
            </a:pPr>
            <a:endParaRPr lang="uk-UA" sz="1400" dirty="0" smtClean="0"/>
          </a:p>
          <a:p>
            <a:pPr>
              <a:buNone/>
            </a:pPr>
            <a:r>
              <a:rPr lang="uk-UA" sz="2000" dirty="0" smtClean="0"/>
              <a:t>– </a:t>
            </a:r>
            <a:r>
              <a:rPr lang="uk-UA" sz="2000" dirty="0"/>
              <a:t>по спеціальному фонду </a:t>
            </a:r>
            <a:r>
              <a:rPr lang="uk-UA" sz="2000" b="1" i="1" dirty="0" smtClean="0"/>
              <a:t>–                19 121 452 грн., </a:t>
            </a:r>
            <a:r>
              <a:rPr lang="uk-UA" sz="2000" dirty="0"/>
              <a:t>або </a:t>
            </a:r>
            <a:r>
              <a:rPr lang="uk-UA" sz="2000" b="1" i="1" dirty="0" smtClean="0"/>
              <a:t>97,9 %</a:t>
            </a:r>
            <a:endParaRPr lang="uk-UA" sz="2000" b="1" i="1" dirty="0"/>
          </a:p>
          <a:p>
            <a:endParaRPr lang="uk-UA" sz="1600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539552" y="3717032"/>
            <a:ext cx="828092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endParaRPr lang="uk-UA" dirty="0" smtClean="0"/>
          </a:p>
          <a:p>
            <a:pPr algn="ctr"/>
            <a:endParaRPr lang="uk-UA" dirty="0"/>
          </a:p>
          <a:p>
            <a:pPr algn="ctr"/>
            <a:endParaRPr lang="uk-UA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435280" cy="850106"/>
          </a:xfrm>
        </p:spPr>
        <p:txBody>
          <a:bodyPr>
            <a:noAutofit/>
          </a:bodyPr>
          <a:lstStyle/>
          <a:p>
            <a:pPr lvl="0" indent="457200" fontAlgn="base">
              <a:spcAft>
                <a:spcPct val="0"/>
              </a:spcAft>
            </a:pPr>
            <a:r>
              <a:rPr lang="uk-UA" sz="2000" dirty="0">
                <a:latin typeface="Arial" pitchFamily="34" charset="0"/>
                <a:ea typeface="Times New Roman" pitchFamily="18" charset="0"/>
                <a:cs typeface="Arial" pitchFamily="34" charset="0"/>
              </a:rPr>
              <a:t>Основну питому вагу у загальному обсязі видатків загального фонду займають видатки на захищені статті, які </a:t>
            </a:r>
            <a:r>
              <a:rPr lang="uk-UA" sz="2000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за </a:t>
            </a:r>
            <a:r>
              <a:rPr lang="uk-UA" sz="2000" b="1" i="1" dirty="0" smtClean="0"/>
              <a:t>2019 рік </a:t>
            </a:r>
            <a:r>
              <a:rPr lang="uk-UA" sz="2000" b="1" i="1" dirty="0">
                <a:latin typeface="Arial" pitchFamily="34" charset="0"/>
                <a:ea typeface="Times New Roman" pitchFamily="18" charset="0"/>
                <a:cs typeface="Arial" pitchFamily="34" charset="0"/>
              </a:rPr>
              <a:t/>
            </a:r>
            <a:br>
              <a:rPr lang="uk-UA" sz="2000" b="1" i="1" dirty="0">
                <a:latin typeface="Arial" pitchFamily="34" charset="0"/>
                <a:ea typeface="Times New Roman" pitchFamily="18" charset="0"/>
                <a:cs typeface="Arial" pitchFamily="34" charset="0"/>
              </a:rPr>
            </a:br>
            <a:r>
              <a:rPr lang="uk-UA" sz="2000" dirty="0">
                <a:latin typeface="Arial" pitchFamily="34" charset="0"/>
                <a:ea typeface="Times New Roman" pitchFamily="18" charset="0"/>
                <a:cs typeface="Arial" pitchFamily="34" charset="0"/>
              </a:rPr>
              <a:t>склали </a:t>
            </a:r>
            <a:r>
              <a:rPr lang="uk-UA" sz="2000" b="1" i="1" dirty="0" smtClean="0"/>
              <a:t>42 333 035 грн</a:t>
            </a:r>
            <a:r>
              <a:rPr lang="uk-UA" sz="2000" b="1" i="1" dirty="0"/>
              <a:t>. </a:t>
            </a:r>
            <a:r>
              <a:rPr lang="uk-UA" sz="2000" b="1" i="1" dirty="0" smtClean="0"/>
              <a:t>41 </a:t>
            </a:r>
            <a:r>
              <a:rPr lang="uk-UA" sz="2000" b="1" i="1" dirty="0"/>
              <a:t>коп. </a:t>
            </a:r>
            <a:r>
              <a:rPr lang="uk-UA" sz="2000" b="1" i="1" dirty="0">
                <a:latin typeface="Arial" pitchFamily="34" charset="0"/>
                <a:ea typeface="Times New Roman" pitchFamily="18" charset="0"/>
                <a:cs typeface="Arial" pitchFamily="34" charset="0"/>
              </a:rPr>
              <a:t>(</a:t>
            </a:r>
            <a:r>
              <a:rPr lang="uk-UA" sz="2000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83,0%), </a:t>
            </a:r>
            <a:r>
              <a:rPr lang="uk-UA" sz="2000" dirty="0">
                <a:latin typeface="Arial" pitchFamily="34" charset="0"/>
                <a:ea typeface="Times New Roman" pitchFamily="18" charset="0"/>
                <a:cs typeface="Arial" pitchFamily="34" charset="0"/>
              </a:rPr>
              <a:t>з них: </a:t>
            </a:r>
            <a:br>
              <a:rPr lang="uk-UA" sz="2000" dirty="0">
                <a:latin typeface="Arial" pitchFamily="34" charset="0"/>
                <a:ea typeface="Times New Roman" pitchFamily="18" charset="0"/>
                <a:cs typeface="Arial" pitchFamily="34" charset="0"/>
              </a:rPr>
            </a:br>
            <a:r>
              <a:rPr lang="uk-UA" sz="2000" b="1" i="1" dirty="0" err="1">
                <a:latin typeface="Arial" pitchFamily="34" charset="0"/>
                <a:ea typeface="Times New Roman" pitchFamily="18" charset="0"/>
                <a:cs typeface="Arial" pitchFamily="34" charset="0"/>
              </a:rPr>
              <a:t>тис.грн</a:t>
            </a:r>
            <a:r>
              <a:rPr lang="uk-UA" sz="2000" b="1" i="1" dirty="0"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r>
              <a:rPr lang="uk-UA" sz="2000" dirty="0">
                <a:latin typeface="Arial" pitchFamily="34" charset="0"/>
                <a:ea typeface="Times New Roman" pitchFamily="18" charset="0"/>
                <a:cs typeface="Arial" pitchFamily="34" charset="0"/>
              </a:rPr>
              <a:t/>
            </a:r>
            <a:br>
              <a:rPr lang="uk-UA" sz="2000" dirty="0">
                <a:latin typeface="Arial" pitchFamily="34" charset="0"/>
                <a:ea typeface="Times New Roman" pitchFamily="18" charset="0"/>
                <a:cs typeface="Arial" pitchFamily="34" charset="0"/>
              </a:rPr>
            </a:br>
            <a:endParaRPr lang="uk-UA" sz="20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323528" y="1124744"/>
          <a:ext cx="8229600" cy="55446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32008726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1"/>
          <p:cNvSpPr>
            <a:spLocks noChangeArrowheads="1"/>
          </p:cNvSpPr>
          <p:nvPr/>
        </p:nvSpPr>
        <p:spPr bwMode="auto">
          <a:xfrm>
            <a:off x="251520" y="1345067"/>
            <a:ext cx="7848872" cy="3046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Додаток 1</a:t>
            </a:r>
            <a:endParaRPr kumimoji="0" lang="uk-UA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 </a:t>
            </a:r>
            <a:endParaRPr kumimoji="0" lang="uk-UA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lvl="1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ru-RU" sz="3200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Виконання</a:t>
            </a:r>
            <a:r>
              <a:rPr kumimoji="0" lang="ru-RU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sz="3200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доходів</a:t>
            </a:r>
            <a:r>
              <a:rPr kumimoji="0" lang="ru-RU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uk-UA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сільського</a:t>
            </a:r>
            <a:r>
              <a:rPr kumimoji="0" lang="ru-RU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 бюджету</a:t>
            </a:r>
            <a:r>
              <a:rPr kumimoji="0" lang="uk-UA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</a:p>
          <a:p>
            <a:pPr lvl="1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uk-UA" sz="3200" b="1" i="1" dirty="0" err="1" smtClean="0">
                <a:latin typeface="Arial" pitchFamily="34" charset="0"/>
                <a:cs typeface="Arial" pitchFamily="34" charset="0"/>
              </a:rPr>
              <a:t>П’ядицької</a:t>
            </a:r>
            <a:r>
              <a:rPr lang="uk-UA" sz="3200" b="1" i="1" dirty="0" smtClean="0">
                <a:latin typeface="Arial" pitchFamily="34" charset="0"/>
                <a:cs typeface="Arial" pitchFamily="34" charset="0"/>
              </a:rPr>
              <a:t> ОТГ</a:t>
            </a:r>
            <a:endParaRPr kumimoji="0" lang="uk-UA" sz="32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lvl="1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uk-UA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За </a:t>
            </a:r>
            <a:r>
              <a:rPr kumimoji="0" lang="uk-UA" sz="3200" b="1" i="1" u="none" strike="noStrike" cap="none" normalizeH="0" baseline="0" dirty="0" smtClean="0">
                <a:ln>
                  <a:noFill/>
                </a:ln>
                <a:solidFill>
                  <a:srgbClr val="0F1419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2019 рік</a:t>
            </a:r>
            <a:endParaRPr kumimoji="0" lang="uk-UA" sz="32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116632"/>
            <a:ext cx="8712968" cy="2016224"/>
          </a:xfrm>
        </p:spPr>
        <p:txBody>
          <a:bodyPr>
            <a:noAutofit/>
          </a:bodyPr>
          <a:lstStyle/>
          <a:p>
            <a:r>
              <a:rPr lang="uk-UA" sz="1400" b="1" dirty="0" smtClean="0"/>
              <a:t/>
            </a:r>
            <a:br>
              <a:rPr lang="uk-UA" sz="1400" b="1" dirty="0" smtClean="0"/>
            </a:br>
            <a:r>
              <a:rPr lang="uk-UA" sz="1400" b="1" dirty="0" smtClean="0"/>
              <a:t>Надійшло </a:t>
            </a:r>
            <a:r>
              <a:rPr lang="uk-UA" sz="1400" b="1" dirty="0"/>
              <a:t>доходів загального фонду</a:t>
            </a:r>
            <a:r>
              <a:rPr lang="uk-UA" sz="1400" dirty="0"/>
              <a:t> сільського бюджету ОТГ  (без врахування </a:t>
            </a:r>
            <a:r>
              <a:rPr lang="uk-UA" sz="1400" dirty="0" smtClean="0"/>
              <a:t>трансфертів) </a:t>
            </a:r>
            <a:r>
              <a:rPr lang="uk-UA" sz="1400" b="1" i="1" dirty="0" smtClean="0"/>
              <a:t>11 288 204 грн</a:t>
            </a:r>
            <a:r>
              <a:rPr lang="uk-UA" sz="1400" b="1" i="1" dirty="0"/>
              <a:t>. </a:t>
            </a:r>
            <a:r>
              <a:rPr lang="uk-UA" sz="1400" b="1" i="1" dirty="0" smtClean="0"/>
              <a:t>99 </a:t>
            </a:r>
            <a:r>
              <a:rPr lang="uk-UA" sz="1400" b="1" i="1" dirty="0"/>
              <a:t>коп. або </a:t>
            </a:r>
            <a:r>
              <a:rPr lang="uk-UA" sz="1400" b="1" i="1" dirty="0" smtClean="0"/>
              <a:t>103,2  </a:t>
            </a:r>
            <a:r>
              <a:rPr lang="uk-UA" sz="1400" b="1" i="1" dirty="0"/>
              <a:t>%</a:t>
            </a:r>
            <a:r>
              <a:rPr lang="uk-UA" sz="1400" dirty="0"/>
              <a:t>  до </a:t>
            </a:r>
            <a:r>
              <a:rPr lang="uk-UA" sz="1400" dirty="0" smtClean="0"/>
              <a:t>уточненого плану на рік та на </a:t>
            </a:r>
            <a:r>
              <a:rPr lang="uk-UA" sz="1400" b="1" i="1" dirty="0" smtClean="0"/>
              <a:t>35,3% </a:t>
            </a:r>
            <a:r>
              <a:rPr lang="uk-UA" sz="1400" dirty="0" smtClean="0"/>
              <a:t>більше </a:t>
            </a:r>
            <a:r>
              <a:rPr lang="uk-UA" sz="1400" dirty="0"/>
              <a:t>доходів </a:t>
            </a:r>
            <a:r>
              <a:rPr lang="uk-UA" sz="1400" b="1" i="1" dirty="0"/>
              <a:t>за </a:t>
            </a:r>
            <a:r>
              <a:rPr lang="uk-UA" sz="1400" b="1" i="1" dirty="0" smtClean="0"/>
              <a:t>2018 рік</a:t>
            </a:r>
            <a:r>
              <a:rPr lang="uk-UA" sz="1400" dirty="0" smtClean="0"/>
              <a:t>. На </a:t>
            </a:r>
            <a:r>
              <a:rPr lang="uk-UA" sz="1400" dirty="0"/>
              <a:t>одного жителя ОТГ припадає </a:t>
            </a:r>
            <a:r>
              <a:rPr lang="uk-UA" sz="1400" dirty="0" smtClean="0"/>
              <a:t> </a:t>
            </a:r>
            <a:r>
              <a:rPr lang="uk-UA" sz="1400" b="1" i="1" dirty="0" smtClean="0"/>
              <a:t>1 183,1 </a:t>
            </a:r>
            <a:r>
              <a:rPr lang="uk-UA" sz="1400" dirty="0" smtClean="0"/>
              <a:t>грн. доходів.</a:t>
            </a:r>
            <a:br>
              <a:rPr lang="uk-UA" sz="1400" dirty="0" smtClean="0"/>
            </a:br>
            <a:r>
              <a:rPr lang="uk-UA" sz="1400" dirty="0" smtClean="0"/>
              <a:t>З них</a:t>
            </a:r>
            <a:r>
              <a:rPr lang="uk-UA" sz="1400" dirty="0"/>
              <a:t>:</a:t>
            </a:r>
            <a:br>
              <a:rPr lang="uk-UA" sz="1400" dirty="0"/>
            </a:br>
            <a:r>
              <a:rPr lang="uk-UA" sz="1400" dirty="0"/>
              <a:t>Податкові надходження </a:t>
            </a:r>
            <a:r>
              <a:rPr lang="uk-UA" sz="1400" dirty="0" smtClean="0"/>
              <a:t>– </a:t>
            </a:r>
            <a:r>
              <a:rPr lang="uk-UA" sz="1400" b="1" i="1" dirty="0" smtClean="0"/>
              <a:t>11 245 706 грн. 91 коп</a:t>
            </a:r>
            <a:r>
              <a:rPr lang="uk-UA" sz="1400" b="1" i="1" dirty="0"/>
              <a:t>., що на </a:t>
            </a:r>
            <a:r>
              <a:rPr lang="uk-UA" sz="1400" b="1" i="1" dirty="0" smtClean="0"/>
              <a:t>343 907 грн</a:t>
            </a:r>
            <a:r>
              <a:rPr lang="uk-UA" sz="1400" dirty="0"/>
              <a:t>. </a:t>
            </a:r>
            <a:r>
              <a:rPr lang="uk-UA" sz="1400" dirty="0" smtClean="0"/>
              <a:t>більше </a:t>
            </a:r>
            <a:r>
              <a:rPr lang="uk-UA" sz="1400" dirty="0"/>
              <a:t>затвердженого плану </a:t>
            </a:r>
            <a:r>
              <a:rPr lang="uk-UA" sz="1400" dirty="0" smtClean="0"/>
              <a:t>на рік </a:t>
            </a:r>
            <a:r>
              <a:rPr lang="uk-UA" sz="1400" dirty="0"/>
              <a:t>(відсоток виконання </a:t>
            </a:r>
            <a:r>
              <a:rPr lang="uk-UA" sz="1400" b="1" i="1" dirty="0" smtClean="0"/>
              <a:t>103,15 %</a:t>
            </a:r>
            <a:r>
              <a:rPr lang="uk-UA" sz="1400" dirty="0" smtClean="0"/>
              <a:t>) </a:t>
            </a:r>
            <a:r>
              <a:rPr lang="uk-UA" sz="1400" dirty="0"/>
              <a:t>. На одного жителя ОТГ припадає </a:t>
            </a:r>
            <a:r>
              <a:rPr lang="uk-UA" sz="1400" dirty="0" smtClean="0"/>
              <a:t> </a:t>
            </a:r>
            <a:r>
              <a:rPr lang="uk-UA" sz="1400" b="1" i="1" dirty="0" smtClean="0"/>
              <a:t>1 178,7 </a:t>
            </a:r>
            <a:r>
              <a:rPr lang="uk-UA" sz="1400" b="1" i="1" dirty="0" err="1" smtClean="0"/>
              <a:t>грн</a:t>
            </a:r>
            <a:r>
              <a:rPr lang="uk-UA" sz="1400" b="1" i="1" dirty="0" smtClean="0"/>
              <a:t> . </a:t>
            </a:r>
            <a:r>
              <a:rPr lang="uk-UA" sz="1400" dirty="0"/>
              <a:t/>
            </a:r>
            <a:br>
              <a:rPr lang="uk-UA" sz="1400" dirty="0"/>
            </a:br>
            <a:r>
              <a:rPr lang="uk-UA" sz="1400" dirty="0"/>
              <a:t>Найбільшу питому вагу у сумі  податкових надходжень </a:t>
            </a:r>
            <a:r>
              <a:rPr lang="uk-UA" sz="1400" dirty="0" smtClean="0"/>
              <a:t>займає</a:t>
            </a:r>
            <a:br>
              <a:rPr lang="uk-UA" sz="1400" dirty="0" smtClean="0"/>
            </a:br>
            <a:r>
              <a:rPr lang="uk-UA" sz="1400" dirty="0" smtClean="0"/>
              <a:t> </a:t>
            </a:r>
            <a:r>
              <a:rPr lang="uk-UA" sz="1400" b="1" dirty="0"/>
              <a:t>податок на доходи фізичних </a:t>
            </a:r>
            <a:r>
              <a:rPr lang="uk-UA" sz="1400" b="1" dirty="0" smtClean="0"/>
              <a:t>осіб 6 424 456 грн.60 коп. </a:t>
            </a:r>
            <a:r>
              <a:rPr lang="uk-UA" sz="1400" dirty="0" smtClean="0"/>
              <a:t>(</a:t>
            </a:r>
            <a:r>
              <a:rPr lang="uk-UA" sz="1400" b="1" i="1" dirty="0" smtClean="0"/>
              <a:t>57,1 % </a:t>
            </a:r>
            <a:r>
              <a:rPr lang="uk-UA" sz="1400" dirty="0"/>
              <a:t>від суми податкових надходжень).</a:t>
            </a:r>
            <a:br>
              <a:rPr lang="uk-UA" sz="1400" dirty="0"/>
            </a:br>
            <a:endParaRPr lang="uk-UA" sz="1400" dirty="0"/>
          </a:p>
        </p:txBody>
      </p:sp>
      <p:graphicFrame>
        <p:nvGraphicFramePr>
          <p:cNvPr id="8" name="Содержимое 7"/>
          <p:cNvGraphicFramePr>
            <a:graphicFrameLocks noGrp="1"/>
          </p:cNvGraphicFramePr>
          <p:nvPr>
            <p:ph idx="1"/>
          </p:nvPr>
        </p:nvGraphicFramePr>
        <p:xfrm>
          <a:off x="539552" y="1988840"/>
          <a:ext cx="8136904" cy="46371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rmAutofit/>
          </a:bodyPr>
          <a:lstStyle/>
          <a:p>
            <a:r>
              <a:rPr lang="uk-UA" sz="1800" b="1" dirty="0" smtClean="0"/>
              <a:t>Є</a:t>
            </a:r>
            <a:r>
              <a:rPr lang="ru-RU" sz="1800" b="1" dirty="0" smtClean="0"/>
              <a:t>дин</a:t>
            </a:r>
            <a:r>
              <a:rPr lang="uk-UA" sz="1800" b="1" dirty="0" err="1" smtClean="0"/>
              <a:t>ого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подат</a:t>
            </a:r>
            <a:r>
              <a:rPr lang="uk-UA" sz="1800" b="1" dirty="0" err="1" smtClean="0"/>
              <a:t>ку</a:t>
            </a:r>
            <a:r>
              <a:rPr lang="uk-UA" sz="1800" b="1" dirty="0" smtClean="0"/>
              <a:t> за 2019 рік </a:t>
            </a:r>
            <a:r>
              <a:rPr lang="uk-UA" sz="1800" dirty="0" smtClean="0"/>
              <a:t>поступило </a:t>
            </a:r>
            <a:r>
              <a:rPr lang="uk-UA" sz="1800" b="1" i="1" dirty="0" smtClean="0"/>
              <a:t>1 966 230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н. 07коп</a:t>
            </a:r>
            <a:r>
              <a:rPr lang="uk-UA" sz="1800" i="1" dirty="0" smtClean="0"/>
              <a:t>.</a:t>
            </a:r>
            <a:r>
              <a:rPr lang="ru-RU" sz="1800" dirty="0" smtClean="0"/>
              <a:t>, </a:t>
            </a:r>
            <a:r>
              <a:rPr lang="uk-UA" sz="1800" dirty="0" smtClean="0"/>
              <a:t>відсоток виконання </a:t>
            </a:r>
            <a:r>
              <a:rPr lang="ru-RU" sz="1800" dirty="0" err="1" smtClean="0"/>
              <a:t>затвердженого</a:t>
            </a:r>
            <a:r>
              <a:rPr lang="ru-RU" sz="1800" dirty="0" smtClean="0"/>
              <a:t> план</a:t>
            </a:r>
            <a:r>
              <a:rPr lang="uk-UA" sz="1800" dirty="0" smtClean="0"/>
              <a:t>у на звітний період становить </a:t>
            </a:r>
            <a:r>
              <a:rPr lang="uk-UA" sz="1800" b="1" i="1" dirty="0" smtClean="0"/>
              <a:t>103,1 %  </a:t>
            </a:r>
            <a:r>
              <a:rPr lang="uk-UA" sz="1800" dirty="0" smtClean="0"/>
              <a:t>та на </a:t>
            </a:r>
            <a:r>
              <a:rPr lang="uk-UA" sz="1800" b="1" i="1" dirty="0" smtClean="0"/>
              <a:t>194 003 грн.</a:t>
            </a:r>
            <a:r>
              <a:rPr lang="uk-UA" sz="1800" dirty="0" smtClean="0"/>
              <a:t/>
            </a:r>
            <a:br>
              <a:rPr lang="uk-UA" sz="1800" dirty="0" smtClean="0"/>
            </a:br>
            <a:r>
              <a:rPr lang="uk-UA" sz="1800" dirty="0" smtClean="0"/>
              <a:t>більше, ніж за </a:t>
            </a:r>
            <a:r>
              <a:rPr lang="uk-UA" sz="1800" b="1" i="1" dirty="0" smtClean="0"/>
              <a:t>2018 рік.</a:t>
            </a:r>
            <a:endParaRPr lang="uk-UA" sz="1800" b="1" i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Метро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1452</TotalTime>
  <Words>617</Words>
  <Application>Microsoft Office PowerPoint</Application>
  <PresentationFormat>Экран (4:3)</PresentationFormat>
  <Paragraphs>207</Paragraphs>
  <Slides>31</Slides>
  <Notes>3</Notes>
  <HiddenSlides>1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31</vt:i4>
      </vt:variant>
    </vt:vector>
  </HeadingPairs>
  <TitlesOfParts>
    <vt:vector size="32" baseType="lpstr">
      <vt:lpstr>Тема Office</vt:lpstr>
      <vt:lpstr> Про виконання бюджету П’ядицької сільської  об’єднаної територіальної  громади за 2019 рік </vt:lpstr>
      <vt:lpstr>За 2019 рік до сільського бюджету об’єднаної територіальної громади надійшло доходів загального та спеціального фондів з урахуванням міжбюджетних трансфертів в сумі  69 739 415 грн.92коп., що складає 102,5% до уточненого плану на рік</vt:lpstr>
      <vt:lpstr>  З державного та обласного бюджету до сільського  бюджету ОТГ   за 2019 рік надійшло 56 395 900 грн. офіційних трансфертів </vt:lpstr>
      <vt:lpstr>Слайд 4</vt:lpstr>
      <vt:lpstr>  Видатки сільського бюджету об’єднаної територіальної громади по загальному та спеціальному фондах за звітний період склали 70 124 364 грн. 79 коп., або 99,4 %. до уточненого плану на рік 70 583 540 грн. 40 коп., в тому числі: </vt:lpstr>
      <vt:lpstr>Основну питому вагу у загальному обсязі видатків загального фонду займають видатки на захищені статті, які за 2019 рік  склали 42 333 035 грн. 41 коп. (83,0%), з них:  тис.грн. </vt:lpstr>
      <vt:lpstr>Слайд 7</vt:lpstr>
      <vt:lpstr> Надійшло доходів загального фонду сільського бюджету ОТГ  (без врахування трансфертів) 11 288 204 грн. 99 коп. або 103,2  %  до уточненого плану на рік та на 35,3% більше доходів за 2018 рік. На одного жителя ОТГ припадає  1 183,1 грн. доходів. З них: Податкові надходження – 11 245 706 грн. 91 коп., що на 343 907 грн. більше затвердженого плану на рік (відсоток виконання 103,15 %) . На одного жителя ОТГ припадає  1 178,7 грн .  Найбільшу питому вагу у сумі  податкових надходжень займає  податок на доходи фізичних осіб 6 424 456 грн.60 коп. (57,1 % від суми податкових надходжень). </vt:lpstr>
      <vt:lpstr>Єдиного податку за 2019 рік поступило 1 966 230 грн. 07коп., відсоток виконання затвердженого плану на звітний період становить 103,1 %  та на 194 003 грн. більше, ніж за 2018 рік.</vt:lpstr>
      <vt:lpstr>  Рентної плати за використання  природних ресурсів за 2019 рік   надійшло 139 725 грн., відсоток виконання  210,9  що на 62 397грн. більше, ніж за 2018 рік. </vt:lpstr>
      <vt:lpstr> Акцизного податку  підприємцями сплачено 178 066 грн., що на 11 666 грн. більше затвердженого плану на 2019 рік. (відсоток виконання 107,0%),  та на 22447 грн. більше , ніж за 2018 рік. </vt:lpstr>
      <vt:lpstr> Земельного  податку та орендної плати за 2019 рік надійшло до бюджету ОТГ   2 270 840 грн., що на 608 500 грн. більше затвердженого плану на 2019 рік (відсоток виконання 109,7 %), та на 1 381 746 грн. більше , ніж за 2018 рік. Такий відсоток виконання досягнуто за рахунок сплати даного податку комунальним підприємством «Добробут-Захід» - 866 047 грн.  та ПАТ Укрзалізниця – 611 374 грн. </vt:lpstr>
      <vt:lpstr>  Сума податку на нерухоме майно відмінне від земельної ділянки за 2019 рік  становить 266 554 грн. , що на 49 484 грн.  більше планових показників на звітний період, та на 105 795 грн. більше, ніж  за 2018 рік. </vt:lpstr>
      <vt:lpstr>Слайд 14</vt:lpstr>
      <vt:lpstr> Додаток 2</vt:lpstr>
      <vt:lpstr>       Видатки сільського бюджету за 2019 рік по загальному фонду  становлять  51 002 913 грн. , це  98,1%  до плану на звітний період.  При фінансуванні сільського бюджету в першочерговому порядку фінансувались видатки по захищених статтях витрат, визначених у рішенні про прийняття сільського бюджету на 2019 рік.  </vt:lpstr>
      <vt:lpstr>Касові видатки на організаційне, інформаційно-аналітичне та матеріально-технічне забезпечення діяльності ОТГ  становлять 5 252 172 грн. 09 коп. або 10,3 % від загальної суми видатків. тис.грн. </vt:lpstr>
      <vt:lpstr>Слайд 18</vt:lpstr>
      <vt:lpstr>    Касові видатки на утримання загальноосвітніх  закладів складають  –   29 950 228 грн.   Відсоток від загальної суми видатків на освіту – 85,5 %.       В тому числі за рахунок освітньої субвенції – 20 267 300 грн., за рахунок додаткової дотації –  3 297 800 грн., за рахунок субвенції з особливими освітніми потребами – 178 700 грн., за рахунок субвенції на НУШ – 76 200 грн. за рахунок місцевого бюджету – 6 130 228 грн.   Середні видатки на одного учня та вихованця НВК становлять 30 375 грн.48 коп. тис.грн.</vt:lpstr>
      <vt:lpstr>  Касові  видатки на утримання дитячих дошкільних закладів  складають  4 110 882 грн. 54коп. Це становить 11,7 %  від загальної суми видатків на освіту. На одну дитину припадає 21 081 грн.45 коп. тис.грн. </vt:lpstr>
      <vt:lpstr> Касові видатки на надання спеціальної освіти школою естетичного виховання витрачено за звітний період    926 563 грн.67 коп.  -  2,6 % від загальної суми видатків на освіту.  Видатки на одну дитину – 18 531 грн.27 коп. тис.грн.</vt:lpstr>
      <vt:lpstr>Слайд 22</vt:lpstr>
      <vt:lpstr>  Касові  видатки  на соціальний захист та соціальне забезпечення   становлять    474 135 грн.15 коп. або 0,9 % від загальної суми видатків.  тис.грн. </vt:lpstr>
      <vt:lpstr>Видатки на забезпечення діяльності бібліотек становлять 405 802 грн.55 коп. або 0,8 % від загальної суми видатків.   </vt:lpstr>
      <vt:lpstr> Касові видатки на  забезпечення діяльності палаців, будинків культури і клуби та інші заклади клубного типу   1 289 108 грн.49 коп. тис.грн. </vt:lpstr>
      <vt:lpstr>Касові видатки на утримання дитячо-юнацької спортивної школи  витрачено  1 213 413 грн. 83 коп. або 2,4% від загальної суми видатків.  тис.грн.</vt:lpstr>
      <vt:lpstr> На організацію благоустрою населених пунктів профінансовано коштів   в сумі 327 542 грн. 04 коп., або 0,4% від загальної суми видатків  з них на оплату за вуличне освітлення  витрачено  258 654 грн.85 коп. тис.грн.</vt:lpstr>
      <vt:lpstr>Слайд 28</vt:lpstr>
      <vt:lpstr>Слайд 29</vt:lpstr>
      <vt:lpstr>Слайд 30</vt:lpstr>
      <vt:lpstr>Дякуємо за увагу!</vt:lpstr>
    </vt:vector>
  </TitlesOfParts>
  <Company>office 2007 rus ent: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 виконання бюджету П’ядицької сільської  об’єднаної територіальної  громади за 9 місяців 2019 року</dc:title>
  <dc:creator>Економіст</dc:creator>
  <cp:lastModifiedBy>Економіст</cp:lastModifiedBy>
  <cp:revision>196</cp:revision>
  <dcterms:created xsi:type="dcterms:W3CDTF">2019-09-23T09:40:29Z</dcterms:created>
  <dcterms:modified xsi:type="dcterms:W3CDTF">2020-02-27T10:09:43Z</dcterms:modified>
</cp:coreProperties>
</file>