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notesSlides/notesSlide2.xml" ContentType="application/vnd.openxmlformats-officedocument.presentationml.notesSlide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5">
  <p:sldMasterIdLst>
    <p:sldMasterId id="2147483972" r:id="rId1"/>
  </p:sldMasterIdLst>
  <p:notesMasterIdLst>
    <p:notesMasterId r:id="rId31"/>
  </p:notesMasterIdLst>
  <p:sldIdLst>
    <p:sldId id="256" r:id="rId2"/>
    <p:sldId id="301" r:id="rId3"/>
    <p:sldId id="322" r:id="rId4"/>
    <p:sldId id="302" r:id="rId5"/>
    <p:sldId id="303" r:id="rId6"/>
    <p:sldId id="316" r:id="rId7"/>
    <p:sldId id="305" r:id="rId8"/>
    <p:sldId id="306" r:id="rId9"/>
    <p:sldId id="307" r:id="rId10"/>
    <p:sldId id="308" r:id="rId11"/>
    <p:sldId id="309" r:id="rId12"/>
    <p:sldId id="310" r:id="rId13"/>
    <p:sldId id="311" r:id="rId14"/>
    <p:sldId id="313" r:id="rId15"/>
    <p:sldId id="314" r:id="rId16"/>
    <p:sldId id="315" r:id="rId17"/>
    <p:sldId id="286" r:id="rId18"/>
    <p:sldId id="320" r:id="rId19"/>
    <p:sldId id="288" r:id="rId20"/>
    <p:sldId id="319" r:id="rId21"/>
    <p:sldId id="289" r:id="rId22"/>
    <p:sldId id="290" r:id="rId23"/>
    <p:sldId id="291" r:id="rId24"/>
    <p:sldId id="292" r:id="rId25"/>
    <p:sldId id="293" r:id="rId26"/>
    <p:sldId id="294" r:id="rId27"/>
    <p:sldId id="273" r:id="rId28"/>
    <p:sldId id="317" r:id="rId29"/>
    <p:sldId id="298" r:id="rId30"/>
  </p:sldIdLst>
  <p:sldSz cx="9144000" cy="6858000" type="screen4x3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CC00"/>
    <a:srgbClr val="C279D9"/>
    <a:srgbClr val="E69D1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43" autoAdjust="0"/>
    <p:restoredTop sz="93473" autoAdjust="0"/>
  </p:normalViewPr>
  <p:slideViewPr>
    <p:cSldViewPr>
      <p:cViewPr>
        <p:scale>
          <a:sx n="54" d="100"/>
          <a:sy n="54" d="100"/>
        </p:scale>
        <p:origin x="-1166" y="211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4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5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6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7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18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ru-RU" dirty="0" err="1"/>
                      <a:t>заробітна</a:t>
                    </a:r>
                    <a:r>
                      <a:rPr lang="ru-RU" dirty="0"/>
                      <a:t> </a:t>
                    </a:r>
                    <a:r>
                      <a:rPr lang="ru-RU" dirty="0" smtClean="0"/>
                      <a:t>плата; 9 874,0</a:t>
                    </a:r>
                  </a:p>
                  <a:p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9.546223388743065E-2"/>
                  <c:y val="3.1356905509777495E-2"/>
                </c:manualLayout>
              </c:layout>
              <c:tx>
                <c:rich>
                  <a:bodyPr/>
                  <a:lstStyle/>
                  <a:p>
                    <a:r>
                      <a:rPr lang="ru-RU" dirty="0" err="1"/>
                      <a:t>енергоносії</a:t>
                    </a:r>
                    <a:r>
                      <a:rPr lang="ru-RU" dirty="0"/>
                      <a:t>; </a:t>
                    </a:r>
                    <a:endParaRPr lang="ru-RU" dirty="0" smtClean="0"/>
                  </a:p>
                  <a:p>
                    <a:r>
                      <a:rPr lang="ru-RU" dirty="0" smtClean="0"/>
                      <a:t>1</a:t>
                    </a:r>
                    <a:r>
                      <a:rPr lang="ru-RU" baseline="0" dirty="0" smtClean="0"/>
                      <a:t> 257,6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1CBE-4DAD-A55F-2465039459AA}"/>
                </c:ext>
              </c:extLst>
            </c:dLbl>
            <c:dLbl>
              <c:idx val="2"/>
              <c:layout>
                <c:manualLayout>
                  <c:x val="-3.1849543112666578E-2"/>
                  <c:y val="2.0012206435937132E-3"/>
                </c:manualLayout>
              </c:layout>
              <c:tx>
                <c:rich>
                  <a:bodyPr/>
                  <a:lstStyle/>
                  <a:p>
                    <a:r>
                      <a:rPr lang="ru-RU" dirty="0" err="1"/>
                      <a:t>продукти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харчування</a:t>
                    </a:r>
                    <a:r>
                      <a:rPr lang="ru-RU" dirty="0"/>
                      <a:t>; </a:t>
                    </a:r>
                    <a:r>
                      <a:rPr lang="ru-RU" dirty="0" smtClean="0"/>
                      <a:t>175,5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1CBE-4DAD-A55F-2465039459AA}"/>
                </c:ext>
              </c:extLst>
            </c:dLbl>
            <c:dLbl>
              <c:idx val="3"/>
              <c:layout>
                <c:manualLayout>
                  <c:x val="0.121895535627491"/>
                  <c:y val="5.7262757240537725E-4"/>
                </c:manualLayout>
              </c:layout>
              <c:tx>
                <c:rich>
                  <a:bodyPr/>
                  <a:lstStyle/>
                  <a:p>
                    <a:r>
                      <a:rPr lang="ru-RU" dirty="0" err="1"/>
                      <a:t>медикаменти</a:t>
                    </a:r>
                    <a:r>
                      <a:rPr lang="ru-RU" dirty="0"/>
                      <a:t>; </a:t>
                    </a:r>
                    <a:r>
                      <a:rPr lang="ru-RU" dirty="0" smtClean="0"/>
                      <a:t>1,3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1CBE-4DAD-A55F-2465039459AA}"/>
                </c:ext>
              </c:extLst>
            </c:dLbl>
            <c:dLbl>
              <c:idx val="4"/>
              <c:layout>
                <c:manualLayout>
                  <c:x val="0.30594081121804362"/>
                  <c:y val="8.4562213145148377E-2"/>
                </c:manualLayout>
              </c:layout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1CBE-4DAD-A55F-2465039459AA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Лист1!$A$2:$A$5</c:f>
              <c:strCache>
                <c:ptCount val="4"/>
                <c:pt idx="0">
                  <c:v>заробітна плата</c:v>
                </c:pt>
                <c:pt idx="1">
                  <c:v>енергоносії</c:v>
                </c:pt>
                <c:pt idx="2">
                  <c:v>продукти харчування</c:v>
                </c:pt>
                <c:pt idx="3">
                  <c:v>медикаменти</c:v>
                </c:pt>
              </c:strCache>
            </c:strRef>
          </c:cat>
          <c:val>
            <c:numRef>
              <c:f>Лист1!$B$2:$B$5</c:f>
              <c:numCache>
                <c:formatCode>General</c:formatCode>
                <c:ptCount val="4"/>
                <c:pt idx="0">
                  <c:v>9874</c:v>
                </c:pt>
                <c:pt idx="1">
                  <c:v>1257.5999999999999</c:v>
                </c:pt>
                <c:pt idx="2">
                  <c:v>175.5</c:v>
                </c:pt>
                <c:pt idx="3">
                  <c:v>1.3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1CBE-4DAD-A55F-2465039459AA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FF79-4506-A460-28D9E1BF14FD}"/>
              </c:ext>
            </c:extLst>
          </c:dPt>
          <c:dLbls>
            <c:dLbl>
              <c:idx val="0"/>
              <c:tx>
                <c:rich>
                  <a:bodyPr/>
                  <a:lstStyle/>
                  <a:p>
                    <a:r>
                      <a:rPr lang="ru-RU" sz="1600" dirty="0"/>
                      <a:t>О</a:t>
                    </a:r>
                    <a:r>
                      <a:rPr lang="ru-RU" dirty="0"/>
                      <a:t>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 smtClean="0"/>
                      <a:t>нарахування</a:t>
                    </a:r>
                    <a:r>
                      <a:rPr lang="ru-RU" dirty="0" smtClean="0"/>
                      <a:t> </a:t>
                    </a:r>
                  </a:p>
                  <a:p>
                    <a:r>
                      <a:rPr lang="ru-RU" dirty="0" smtClean="0"/>
                      <a:t>6 709,5</a:t>
                    </a:r>
                  </a:p>
                  <a:p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FF79-4506-A460-28D9E1BF14FD}"/>
                </c:ext>
              </c:extLst>
            </c:dLbl>
            <c:dLbl>
              <c:idx val="1"/>
              <c:layout>
                <c:manualLayout>
                  <c:x val="-6.1637856858731008E-2"/>
                  <c:y val="0.29312037419122744"/>
                </c:manualLayout>
              </c:layout>
              <c:tx>
                <c:rich>
                  <a:bodyPr/>
                  <a:lstStyle/>
                  <a:p>
                    <a:r>
                      <a:rPr lang="ru-RU" sz="1600" dirty="0" err="1"/>
                      <a:t>П</a:t>
                    </a:r>
                    <a:r>
                      <a:rPr lang="ru-RU" dirty="0" err="1"/>
                      <a:t>редмети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матеріали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обладнання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 smtClean="0"/>
                      <a:t>інвентар</a:t>
                    </a:r>
                    <a:r>
                      <a:rPr lang="ru-RU" dirty="0" smtClean="0"/>
                      <a:t> 14,9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FF79-4506-A460-28D9E1BF14FD}"/>
                </c:ext>
              </c:extLst>
            </c:dLbl>
            <c:dLbl>
              <c:idx val="2"/>
              <c:layout>
                <c:manualLayout>
                  <c:x val="-8.9014266356093746E-2"/>
                  <c:y val="0.12814763306722535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О</a:t>
                    </a:r>
                    <a:r>
                      <a:rPr lang="uk-UA" dirty="0"/>
                      <a:t>плата </a:t>
                    </a:r>
                    <a:r>
                      <a:rPr lang="uk-UA" dirty="0" smtClean="0"/>
                      <a:t>послуг 28,3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FF79-4506-A460-28D9E1BF14FD}"/>
                </c:ext>
              </c:extLst>
            </c:dLbl>
            <c:dLbl>
              <c:idx val="3"/>
              <c:layout>
                <c:manualLayout>
                  <c:x val="-7.0289909075606699E-2"/>
                  <c:y val="3.4372834235349512E-3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 smtClean="0"/>
                      <a:t>М</a:t>
                    </a:r>
                    <a:r>
                      <a:rPr lang="uk-UA" dirty="0" smtClean="0"/>
                      <a:t>едикаменти 1,3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FF79-4506-A460-28D9E1BF14FD}"/>
                </c:ext>
              </c:extLst>
            </c:dLbl>
            <c:dLbl>
              <c:idx val="4"/>
              <c:layout>
                <c:manualLayout>
                  <c:x val="-0.11938258114689428"/>
                  <c:y val="-5.522699858745854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П</a:t>
                    </a:r>
                    <a:r>
                      <a:rPr lang="uk-UA" dirty="0"/>
                      <a:t>родукти </a:t>
                    </a:r>
                    <a:r>
                      <a:rPr lang="uk-UA" dirty="0" smtClean="0"/>
                      <a:t>харчування 136,2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FF79-4506-A460-28D9E1BF14FD}"/>
                </c:ext>
              </c:extLst>
            </c:dLbl>
            <c:dLbl>
              <c:idx val="5"/>
              <c:layout>
                <c:manualLayout>
                  <c:x val="4.6220252564624593E-2"/>
                  <c:y val="-0.10625191777633174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 smtClean="0"/>
                      <a:t>В</a:t>
                    </a:r>
                    <a:r>
                      <a:rPr lang="uk-UA" dirty="0" smtClean="0"/>
                      <a:t>ідрядження 6,8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FF79-4506-A460-28D9E1BF14FD}"/>
                </c:ext>
              </c:extLst>
            </c:dLbl>
            <c:dLbl>
              <c:idx val="6"/>
              <c:layout>
                <c:manualLayout>
                  <c:x val="0.1335730023481044"/>
                  <c:y val="-7.9855545151067877E-3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К</a:t>
                    </a:r>
                    <a:r>
                      <a:rPr lang="uk-UA" dirty="0"/>
                      <a:t>омунальні </a:t>
                    </a:r>
                    <a:r>
                      <a:rPr lang="uk-UA" dirty="0" smtClean="0"/>
                      <a:t>платежі 752,1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FF79-4506-A460-28D9E1BF14FD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600"/>
                </a:pPr>
                <a:endParaRPr lang="ru-RU"/>
              </a:p>
            </c:tx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Лист1!$A$2:$A$8</c:f>
              <c:strCache>
                <c:ptCount val="7"/>
                <c:pt idx="0">
                  <c:v>Оплата праці і нарахування </c:v>
                </c:pt>
                <c:pt idx="1">
                  <c:v>Предмети, матеріали, обладнання і інвентар</c:v>
                </c:pt>
                <c:pt idx="2">
                  <c:v>Оплата послуг (крім комунальних) </c:v>
                </c:pt>
                <c:pt idx="3">
                  <c:v>Медикаменти </c:v>
                </c:pt>
                <c:pt idx="4">
                  <c:v>Продукти харчування</c:v>
                </c:pt>
                <c:pt idx="5">
                  <c:v>Відрядження </c:v>
                </c:pt>
                <c:pt idx="6">
                  <c:v>Комунальні платежі</c:v>
                </c:pt>
              </c:strCache>
            </c:str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6709.5</c:v>
                </c:pt>
                <c:pt idx="1">
                  <c:v>14.9</c:v>
                </c:pt>
                <c:pt idx="2">
                  <c:v>28.3</c:v>
                </c:pt>
                <c:pt idx="3">
                  <c:v>1.3</c:v>
                </c:pt>
                <c:pt idx="4">
                  <c:v>136.19999999999999</c:v>
                </c:pt>
                <c:pt idx="5">
                  <c:v>6.8</c:v>
                </c:pt>
                <c:pt idx="6">
                  <c:v>752.1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7-FF79-4506-A460-28D9E1BF14FD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7.0216049382716056E-2"/>
          <c:y val="1.8711710603583728E-2"/>
          <c:w val="0.92978395061728392"/>
          <c:h val="0.98128828939641632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19"/>
          <c:dPt>
            <c:idx val="0"/>
            <c:bubble3D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9A94-43A9-953F-E94EC7266902}"/>
              </c:ext>
            </c:extLst>
          </c:dPt>
          <c:dPt>
            <c:idx val="3"/>
            <c:bubble3D val="0"/>
            <c:explosion val="38"/>
          </c:dPt>
          <c:dLbls>
            <c:dLbl>
              <c:idx val="1"/>
              <c:layout>
                <c:manualLayout>
                  <c:x val="-1.1090210945853976E-2"/>
                  <c:y val="9.4574459047033987E-2"/>
                </c:manualLayout>
              </c:layout>
              <c:showLegendKey val="0"/>
              <c:showVal val="1"/>
              <c:showCatName val="1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0.32057451151939342"/>
                  <c:y val="-3.7808695859190257E-2"/>
                </c:manualLayout>
              </c:layout>
              <c:tx>
                <c:rich>
                  <a:bodyPr/>
                  <a:lstStyle/>
                  <a:p>
                    <a:r>
                      <a:rPr lang="uk-UA" dirty="0" smtClean="0"/>
                      <a:t>Продукти харчування 39,3	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-7.5125522504131431E-2"/>
                  <c:y val="1.5221143729128143E-2"/>
                </c:manualLayout>
              </c:layout>
              <c:tx>
                <c:rich>
                  <a:bodyPr/>
                  <a:lstStyle/>
                  <a:p>
                    <a:r>
                      <a:rPr lang="ru-RU" dirty="0"/>
                      <a:t>Оплата послуг </a:t>
                    </a:r>
                    <a:r>
                      <a:rPr lang="ru-RU" dirty="0" err="1"/>
                      <a:t>крім</a:t>
                    </a:r>
                    <a:r>
                      <a:rPr lang="ru-RU" dirty="0"/>
                      <a:t> </a:t>
                    </a:r>
                    <a:endParaRPr lang="ru-RU" dirty="0" smtClean="0"/>
                  </a:p>
                  <a:p>
                    <a:r>
                      <a:rPr lang="ru-RU" dirty="0" err="1" smtClean="0"/>
                      <a:t>комунальних</a:t>
                    </a:r>
                    <a:r>
                      <a:rPr lang="ru-RU" dirty="0" smtClean="0"/>
                      <a:t>   </a:t>
                    </a:r>
                    <a:r>
                      <a:rPr lang="ru-RU" dirty="0"/>
                      <a:t>5,3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</c:dLbl>
            <c:dLbl>
              <c:idx val="4"/>
              <c:layout>
                <c:manualLayout>
                  <c:x val="-0.17921988918051909"/>
                  <c:y val="0.35238976715005521"/>
                </c:manualLayout>
              </c:layout>
              <c:showLegendKey val="0"/>
              <c:showVal val="1"/>
              <c:showCatName val="1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0.16879489890152619"/>
                  <c:y val="-9.9325656944646928E-2"/>
                </c:manualLayout>
              </c:layout>
              <c:showLegendKey val="0"/>
              <c:showVal val="1"/>
              <c:showCatName val="1"/>
              <c:showSerName val="0"/>
              <c:showPercent val="0"/>
              <c:showBubbleSize val="0"/>
            </c:dLbl>
            <c:dLbl>
              <c:idx val="6"/>
              <c:tx>
                <c:rich>
                  <a:bodyPr/>
                  <a:lstStyle/>
                  <a:p>
                    <a:r>
                      <a:rPr lang="ru-RU" dirty="0" err="1"/>
                      <a:t>Комунальні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платежі</a:t>
                    </a:r>
                    <a:r>
                      <a:rPr lang="ru-RU" dirty="0"/>
                      <a:t>; </a:t>
                    </a:r>
                    <a:r>
                      <a:rPr lang="ru-RU" dirty="0" smtClean="0"/>
                      <a:t>104,5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600"/>
                </a:pPr>
                <a:endParaRPr lang="ru-RU"/>
              </a:p>
            </c:tx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Лист1!$A$2:$A$6</c:f>
              <c:strCache>
                <c:ptCount val="5"/>
                <c:pt idx="0">
                  <c:v>Оплата праці</c:v>
                </c:pt>
                <c:pt idx="1">
                  <c:v>Матеріали</c:v>
                </c:pt>
                <c:pt idx="2">
                  <c:v>Продукти харчування</c:v>
                </c:pt>
                <c:pt idx="3">
                  <c:v>Оплата послуг крім комунальних</c:v>
                </c:pt>
                <c:pt idx="4">
                  <c:v>Оплата енергоносіїв</c:v>
                </c:pt>
              </c:strCache>
            </c:strRef>
          </c:cat>
          <c:val>
            <c:numRef>
              <c:f>Лист1!$B$2:$B$6</c:f>
              <c:numCache>
                <c:formatCode>General</c:formatCode>
                <c:ptCount val="5"/>
                <c:pt idx="0">
                  <c:v>895.1</c:v>
                </c:pt>
                <c:pt idx="1">
                  <c:v>0.8</c:v>
                </c:pt>
                <c:pt idx="2">
                  <c:v>39.200000000000003</c:v>
                </c:pt>
                <c:pt idx="3">
                  <c:v>5.3</c:v>
                </c:pt>
                <c:pt idx="4">
                  <c:v>104.5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9A94-43A9-953F-E94EC7266902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spPr>
    <a:ln>
      <a:solidFill>
        <a:srgbClr val="FFFF00"/>
      </a:solidFill>
    </a:ln>
  </c:spPr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CA74-48CF-B763-B6200450E787}"/>
              </c:ext>
            </c:extLst>
          </c:dPt>
          <c:dLbls>
            <c:dLbl>
              <c:idx val="0"/>
              <c:layout>
                <c:manualLayout>
                  <c:x val="-4.1637685914260723E-2"/>
                  <c:y val="-0.28046296445640467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Оплата праці </a:t>
                    </a:r>
                    <a:r>
                      <a:rPr lang="uk-UA" dirty="0" err="1"/>
                      <a:t>інарахування</a:t>
                    </a:r>
                    <a:r>
                      <a:rPr lang="uk-UA" dirty="0"/>
                      <a:t> </a:t>
                    </a:r>
                    <a:r>
                      <a:rPr lang="uk-UA" dirty="0" smtClean="0"/>
                      <a:t>252,4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CA74-48CF-B763-B6200450E787}"/>
                </c:ext>
              </c:extLst>
            </c:dLbl>
            <c:dLbl>
              <c:idx val="1"/>
              <c:layout>
                <c:manualLayout>
                  <c:x val="-7.63226645280453E-2"/>
                  <c:y val="1.403016330447244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Комунальні платежі</a:t>
                    </a:r>
                    <a:r>
                      <a:rPr lang="uk-UA" baseline="0" dirty="0"/>
                      <a:t> </a:t>
                    </a:r>
                    <a:r>
                      <a:rPr lang="uk-UA" dirty="0" smtClean="0"/>
                      <a:t>9,3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Лист1!$A$2:$A$3</c:f>
              <c:strCache>
                <c:ptCount val="2"/>
                <c:pt idx="0">
                  <c:v>Оплата праці інарахування </c:v>
                </c:pt>
                <c:pt idx="1">
                  <c:v>Комунальні платежі</c:v>
                </c:pt>
              </c:strCache>
            </c:strRef>
          </c:cat>
          <c:val>
            <c:numRef>
              <c:f>Лист1!$B$2:$B$3</c:f>
              <c:numCache>
                <c:formatCode>0.0</c:formatCode>
                <c:ptCount val="2"/>
                <c:pt idx="0" formatCode="General">
                  <c:v>252.4</c:v>
                </c:pt>
                <c:pt idx="1">
                  <c:v>9.3000000000000007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CA74-48CF-B763-B6200450E787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7.9475308641975315E-2"/>
          <c:y val="8.783314210392773E-2"/>
          <c:w val="0.84104938271604934"/>
          <c:h val="0.81926706742392452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31F2-49FD-AE18-5EC0C30390BA}"/>
              </c:ext>
            </c:extLst>
          </c:dPt>
          <c:dLbls>
            <c:dLbl>
              <c:idx val="0"/>
              <c:tx>
                <c:rich>
                  <a:bodyPr/>
                  <a:lstStyle/>
                  <a:p>
                    <a:r>
                      <a:rPr lang="ru-RU" dirty="0"/>
                      <a:t>Оплата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нарахування</a:t>
                    </a:r>
                    <a:r>
                      <a:rPr lang="ru-RU" dirty="0"/>
                      <a:t> </a:t>
                    </a:r>
                    <a:r>
                      <a:rPr lang="ru-RU" dirty="0" smtClean="0"/>
                      <a:t>69,1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31F2-49FD-AE18-5EC0C30390BA}"/>
                </c:ext>
              </c:extLst>
            </c:dLbl>
            <c:dLbl>
              <c:idx val="1"/>
              <c:layout>
                <c:manualLayout>
                  <c:x val="0.17513117283950616"/>
                  <c:y val="-0.10892333852486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Одноразова допомога громадянам </a:t>
                    </a:r>
                    <a:r>
                      <a:rPr lang="uk-UA" dirty="0" smtClean="0"/>
                      <a:t>21,8</a:t>
                    </a:r>
                  </a:p>
                  <a:p>
                    <a:endParaRPr lang="uk-UA" dirty="0" smtClean="0"/>
                  </a:p>
                  <a:p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31F2-49FD-AE18-5EC0C30390BA}"/>
                </c:ext>
              </c:extLst>
            </c:dLbl>
            <c:dLbl>
              <c:idx val="2"/>
              <c:delet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31F2-49FD-AE18-5EC0C30390BA}"/>
                </c:ext>
              </c:extLst>
            </c:dLbl>
            <c:dLbl>
              <c:idx val="3"/>
              <c:tx>
                <c:rich>
                  <a:bodyPr/>
                  <a:lstStyle/>
                  <a:p>
                    <a:r>
                      <a:rPr lang="uk-UA" dirty="0"/>
                      <a:t>Оплата послуг</a:t>
                    </a:r>
                    <a:r>
                      <a:rPr lang="uk-UA" baseline="0" dirty="0"/>
                      <a:t> </a:t>
                    </a:r>
                    <a:r>
                      <a:rPr lang="uk-UA" dirty="0"/>
                      <a:t> </a:t>
                    </a:r>
                    <a:r>
                      <a:rPr lang="uk-UA" dirty="0" smtClean="0"/>
                      <a:t>0,0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31F2-49FD-AE18-5EC0C30390BA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Лист1!$A$2:$A$4</c:f>
              <c:strCache>
                <c:ptCount val="3"/>
                <c:pt idx="0">
                  <c:v>Оплата праці і нарахування</c:v>
                </c:pt>
                <c:pt idx="1">
                  <c:v>Одноразова допомога громадянам</c:v>
                </c:pt>
                <c:pt idx="2">
                  <c:v>Предмети і матеріали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69.099999999999994</c:v>
                </c:pt>
                <c:pt idx="1">
                  <c:v>21.8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31F2-49FD-AE18-5EC0C30390BA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26E7-494C-9EEB-AAFB55FF93A5}"/>
              </c:ext>
            </c:extLst>
          </c:dPt>
          <c:dLbls>
            <c:dLbl>
              <c:idx val="0"/>
              <c:tx>
                <c:rich>
                  <a:bodyPr/>
                  <a:lstStyle/>
                  <a:p>
                    <a:r>
                      <a:rPr lang="ru-RU" dirty="0"/>
                      <a:t>Оплата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нарахування</a:t>
                    </a:r>
                    <a:r>
                      <a:rPr lang="ru-RU" dirty="0"/>
                      <a:t> </a:t>
                    </a:r>
                    <a:r>
                      <a:rPr lang="ru-RU" dirty="0" smtClean="0"/>
                      <a:t>98,2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26E7-494C-9EEB-AAFB55FF93A5}"/>
                </c:ext>
              </c:extLst>
            </c:dLbl>
            <c:dLbl>
              <c:idx val="1"/>
              <c:layout>
                <c:manualLayout>
                  <c:x val="8.7301569942646068E-2"/>
                  <c:y val="2.806032660894488E-3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Предмети і матеріали</a:t>
                    </a:r>
                    <a:r>
                      <a:rPr lang="uk-UA" baseline="0" dirty="0"/>
                      <a:t> </a:t>
                    </a:r>
                    <a:r>
                      <a:rPr lang="uk-UA" dirty="0" smtClean="0"/>
                      <a:t>0,0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26E7-494C-9EEB-AAFB55FF93A5}"/>
                </c:ext>
              </c:extLst>
            </c:dLbl>
            <c:dLbl>
              <c:idx val="2"/>
              <c:layout>
                <c:manualLayout>
                  <c:x val="-5.1848024205307673E-2"/>
                  <c:y val="0.12907750240114638"/>
                </c:manualLayout>
              </c:layout>
              <c:tx>
                <c:rich>
                  <a:bodyPr/>
                  <a:lstStyle/>
                  <a:p>
                    <a:r>
                      <a:rPr lang="ru-RU" dirty="0"/>
                      <a:t>Оплата </a:t>
                    </a:r>
                    <a:r>
                      <a:rPr lang="ru-RU" dirty="0" err="1"/>
                      <a:t>послуг</a:t>
                    </a:r>
                    <a:r>
                      <a:rPr lang="ru-RU" dirty="0"/>
                      <a:t>; </a:t>
                    </a:r>
                    <a:r>
                      <a:rPr lang="ru-RU" dirty="0" smtClean="0"/>
                      <a:t>0,0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</c:dLbl>
            <c:dLbl>
              <c:idx val="3"/>
              <c:layout>
                <c:manualLayout>
                  <c:x val="0.24746166277826406"/>
                  <c:y val="1.6836195965366927E-2"/>
                </c:manualLayout>
              </c:layout>
              <c:tx>
                <c:rich>
                  <a:bodyPr/>
                  <a:lstStyle/>
                  <a:p>
                    <a:r>
                      <a:rPr lang="ru-RU" dirty="0" err="1"/>
                      <a:t>Комунальні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платежі</a:t>
                    </a:r>
                    <a:r>
                      <a:rPr lang="ru-RU" dirty="0"/>
                      <a:t>; </a:t>
                    </a:r>
                    <a:r>
                      <a:rPr lang="ru-RU" dirty="0" smtClean="0"/>
                      <a:t>0,0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</c:f>
              <c:strCache>
                <c:ptCount val="1"/>
                <c:pt idx="0">
                  <c:v>Оплата праці і нарахування</c:v>
                </c:pt>
              </c:strCache>
            </c:strRef>
          </c:cat>
          <c:val>
            <c:numRef>
              <c:f>Лист1!$B$2</c:f>
              <c:numCache>
                <c:formatCode>0.0</c:formatCode>
                <c:ptCount val="1"/>
                <c:pt idx="0">
                  <c:v>98.2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6E7-494C-9EEB-AAFB55FF93A5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8940-4665-9987-A0A0A5D54160}"/>
              </c:ext>
            </c:extLst>
          </c:dPt>
          <c:dLbls>
            <c:dLbl>
              <c:idx val="0"/>
              <c:tx>
                <c:rich>
                  <a:bodyPr/>
                  <a:lstStyle/>
                  <a:p>
                    <a:r>
                      <a:rPr lang="ru-RU" dirty="0"/>
                      <a:t>Оплата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і </a:t>
                    </a:r>
                    <a:r>
                      <a:rPr lang="ru-RU" dirty="0" err="1" smtClean="0"/>
                      <a:t>нарахування</a:t>
                    </a:r>
                    <a:r>
                      <a:rPr lang="ru-RU" baseline="0" dirty="0" smtClean="0"/>
                      <a:t> 283,5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8940-4665-9987-A0A0A5D54160}"/>
                </c:ext>
              </c:extLst>
            </c:dLbl>
            <c:dLbl>
              <c:idx val="1"/>
              <c:layout>
                <c:manualLayout>
                  <c:x val="3.3422098279381744E-2"/>
                  <c:y val="-0.39272546105988221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Предмети і матеріали</a:t>
                    </a:r>
                    <a:r>
                      <a:rPr lang="uk-UA" baseline="0" dirty="0"/>
                      <a:t> </a:t>
                    </a:r>
                    <a:r>
                      <a:rPr lang="uk-UA" dirty="0" smtClean="0"/>
                      <a:t>0,8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8940-4665-9987-A0A0A5D54160}"/>
                </c:ext>
              </c:extLst>
            </c:dLbl>
            <c:dLbl>
              <c:idx val="2"/>
              <c:layout>
                <c:manualLayout>
                  <c:x val="1.6975308641975308E-2"/>
                  <c:y val="8.0479290881260102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Оплата послуг </a:t>
                    </a:r>
                    <a:r>
                      <a:rPr lang="uk-UA" dirty="0" smtClean="0"/>
                      <a:t>0,8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8940-4665-9987-A0A0A5D54160}"/>
                </c:ext>
              </c:extLst>
            </c:dLbl>
            <c:dLbl>
              <c:idx val="3"/>
              <c:layout>
                <c:manualLayout>
                  <c:x val="6.0185185185185276E-4"/>
                  <c:y val="-0.17977207779382537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Відрядження </a:t>
                    </a:r>
                    <a:r>
                      <a:rPr lang="uk-UA" dirty="0" smtClean="0"/>
                      <a:t>0,2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8940-4665-9987-A0A0A5D54160}"/>
                </c:ext>
              </c:extLst>
            </c:dLbl>
            <c:dLbl>
              <c:idx val="4"/>
              <c:layout>
                <c:manualLayout>
                  <c:x val="0.28324377855545835"/>
                  <c:y val="-7.9766600007406582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Комунальні платежі </a:t>
                    </a:r>
                    <a:r>
                      <a:rPr lang="uk-UA" dirty="0" smtClean="0"/>
                      <a:t>99,6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8940-4665-9987-A0A0A5D54160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Лист1!$A$2:$A$6</c:f>
              <c:strCache>
                <c:ptCount val="5"/>
                <c:pt idx="0">
                  <c:v>Оплата праці і нарахування</c:v>
                </c:pt>
                <c:pt idx="1">
                  <c:v>Предмети і матеріали</c:v>
                </c:pt>
                <c:pt idx="2">
                  <c:v>Оплата послуг</c:v>
                </c:pt>
                <c:pt idx="3">
                  <c:v>Відрядження</c:v>
                </c:pt>
                <c:pt idx="4">
                  <c:v>Комунальні платежі</c:v>
                </c:pt>
              </c:strCache>
            </c:strRef>
          </c:cat>
          <c:val>
            <c:numRef>
              <c:f>Лист1!$B$2:$B$6</c:f>
              <c:numCache>
                <c:formatCode>General</c:formatCode>
                <c:ptCount val="5"/>
                <c:pt idx="0">
                  <c:v>283.5</c:v>
                </c:pt>
                <c:pt idx="1">
                  <c:v>0.8</c:v>
                </c:pt>
                <c:pt idx="2">
                  <c:v>0.8</c:v>
                </c:pt>
                <c:pt idx="3">
                  <c:v>0.2</c:v>
                </c:pt>
                <c:pt idx="4">
                  <c:v>99.6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8940-4665-9987-A0A0A5D54160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1.9290123456790122E-2"/>
          <c:y val="0.10372909503561653"/>
          <c:w val="0.84104938271604934"/>
          <c:h val="0.8246089539834679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30"/>
          <c:dPt>
            <c:idx val="0"/>
            <c:bubble3D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DCE1-44A8-AAE7-40A6A3F65DF1}"/>
              </c:ext>
            </c:extLst>
          </c:dPt>
          <c:dLbls>
            <c:dLbl>
              <c:idx val="0"/>
              <c:tx>
                <c:rich>
                  <a:bodyPr/>
                  <a:lstStyle/>
                  <a:p>
                    <a:r>
                      <a:rPr lang="ru-RU" dirty="0"/>
                      <a:t>Оплата </a:t>
                    </a:r>
                    <a:r>
                      <a:rPr lang="ru-RU" dirty="0" err="1"/>
                      <a:t>праці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нарахування</a:t>
                    </a:r>
                    <a:r>
                      <a:rPr lang="ru-RU" dirty="0"/>
                      <a:t> </a:t>
                    </a:r>
                    <a:r>
                      <a:rPr lang="ru-RU" baseline="0" dirty="0" smtClean="0"/>
                      <a:t> 286,1</a:t>
                    </a:r>
                    <a:endParaRPr lang="ru-RU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DCE1-44A8-AAE7-40A6A3F65DF1}"/>
                </c:ext>
              </c:extLst>
            </c:dLbl>
            <c:dLbl>
              <c:idx val="1"/>
              <c:layout>
                <c:manualLayout>
                  <c:x val="9.1474798289102752E-2"/>
                  <c:y val="9.0758494366426815E-2"/>
                </c:manualLayout>
              </c:layout>
              <c:tx>
                <c:rich>
                  <a:bodyPr/>
                  <a:lstStyle/>
                  <a:p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</c:dLbl>
            <c:dLbl>
              <c:idx val="2"/>
              <c:delete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DCE1-44A8-AAE7-40A6A3F65DF1}"/>
                </c:ext>
              </c:extLst>
            </c:dLbl>
            <c:dLbl>
              <c:idx val="3"/>
              <c:layout>
                <c:manualLayout>
                  <c:x val="-0.26774739963060173"/>
                  <c:y val="0.71144259584432901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Відрядження </a:t>
                    </a:r>
                    <a:r>
                      <a:rPr lang="uk-UA" dirty="0" smtClean="0"/>
                      <a:t>1,5</a:t>
                    </a:r>
                  </a:p>
                  <a:p>
                    <a:endParaRPr lang="uk-UA" dirty="0" smtClean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CE1-44A8-AAE7-40A6A3F65DF1}"/>
                </c:ext>
              </c:extLst>
            </c:dLbl>
            <c:dLbl>
              <c:idx val="4"/>
              <c:layout>
                <c:manualLayout>
                  <c:x val="-0.20447579469233013"/>
                  <c:y val="5.1260357795742756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Комунальні платежі</a:t>
                    </a:r>
                    <a:r>
                      <a:rPr lang="uk-UA" baseline="0" dirty="0"/>
                      <a:t> </a:t>
                    </a:r>
                    <a:r>
                      <a:rPr lang="uk-UA" dirty="0" smtClean="0"/>
                      <a:t>156,0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DCE1-44A8-AAE7-40A6A3F65DF1}"/>
                </c:ext>
              </c:extLst>
            </c:dLbl>
            <c:dLbl>
              <c:idx val="5"/>
              <c:delete val="1"/>
            </c:dLbl>
            <c:dLbl>
              <c:idx val="6"/>
              <c:delete val="1"/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Лист1!$A$2:$A$8</c:f>
              <c:strCache>
                <c:ptCount val="3"/>
                <c:pt idx="0">
                  <c:v>Оплата праці і нарахування</c:v>
                </c:pt>
                <c:pt idx="1">
                  <c:v>Відрядження</c:v>
                </c:pt>
                <c:pt idx="2">
                  <c:v>Комунальні платежі</c:v>
                </c:pt>
              </c:strCache>
            </c:strRef>
          </c:cat>
          <c:val>
            <c:numRef>
              <c:f>Лист1!$B$2:$B$8</c:f>
              <c:numCache>
                <c:formatCode>General</c:formatCode>
                <c:ptCount val="7"/>
                <c:pt idx="0">
                  <c:v>286</c:v>
                </c:pt>
                <c:pt idx="1">
                  <c:v>1</c:v>
                </c:pt>
                <c:pt idx="2">
                  <c:v>156.1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DCE1-44A8-AAE7-40A6A3F65DF1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4.3981481481481483E-2"/>
          <c:y val="8.2142076724887061E-2"/>
          <c:w val="0.84104938271604934"/>
          <c:h val="0.81326758526306875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25"/>
          <c:dLbls>
            <c:dLbl>
              <c:idx val="0"/>
              <c:layout>
                <c:manualLayout>
                  <c:x val="-0.25609482842422476"/>
                  <c:y val="-2.2722230571598282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Предмети і матеріали </a:t>
                    </a:r>
                    <a:r>
                      <a:rPr lang="uk-UA" dirty="0" smtClean="0"/>
                      <a:t>8,0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DC6F-4A56-A4ED-8A271C7339F8}"/>
                </c:ext>
              </c:extLst>
            </c:dLbl>
            <c:dLbl>
              <c:idx val="1"/>
              <c:layout>
                <c:manualLayout>
                  <c:x val="5.2140626518907392E-2"/>
                  <c:y val="2.5287657013546096E-2"/>
                </c:manualLayout>
              </c:layout>
              <c:tx>
                <c:rich>
                  <a:bodyPr/>
                  <a:lstStyle/>
                  <a:p>
                    <a:r>
                      <a:rPr lang="uk-UA" dirty="0"/>
                      <a:t>Оплата послуг </a:t>
                    </a:r>
                    <a:r>
                      <a:rPr lang="uk-UA" dirty="0" smtClean="0"/>
                      <a:t>0,6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DC6F-4A56-A4ED-8A271C7339F8}"/>
                </c:ext>
              </c:extLst>
            </c:dLbl>
            <c:dLbl>
              <c:idx val="2"/>
              <c:tx>
                <c:rich>
                  <a:bodyPr/>
                  <a:lstStyle/>
                  <a:p>
                    <a:r>
                      <a:rPr lang="uk-UA" dirty="0"/>
                      <a:t>Вуличне освітлення </a:t>
                    </a:r>
                    <a:r>
                      <a:rPr lang="uk-UA" dirty="0" smtClean="0"/>
                      <a:t>78,7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DC6F-4A56-A4ED-8A271C7339F8}"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Лист1!$A$2:$A$4</c:f>
              <c:strCache>
                <c:ptCount val="3"/>
                <c:pt idx="0">
                  <c:v>Предмети і матеріали</c:v>
                </c:pt>
                <c:pt idx="1">
                  <c:v>Оплата послуг</c:v>
                </c:pt>
                <c:pt idx="2">
                  <c:v>Вуличне освітлення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 formatCode="0.0">
                  <c:v>8</c:v>
                </c:pt>
                <c:pt idx="1">
                  <c:v>0.6</c:v>
                </c:pt>
                <c:pt idx="2">
                  <c:v>78.7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DC6F-4A56-A4ED-8A271C7339F8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75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ПДФО тис.грн.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rgbClr val="FFFF00"/>
              </a:solidFill>
            </c:spPr>
          </c:dPt>
          <c:dPt>
            <c:idx val="1"/>
            <c:bubble3D val="0"/>
            <c:spPr>
              <a:solidFill>
                <a:srgbClr val="00B0F0"/>
              </a:solidFill>
            </c:spPr>
          </c:dPt>
          <c:dPt>
            <c:idx val="2"/>
            <c:bubble3D val="0"/>
            <c:spPr>
              <a:solidFill>
                <a:srgbClr val="92D050"/>
              </a:solidFill>
            </c:spPr>
          </c:dPt>
          <c:dPt>
            <c:idx val="3"/>
            <c:bubble3D val="0"/>
            <c:spPr>
              <a:solidFill>
                <a:srgbClr val="E69D1A"/>
              </a:solidFill>
            </c:spPr>
          </c:dPt>
          <c:dPt>
            <c:idx val="4"/>
            <c:bubble3D val="0"/>
            <c:spPr>
              <a:solidFill>
                <a:srgbClr val="C279D9"/>
              </a:solidFill>
            </c:spPr>
          </c:dPt>
          <c:dPt>
            <c:idx val="5"/>
            <c:bubble3D val="0"/>
            <c:spPr>
              <a:solidFill>
                <a:schemeClr val="bg1">
                  <a:lumMod val="65000"/>
                </a:schemeClr>
              </a:solidFill>
            </c:spPr>
          </c:dPt>
          <c:dLbls>
            <c:dLbl>
              <c:idx val="0"/>
              <c:layout>
                <c:manualLayout>
                  <c:x val="-5.0837221736172271E-3"/>
                  <c:y val="-4.019917971048371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1.895073879653944E-2"/>
                  <c:y val="1.8267935464784048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8.1132740351900507E-3"/>
                  <c:y val="-1.337836831631198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 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0.0</c:formatCode>
                <c:ptCount val="6"/>
                <c:pt idx="0">
                  <c:v>416.6</c:v>
                </c:pt>
                <c:pt idx="1">
                  <c:v>115.4</c:v>
                </c:pt>
                <c:pt idx="2">
                  <c:v>221.7</c:v>
                </c:pt>
                <c:pt idx="3">
                  <c:v>22.7</c:v>
                </c:pt>
                <c:pt idx="4">
                  <c:v>17.3</c:v>
                </c:pt>
                <c:pt idx="5">
                  <c:v>783.8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75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Єдиний податок, тис.грн.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rgbClr val="FFFF00"/>
              </a:solidFill>
            </c:spPr>
          </c:dPt>
          <c:dPt>
            <c:idx val="1"/>
            <c:bubble3D val="0"/>
            <c:spPr>
              <a:solidFill>
                <a:srgbClr val="00B0F0"/>
              </a:solidFill>
            </c:spPr>
          </c:dPt>
          <c:dPt>
            <c:idx val="2"/>
            <c:bubble3D val="0"/>
            <c:spPr>
              <a:solidFill>
                <a:srgbClr val="92D050"/>
              </a:solidFill>
            </c:spPr>
          </c:dPt>
          <c:dPt>
            <c:idx val="3"/>
            <c:bubble3D val="0"/>
            <c:spPr>
              <a:solidFill>
                <a:srgbClr val="E69D1A"/>
              </a:solidFill>
            </c:spPr>
          </c:dPt>
          <c:dPt>
            <c:idx val="4"/>
            <c:bubble3D val="0"/>
            <c:spPr>
              <a:solidFill>
                <a:srgbClr val="C279D9"/>
              </a:solidFill>
            </c:spPr>
          </c:dPt>
          <c:dPt>
            <c:idx val="5"/>
            <c:bubble3D val="0"/>
            <c:spPr>
              <a:solidFill>
                <a:schemeClr val="bg1">
                  <a:lumMod val="65000"/>
                </a:schemeClr>
              </a:solidFill>
            </c:spPr>
          </c:dPt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Годи-Добровідка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159.19999999999999</c:v>
                </c:pt>
                <c:pt idx="1">
                  <c:v>252.1</c:v>
                </c:pt>
                <c:pt idx="2">
                  <c:v>175.1</c:v>
                </c:pt>
                <c:pt idx="3">
                  <c:v>8.4</c:v>
                </c:pt>
                <c:pt idx="4">
                  <c:v>56.4</c:v>
                </c:pt>
                <c:pt idx="5">
                  <c:v>44.9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75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8.7448600174978131E-2"/>
          <c:y val="0.16675721829807269"/>
          <c:w val="0.71502175075338115"/>
          <c:h val="0.72643656167759219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Рентна плата, тис.грн.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</c:spPr>
          <c:explosion val="30"/>
          <c:dPt>
            <c:idx val="0"/>
            <c:bubble3D val="0"/>
            <c:explosion val="57"/>
            <c:spPr>
              <a:solidFill>
                <a:srgbClr val="FFFF00"/>
              </a:solidFill>
            </c:spPr>
          </c:dPt>
          <c:dPt>
            <c:idx val="1"/>
            <c:bubble3D val="0"/>
            <c:spPr>
              <a:solidFill>
                <a:srgbClr val="92D050"/>
              </a:solidFill>
            </c:spPr>
          </c:dPt>
          <c:dPt>
            <c:idx val="2"/>
            <c:bubble3D val="0"/>
            <c:explosion val="33"/>
            <c:spPr>
              <a:solidFill>
                <a:schemeClr val="bg1">
                  <a:lumMod val="65000"/>
                </a:schemeClr>
              </a:solidFill>
            </c:spPr>
          </c:dPt>
          <c:dPt>
            <c:idx val="3"/>
            <c:bubble3D val="0"/>
            <c:spPr>
              <a:solidFill>
                <a:srgbClr val="E69D1A"/>
              </a:solidFill>
            </c:spPr>
          </c:dPt>
          <c:dPt>
            <c:idx val="4"/>
            <c:bubble3D val="0"/>
            <c:spPr>
              <a:solidFill>
                <a:srgbClr val="C279D9"/>
              </a:solidFill>
            </c:spPr>
          </c:dPt>
          <c:dLbls>
            <c:dLbl>
              <c:idx val="0"/>
              <c:layout>
                <c:manualLayout>
                  <c:x val="-1.3733352775347527E-2"/>
                  <c:y val="1.710508901641489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2.4540317876932092E-2"/>
                  <c:y val="3.883615486914055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П'ядики</c:v>
                </c:pt>
                <c:pt idx="1">
                  <c:v>Турка</c:v>
                </c:pt>
                <c:pt idx="2">
                  <c:v>ОТГ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0.1</c:v>
                </c:pt>
                <c:pt idx="1">
                  <c:v>0.3</c:v>
                </c:pt>
                <c:pt idx="2" formatCode="0.00">
                  <c:v>127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75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Акцизний збір, тис.грн.</c:v>
                </c:pt>
              </c:strCache>
            </c:strRef>
          </c:tx>
          <c:spPr>
            <a:solidFill>
              <a:srgbClr val="FFFF00"/>
            </a:solidFill>
          </c:spPr>
          <c:explosion val="25"/>
          <c:dPt>
            <c:idx val="1"/>
            <c:bubble3D val="0"/>
            <c:spPr>
              <a:solidFill>
                <a:srgbClr val="00B0F0"/>
              </a:solidFill>
            </c:spPr>
          </c:dPt>
          <c:dPt>
            <c:idx val="2"/>
            <c:bubble3D val="0"/>
            <c:spPr>
              <a:solidFill>
                <a:srgbClr val="92D050"/>
              </a:solidFill>
            </c:spPr>
          </c:dPt>
          <c:dPt>
            <c:idx val="3"/>
            <c:bubble3D val="0"/>
            <c:spPr>
              <a:solidFill>
                <a:srgbClr val="E69D1A"/>
              </a:solidFill>
            </c:spPr>
          </c:dPt>
          <c:dPt>
            <c:idx val="4"/>
            <c:bubble3D val="0"/>
            <c:spPr>
              <a:solidFill>
                <a:srgbClr val="C279D9"/>
              </a:solidFill>
            </c:spPr>
          </c:dPt>
          <c:dLbls>
            <c:dLbl>
              <c:idx val="5"/>
              <c:layout>
                <c:manualLayout>
                  <c:x val="4.4658549625741284E-2"/>
                  <c:y val="1.469344756022087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Годи-Добровідка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20.100000000000001</c:v>
                </c:pt>
                <c:pt idx="1">
                  <c:v>9.5</c:v>
                </c:pt>
                <c:pt idx="2" formatCode="0.0">
                  <c:v>8.9</c:v>
                </c:pt>
                <c:pt idx="3">
                  <c:v>2.2999999999999998</c:v>
                </c:pt>
                <c:pt idx="4">
                  <c:v>2.6</c:v>
                </c:pt>
                <c:pt idx="5">
                  <c:v>2.2000000000000002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ru-RU" sz="1600" dirty="0" err="1"/>
              <a:t>Земельний</a:t>
            </a:r>
            <a:r>
              <a:rPr lang="ru-RU" sz="1600" dirty="0"/>
              <a:t> </a:t>
            </a:r>
            <a:r>
              <a:rPr lang="ru-RU" sz="1600" dirty="0" err="1" smtClean="0"/>
              <a:t>податок</a:t>
            </a:r>
            <a:r>
              <a:rPr lang="ru-RU" sz="1600" baseline="0" dirty="0" smtClean="0"/>
              <a:t> та </a:t>
            </a:r>
          </a:p>
          <a:p>
            <a:pPr>
              <a:defRPr/>
            </a:pPr>
            <a:r>
              <a:rPr lang="ru-RU" sz="1600" dirty="0" err="1" smtClean="0"/>
              <a:t>орендна</a:t>
            </a:r>
            <a:r>
              <a:rPr lang="ru-RU" sz="1600" dirty="0" smtClean="0"/>
              <a:t> плата,</a:t>
            </a:r>
            <a:r>
              <a:rPr lang="ru-RU" sz="1600" baseline="0" dirty="0" smtClean="0"/>
              <a:t> </a:t>
            </a:r>
            <a:r>
              <a:rPr lang="ru-RU" sz="1600" baseline="0" dirty="0" err="1" smtClean="0"/>
              <a:t>тис.грн</a:t>
            </a:r>
            <a:r>
              <a:rPr lang="ru-RU" sz="1600" baseline="0" dirty="0" smtClean="0"/>
              <a:t>.</a:t>
            </a:r>
            <a:endParaRPr lang="ru-RU" sz="1600" dirty="0"/>
          </a:p>
        </c:rich>
      </c:tx>
      <c:layout>
        <c:manualLayout>
          <c:xMode val="edge"/>
          <c:yMode val="edge"/>
          <c:x val="0.37687882764654695"/>
          <c:y val="0"/>
        </c:manualLayout>
      </c:layout>
      <c:overlay val="0"/>
    </c:title>
    <c:autoTitleDeleted val="0"/>
    <c:view3D>
      <c:rotX val="75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Земельний податок та орендна плата, тис.грн.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rgbClr val="FFFF00"/>
              </a:solidFill>
            </c:spPr>
          </c:dPt>
          <c:dPt>
            <c:idx val="1"/>
            <c:bubble3D val="0"/>
            <c:spPr>
              <a:solidFill>
                <a:srgbClr val="00B0F0"/>
              </a:solidFill>
            </c:spPr>
          </c:dPt>
          <c:dPt>
            <c:idx val="2"/>
            <c:bubble3D val="0"/>
            <c:spPr>
              <a:solidFill>
                <a:srgbClr val="92D050"/>
              </a:solidFill>
            </c:spPr>
          </c:dPt>
          <c:dPt>
            <c:idx val="3"/>
            <c:bubble3D val="0"/>
            <c:spPr>
              <a:solidFill>
                <a:srgbClr val="E69D1A"/>
              </a:solidFill>
            </c:spPr>
          </c:dPt>
          <c:dPt>
            <c:idx val="4"/>
            <c:bubble3D val="0"/>
            <c:spPr>
              <a:solidFill>
                <a:srgbClr val="C279D9"/>
              </a:solidFill>
            </c:spPr>
          </c:dPt>
          <c:dPt>
            <c:idx val="5"/>
            <c:bubble3D val="0"/>
            <c:spPr>
              <a:solidFill>
                <a:schemeClr val="bg1">
                  <a:lumMod val="65000"/>
                </a:schemeClr>
              </a:solidFill>
            </c:spPr>
          </c:dPt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Годи-Добровідка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0.0</c:formatCode>
                <c:ptCount val="6"/>
                <c:pt idx="0">
                  <c:v>25.5</c:v>
                </c:pt>
                <c:pt idx="1">
                  <c:v>63.8</c:v>
                </c:pt>
                <c:pt idx="2">
                  <c:v>46.7</c:v>
                </c:pt>
                <c:pt idx="3">
                  <c:v>4.0999999999999996</c:v>
                </c:pt>
                <c:pt idx="4">
                  <c:v>141.1</c:v>
                </c:pt>
                <c:pt idx="5">
                  <c:v>117.4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2000"/>
            </a:pPr>
            <a:r>
              <a:rPr lang="ru-RU" sz="2000" dirty="0" err="1"/>
              <a:t>Податок</a:t>
            </a:r>
            <a:r>
              <a:rPr lang="ru-RU" sz="2000" dirty="0"/>
              <a:t> на </a:t>
            </a:r>
            <a:r>
              <a:rPr lang="ru-RU" sz="2000" dirty="0" err="1"/>
              <a:t>нерухоме</a:t>
            </a:r>
            <a:r>
              <a:rPr lang="ru-RU" sz="2000" dirty="0"/>
              <a:t> </a:t>
            </a:r>
            <a:r>
              <a:rPr lang="ru-RU" sz="2000" dirty="0" err="1"/>
              <a:t>майно</a:t>
            </a:r>
            <a:r>
              <a:rPr lang="ru-RU" sz="2000" dirty="0"/>
              <a:t> </a:t>
            </a:r>
            <a:r>
              <a:rPr lang="ru-RU" sz="2000" dirty="0" err="1"/>
              <a:t>відмінне</a:t>
            </a:r>
            <a:r>
              <a:rPr lang="ru-RU" sz="2000" dirty="0"/>
              <a:t> </a:t>
            </a:r>
            <a:r>
              <a:rPr lang="ru-RU" sz="2000" dirty="0" err="1"/>
              <a:t>від</a:t>
            </a:r>
            <a:r>
              <a:rPr lang="ru-RU" sz="2000" dirty="0"/>
              <a:t> </a:t>
            </a:r>
            <a:r>
              <a:rPr lang="ru-RU" sz="2000" dirty="0" err="1"/>
              <a:t>земельної</a:t>
            </a:r>
            <a:r>
              <a:rPr lang="ru-RU" sz="2000" dirty="0"/>
              <a:t> </a:t>
            </a:r>
            <a:r>
              <a:rPr lang="ru-RU" sz="2000" dirty="0" err="1"/>
              <a:t>ділянки</a:t>
            </a:r>
            <a:r>
              <a:rPr lang="ru-RU" sz="2000" dirty="0"/>
              <a:t>, </a:t>
            </a:r>
            <a:r>
              <a:rPr lang="ru-RU" sz="2000" dirty="0" err="1"/>
              <a:t>тис.грн</a:t>
            </a:r>
            <a:r>
              <a:rPr lang="ru-RU" sz="2000" dirty="0"/>
              <a:t>.</a:t>
            </a:r>
          </a:p>
        </c:rich>
      </c:tx>
      <c:layout/>
      <c:overlay val="0"/>
    </c:title>
    <c:autoTitleDeleted val="0"/>
    <c:view3D>
      <c:rotX val="75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6.3963376105764552E-2"/>
          <c:y val="0.24388356687847426"/>
          <c:w val="0.6238826917468645"/>
          <c:h val="0.68326055692457299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Податок на нерухоме майно відмінне від земельної ділянки, тис.грн.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rgbClr val="FFFF00"/>
              </a:solidFill>
            </c:spPr>
          </c:dPt>
          <c:dPt>
            <c:idx val="1"/>
            <c:bubble3D val="0"/>
            <c:spPr>
              <a:solidFill>
                <a:srgbClr val="00B0F0"/>
              </a:solidFill>
            </c:spPr>
          </c:dPt>
          <c:dPt>
            <c:idx val="2"/>
            <c:bubble3D val="0"/>
            <c:spPr>
              <a:solidFill>
                <a:srgbClr val="92D050"/>
              </a:solidFill>
            </c:spPr>
          </c:dPt>
          <c:dPt>
            <c:idx val="3"/>
            <c:bubble3D val="0"/>
            <c:spPr>
              <a:solidFill>
                <a:srgbClr val="E69D1A"/>
              </a:solidFill>
            </c:spPr>
          </c:dPt>
          <c:dPt>
            <c:idx val="4"/>
            <c:bubble3D val="0"/>
            <c:spPr>
              <a:solidFill>
                <a:srgbClr val="C279D9"/>
              </a:solidFill>
            </c:spPr>
          </c:dPt>
          <c:dPt>
            <c:idx val="5"/>
            <c:bubble3D val="0"/>
            <c:spPr>
              <a:solidFill>
                <a:schemeClr val="bg1">
                  <a:lumMod val="75000"/>
                </a:schemeClr>
              </a:solidFill>
            </c:spPr>
          </c:dPt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Лист1!$A$2:$A$7</c:f>
              <c:strCache>
                <c:ptCount val="6"/>
                <c:pt idx="0">
                  <c:v>П'ядики</c:v>
                </c:pt>
                <c:pt idx="1">
                  <c:v>Велика Кам'янка</c:v>
                </c:pt>
                <c:pt idx="2">
                  <c:v>Турка</c:v>
                </c:pt>
                <c:pt idx="3">
                  <c:v>Годи-Добровідка</c:v>
                </c:pt>
                <c:pt idx="4">
                  <c:v>Мала Кам'янка</c:v>
                </c:pt>
                <c:pt idx="5">
                  <c:v>ОТГ</c:v>
                </c:pt>
              </c:strCache>
            </c:strRef>
          </c:cat>
          <c:val>
            <c:numRef>
              <c:f>Лист1!$B$2:$B$7</c:f>
              <c:numCache>
                <c:formatCode>0.0</c:formatCode>
                <c:ptCount val="6"/>
                <c:pt idx="0">
                  <c:v>18</c:v>
                </c:pt>
                <c:pt idx="1">
                  <c:v>8.1999999999999993</c:v>
                </c:pt>
                <c:pt idx="2">
                  <c:v>4.4000000000000004</c:v>
                </c:pt>
                <c:pt idx="3">
                  <c:v>3.5</c:v>
                </c:pt>
                <c:pt idx="4">
                  <c:v>0</c:v>
                </c:pt>
                <c:pt idx="5">
                  <c:v>24.8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  <c:txPr>
        <a:bodyPr/>
        <a:lstStyle/>
        <a:p>
          <a:pPr>
            <a:defRPr sz="1600"/>
          </a:pPr>
          <a:endParaRPr lang="ru-RU"/>
        </a:p>
      </c:txPr>
    </c:title>
    <c:autoTitleDeleted val="0"/>
    <c:plotArea>
      <c:layout>
        <c:manualLayout>
          <c:layoutTarget val="inner"/>
          <c:xMode val="edge"/>
          <c:yMode val="edge"/>
          <c:x val="0.15651237164124696"/>
          <c:y val="2.8442556562029202E-2"/>
          <c:w val="0.82885157821970634"/>
          <c:h val="0.52451079009238977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9874,1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1257,6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175,5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34,7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1,3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68,6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29,7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21,7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93,8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/>
              <c:tx>
                <c:rich>
                  <a:bodyPr/>
                  <a:lstStyle/>
                  <a:p>
                    <a:r>
                      <a:rPr lang="uk-UA" dirty="0" smtClean="0"/>
                      <a:t>1780,7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layout/>
              <c:tx>
                <c:rich>
                  <a:bodyPr/>
                  <a:lstStyle/>
                  <a:p>
                    <a:r>
                      <a:rPr lang="uk-UA" smtClean="0"/>
                      <a:t>1,5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Лист1!$A$2:$A$12</c:f>
              <c:strCache>
                <c:ptCount val="11"/>
                <c:pt idx="0">
                  <c:v>Видатки на оплату праці з нарахуваннями</c:v>
                </c:pt>
                <c:pt idx="1">
                  <c:v>На оплату спожитих енергоносіїв</c:v>
                </c:pt>
                <c:pt idx="2">
                  <c:v>На придбання продуктів харчування</c:v>
                </c:pt>
                <c:pt idx="3">
                  <c:v>Матеріали, обладнання, інвентар</c:v>
                </c:pt>
                <c:pt idx="4">
                  <c:v>Медикаменти</c:v>
                </c:pt>
                <c:pt idx="5">
                  <c:v>Оплата послуг (крім комунальних)</c:v>
                </c:pt>
                <c:pt idx="6">
                  <c:v>Видатки на відрядження</c:v>
                </c:pt>
                <c:pt idx="7">
                  <c:v>Інші виплати населенню</c:v>
                </c:pt>
                <c:pt idx="8">
                  <c:v>Субсидії та поточні трансферти</c:v>
                </c:pt>
                <c:pt idx="9">
                  <c:v>Поточні трансферти підприємствам</c:v>
                </c:pt>
                <c:pt idx="10">
                  <c:v>Інші видатки</c:v>
                </c:pt>
              </c:strCache>
            </c:strRef>
          </c:cat>
          <c:val>
            <c:numRef>
              <c:f>Лист1!$B$2:$B$12</c:f>
              <c:numCache>
                <c:formatCode>General</c:formatCode>
                <c:ptCount val="11"/>
                <c:pt idx="0" formatCode="0.0">
                  <c:v>9874</c:v>
                </c:pt>
                <c:pt idx="1">
                  <c:v>1257.5999999999999</c:v>
                </c:pt>
                <c:pt idx="2">
                  <c:v>175.5</c:v>
                </c:pt>
                <c:pt idx="3">
                  <c:v>34.700000000000003</c:v>
                </c:pt>
                <c:pt idx="4">
                  <c:v>1.3</c:v>
                </c:pt>
                <c:pt idx="5">
                  <c:v>68.599999999999994</c:v>
                </c:pt>
                <c:pt idx="6">
                  <c:v>29.7</c:v>
                </c:pt>
                <c:pt idx="7">
                  <c:v>21.8</c:v>
                </c:pt>
                <c:pt idx="8">
                  <c:v>93.8</c:v>
                </c:pt>
                <c:pt idx="9">
                  <c:v>1780.7</c:v>
                </c:pt>
                <c:pt idx="10">
                  <c:v>1.5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axId val="43050112"/>
        <c:axId val="43051648"/>
      </c:barChart>
      <c:catAx>
        <c:axId val="43050112"/>
        <c:scaling>
          <c:orientation val="minMax"/>
        </c:scaling>
        <c:delete val="0"/>
        <c:axPos val="b"/>
        <c:majorTickMark val="out"/>
        <c:minorTickMark val="none"/>
        <c:tickLblPos val="nextTo"/>
        <c:crossAx val="43051648"/>
        <c:crosses val="autoZero"/>
        <c:auto val="1"/>
        <c:lblAlgn val="ctr"/>
        <c:lblOffset val="100"/>
        <c:noMultiLvlLbl val="0"/>
      </c:catAx>
      <c:valAx>
        <c:axId val="43051648"/>
        <c:scaling>
          <c:orientation val="minMax"/>
        </c:scaling>
        <c:delete val="1"/>
        <c:axPos val="l"/>
        <c:majorGridlines/>
        <c:numFmt formatCode="0.0" sourceLinked="1"/>
        <c:majorTickMark val="out"/>
        <c:minorTickMark val="none"/>
        <c:tickLblPos val="none"/>
        <c:crossAx val="43050112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7.7446550194987751E-2"/>
          <c:y val="6.25E-2"/>
          <c:w val="0.84211758957102656"/>
          <c:h val="0.82988227406257264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тис.грн.</c:v>
                </c:pt>
              </c:strCache>
            </c:strRef>
          </c:tx>
          <c:explosion val="69"/>
          <c:dPt>
            <c:idx val="0"/>
            <c:bubble3D val="0"/>
            <c:spPr>
              <a:solidFill>
                <a:srgbClr val="00CC00"/>
              </a:solidFill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EA07-4E9D-BD73-3B604D0D0A26}"/>
              </c:ext>
            </c:extLst>
          </c:dPt>
          <c:dLbls>
            <c:dLbl>
              <c:idx val="0"/>
              <c:layout>
                <c:manualLayout>
                  <c:x val="0.18634958639247301"/>
                  <c:y val="-7.5348540084693438E-2"/>
                </c:manualLayout>
              </c:layout>
              <c:tx>
                <c:rich>
                  <a:bodyPr/>
                  <a:lstStyle/>
                  <a:p>
                    <a:r>
                      <a:rPr lang="ru-RU" sz="1600" dirty="0"/>
                      <a:t>О</a:t>
                    </a:r>
                    <a:r>
                      <a:rPr lang="ru-RU" dirty="0"/>
                      <a:t>плата праці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нарахування</a:t>
                    </a:r>
                    <a:r>
                      <a:rPr lang="ru-RU" dirty="0"/>
                      <a:t> </a:t>
                    </a:r>
                    <a:endParaRPr lang="ru-RU" dirty="0" smtClean="0"/>
                  </a:p>
                  <a:p>
                    <a:r>
                      <a:rPr lang="ru-RU" dirty="0" smtClean="0"/>
                      <a:t>1 204,7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EA07-4E9D-BD73-3B604D0D0A26}"/>
                </c:ext>
              </c:extLst>
            </c:dLbl>
            <c:dLbl>
              <c:idx val="1"/>
              <c:layout>
                <c:manualLayout>
                  <c:x val="-5.3673885575802265E-2"/>
                  <c:y val="0.17489400402539296"/>
                </c:manualLayout>
              </c:layout>
              <c:tx>
                <c:rich>
                  <a:bodyPr/>
                  <a:lstStyle/>
                  <a:p>
                    <a:r>
                      <a:rPr lang="ru-RU" sz="1600" dirty="0" err="1"/>
                      <a:t>П</a:t>
                    </a:r>
                    <a:r>
                      <a:rPr lang="ru-RU" dirty="0" err="1"/>
                      <a:t>редмети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матеріали</a:t>
                    </a:r>
                    <a:r>
                      <a:rPr lang="ru-RU" dirty="0"/>
                      <a:t>, </a:t>
                    </a:r>
                    <a:r>
                      <a:rPr lang="ru-RU" dirty="0" err="1"/>
                      <a:t>обладнання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</a:t>
                    </a:r>
                    <a:r>
                      <a:rPr lang="ru-RU" dirty="0"/>
                      <a:t> </a:t>
                    </a:r>
                    <a:r>
                      <a:rPr lang="ru-RU" dirty="0" err="1"/>
                      <a:t>інвентар</a:t>
                    </a:r>
                    <a:r>
                      <a:rPr lang="ru-RU" baseline="0" dirty="0"/>
                      <a:t> </a:t>
                    </a:r>
                    <a:r>
                      <a:rPr lang="ru-RU" dirty="0"/>
                      <a:t> </a:t>
                    </a:r>
                    <a:r>
                      <a:rPr lang="ru-RU" dirty="0" smtClean="0"/>
                      <a:t>8,7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EA07-4E9D-BD73-3B604D0D0A26}"/>
                </c:ext>
              </c:extLst>
            </c:dLbl>
            <c:dLbl>
              <c:idx val="2"/>
              <c:layout>
                <c:manualLayout>
                  <c:x val="-0.16773089242438224"/>
                  <c:y val="1.3462166994364965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О</a:t>
                    </a:r>
                    <a:r>
                      <a:rPr lang="uk-UA" dirty="0"/>
                      <a:t>плата послуг </a:t>
                    </a:r>
                    <a:r>
                      <a:rPr lang="uk-UA" dirty="0" smtClean="0"/>
                      <a:t>31,7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EA07-4E9D-BD73-3B604D0D0A26}"/>
                </c:ext>
              </c:extLst>
            </c:dLbl>
            <c:dLbl>
              <c:idx val="3"/>
              <c:layout>
                <c:manualLayout>
                  <c:x val="-4.5856957513195414E-2"/>
                  <c:y val="-7.5625156636342727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В</a:t>
                    </a:r>
                    <a:r>
                      <a:rPr lang="uk-UA" dirty="0"/>
                      <a:t>ідрядження </a:t>
                    </a:r>
                    <a:r>
                      <a:rPr lang="uk-UA" dirty="0" smtClean="0"/>
                      <a:t>11,3</a:t>
                    </a:r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EA07-4E9D-BD73-3B604D0D0A26}"/>
                </c:ext>
              </c:extLst>
            </c:dLbl>
            <c:dLbl>
              <c:idx val="4"/>
              <c:layout>
                <c:manualLayout>
                  <c:x val="8.8744023733709737E-2"/>
                  <c:y val="-5.1015487943200273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К</a:t>
                    </a:r>
                    <a:r>
                      <a:rPr lang="uk-UA" dirty="0"/>
                      <a:t>омунальні послуги </a:t>
                    </a:r>
                    <a:r>
                      <a:rPr lang="uk-UA" dirty="0" smtClean="0"/>
                      <a:t>57,3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EA07-4E9D-BD73-3B604D0D0A26}"/>
                </c:ext>
              </c:extLst>
            </c:dLbl>
            <c:dLbl>
              <c:idx val="5"/>
              <c:layout>
                <c:manualLayout>
                  <c:x val="0.10888455896614146"/>
                  <c:y val="4.7505343259083517E-2"/>
                </c:manualLayout>
              </c:layout>
              <c:tx>
                <c:rich>
                  <a:bodyPr/>
                  <a:lstStyle/>
                  <a:p>
                    <a:r>
                      <a:rPr lang="uk-UA" sz="1600" dirty="0"/>
                      <a:t>І</a:t>
                    </a:r>
                    <a:r>
                      <a:rPr lang="uk-UA" dirty="0"/>
                      <a:t>нші поточні видатки </a:t>
                    </a:r>
                    <a:r>
                      <a:rPr lang="uk-UA" dirty="0" smtClean="0"/>
                      <a:t>1,6</a:t>
                    </a:r>
                    <a:endParaRPr lang="uk-UA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EA07-4E9D-BD73-3B604D0D0A26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600"/>
                </a:pPr>
                <a:endParaRPr lang="ru-RU"/>
              </a:p>
            </c:txPr>
            <c:showLegendKey val="0"/>
            <c:showVal val="1"/>
            <c:showCatName val="1"/>
            <c:showSerName val="0"/>
            <c:showPercent val="0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Лист1!$A$2:$A$7</c:f>
              <c:strCache>
                <c:ptCount val="6"/>
                <c:pt idx="0">
                  <c:v>Оплата праці і нарахування</c:v>
                </c:pt>
                <c:pt idx="1">
                  <c:v>Предмети, матеріали, обладнання і інвентар</c:v>
                </c:pt>
                <c:pt idx="2">
                  <c:v>Оплата послуг (крім комунальних)</c:v>
                </c:pt>
                <c:pt idx="3">
                  <c:v>Відрядження</c:v>
                </c:pt>
                <c:pt idx="4">
                  <c:v>Комунальні послуги</c:v>
                </c:pt>
                <c:pt idx="5">
                  <c:v>Інші поточні видатки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1204.7</c:v>
                </c:pt>
                <c:pt idx="1">
                  <c:v>8.6999999999999993</c:v>
                </c:pt>
                <c:pt idx="2">
                  <c:v>31.7</c:v>
                </c:pt>
                <c:pt idx="3">
                  <c:v>11.3</c:v>
                </c:pt>
                <c:pt idx="4">
                  <c:v>57.3</c:v>
                </c:pt>
                <c:pt idx="5">
                  <c:v>1.6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6-EA07-4E9D-BD73-3B604D0D0A26}"/>
            </c:ext>
          </c:extLst>
        </c:ser>
        <c:dLbls>
          <c:showLegendKey val="0"/>
          <c:showVal val="1"/>
          <c:showCatName val="1"/>
          <c:showSerName val="0"/>
          <c:showPercent val="0"/>
          <c:showBubbleSize val="0"/>
          <c:showLeaderLines val="1"/>
        </c:dLbls>
      </c:pie3DChart>
    </c:plotArea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C90325-42E3-482A-B1AE-CC52830D66A3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A17214F-261A-4A02-B405-198471963B5F}" type="slidenum">
              <a:rPr lang="uk-UA" smtClean="0"/>
              <a:pPr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2162129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17214F-261A-4A02-B405-198471963B5F}" type="slidenum">
              <a:rPr lang="uk-UA" smtClean="0"/>
              <a:pPr/>
              <a:t>3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92296183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17214F-261A-4A02-B405-198471963B5F}" type="slidenum">
              <a:rPr lang="uk-UA" smtClean="0"/>
              <a:pPr/>
              <a:t>8</a:t>
            </a:fld>
            <a:endParaRPr lang="uk-UA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17214F-261A-4A02-B405-198471963B5F}" type="slidenum">
              <a:rPr lang="uk-UA" smtClean="0"/>
              <a:pPr/>
              <a:t>15</a:t>
            </a:fld>
            <a:endParaRPr lang="uk-UA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A17214F-261A-4A02-B405-198471963B5F}" type="slidenum">
              <a:rPr lang="uk-UA" smtClean="0"/>
              <a:pPr/>
              <a:t>16</a:t>
            </a:fld>
            <a:endParaRPr lang="uk-U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E3C64D-7C6A-4EB6-A651-BCF55E6D796E}" type="datetimeFigureOut">
              <a:rPr lang="uk-UA" smtClean="0"/>
              <a:pPr/>
              <a:t>30.04.2020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0DA57D-F8C0-4137-A0DB-0AD9A71163A2}" type="slidenum">
              <a:rPr lang="uk-UA" smtClean="0"/>
              <a:pPr/>
              <a:t>‹#›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73" r:id="rId1"/>
    <p:sldLayoutId id="2147483974" r:id="rId2"/>
    <p:sldLayoutId id="2147483975" r:id="rId3"/>
    <p:sldLayoutId id="2147483976" r:id="rId4"/>
    <p:sldLayoutId id="2147483977" r:id="rId5"/>
    <p:sldLayoutId id="2147483978" r:id="rId6"/>
    <p:sldLayoutId id="2147483979" r:id="rId7"/>
    <p:sldLayoutId id="2147483980" r:id="rId8"/>
    <p:sldLayoutId id="2147483981" r:id="rId9"/>
    <p:sldLayoutId id="2147483982" r:id="rId10"/>
    <p:sldLayoutId id="21474839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476672"/>
            <a:ext cx="7702624" cy="5472608"/>
          </a:xfrm>
        </p:spPr>
        <p:txBody>
          <a:bodyPr>
            <a:normAutofit/>
          </a:bodyPr>
          <a:lstStyle/>
          <a:p>
            <a:r>
              <a:rPr lang="uk-UA" b="1" dirty="0"/>
              <a:t/>
            </a:r>
            <a:br>
              <a:rPr lang="uk-UA" b="1" dirty="0"/>
            </a:br>
            <a:r>
              <a:rPr lang="uk-UA" b="1" i="1" dirty="0"/>
              <a:t>Про виконання бюджету</a:t>
            </a:r>
            <a:r>
              <a:rPr lang="uk-UA" i="1" dirty="0"/>
              <a:t/>
            </a:r>
            <a:br>
              <a:rPr lang="uk-UA" i="1" dirty="0"/>
            </a:br>
            <a:r>
              <a:rPr lang="uk-UA" b="1" i="1" dirty="0"/>
              <a:t>П</a:t>
            </a:r>
            <a:r>
              <a:rPr lang="ru-RU" b="1" i="1" dirty="0"/>
              <a:t>’</a:t>
            </a:r>
            <a:r>
              <a:rPr lang="uk-UA" b="1" i="1" dirty="0" err="1" smtClean="0"/>
              <a:t>ядицької</a:t>
            </a:r>
            <a:r>
              <a:rPr lang="uk-UA" b="1" i="1" dirty="0" smtClean="0"/>
              <a:t> сільської ради</a:t>
            </a:r>
            <a:r>
              <a:rPr lang="uk-UA" i="1" dirty="0"/>
              <a:t/>
            </a:r>
            <a:br>
              <a:rPr lang="uk-UA" i="1" dirty="0"/>
            </a:br>
            <a:r>
              <a:rPr lang="uk-UA" b="1" i="1" dirty="0"/>
              <a:t>об’єднаної територіальної </a:t>
            </a:r>
            <a:r>
              <a:rPr lang="uk-UA" i="1" dirty="0"/>
              <a:t/>
            </a:r>
            <a:br>
              <a:rPr lang="uk-UA" i="1" dirty="0"/>
            </a:br>
            <a:r>
              <a:rPr lang="uk-UA" b="1" i="1" dirty="0"/>
              <a:t>громади </a:t>
            </a:r>
            <a:r>
              <a:rPr lang="uk-UA" b="1" i="1" dirty="0" smtClean="0"/>
              <a:t>за І квартал </a:t>
            </a:r>
            <a:br>
              <a:rPr lang="uk-UA" b="1" i="1" dirty="0" smtClean="0"/>
            </a:br>
            <a:r>
              <a:rPr lang="uk-UA" b="1" i="1" dirty="0" smtClean="0"/>
              <a:t>2020 року</a:t>
            </a:r>
            <a:r>
              <a:rPr lang="uk-UA" i="1" dirty="0"/>
              <a:t/>
            </a:r>
            <a:br>
              <a:rPr lang="uk-UA" i="1" dirty="0"/>
            </a:br>
            <a:endParaRPr lang="uk-UA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sz="1800" b="1" dirty="0" smtClean="0"/>
              <a:t/>
            </a:r>
            <a:br>
              <a:rPr lang="uk-UA" sz="1800" b="1" dirty="0" smtClean="0"/>
            </a:br>
            <a:r>
              <a:rPr lang="uk-UA" sz="1800" b="1" dirty="0" smtClean="0"/>
              <a:t/>
            </a:r>
            <a:br>
              <a:rPr lang="uk-UA" sz="1800" b="1" dirty="0" smtClean="0"/>
            </a:br>
            <a:r>
              <a:rPr lang="uk-UA" sz="1800" b="1" dirty="0" smtClean="0"/>
              <a:t>Р</a:t>
            </a:r>
            <a:r>
              <a:rPr lang="ru-RU" sz="1800" b="1" dirty="0" err="1" smtClean="0"/>
              <a:t>ентн</a:t>
            </a:r>
            <a:r>
              <a:rPr lang="uk-UA" sz="1800" b="1" dirty="0" err="1" smtClean="0"/>
              <a:t>ої</a:t>
            </a:r>
            <a:r>
              <a:rPr lang="ru-RU" sz="1800" b="1" dirty="0" smtClean="0"/>
              <a:t> плат</a:t>
            </a:r>
            <a:r>
              <a:rPr lang="uk-UA" sz="1800" b="1" dirty="0" smtClean="0"/>
              <a:t>и</a:t>
            </a:r>
            <a:r>
              <a:rPr lang="ru-RU" sz="1800" dirty="0" smtClean="0"/>
              <a:t> за </a:t>
            </a:r>
            <a:r>
              <a:rPr lang="ru-RU" sz="1800" dirty="0" err="1" smtClean="0"/>
              <a:t>використання</a:t>
            </a:r>
            <a:r>
              <a:rPr lang="ru-RU" sz="1800" dirty="0" smtClean="0"/>
              <a:t>  </a:t>
            </a:r>
            <a:r>
              <a:rPr lang="ru-RU" sz="1800" dirty="0" err="1" smtClean="0"/>
              <a:t>природних</a:t>
            </a:r>
            <a:r>
              <a:rPr lang="ru-RU" sz="1800" dirty="0" smtClean="0"/>
              <a:t> </a:t>
            </a:r>
            <a:r>
              <a:rPr lang="ru-RU" sz="1800" dirty="0" err="1" smtClean="0"/>
              <a:t>ресурсів</a:t>
            </a:r>
            <a:r>
              <a:rPr lang="ru-RU" sz="1800" dirty="0" smtClean="0"/>
              <a:t> </a:t>
            </a:r>
            <a:r>
              <a:rPr lang="ru-RU" sz="1800" dirty="0" err="1" smtClean="0"/>
              <a:t>за</a:t>
            </a:r>
            <a:r>
              <a:rPr lang="ru-RU" sz="1800" dirty="0" smtClean="0"/>
              <a:t> </a:t>
            </a:r>
            <a:r>
              <a:rPr lang="ru-RU" sz="1800" b="1" i="1" dirty="0" smtClean="0"/>
              <a:t>І квартал 2020 року</a:t>
            </a:r>
            <a:br>
              <a:rPr lang="ru-RU" sz="1800" b="1" i="1" dirty="0" smtClean="0"/>
            </a:br>
            <a:r>
              <a:rPr lang="ru-RU" sz="1800" dirty="0" smtClean="0"/>
              <a:t> </a:t>
            </a:r>
            <a:r>
              <a:rPr lang="uk-UA" sz="1800" dirty="0" smtClean="0"/>
              <a:t> надійшло </a:t>
            </a:r>
            <a:r>
              <a:rPr lang="uk-UA" sz="1800" b="1" i="1" dirty="0" smtClean="0"/>
              <a:t>127 356 </a:t>
            </a:r>
            <a:r>
              <a:rPr lang="ru-RU" sz="1800" b="1" i="1" dirty="0" err="1" smtClean="0"/>
              <a:t>грн</a:t>
            </a:r>
            <a:r>
              <a:rPr lang="ru-RU" sz="1800" dirty="0" smtClean="0"/>
              <a:t>.,</a:t>
            </a:r>
            <a:r>
              <a:rPr lang="uk-UA" sz="1800" dirty="0" smtClean="0"/>
              <a:t> відсоток виконання  </a:t>
            </a:r>
            <a:r>
              <a:rPr lang="uk-UA" sz="1800" b="1" dirty="0" smtClean="0"/>
              <a:t>158,0,</a:t>
            </a:r>
            <a:r>
              <a:rPr lang="ru-RU" sz="1800" dirty="0" smtClean="0"/>
              <a:t> </a:t>
            </a:r>
            <a:r>
              <a:rPr lang="uk-UA" sz="1800" dirty="0" smtClean="0"/>
              <a:t>що на </a:t>
            </a:r>
            <a:r>
              <a:rPr lang="uk-UA" sz="1800" b="1" i="1" dirty="0" smtClean="0"/>
              <a:t>80 819 грн.</a:t>
            </a:r>
            <a:r>
              <a:rPr lang="uk-UA" sz="1800" dirty="0" smtClean="0"/>
              <a:t> більше, </a:t>
            </a:r>
            <a:br>
              <a:rPr lang="uk-UA" sz="1800" dirty="0" smtClean="0"/>
            </a:br>
            <a:r>
              <a:rPr lang="uk-UA" sz="1800" dirty="0" smtClean="0"/>
              <a:t>ніж за </a:t>
            </a:r>
            <a:r>
              <a:rPr lang="uk-UA" sz="1800" b="1" i="1" dirty="0" smtClean="0"/>
              <a:t>відповідний період 2019 року</a:t>
            </a:r>
            <a:r>
              <a:rPr lang="uk-UA" sz="1800" dirty="0" smtClean="0"/>
              <a:t>.</a:t>
            </a:r>
            <a:r>
              <a:rPr lang="uk-UA" dirty="0" smtClean="0"/>
              <a:t/>
            </a:r>
            <a:br>
              <a:rPr lang="uk-UA" dirty="0" smtClean="0"/>
            </a:br>
            <a:endParaRPr lang="uk-UA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0205231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Autofit/>
          </a:bodyPr>
          <a:lstStyle/>
          <a:p>
            <a:r>
              <a:rPr lang="uk-UA" sz="1600" b="1" dirty="0" smtClean="0"/>
              <a:t/>
            </a:r>
            <a:br>
              <a:rPr lang="uk-UA" sz="1600" b="1" dirty="0" smtClean="0"/>
            </a:br>
            <a:r>
              <a:rPr lang="uk-UA" sz="1600" b="1" dirty="0" smtClean="0"/>
              <a:t>А</a:t>
            </a:r>
            <a:r>
              <a:rPr lang="ru-RU" sz="1600" b="1" dirty="0" err="1" smtClean="0"/>
              <a:t>кцизн</a:t>
            </a:r>
            <a:r>
              <a:rPr lang="uk-UA" sz="1600" b="1" dirty="0" err="1" smtClean="0"/>
              <a:t>ого</a:t>
            </a:r>
            <a:r>
              <a:rPr lang="ru-RU" sz="1600" b="1" dirty="0" smtClean="0"/>
              <a:t> </a:t>
            </a:r>
            <a:r>
              <a:rPr lang="ru-RU" sz="1600" b="1" dirty="0" err="1" smtClean="0"/>
              <a:t>подат</a:t>
            </a:r>
            <a:r>
              <a:rPr lang="uk-UA" sz="1600" b="1" dirty="0" err="1" smtClean="0"/>
              <a:t>к</a:t>
            </a:r>
            <a:r>
              <a:rPr lang="uk-UA" sz="1600" dirty="0" err="1" smtClean="0"/>
              <a:t>у</a:t>
            </a:r>
            <a:r>
              <a:rPr lang="uk-UA" sz="1600" dirty="0" smtClean="0"/>
              <a:t>  підприємцями сплачено </a:t>
            </a:r>
            <a:r>
              <a:rPr lang="uk-UA" sz="1600" b="1" i="1" dirty="0" smtClean="0"/>
              <a:t>45 597 </a:t>
            </a:r>
            <a:r>
              <a:rPr lang="ru-RU" sz="1600" b="1" i="1" dirty="0" err="1" smtClean="0"/>
              <a:t>грн</a:t>
            </a:r>
            <a:r>
              <a:rPr lang="ru-RU" sz="1600" dirty="0" smtClean="0"/>
              <a:t>., </a:t>
            </a:r>
            <a:r>
              <a:rPr lang="uk-UA" sz="1600" dirty="0" smtClean="0"/>
              <a:t>щ</a:t>
            </a:r>
            <a:r>
              <a:rPr lang="ru-RU" sz="1600" dirty="0" smtClean="0"/>
              <a:t>о на </a:t>
            </a:r>
            <a:r>
              <a:rPr lang="uk-UA" sz="1600" b="1" i="1" dirty="0" smtClean="0"/>
              <a:t>597 </a:t>
            </a:r>
            <a:r>
              <a:rPr lang="ru-RU" sz="1600" b="1" i="1" dirty="0" err="1" smtClean="0"/>
              <a:t>грн</a:t>
            </a:r>
            <a:r>
              <a:rPr lang="ru-RU" sz="1600" dirty="0" smtClean="0"/>
              <a:t>. </a:t>
            </a:r>
            <a:r>
              <a:rPr lang="ru-RU" sz="1600" dirty="0" err="1" smtClean="0"/>
              <a:t>більше</a:t>
            </a:r>
            <a:r>
              <a:rPr lang="ru-RU" sz="1600" dirty="0" smtClean="0"/>
              <a:t> </a:t>
            </a:r>
            <a:r>
              <a:rPr lang="ru-RU" sz="1600" dirty="0" err="1" smtClean="0"/>
              <a:t>затвердженого</a:t>
            </a:r>
            <a:r>
              <a:rPr lang="ru-RU" sz="1600" dirty="0" smtClean="0"/>
              <a:t> плану</a:t>
            </a:r>
            <a:r>
              <a:rPr lang="uk-UA" sz="1600" dirty="0" smtClean="0"/>
              <a:t> на </a:t>
            </a:r>
            <a:r>
              <a:rPr lang="uk-UA" sz="1600" b="1" i="1" dirty="0" smtClean="0"/>
              <a:t>І квартал 2020 року. </a:t>
            </a:r>
            <a:r>
              <a:rPr lang="uk-UA" sz="1600" dirty="0" smtClean="0"/>
              <a:t>(відсоток виконання </a:t>
            </a:r>
            <a:r>
              <a:rPr lang="uk-UA" sz="1600" b="1" i="1" dirty="0" smtClean="0"/>
              <a:t>101,3</a:t>
            </a:r>
            <a:r>
              <a:rPr lang="uk-UA" sz="1600" dirty="0" smtClean="0"/>
              <a:t>), </a:t>
            </a:r>
            <a:br>
              <a:rPr lang="uk-UA" sz="1600" dirty="0" smtClean="0"/>
            </a:br>
            <a:r>
              <a:rPr lang="uk-UA" sz="1600" dirty="0" smtClean="0"/>
              <a:t>та на </a:t>
            </a:r>
            <a:r>
              <a:rPr lang="uk-UA" sz="1600" b="1" i="1" dirty="0" smtClean="0"/>
              <a:t>4929 грн</a:t>
            </a:r>
            <a:r>
              <a:rPr lang="uk-UA" sz="1600" dirty="0" smtClean="0"/>
              <a:t>. більше , ніж за </a:t>
            </a:r>
            <a:r>
              <a:rPr lang="uk-UA" sz="1600" b="1" i="1" dirty="0" smtClean="0"/>
              <a:t>відповідний період 2019 року.</a:t>
            </a:r>
            <a:r>
              <a:rPr lang="uk-UA" sz="1600" dirty="0" smtClean="0"/>
              <a:t/>
            </a:r>
            <a:br>
              <a:rPr lang="uk-UA" sz="1600" dirty="0" smtClean="0"/>
            </a:br>
            <a:endParaRPr lang="uk-UA" sz="16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5105279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86210"/>
          </a:xfrm>
        </p:spPr>
        <p:txBody>
          <a:bodyPr>
            <a:noAutofit/>
          </a:bodyPr>
          <a:lstStyle/>
          <a:p>
            <a:r>
              <a:rPr lang="uk-UA" sz="1600" b="1" dirty="0" smtClean="0"/>
              <a:t/>
            </a:r>
            <a:br>
              <a:rPr lang="uk-UA" sz="1600" b="1" dirty="0" smtClean="0"/>
            </a:br>
            <a:r>
              <a:rPr lang="uk-UA" sz="1600" b="1" dirty="0" smtClean="0"/>
              <a:t>Земельного  податку та орендної плати </a:t>
            </a:r>
            <a:r>
              <a:rPr lang="uk-UA" sz="1600" dirty="0" smtClean="0"/>
              <a:t>за </a:t>
            </a:r>
            <a:r>
              <a:rPr lang="uk-UA" sz="1600" b="1" i="1" dirty="0" smtClean="0"/>
              <a:t>І квартал 2020 року </a:t>
            </a:r>
            <a:r>
              <a:rPr lang="uk-UA" sz="1600" dirty="0" smtClean="0"/>
              <a:t>надійшло до бюджету ОТГ  </a:t>
            </a:r>
            <a:br>
              <a:rPr lang="uk-UA" sz="1600" dirty="0" smtClean="0"/>
            </a:br>
            <a:r>
              <a:rPr lang="uk-UA" sz="1600" b="1" i="1" dirty="0" smtClean="0"/>
              <a:t>398 569 грн.</a:t>
            </a:r>
            <a:r>
              <a:rPr lang="uk-UA" sz="1600" dirty="0" smtClean="0"/>
              <a:t>, що на </a:t>
            </a:r>
            <a:r>
              <a:rPr lang="uk-UA" sz="1600" b="1" i="1" dirty="0" smtClean="0"/>
              <a:t>19 331 грн.</a:t>
            </a:r>
            <a:r>
              <a:rPr lang="uk-UA" sz="1600" dirty="0" smtClean="0"/>
              <a:t> менше затвердженого плану на </a:t>
            </a:r>
            <a:r>
              <a:rPr lang="uk-UA" sz="1600" b="1" i="1" dirty="0" smtClean="0"/>
              <a:t>І квартал 2020 року </a:t>
            </a:r>
            <a:r>
              <a:rPr lang="uk-UA" sz="1600" dirty="0" smtClean="0"/>
              <a:t>(відсоток</a:t>
            </a:r>
            <a:r>
              <a:rPr lang="uk-UA" sz="1600" b="1" i="1" dirty="0" smtClean="0"/>
              <a:t> </a:t>
            </a:r>
            <a:r>
              <a:rPr lang="uk-UA" sz="1600" dirty="0" smtClean="0"/>
              <a:t>виконання </a:t>
            </a:r>
            <a:r>
              <a:rPr lang="uk-UA" sz="1600" b="1" i="1" dirty="0" smtClean="0"/>
              <a:t>95,4</a:t>
            </a:r>
            <a:r>
              <a:rPr lang="uk-UA" sz="1600" dirty="0" smtClean="0"/>
              <a:t>), та на </a:t>
            </a:r>
            <a:r>
              <a:rPr lang="uk-UA" sz="1600" b="1" i="1" dirty="0" smtClean="0"/>
              <a:t>38 364 грн</a:t>
            </a:r>
            <a:r>
              <a:rPr lang="uk-UA" sz="1600" dirty="0" smtClean="0"/>
              <a:t>. менше , ніж за </a:t>
            </a:r>
            <a:r>
              <a:rPr lang="uk-UA" sz="1600" b="1" i="1" dirty="0" smtClean="0"/>
              <a:t>відповідний період 2019 року.</a:t>
            </a:r>
            <a:r>
              <a:rPr lang="uk-UA" sz="1600" dirty="0" smtClean="0"/>
              <a:t/>
            </a:r>
            <a:br>
              <a:rPr lang="uk-UA" sz="1600" dirty="0" smtClean="0"/>
            </a:br>
            <a:endParaRPr lang="uk-UA" sz="16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95453910"/>
              </p:ext>
            </p:extLst>
          </p:nvPr>
        </p:nvGraphicFramePr>
        <p:xfrm>
          <a:off x="457200" y="2205038"/>
          <a:ext cx="8229600" cy="39211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rmAutofit fontScale="90000"/>
          </a:bodyPr>
          <a:lstStyle/>
          <a:p>
            <a:r>
              <a:rPr lang="uk-UA" sz="1800" b="1" dirty="0" smtClean="0"/>
              <a:t/>
            </a:r>
            <a:br>
              <a:rPr lang="uk-UA" sz="1800" b="1" dirty="0" smtClean="0"/>
            </a:br>
            <a:r>
              <a:rPr lang="uk-UA" sz="1800" b="1" dirty="0" smtClean="0"/>
              <a:t/>
            </a:r>
            <a:br>
              <a:rPr lang="uk-UA" sz="1800" b="1" dirty="0" smtClean="0"/>
            </a:br>
            <a:r>
              <a:rPr lang="uk-UA" sz="2000" dirty="0" smtClean="0"/>
              <a:t>Сума податку </a:t>
            </a:r>
            <a:r>
              <a:rPr lang="uk-UA" sz="2000" b="1" dirty="0" smtClean="0"/>
              <a:t>на нерухоме майно</a:t>
            </a:r>
            <a:r>
              <a:rPr lang="uk-UA" sz="2000" dirty="0" smtClean="0"/>
              <a:t> </a:t>
            </a:r>
            <a:r>
              <a:rPr lang="uk-UA" sz="2000" b="1" dirty="0" smtClean="0"/>
              <a:t>відмінне від земельної ділянки </a:t>
            </a:r>
            <a:r>
              <a:rPr lang="uk-UA" sz="2000" dirty="0" smtClean="0"/>
              <a:t>за </a:t>
            </a:r>
            <a:r>
              <a:rPr lang="uk-UA" sz="2000" b="1" i="1" dirty="0" smtClean="0"/>
              <a:t>І квартал 2020 року </a:t>
            </a:r>
            <a:r>
              <a:rPr lang="uk-UA" sz="2000" dirty="0" smtClean="0"/>
              <a:t>становить </a:t>
            </a:r>
            <a:r>
              <a:rPr lang="uk-UA" sz="2000" b="1" i="1" dirty="0" smtClean="0"/>
              <a:t>58 906 грн. </a:t>
            </a:r>
            <a:r>
              <a:rPr lang="uk-UA" sz="2000" dirty="0" smtClean="0"/>
              <a:t>, що на </a:t>
            </a:r>
            <a:r>
              <a:rPr lang="uk-UA" sz="2000" b="1" i="1" dirty="0" smtClean="0"/>
              <a:t>15 606 грн.  </a:t>
            </a:r>
            <a:r>
              <a:rPr lang="uk-UA" sz="2000" dirty="0" smtClean="0"/>
              <a:t>більше планових показників на звітний період, та на </a:t>
            </a:r>
            <a:r>
              <a:rPr lang="uk-UA" sz="2000" b="1" i="1" dirty="0" smtClean="0"/>
              <a:t>34 329 грн. </a:t>
            </a:r>
            <a:r>
              <a:rPr lang="uk-UA" sz="2000" dirty="0" smtClean="0"/>
              <a:t>більше, ніж  за </a:t>
            </a:r>
            <a:r>
              <a:rPr lang="uk-UA" sz="2000" b="1" i="1" dirty="0" smtClean="0"/>
              <a:t>відповідний період 2019 року</a:t>
            </a:r>
            <a:r>
              <a:rPr lang="uk-UA" sz="2000" dirty="0" smtClean="0"/>
              <a:t>.</a:t>
            </a:r>
            <a:r>
              <a:rPr lang="uk-UA" dirty="0" smtClean="0"/>
              <a:t/>
            </a:r>
            <a:br>
              <a:rPr lang="uk-UA" dirty="0" smtClean="0"/>
            </a:br>
            <a:endParaRPr lang="uk-UA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94753788"/>
              </p:ext>
            </p:extLst>
          </p:nvPr>
        </p:nvGraphicFramePr>
        <p:xfrm>
          <a:off x="539552" y="1556792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1484784"/>
            <a:ext cx="9144000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    </a:t>
            </a:r>
            <a:r>
              <a:rPr kumimoji="0" lang="ru-RU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До </a:t>
            </a:r>
            <a:r>
              <a:rPr kumimoji="0" lang="ru-RU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спеціального</a:t>
            </a:r>
            <a:r>
              <a:rPr kumimoji="0" lang="ru-RU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фонду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сільського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 бюджету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об’єднаної територіальної  громади за  І квартал 2020 року</a:t>
            </a:r>
            <a:r>
              <a:rPr kumimoji="0" lang="uk-UA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надійшло (без трансферт)  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311 602 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н.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,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30,81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 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н.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на одного жителя ОТГ</a:t>
            </a:r>
            <a:r>
              <a:rPr kumimoji="0" lang="uk-UA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(відсоток виконання плану за вказаний період –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140,0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), в т.ч.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	Е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кологічного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податку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–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3 030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н.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,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(відсоток виконання плану за вказаний період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131,7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), що на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267 грн. 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більше, ніж за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І квартал 2019 року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endParaRPr kumimoji="0" lang="uk-UA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Неподаткові надходження –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308 572 </a:t>
            </a:r>
            <a:r>
              <a:rPr kumimoji="0" lang="uk-UA" b="1" i="1" u="none" strike="noStrike" cap="none" normalizeH="0" baseline="0" dirty="0" smtClean="0" bmk="OLE_LINK97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грн</a:t>
            </a:r>
            <a:r>
              <a:rPr kumimoji="0" lang="uk-UA" b="0" i="0" u="none" strike="noStrike" cap="none" normalizeH="0" baseline="0" dirty="0" smtClean="0" bmk="OLE_LINK97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, що на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88 322 </a:t>
            </a:r>
            <a:r>
              <a:rPr kumimoji="0" lang="ru-RU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гр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н. </a:t>
            </a:r>
            <a:r>
              <a:rPr lang="ru-RU" dirty="0" err="1">
                <a:latin typeface="Arial" pitchFamily="34" charset="0"/>
                <a:ea typeface="Times New Roman" pitchFamily="18" charset="0"/>
                <a:cs typeface="Arial" pitchFamily="34" charset="0"/>
              </a:rPr>
              <a:t>б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ільше</a:t>
            </a:r>
            <a:endParaRPr kumimoji="0" lang="ru-RU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Times New Roman" pitchFamily="18" charset="0"/>
              <a:cs typeface="Arial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затвердженого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плану на 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вказаний</a:t>
            </a:r>
            <a:r>
              <a:rPr kumimoji="0" lang="ru-RU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період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(відсоток виконання 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140,1</a:t>
            </a:r>
            <a:r>
              <a:rPr kumimoji="0" lang="uk-UA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)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, 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та на </a:t>
            </a:r>
            <a:r>
              <a:rPr lang="uk-UA" b="1" i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38 584 г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рн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 менше відповідного періоду минулого року.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  </a:t>
            </a:r>
            <a:r>
              <a:rPr kumimoji="0" lang="uk-UA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Субвенії</a:t>
            </a:r>
            <a:r>
              <a:rPr kumimoji="0" lang="uk-UA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з обласного бюджету надійшло</a:t>
            </a:r>
            <a:r>
              <a:rPr kumimoji="0" lang="uk-UA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350 000</a:t>
            </a:r>
            <a:r>
              <a:rPr kumimoji="0" lang="uk-UA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грн.</a:t>
            </a:r>
            <a:endParaRPr kumimoji="0" lang="uk-UA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76673"/>
            <a:ext cx="7772400" cy="1080119"/>
          </a:xfrm>
        </p:spPr>
        <p:txBody>
          <a:bodyPr>
            <a:normAutofit/>
          </a:bodyPr>
          <a:lstStyle/>
          <a:p>
            <a:r>
              <a:rPr lang="uk-UA" sz="2800" b="1" dirty="0" smtClean="0"/>
              <a:t/>
            </a:r>
            <a:br>
              <a:rPr lang="uk-UA" sz="2800" b="1" dirty="0" smtClean="0"/>
            </a:br>
            <a:r>
              <a:rPr lang="uk-UA" sz="2800" b="1" dirty="0" smtClean="0"/>
              <a:t>Додаток 2</a:t>
            </a:r>
            <a:endParaRPr lang="uk-UA" sz="2800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47664" y="2276872"/>
            <a:ext cx="6400800" cy="2736304"/>
          </a:xfrm>
        </p:spPr>
        <p:txBody>
          <a:bodyPr>
            <a:normAutofit/>
          </a:bodyPr>
          <a:lstStyle/>
          <a:p>
            <a:r>
              <a:rPr lang="uk-UA" b="1" i="1" dirty="0" smtClean="0">
                <a:solidFill>
                  <a:schemeClr val="tx1"/>
                </a:solidFill>
              </a:rPr>
              <a:t>Виконання видатків сільського бюджету </a:t>
            </a:r>
            <a:r>
              <a:rPr lang="uk-UA" b="1" i="1" dirty="0" err="1" smtClean="0">
                <a:solidFill>
                  <a:schemeClr val="tx1"/>
                </a:solidFill>
              </a:rPr>
              <a:t>П’ядицької</a:t>
            </a:r>
            <a:r>
              <a:rPr lang="uk-UA" b="1" i="1" dirty="0" smtClean="0">
                <a:solidFill>
                  <a:schemeClr val="tx1"/>
                </a:solidFill>
              </a:rPr>
              <a:t> </a:t>
            </a:r>
            <a:r>
              <a:rPr lang="uk-UA" b="1" i="1" dirty="0" smtClean="0">
                <a:solidFill>
                  <a:schemeClr val="tx1"/>
                </a:solidFill>
              </a:rPr>
              <a:t>ОТГ</a:t>
            </a:r>
            <a:endParaRPr lang="uk-UA" b="1" i="1" dirty="0" smtClean="0">
              <a:solidFill>
                <a:schemeClr val="tx1"/>
              </a:solidFill>
            </a:endParaRPr>
          </a:p>
          <a:p>
            <a:r>
              <a:rPr lang="uk-UA" b="1" i="1" dirty="0" smtClean="0">
                <a:solidFill>
                  <a:schemeClr val="tx1"/>
                </a:solidFill>
              </a:rPr>
              <a:t> за І квартал 2020 року</a:t>
            </a:r>
            <a:endParaRPr lang="uk-UA" b="1" i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484784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    </a:t>
            </a:r>
            <a:br>
              <a:rPr lang="ru-RU" dirty="0" smtClean="0"/>
            </a:br>
            <a:r>
              <a:rPr lang="ru-RU" sz="2000" dirty="0" smtClean="0"/>
              <a:t>  </a:t>
            </a:r>
            <a:r>
              <a:rPr lang="ru-RU" sz="2000" dirty="0" err="1" smtClean="0"/>
              <a:t>Видатки</a:t>
            </a:r>
            <a:r>
              <a:rPr lang="ru-RU" sz="2000" dirty="0" smtClean="0"/>
              <a:t> </a:t>
            </a:r>
            <a:r>
              <a:rPr lang="uk-UA" sz="2000" dirty="0" smtClean="0"/>
              <a:t>сільського</a:t>
            </a:r>
            <a:r>
              <a:rPr lang="ru-RU" sz="2000" dirty="0" smtClean="0"/>
              <a:t> бюджету за </a:t>
            </a:r>
            <a:r>
              <a:rPr lang="uk-UA" sz="2000" b="1" i="1" dirty="0" smtClean="0"/>
              <a:t>І квартал 2020 року </a:t>
            </a:r>
            <a:r>
              <a:rPr lang="ru-RU" sz="2000" b="1" dirty="0" smtClean="0"/>
              <a:t>по </a:t>
            </a:r>
            <a:r>
              <a:rPr lang="ru-RU" sz="2000" b="1" dirty="0" err="1" smtClean="0"/>
              <a:t>загальному</a:t>
            </a:r>
            <a:r>
              <a:rPr lang="ru-RU" sz="2000" b="1" dirty="0" smtClean="0"/>
              <a:t> фонду</a:t>
            </a:r>
            <a:br>
              <a:rPr lang="ru-RU" sz="2000" b="1" dirty="0" smtClean="0"/>
            </a:br>
            <a:r>
              <a:rPr lang="ru-RU" sz="2000" b="1" dirty="0" smtClean="0"/>
              <a:t> </a:t>
            </a:r>
            <a:r>
              <a:rPr lang="ru-RU" sz="2000" dirty="0" smtClean="0"/>
              <a:t>с</a:t>
            </a:r>
            <a:r>
              <a:rPr lang="uk-UA" sz="2000" dirty="0" err="1" smtClean="0"/>
              <a:t>тановлять</a:t>
            </a:r>
            <a:r>
              <a:rPr lang="uk-UA" sz="2000" dirty="0" smtClean="0"/>
              <a:t>  </a:t>
            </a:r>
            <a:r>
              <a:rPr lang="uk-UA" sz="2000" b="1" i="1" dirty="0" smtClean="0"/>
              <a:t>13 339 245 грн. </a:t>
            </a:r>
            <a:r>
              <a:rPr lang="uk-UA" sz="2000" dirty="0" smtClean="0"/>
              <a:t>, це </a:t>
            </a:r>
            <a:r>
              <a:rPr lang="uk-UA" sz="2000" b="1" i="1" dirty="0" smtClean="0"/>
              <a:t>81,9%  </a:t>
            </a:r>
            <a:r>
              <a:rPr lang="uk-UA" sz="2000" dirty="0" smtClean="0"/>
              <a:t>до плану на звітний період. </a:t>
            </a:r>
            <a:br>
              <a:rPr lang="uk-UA" sz="2000" dirty="0" smtClean="0"/>
            </a:br>
            <a:r>
              <a:rPr lang="ru-RU" sz="2000" dirty="0" smtClean="0"/>
              <a:t>При </a:t>
            </a:r>
            <a:r>
              <a:rPr lang="ru-RU" sz="2000" dirty="0" err="1" smtClean="0"/>
              <a:t>фінансуванні</a:t>
            </a:r>
            <a:r>
              <a:rPr lang="ru-RU" sz="2000" dirty="0" smtClean="0"/>
              <a:t> </a:t>
            </a:r>
            <a:r>
              <a:rPr lang="uk-UA" sz="2000" dirty="0" smtClean="0"/>
              <a:t>сільського бюджету</a:t>
            </a:r>
            <a:r>
              <a:rPr lang="ru-RU" sz="2000" dirty="0" smtClean="0"/>
              <a:t> в </a:t>
            </a:r>
            <a:r>
              <a:rPr lang="ru-RU" sz="2000" dirty="0" err="1" smtClean="0"/>
              <a:t>першочерговому</a:t>
            </a:r>
            <a:r>
              <a:rPr lang="ru-RU" sz="2000" dirty="0" smtClean="0"/>
              <a:t> порядку </a:t>
            </a:r>
            <a:r>
              <a:rPr lang="ru-RU" sz="2000" dirty="0" err="1" smtClean="0"/>
              <a:t>фінансувались</a:t>
            </a:r>
            <a:r>
              <a:rPr lang="ru-RU" sz="2000" dirty="0" smtClean="0"/>
              <a:t> </a:t>
            </a:r>
            <a:r>
              <a:rPr lang="ru-RU" sz="2000" dirty="0" err="1" smtClean="0"/>
              <a:t>видатки</a:t>
            </a:r>
            <a:r>
              <a:rPr lang="ru-RU" sz="2000" dirty="0" smtClean="0"/>
              <a:t> по </a:t>
            </a:r>
            <a:r>
              <a:rPr lang="ru-RU" sz="2000" dirty="0" err="1" smtClean="0"/>
              <a:t>захищених</a:t>
            </a:r>
            <a:r>
              <a:rPr lang="ru-RU" sz="2000" dirty="0" smtClean="0"/>
              <a:t> </a:t>
            </a:r>
            <a:r>
              <a:rPr lang="ru-RU" sz="2000" dirty="0" err="1" smtClean="0"/>
              <a:t>статтях</a:t>
            </a:r>
            <a:r>
              <a:rPr lang="ru-RU" sz="2000" dirty="0" smtClean="0"/>
              <a:t> </a:t>
            </a:r>
            <a:r>
              <a:rPr lang="ru-RU" sz="2000" dirty="0" err="1" smtClean="0"/>
              <a:t>витрат</a:t>
            </a:r>
            <a:r>
              <a:rPr lang="ru-RU" sz="2000" dirty="0" smtClean="0"/>
              <a:t>, </a:t>
            </a:r>
            <a:r>
              <a:rPr lang="ru-RU" sz="2000" dirty="0" err="1" smtClean="0"/>
              <a:t>визначених</a:t>
            </a:r>
            <a:r>
              <a:rPr lang="ru-RU" sz="2000" dirty="0" smtClean="0"/>
              <a:t> у </a:t>
            </a:r>
            <a:r>
              <a:rPr lang="ru-RU" sz="2000" dirty="0" err="1" smtClean="0"/>
              <a:t>рішенні</a:t>
            </a:r>
            <a:r>
              <a:rPr lang="ru-RU" sz="2000" dirty="0" smtClean="0"/>
              <a:t> про </a:t>
            </a:r>
            <a:r>
              <a:rPr lang="ru-RU" sz="2000" dirty="0" err="1" smtClean="0"/>
              <a:t>прийняття</a:t>
            </a:r>
            <a:r>
              <a:rPr lang="ru-RU" sz="2000" dirty="0" smtClean="0"/>
              <a:t> </a:t>
            </a:r>
            <a:r>
              <a:rPr lang="uk-UA" sz="2000" dirty="0" smtClean="0"/>
              <a:t>сільського</a:t>
            </a:r>
            <a:r>
              <a:rPr lang="ru-RU" sz="2000" dirty="0" smtClean="0"/>
              <a:t> бюджету</a:t>
            </a:r>
            <a:r>
              <a:rPr lang="uk-UA" sz="2000" dirty="0" smtClean="0"/>
              <a:t> на </a:t>
            </a:r>
            <a:r>
              <a:rPr lang="uk-UA" sz="2000" b="1" i="1" dirty="0" smtClean="0"/>
              <a:t>2020 рік</a:t>
            </a:r>
            <a:r>
              <a:rPr lang="ru-RU" sz="2000" dirty="0" smtClean="0"/>
              <a:t>.</a:t>
            </a:r>
            <a:r>
              <a:rPr lang="uk-UA" sz="1800" dirty="0" smtClean="0"/>
              <a:t/>
            </a:r>
            <a:br>
              <a:rPr lang="uk-UA" sz="1800" dirty="0" smtClean="0"/>
            </a:br>
            <a:r>
              <a:rPr lang="uk-UA" sz="1800" dirty="0" smtClean="0"/>
              <a:t/>
            </a:r>
            <a:br>
              <a:rPr lang="uk-UA" sz="1800" dirty="0" smtClean="0"/>
            </a:br>
            <a:endParaRPr lang="uk-UA" sz="1800" dirty="0"/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44949762"/>
              </p:ext>
            </p:extLst>
          </p:nvPr>
        </p:nvGraphicFramePr>
        <p:xfrm>
          <a:off x="70992" y="1484784"/>
          <a:ext cx="9073008" cy="5373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uk-UA" sz="2000" b="1" i="1" dirty="0"/>
              <a:t>Касові видатки на організаційне, інформаційно-аналітичне та матеріально-технічне забезпечення діяльності ОТГ </a:t>
            </a:r>
            <a:br>
              <a:rPr lang="uk-UA" sz="2000" b="1" i="1" dirty="0"/>
            </a:br>
            <a:r>
              <a:rPr lang="uk-UA" sz="2000" dirty="0"/>
              <a:t>становлять </a:t>
            </a:r>
            <a:r>
              <a:rPr lang="uk-UA" sz="2000" b="1" i="1" dirty="0" smtClean="0"/>
              <a:t>1 315 302 </a:t>
            </a:r>
            <a:r>
              <a:rPr lang="uk-UA" sz="2000" dirty="0" smtClean="0"/>
              <a:t>або </a:t>
            </a:r>
            <a:r>
              <a:rPr lang="uk-UA" sz="2000" b="1" i="1" dirty="0" smtClean="0"/>
              <a:t>9,9 </a:t>
            </a:r>
            <a:r>
              <a:rPr lang="uk-UA" sz="2000" b="1" i="1" dirty="0"/>
              <a:t>% </a:t>
            </a:r>
            <a:r>
              <a:rPr lang="uk-UA" sz="2000" dirty="0"/>
              <a:t>від загальної суми видатків.</a:t>
            </a:r>
            <a:br>
              <a:rPr lang="uk-UA" sz="2000" dirty="0"/>
            </a:br>
            <a:r>
              <a:rPr lang="uk-UA" sz="1800" b="1" dirty="0" err="1"/>
              <a:t>тис.грн</a:t>
            </a:r>
            <a:r>
              <a:rPr lang="uk-UA" sz="1800" b="1" dirty="0"/>
              <a:t>.</a:t>
            </a:r>
            <a:r>
              <a:rPr lang="uk-UA" sz="2000" b="1" i="1" dirty="0"/>
              <a:t/>
            </a:r>
            <a:br>
              <a:rPr lang="uk-UA" sz="2000" b="1" i="1" dirty="0"/>
            </a:br>
            <a:endParaRPr lang="uk-UA" sz="2000" b="1" i="1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74282158"/>
              </p:ext>
            </p:extLst>
          </p:nvPr>
        </p:nvGraphicFramePr>
        <p:xfrm>
          <a:off x="539552" y="1340768"/>
          <a:ext cx="8496944" cy="61926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67544" y="188640"/>
            <a:ext cx="8219256" cy="6552728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r>
              <a:rPr lang="uk-UA" dirty="0" smtClean="0"/>
              <a:t> </a:t>
            </a:r>
          </a:p>
          <a:p>
            <a:pPr algn="ctr">
              <a:buNone/>
            </a:pPr>
            <a:r>
              <a:rPr lang="uk-UA" sz="6400" b="1" dirty="0" smtClean="0"/>
              <a:t>Касові видатки за  функціональною класифікацією по окремих функціях</a:t>
            </a:r>
            <a:r>
              <a:rPr lang="uk-UA" sz="6400" dirty="0" smtClean="0"/>
              <a:t>:</a:t>
            </a:r>
            <a:endParaRPr lang="uk-UA" sz="5600" dirty="0" smtClean="0"/>
          </a:p>
          <a:p>
            <a:r>
              <a:rPr lang="uk-UA" sz="5600" dirty="0" smtClean="0"/>
              <a:t> </a:t>
            </a:r>
            <a:r>
              <a:rPr lang="uk-UA" sz="5600" b="1" i="1" dirty="0" smtClean="0"/>
              <a:t>Видатки на організаційне, інформаційно-аналітичне та матеріально-технічне забезпечення діяльності ОТГ </a:t>
            </a:r>
            <a:r>
              <a:rPr lang="uk-UA" sz="5600" dirty="0" smtClean="0"/>
              <a:t>становлять </a:t>
            </a:r>
            <a:r>
              <a:rPr lang="uk-UA" sz="5600" b="1" i="1" dirty="0" smtClean="0"/>
              <a:t>1 315 302 </a:t>
            </a:r>
            <a:r>
              <a:rPr lang="ru-RU" sz="5600" b="1" i="1" dirty="0" err="1" smtClean="0"/>
              <a:t>гр</a:t>
            </a:r>
            <a:r>
              <a:rPr lang="uk-UA" sz="5600" b="1" i="1" dirty="0" smtClean="0"/>
              <a:t>н. </a:t>
            </a:r>
            <a:r>
              <a:rPr lang="uk-UA" sz="5600" dirty="0" smtClean="0"/>
              <a:t>або </a:t>
            </a:r>
            <a:r>
              <a:rPr lang="uk-UA" sz="5600" b="1" i="1" dirty="0" smtClean="0"/>
              <a:t>9,9 % </a:t>
            </a:r>
            <a:r>
              <a:rPr lang="uk-UA" sz="5600" dirty="0" smtClean="0"/>
              <a:t>від загальної суми видатків.</a:t>
            </a:r>
            <a:endParaRPr lang="uk-UA" sz="5600" b="1" i="1" dirty="0" smtClean="0"/>
          </a:p>
          <a:p>
            <a:r>
              <a:rPr lang="ru-RU" sz="5600" dirty="0" smtClean="0"/>
              <a:t>      </a:t>
            </a:r>
            <a:r>
              <a:rPr lang="uk-UA" sz="5600" b="1" i="1" dirty="0" smtClean="0"/>
              <a:t>Загальні вид</a:t>
            </a:r>
            <a:r>
              <a:rPr lang="ru-RU" sz="5600" b="1" i="1" dirty="0" err="1" smtClean="0"/>
              <a:t>атки</a:t>
            </a:r>
            <a:r>
              <a:rPr lang="uk-UA" sz="5600" b="1" i="1" dirty="0" smtClean="0"/>
              <a:t> по освіті </a:t>
            </a:r>
            <a:r>
              <a:rPr lang="uk-UA" sz="5600" dirty="0" smtClean="0"/>
              <a:t>– </a:t>
            </a:r>
            <a:r>
              <a:rPr lang="uk-UA" sz="5600" b="1" i="1" dirty="0" smtClean="0"/>
              <a:t>9 041 211 </a:t>
            </a:r>
            <a:r>
              <a:rPr lang="ru-RU" sz="5600" b="1" i="1" dirty="0" err="1" smtClean="0"/>
              <a:t>грн</a:t>
            </a:r>
            <a:r>
              <a:rPr lang="ru-RU" sz="5600" b="1" i="1" dirty="0" smtClean="0"/>
              <a:t>. </a:t>
            </a:r>
            <a:r>
              <a:rPr lang="ru-RU" sz="5600" i="1" dirty="0" err="1" smtClean="0"/>
              <a:t>або</a:t>
            </a:r>
            <a:r>
              <a:rPr lang="ru-RU" sz="5600" b="1" i="1" dirty="0" smtClean="0"/>
              <a:t> </a:t>
            </a:r>
            <a:r>
              <a:rPr lang="uk-UA" sz="5600" b="1" i="1" dirty="0" smtClean="0"/>
              <a:t>67,8 % </a:t>
            </a:r>
            <a:r>
              <a:rPr lang="uk-UA" sz="5600" dirty="0" smtClean="0"/>
              <a:t>від загальної суми видатків, в </a:t>
            </a:r>
            <a:r>
              <a:rPr lang="uk-UA" sz="5600" dirty="0" err="1" smtClean="0"/>
              <a:t>т.ч</a:t>
            </a:r>
            <a:r>
              <a:rPr lang="uk-UA" sz="5600" dirty="0" smtClean="0"/>
              <a:t>.</a:t>
            </a:r>
            <a:endParaRPr lang="uk-UA" sz="5600" b="1" dirty="0" smtClean="0"/>
          </a:p>
          <a:p>
            <a:r>
              <a:rPr lang="ru-RU" sz="5600" dirty="0" smtClean="0"/>
              <a:t>      </a:t>
            </a:r>
            <a:r>
              <a:rPr lang="uk-UA" sz="5600" b="1" i="1" dirty="0" smtClean="0"/>
              <a:t>Вид</a:t>
            </a:r>
            <a:r>
              <a:rPr lang="ru-RU" sz="5600" b="1" i="1" dirty="0" err="1" smtClean="0"/>
              <a:t>атки</a:t>
            </a:r>
            <a:r>
              <a:rPr lang="ru-RU" sz="5600" b="1" i="1" dirty="0" smtClean="0"/>
              <a:t> на </a:t>
            </a:r>
            <a:r>
              <a:rPr lang="ru-RU" sz="5600" b="1" i="1" dirty="0" err="1" smtClean="0"/>
              <a:t>утримання</a:t>
            </a:r>
            <a:r>
              <a:rPr lang="ru-RU" sz="5600" b="1" i="1" dirty="0" smtClean="0"/>
              <a:t> </a:t>
            </a:r>
            <a:r>
              <a:rPr lang="uk-UA" sz="5600" b="1" i="1" dirty="0" smtClean="0"/>
              <a:t>загально</a:t>
            </a:r>
            <a:r>
              <a:rPr lang="ru-RU" sz="5600" b="1" i="1" dirty="0" err="1" smtClean="0"/>
              <a:t>освітніх</a:t>
            </a:r>
            <a:r>
              <a:rPr lang="ru-RU" sz="5600" b="1" i="1" dirty="0" smtClean="0"/>
              <a:t> </a:t>
            </a:r>
            <a:r>
              <a:rPr lang="ru-RU" sz="5600" b="1" i="1" dirty="0" err="1" smtClean="0"/>
              <a:t>навчальних</a:t>
            </a:r>
            <a:r>
              <a:rPr lang="ru-RU" sz="5600" b="1" i="1" dirty="0" smtClean="0"/>
              <a:t> </a:t>
            </a:r>
            <a:r>
              <a:rPr lang="ru-RU" sz="5600" b="1" i="1" dirty="0" err="1" smtClean="0"/>
              <a:t>закладів</a:t>
            </a:r>
            <a:r>
              <a:rPr lang="uk-UA" sz="5600" b="1" i="1" dirty="0" smtClean="0"/>
              <a:t> </a:t>
            </a:r>
            <a:r>
              <a:rPr lang="uk-UA" sz="5600" dirty="0" smtClean="0"/>
              <a:t>складають</a:t>
            </a:r>
            <a:r>
              <a:rPr lang="ru-RU" sz="5600" dirty="0" smtClean="0"/>
              <a:t>  –   </a:t>
            </a:r>
            <a:r>
              <a:rPr lang="uk-UA" sz="5600" b="1" i="1" dirty="0" smtClean="0"/>
              <a:t>7 649 096 </a:t>
            </a:r>
            <a:r>
              <a:rPr lang="ru-RU" sz="5600" b="1" i="1" dirty="0" err="1" smtClean="0"/>
              <a:t>грн</a:t>
            </a:r>
            <a:r>
              <a:rPr lang="ru-RU" sz="5600" dirty="0" smtClean="0"/>
              <a:t>., при </a:t>
            </a:r>
            <a:r>
              <a:rPr lang="ru-RU" sz="5600" dirty="0" err="1" smtClean="0"/>
              <a:t>плані</a:t>
            </a:r>
            <a:r>
              <a:rPr lang="ru-RU" sz="5600" dirty="0" smtClean="0"/>
              <a:t> </a:t>
            </a:r>
            <a:r>
              <a:rPr lang="uk-UA" sz="6000" b="1" i="1" dirty="0" smtClean="0"/>
              <a:t>на І квартал 2020 року </a:t>
            </a:r>
            <a:r>
              <a:rPr lang="uk-UA" sz="5600" b="1" i="1" dirty="0" smtClean="0"/>
              <a:t>8 945 939 </a:t>
            </a:r>
            <a:r>
              <a:rPr lang="ru-RU" sz="5600" b="1" i="1" dirty="0" err="1" smtClean="0"/>
              <a:t>гр</a:t>
            </a:r>
            <a:r>
              <a:rPr lang="uk-UA" sz="5600" b="1" i="1" dirty="0" smtClean="0"/>
              <a:t>н., </a:t>
            </a:r>
            <a:r>
              <a:rPr lang="uk-UA" sz="5600" b="1" dirty="0" smtClean="0"/>
              <a:t>84,6%</a:t>
            </a:r>
            <a:r>
              <a:rPr lang="uk-UA" sz="5600" dirty="0" smtClean="0"/>
              <a:t> від загальної суми видатків на освіту </a:t>
            </a:r>
            <a:r>
              <a:rPr lang="uk-UA" sz="5600" b="1" i="1" dirty="0" smtClean="0"/>
              <a:t>.</a:t>
            </a:r>
          </a:p>
          <a:p>
            <a:pPr>
              <a:buNone/>
            </a:pPr>
            <a:r>
              <a:rPr lang="uk-UA" sz="5600" dirty="0" smtClean="0"/>
              <a:t>      В тому числі за рахунок освітньої субвенції – </a:t>
            </a:r>
            <a:r>
              <a:rPr lang="uk-UA" sz="5600" b="1" i="1" dirty="0" smtClean="0"/>
              <a:t>4 972 000 грн.</a:t>
            </a:r>
            <a:r>
              <a:rPr lang="uk-UA" sz="5600" dirty="0" smtClean="0"/>
              <a:t>, </a:t>
            </a:r>
          </a:p>
          <a:p>
            <a:pPr>
              <a:buNone/>
            </a:pPr>
            <a:r>
              <a:rPr lang="uk-UA" sz="5600" dirty="0" smtClean="0"/>
              <a:t>	 за рахунок субвенції з особливими освітніми потребами – </a:t>
            </a:r>
            <a:r>
              <a:rPr lang="uk-UA" sz="5600" b="1" i="1" dirty="0" smtClean="0"/>
              <a:t>18455 </a:t>
            </a:r>
            <a:r>
              <a:rPr lang="uk-UA" sz="5600" b="1" i="1" dirty="0" err="1" smtClean="0"/>
              <a:t>грн</a:t>
            </a:r>
            <a:endParaRPr lang="uk-UA" sz="5600" b="1" i="1" dirty="0" smtClean="0"/>
          </a:p>
          <a:p>
            <a:pPr>
              <a:buNone/>
            </a:pPr>
            <a:r>
              <a:rPr lang="uk-UA" sz="5600" dirty="0" smtClean="0"/>
              <a:t>	за рахунок додаткової дотації – </a:t>
            </a:r>
            <a:r>
              <a:rPr lang="uk-UA" sz="5600" b="1" i="1" dirty="0" smtClean="0"/>
              <a:t>793 500  грн.,</a:t>
            </a:r>
          </a:p>
          <a:p>
            <a:pPr>
              <a:buNone/>
            </a:pPr>
            <a:r>
              <a:rPr lang="uk-UA" sz="5600" dirty="0" smtClean="0"/>
              <a:t>	за рахунок місцевого бюджету – </a:t>
            </a:r>
            <a:r>
              <a:rPr lang="uk-UA" sz="5600" b="1" i="1" dirty="0" smtClean="0"/>
              <a:t>1 865 141 грн. </a:t>
            </a:r>
          </a:p>
          <a:p>
            <a:r>
              <a:rPr lang="uk-UA" sz="5600" b="1" i="1" dirty="0" smtClean="0"/>
              <a:t>Вид</a:t>
            </a:r>
            <a:r>
              <a:rPr lang="ru-RU" sz="5600" b="1" i="1" dirty="0" err="1" smtClean="0"/>
              <a:t>атки</a:t>
            </a:r>
            <a:r>
              <a:rPr lang="ru-RU" sz="5600" b="1" i="1" dirty="0" smtClean="0"/>
              <a:t> на </a:t>
            </a:r>
            <a:r>
              <a:rPr lang="ru-RU" sz="5600" b="1" i="1" dirty="0" err="1" smtClean="0"/>
              <a:t>утримання</a:t>
            </a:r>
            <a:r>
              <a:rPr lang="ru-RU" sz="5600" b="1" i="1" dirty="0" smtClean="0"/>
              <a:t> </a:t>
            </a:r>
            <a:r>
              <a:rPr lang="uk-UA" sz="5600" b="1" i="1" dirty="0" smtClean="0"/>
              <a:t>позашкільних навчальних  закладів – 75 541 грн.</a:t>
            </a:r>
          </a:p>
          <a:p>
            <a:r>
              <a:rPr lang="uk-UA" sz="5600" b="1" i="1" dirty="0" smtClean="0"/>
              <a:t>Видатки на підвищення кваліфікації, перепідготовку кадрів, закладів післядипломної освіти  - </a:t>
            </a:r>
          </a:p>
          <a:p>
            <a:pPr marL="0" indent="0">
              <a:buNone/>
            </a:pPr>
            <a:r>
              <a:rPr lang="uk-UA" sz="5600" b="1" i="1" dirty="0" smtClean="0"/>
              <a:t>         9 928 грн.</a:t>
            </a:r>
          </a:p>
          <a:p>
            <a:pPr>
              <a:buNone/>
            </a:pPr>
            <a:r>
              <a:rPr lang="uk-UA" sz="5600" b="1" i="1" dirty="0" smtClean="0"/>
              <a:t>	</a:t>
            </a:r>
            <a:r>
              <a:rPr lang="uk-UA" sz="5600" dirty="0" smtClean="0"/>
              <a:t>Середні видатки на одного учня становлять </a:t>
            </a:r>
            <a:r>
              <a:rPr lang="uk-UA" sz="5600" b="1" i="1" dirty="0" smtClean="0"/>
              <a:t>7 766 грн.</a:t>
            </a:r>
          </a:p>
          <a:p>
            <a:r>
              <a:rPr lang="ru-RU" sz="5600" dirty="0" smtClean="0"/>
              <a:t> </a:t>
            </a:r>
            <a:r>
              <a:rPr lang="ru-RU" sz="5600" b="1" i="1" dirty="0" smtClean="0"/>
              <a:t>    </a:t>
            </a:r>
            <a:r>
              <a:rPr lang="uk-UA" sz="5600" b="1" i="1" dirty="0" smtClean="0"/>
              <a:t>В</a:t>
            </a:r>
            <a:r>
              <a:rPr lang="ru-RU" sz="5600" b="1" i="1" dirty="0" smtClean="0"/>
              <a:t>и</a:t>
            </a:r>
            <a:r>
              <a:rPr lang="uk-UA" sz="5600" b="1" i="1" dirty="0" smtClean="0"/>
              <a:t>датки</a:t>
            </a:r>
            <a:r>
              <a:rPr lang="ru-RU" sz="5600" b="1" i="1" dirty="0" smtClean="0"/>
              <a:t> на </a:t>
            </a:r>
            <a:r>
              <a:rPr lang="ru-RU" sz="5600" b="1" i="1" dirty="0" err="1" smtClean="0"/>
              <a:t>утримання</a:t>
            </a:r>
            <a:r>
              <a:rPr lang="ru-RU" sz="5600" b="1" i="1" dirty="0" smtClean="0"/>
              <a:t> </a:t>
            </a:r>
            <a:r>
              <a:rPr lang="ru-RU" sz="5600" b="1" i="1" dirty="0" err="1" smtClean="0"/>
              <a:t>дитячих</a:t>
            </a:r>
            <a:r>
              <a:rPr lang="ru-RU" sz="5600" b="1" i="1" dirty="0" smtClean="0"/>
              <a:t> </a:t>
            </a:r>
            <a:r>
              <a:rPr lang="ru-RU" sz="5600" b="1" i="1" dirty="0" err="1" smtClean="0"/>
              <a:t>дошкільних</a:t>
            </a:r>
            <a:r>
              <a:rPr lang="ru-RU" sz="5600" b="1" i="1" dirty="0" smtClean="0"/>
              <a:t> </a:t>
            </a:r>
            <a:r>
              <a:rPr lang="ru-RU" sz="5600" b="1" i="1" dirty="0" err="1" smtClean="0"/>
              <a:t>закладів</a:t>
            </a:r>
            <a:r>
              <a:rPr lang="ru-RU" sz="5600" dirty="0" smtClean="0"/>
              <a:t> </a:t>
            </a:r>
            <a:r>
              <a:rPr lang="uk-UA" sz="5600" dirty="0" smtClean="0"/>
              <a:t> складають </a:t>
            </a:r>
            <a:r>
              <a:rPr lang="uk-UA" sz="5600" b="1" i="1" dirty="0" smtClean="0"/>
              <a:t>1 044 920  </a:t>
            </a:r>
            <a:r>
              <a:rPr lang="ru-RU" sz="5600" b="1" i="1" dirty="0" err="1" smtClean="0"/>
              <a:t>гр</a:t>
            </a:r>
            <a:r>
              <a:rPr lang="uk-UA" sz="5600" b="1" i="1" dirty="0" smtClean="0"/>
              <a:t>н. </a:t>
            </a:r>
            <a:r>
              <a:rPr lang="uk-UA" sz="5600" dirty="0" smtClean="0"/>
              <a:t>Це становить </a:t>
            </a:r>
            <a:r>
              <a:rPr lang="uk-UA" sz="5600" b="1" i="1" dirty="0" smtClean="0"/>
              <a:t>11,6 %  </a:t>
            </a:r>
            <a:r>
              <a:rPr lang="uk-UA" sz="5600" dirty="0" smtClean="0"/>
              <a:t>від загальної суми видатків на освіту. </a:t>
            </a:r>
            <a:endParaRPr lang="uk-UA" sz="5600" b="1" i="1" dirty="0" smtClean="0"/>
          </a:p>
          <a:p>
            <a:r>
              <a:rPr lang="uk-UA" sz="5600" dirty="0" smtClean="0"/>
              <a:t> </a:t>
            </a:r>
            <a:r>
              <a:rPr lang="uk-UA" sz="5600" b="1" i="1" dirty="0" smtClean="0"/>
              <a:t>На надання спеціальної освіти школою естетичного виховання </a:t>
            </a:r>
            <a:r>
              <a:rPr lang="uk-UA" sz="5600" dirty="0" smtClean="0"/>
              <a:t>витрачено за звітний період</a:t>
            </a:r>
          </a:p>
          <a:p>
            <a:pPr>
              <a:buNone/>
            </a:pPr>
            <a:r>
              <a:rPr lang="uk-UA" sz="5600" dirty="0" smtClean="0"/>
              <a:t>	  </a:t>
            </a:r>
            <a:r>
              <a:rPr lang="uk-UA" sz="5600" b="1" i="1" dirty="0" smtClean="0"/>
              <a:t>261 725 грн.  -  2,9 % </a:t>
            </a:r>
            <a:r>
              <a:rPr lang="uk-UA" sz="5600" dirty="0" smtClean="0"/>
              <a:t>від загальної суми видатків на освіту. Видатки на одну дитину – </a:t>
            </a:r>
            <a:r>
              <a:rPr lang="uk-UA" sz="5600" b="1" i="1" dirty="0" smtClean="0"/>
              <a:t>5 234 грн.</a:t>
            </a:r>
          </a:p>
          <a:p>
            <a:r>
              <a:rPr lang="uk-UA" sz="6000" b="1" i="1" dirty="0" smtClean="0"/>
              <a:t>В</a:t>
            </a:r>
            <a:r>
              <a:rPr lang="ru-RU" sz="6000" b="1" i="1" dirty="0" smtClean="0"/>
              <a:t>и</a:t>
            </a:r>
            <a:r>
              <a:rPr lang="uk-UA" sz="6000" b="1" i="1" dirty="0" smtClean="0"/>
              <a:t>датки</a:t>
            </a:r>
            <a:r>
              <a:rPr lang="ru-RU" sz="6000" b="1" i="1" dirty="0" smtClean="0"/>
              <a:t> на </a:t>
            </a:r>
            <a:r>
              <a:rPr lang="uk-UA" sz="6000" b="1" i="1" dirty="0" smtClean="0"/>
              <a:t>соціальний захист та соціальне забезпечення</a:t>
            </a:r>
            <a:r>
              <a:rPr lang="uk-UA" sz="6000" dirty="0" smtClean="0"/>
              <a:t>   становлять  </a:t>
            </a:r>
            <a:r>
              <a:rPr lang="uk-UA" sz="6000" b="1" i="1" dirty="0" smtClean="0"/>
              <a:t>90 899 </a:t>
            </a:r>
            <a:r>
              <a:rPr lang="ru-RU" sz="6000" b="1" i="1" dirty="0" err="1" smtClean="0"/>
              <a:t>гр</a:t>
            </a:r>
            <a:r>
              <a:rPr lang="uk-UA" sz="6000" b="1" i="1" dirty="0" smtClean="0"/>
              <a:t>н. </a:t>
            </a:r>
            <a:r>
              <a:rPr lang="uk-UA" sz="6000" dirty="0" smtClean="0"/>
              <a:t>або    </a:t>
            </a:r>
            <a:r>
              <a:rPr lang="uk-UA" sz="6000" b="1" i="1" dirty="0" smtClean="0"/>
              <a:t>0,7 % </a:t>
            </a:r>
            <a:r>
              <a:rPr lang="uk-UA" sz="6000" dirty="0" smtClean="0"/>
              <a:t>від загальної суми видатків.</a:t>
            </a:r>
          </a:p>
          <a:p>
            <a:r>
              <a:rPr lang="uk-UA" sz="6000" b="1" i="1" dirty="0" smtClean="0"/>
              <a:t>В</a:t>
            </a:r>
            <a:r>
              <a:rPr lang="ru-RU" sz="6000" b="1" i="1" dirty="0" smtClean="0"/>
              <a:t>и</a:t>
            </a:r>
            <a:r>
              <a:rPr lang="uk-UA" sz="6000" b="1" i="1" dirty="0" smtClean="0"/>
              <a:t>датки</a:t>
            </a:r>
            <a:r>
              <a:rPr lang="ru-RU" sz="6000" b="1" i="1" dirty="0" smtClean="0"/>
              <a:t> на </a:t>
            </a:r>
            <a:r>
              <a:rPr lang="uk-UA" sz="6000" b="1" i="1" dirty="0" smtClean="0"/>
              <a:t>культуру і мистецтво </a:t>
            </a:r>
            <a:r>
              <a:rPr lang="uk-UA" sz="6000" dirty="0" smtClean="0"/>
              <a:t>становлять  </a:t>
            </a:r>
            <a:r>
              <a:rPr lang="uk-UA" sz="6000" b="1" i="1" dirty="0" smtClean="0"/>
              <a:t>483 143 </a:t>
            </a:r>
            <a:r>
              <a:rPr lang="ru-RU" sz="6000" b="1" i="1" dirty="0" err="1" smtClean="0"/>
              <a:t>гр</a:t>
            </a:r>
            <a:r>
              <a:rPr lang="uk-UA" sz="6000" b="1" i="1" dirty="0" smtClean="0"/>
              <a:t>н.</a:t>
            </a:r>
            <a:r>
              <a:rPr lang="uk-UA" sz="6000" dirty="0" smtClean="0"/>
              <a:t> або </a:t>
            </a:r>
            <a:r>
              <a:rPr lang="uk-UA" sz="6000" b="1" i="1" dirty="0" smtClean="0"/>
              <a:t>3,6 % </a:t>
            </a:r>
            <a:r>
              <a:rPr lang="uk-UA" sz="6000" dirty="0" smtClean="0"/>
              <a:t>від загальної суми видатків.</a:t>
            </a:r>
          </a:p>
          <a:p>
            <a:pPr>
              <a:buNone/>
            </a:pPr>
            <a:r>
              <a:rPr lang="uk-UA" sz="6000" dirty="0" smtClean="0"/>
              <a:t>		В тому числі:</a:t>
            </a:r>
          </a:p>
          <a:p>
            <a:pPr>
              <a:buNone/>
            </a:pPr>
            <a:r>
              <a:rPr lang="uk-UA" sz="6000" dirty="0" smtClean="0"/>
              <a:t>	-</a:t>
            </a:r>
            <a:r>
              <a:rPr lang="ru-RU" sz="6000" dirty="0" smtClean="0"/>
              <a:t> </a:t>
            </a:r>
            <a:r>
              <a:rPr lang="uk-UA" sz="6000" dirty="0" smtClean="0"/>
              <a:t>на забезпечення діяльності</a:t>
            </a:r>
            <a:r>
              <a:rPr lang="ru-RU" sz="6000" dirty="0" smtClean="0"/>
              <a:t>  </a:t>
            </a:r>
            <a:r>
              <a:rPr lang="uk-UA" sz="6000" b="1" dirty="0" smtClean="0"/>
              <a:t>бібліотек</a:t>
            </a:r>
            <a:r>
              <a:rPr lang="uk-UA" sz="6000" dirty="0" smtClean="0"/>
              <a:t>  – </a:t>
            </a:r>
            <a:r>
              <a:rPr lang="uk-UA" sz="6000" b="1" i="1" dirty="0" smtClean="0"/>
              <a:t>98 241 </a:t>
            </a:r>
            <a:r>
              <a:rPr lang="ru-RU" sz="6000" b="1" i="1" dirty="0" err="1" smtClean="0"/>
              <a:t>гр</a:t>
            </a:r>
            <a:r>
              <a:rPr lang="uk-UA" sz="6000" b="1" i="1" dirty="0" smtClean="0"/>
              <a:t>н</a:t>
            </a:r>
            <a:r>
              <a:rPr lang="uk-UA" sz="6000" dirty="0" smtClean="0"/>
              <a:t>. ;</a:t>
            </a:r>
          </a:p>
          <a:p>
            <a:pPr>
              <a:buNone/>
            </a:pPr>
            <a:r>
              <a:rPr lang="uk-UA" sz="6000" dirty="0" smtClean="0"/>
              <a:t>	- на </a:t>
            </a:r>
            <a:r>
              <a:rPr lang="uk-UA" sz="6000" b="1" i="1" dirty="0" smtClean="0"/>
              <a:t>будинки культури та клуби – 384 902 </a:t>
            </a:r>
            <a:r>
              <a:rPr lang="ru-RU" sz="6000" b="1" i="1" dirty="0" err="1" smtClean="0"/>
              <a:t>гр</a:t>
            </a:r>
            <a:r>
              <a:rPr lang="uk-UA" sz="6000" b="1" i="1" dirty="0" smtClean="0"/>
              <a:t>н.</a:t>
            </a:r>
          </a:p>
          <a:p>
            <a:r>
              <a:rPr lang="uk-UA" sz="6000" b="1" i="1" dirty="0" smtClean="0"/>
              <a:t>В</a:t>
            </a:r>
            <a:r>
              <a:rPr lang="ru-RU" sz="6000" b="1" i="1" dirty="0" smtClean="0"/>
              <a:t>и</a:t>
            </a:r>
            <a:r>
              <a:rPr lang="uk-UA" sz="6000" b="1" i="1" dirty="0" smtClean="0"/>
              <a:t>датки</a:t>
            </a:r>
            <a:r>
              <a:rPr lang="ru-RU" sz="6000" b="1" i="1" dirty="0" smtClean="0"/>
              <a:t> на</a:t>
            </a:r>
            <a:r>
              <a:rPr lang="uk-UA" sz="6000" dirty="0" smtClean="0"/>
              <a:t> утримання дитячо-юнацької спортивної школи та молодіжного центру  -  </a:t>
            </a:r>
            <a:r>
              <a:rPr lang="uk-UA" sz="6000" b="1" i="1" dirty="0" smtClean="0"/>
              <a:t>443 588 </a:t>
            </a:r>
            <a:r>
              <a:rPr lang="ru-RU" sz="6000" b="1" i="1" dirty="0" err="1" smtClean="0"/>
              <a:t>гр</a:t>
            </a:r>
            <a:r>
              <a:rPr lang="uk-UA" sz="6000" b="1" i="1" dirty="0" smtClean="0"/>
              <a:t>н. ,</a:t>
            </a:r>
            <a:r>
              <a:rPr lang="uk-UA" sz="6000" i="1" dirty="0" smtClean="0"/>
              <a:t>3,3 % </a:t>
            </a:r>
            <a:r>
              <a:rPr lang="uk-UA" sz="6000" dirty="0" smtClean="0"/>
              <a:t>від загальної суми видатків.</a:t>
            </a:r>
            <a:endParaRPr lang="uk-UA" sz="6000" b="1" i="1" dirty="0" smtClean="0"/>
          </a:p>
          <a:p>
            <a:r>
              <a:rPr lang="uk-UA" sz="6000" b="1" i="1" dirty="0" smtClean="0"/>
              <a:t>На організацію благоустрою </a:t>
            </a:r>
            <a:r>
              <a:rPr lang="uk-UA" sz="6000" dirty="0" smtClean="0"/>
              <a:t>населених пунктів профінансовано коштів</a:t>
            </a:r>
          </a:p>
          <a:p>
            <a:pPr>
              <a:buNone/>
            </a:pPr>
            <a:r>
              <a:rPr lang="uk-UA" sz="6000" dirty="0" smtClean="0"/>
              <a:t>	 в сумі </a:t>
            </a:r>
            <a:r>
              <a:rPr lang="uk-UA" sz="6000" b="1" i="1" dirty="0" smtClean="0"/>
              <a:t>87 261 грн</a:t>
            </a:r>
            <a:r>
              <a:rPr lang="uk-UA" sz="6000" dirty="0" smtClean="0"/>
              <a:t>., або 0,7% від загальної суми видатків</a:t>
            </a:r>
          </a:p>
          <a:p>
            <a:pPr>
              <a:buNone/>
            </a:pPr>
            <a:r>
              <a:rPr lang="uk-UA" sz="6000" dirty="0" smtClean="0"/>
              <a:t>		з них на оплату за </a:t>
            </a:r>
            <a:r>
              <a:rPr lang="uk-UA" sz="6000" b="1" i="1" dirty="0" smtClean="0"/>
              <a:t>вуличне освітлення  </a:t>
            </a:r>
            <a:r>
              <a:rPr lang="uk-UA" sz="6000" dirty="0" smtClean="0"/>
              <a:t>витрачено  </a:t>
            </a:r>
            <a:r>
              <a:rPr lang="uk-UA" sz="6000" b="1" i="1" dirty="0" smtClean="0"/>
              <a:t>78 666 </a:t>
            </a:r>
            <a:r>
              <a:rPr lang="ru-RU" sz="6000" b="1" i="1" dirty="0" err="1" smtClean="0"/>
              <a:t>гр</a:t>
            </a:r>
            <a:r>
              <a:rPr lang="uk-UA" sz="6000" b="1" i="1" dirty="0" smtClean="0"/>
              <a:t>н.</a:t>
            </a:r>
            <a:endParaRPr lang="uk-UA" sz="5600" b="1" i="1" dirty="0" smtClean="0"/>
          </a:p>
          <a:p>
            <a:endParaRPr lang="uk-UA" sz="5600" b="1" i="1" dirty="0" smtClean="0"/>
          </a:p>
          <a:p>
            <a:pPr>
              <a:buNone/>
            </a:pPr>
            <a:endParaRPr lang="uk-UA" sz="5600" b="1" i="1" dirty="0" smtClean="0"/>
          </a:p>
          <a:p>
            <a:endParaRPr lang="uk-UA" sz="56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512" y="0"/>
            <a:ext cx="8784976" cy="1340768"/>
          </a:xfrm>
        </p:spPr>
        <p:txBody>
          <a:bodyPr>
            <a:normAutofit fontScale="90000"/>
          </a:bodyPr>
          <a:lstStyle/>
          <a:p>
            <a:r>
              <a:rPr lang="ru-RU" dirty="0"/>
              <a:t>  </a:t>
            </a:r>
            <a:r>
              <a:rPr lang="ru-RU" sz="1800" dirty="0"/>
              <a:t> </a:t>
            </a:r>
            <a:br>
              <a:rPr lang="ru-RU" sz="1800" dirty="0"/>
            </a:br>
            <a:r>
              <a:rPr lang="ru-RU" sz="1800" dirty="0" err="1"/>
              <a:t>Касові</a:t>
            </a:r>
            <a:r>
              <a:rPr lang="ru-RU" sz="1800" dirty="0"/>
              <a:t> </a:t>
            </a:r>
            <a:r>
              <a:rPr lang="uk-UA" sz="1800" dirty="0"/>
              <a:t>вид</a:t>
            </a:r>
            <a:r>
              <a:rPr lang="ru-RU" sz="1800" dirty="0" err="1"/>
              <a:t>атки</a:t>
            </a:r>
            <a:r>
              <a:rPr lang="ru-RU" sz="1800" dirty="0"/>
              <a:t> </a:t>
            </a:r>
            <a:r>
              <a:rPr lang="ru-RU" sz="1800" b="1" i="1" dirty="0"/>
              <a:t>на </a:t>
            </a:r>
            <a:r>
              <a:rPr lang="ru-RU" sz="1800" b="1" i="1" dirty="0" err="1"/>
              <a:t>утримання</a:t>
            </a:r>
            <a:r>
              <a:rPr lang="ru-RU" sz="1800" b="1" i="1" dirty="0"/>
              <a:t> </a:t>
            </a:r>
            <a:r>
              <a:rPr lang="uk-UA" sz="1800" b="1" i="1" dirty="0"/>
              <a:t>загально</a:t>
            </a:r>
            <a:r>
              <a:rPr lang="ru-RU" sz="1800" b="1" i="1" dirty="0" err="1"/>
              <a:t>освітніх</a:t>
            </a:r>
            <a:r>
              <a:rPr lang="uk-UA" sz="1800" b="1" i="1" dirty="0"/>
              <a:t>  закладів </a:t>
            </a:r>
            <a:r>
              <a:rPr lang="uk-UA" sz="1800" dirty="0"/>
              <a:t>складають</a:t>
            </a:r>
            <a:r>
              <a:rPr lang="ru-RU" sz="1800" dirty="0"/>
              <a:t>  –   </a:t>
            </a:r>
            <a:r>
              <a:rPr lang="uk-UA" sz="1800" b="1" i="1" dirty="0" smtClean="0"/>
              <a:t>7 649 096 </a:t>
            </a:r>
            <a:r>
              <a:rPr lang="ru-RU" sz="1800" b="1" i="1" dirty="0" err="1" smtClean="0"/>
              <a:t>грн</a:t>
            </a:r>
            <a:r>
              <a:rPr lang="ru-RU" sz="1800" b="1" i="1" dirty="0" smtClean="0"/>
              <a:t>. </a:t>
            </a:r>
            <a:r>
              <a:rPr lang="uk-UA" sz="1800" b="1" i="1" dirty="0"/>
              <a:t/>
            </a:r>
            <a:br>
              <a:rPr lang="uk-UA" sz="1800" b="1" i="1" dirty="0"/>
            </a:br>
            <a:r>
              <a:rPr lang="uk-UA" sz="1800" b="1" i="1" dirty="0"/>
              <a:t> </a:t>
            </a:r>
            <a:r>
              <a:rPr lang="uk-UA" sz="1800" dirty="0" smtClean="0"/>
              <a:t>Відсоток від </a:t>
            </a:r>
            <a:r>
              <a:rPr lang="uk-UA" sz="1800" dirty="0"/>
              <a:t>загальної суми видатків на освіту – </a:t>
            </a:r>
            <a:r>
              <a:rPr lang="uk-UA" sz="1800" b="1" i="1" dirty="0" smtClean="0"/>
              <a:t>84,6 </a:t>
            </a:r>
            <a:r>
              <a:rPr lang="uk-UA" sz="1800" b="1" i="1" dirty="0"/>
              <a:t>%.</a:t>
            </a:r>
            <a:br>
              <a:rPr lang="uk-UA" sz="1800" b="1" i="1" dirty="0"/>
            </a:br>
            <a:r>
              <a:rPr lang="uk-UA" sz="1800" dirty="0"/>
              <a:t>      В тому числі за рахунок освітньої субвенції – </a:t>
            </a:r>
            <a:r>
              <a:rPr lang="uk-UA" sz="1800" b="1" i="1" dirty="0" smtClean="0"/>
              <a:t>4 972 000 грн</a:t>
            </a:r>
            <a:r>
              <a:rPr lang="uk-UA" sz="1800" b="1" i="1" dirty="0"/>
              <a:t>.</a:t>
            </a:r>
            <a:r>
              <a:rPr lang="uk-UA" sz="1800" dirty="0"/>
              <a:t>, за рахунок додаткової дотації – </a:t>
            </a:r>
            <a:r>
              <a:rPr lang="uk-UA" sz="1800" dirty="0" smtClean="0"/>
              <a:t/>
            </a:r>
            <a:br>
              <a:rPr lang="uk-UA" sz="1800" dirty="0" smtClean="0"/>
            </a:br>
            <a:r>
              <a:rPr lang="uk-UA" sz="1800" b="1" i="1" dirty="0" smtClean="0"/>
              <a:t>793 500 грн., </a:t>
            </a:r>
            <a:r>
              <a:rPr lang="uk-UA" sz="1800" dirty="0" smtClean="0"/>
              <a:t>за рахунок субвенції з особливими освітніми потребами – </a:t>
            </a:r>
            <a:r>
              <a:rPr lang="uk-UA" sz="1800" b="1" i="1" dirty="0" smtClean="0"/>
              <a:t>18 455 грн., </a:t>
            </a:r>
            <a:r>
              <a:rPr lang="uk-UA" sz="1800" dirty="0" smtClean="0"/>
              <a:t/>
            </a:r>
            <a:br>
              <a:rPr lang="uk-UA" sz="1800" dirty="0" smtClean="0"/>
            </a:br>
            <a:r>
              <a:rPr lang="uk-UA" sz="1800" b="1" i="1" dirty="0" smtClean="0"/>
              <a:t> </a:t>
            </a:r>
            <a:r>
              <a:rPr lang="uk-UA" sz="1800" dirty="0" smtClean="0"/>
              <a:t>за </a:t>
            </a:r>
            <a:r>
              <a:rPr lang="uk-UA" sz="1800" dirty="0"/>
              <a:t>рахунок місцевого бюджету – </a:t>
            </a:r>
            <a:r>
              <a:rPr lang="uk-UA" sz="1800" b="1" i="1" dirty="0" smtClean="0"/>
              <a:t>1 865 141 грн. </a:t>
            </a:r>
            <a:r>
              <a:rPr lang="uk-UA" sz="1800" b="1" i="1" dirty="0"/>
              <a:t/>
            </a:r>
            <a:br>
              <a:rPr lang="uk-UA" sz="1800" b="1" i="1" dirty="0"/>
            </a:br>
            <a:r>
              <a:rPr lang="uk-UA" sz="1800" b="1" i="1" dirty="0"/>
              <a:t>	</a:t>
            </a:r>
            <a:r>
              <a:rPr lang="uk-UA" sz="1800" dirty="0" smtClean="0"/>
              <a:t>Середні </a:t>
            </a:r>
            <a:r>
              <a:rPr lang="uk-UA" sz="1800" dirty="0"/>
              <a:t>видатки на одного </a:t>
            </a:r>
            <a:r>
              <a:rPr lang="uk-UA" sz="1800" dirty="0" smtClean="0"/>
              <a:t>учня та вихованця НВК </a:t>
            </a:r>
            <a:r>
              <a:rPr lang="uk-UA" sz="1800" dirty="0"/>
              <a:t>становлять </a:t>
            </a:r>
            <a:r>
              <a:rPr lang="uk-UA" sz="1800" b="1" i="1" dirty="0" smtClean="0"/>
              <a:t>7 766 грн.</a:t>
            </a:r>
            <a:r>
              <a:rPr lang="uk-UA" sz="1800" b="1" i="1" dirty="0"/>
              <a:t/>
            </a:r>
            <a:br>
              <a:rPr lang="uk-UA" sz="1800" b="1" i="1" dirty="0"/>
            </a:br>
            <a:r>
              <a:rPr lang="uk-UA" sz="1800" b="1" i="1" dirty="0" err="1"/>
              <a:t>тис.грн</a:t>
            </a:r>
            <a:r>
              <a:rPr lang="uk-UA" sz="1800" b="1" i="1" dirty="0"/>
              <a:t>.</a:t>
            </a:r>
            <a:endParaRPr lang="uk-UA" sz="18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18042003"/>
              </p:ext>
            </p:extLst>
          </p:nvPr>
        </p:nvGraphicFramePr>
        <p:xfrm>
          <a:off x="467544" y="1484784"/>
          <a:ext cx="8507288" cy="60486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620689"/>
            <a:ext cx="7772400" cy="4320479"/>
          </a:xfrm>
        </p:spPr>
        <p:txBody>
          <a:bodyPr>
            <a:normAutofit/>
          </a:bodyPr>
          <a:lstStyle/>
          <a:p>
            <a:r>
              <a:rPr lang="uk-UA" sz="3200" dirty="0" smtClean="0"/>
              <a:t>За </a:t>
            </a:r>
            <a:r>
              <a:rPr lang="uk-UA" sz="3200" b="1" dirty="0" smtClean="0"/>
              <a:t>І квартал </a:t>
            </a:r>
            <a:r>
              <a:rPr lang="uk-UA" sz="3200" b="1" i="1" dirty="0" smtClean="0"/>
              <a:t>2020 року </a:t>
            </a:r>
            <a:r>
              <a:rPr lang="uk-UA" sz="3200" dirty="0"/>
              <a:t>до сільського бюджету об’єднаної територіальної громади надійшло доходів загального та спеціального фондів з урахуванням міжбюджетних трансфертів в </a:t>
            </a:r>
            <a:r>
              <a:rPr lang="uk-UA" sz="3200" dirty="0" smtClean="0"/>
              <a:t>сумі</a:t>
            </a:r>
            <a:br>
              <a:rPr lang="uk-UA" sz="3200" dirty="0" smtClean="0"/>
            </a:br>
            <a:r>
              <a:rPr lang="uk-UA" sz="3200" dirty="0" smtClean="0"/>
              <a:t> </a:t>
            </a:r>
            <a:r>
              <a:rPr lang="uk-UA" sz="3200" b="1" i="1" dirty="0" smtClean="0"/>
              <a:t>14 931 274 грн., </a:t>
            </a:r>
            <a:r>
              <a:rPr lang="uk-UA" sz="3200" dirty="0" smtClean="0"/>
              <a:t>що складає </a:t>
            </a:r>
            <a:r>
              <a:rPr lang="uk-UA" sz="3200" b="1" i="1" dirty="0" smtClean="0"/>
              <a:t>100,5% </a:t>
            </a:r>
            <a:r>
              <a:rPr lang="uk-UA" sz="3200" dirty="0" smtClean="0"/>
              <a:t>до уточненого плану </a:t>
            </a:r>
            <a:r>
              <a:rPr lang="uk-UA" sz="3200" dirty="0"/>
              <a:t>н</a:t>
            </a:r>
            <a:r>
              <a:rPr lang="uk-UA" sz="3200" dirty="0" smtClean="0"/>
              <a:t>а звітний період</a:t>
            </a:r>
            <a:endParaRPr lang="uk-UA" sz="32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274638"/>
            <a:ext cx="8640960" cy="1143000"/>
          </a:xfrm>
        </p:spPr>
        <p:txBody>
          <a:bodyPr>
            <a:normAutofit fontScale="90000"/>
          </a:bodyPr>
          <a:lstStyle/>
          <a:p>
            <a:r>
              <a:rPr lang="ru-RU" b="1" i="1" dirty="0"/>
              <a:t> </a:t>
            </a:r>
            <a:r>
              <a:rPr lang="ru-RU" sz="2200" b="1" i="1" dirty="0"/>
              <a:t> </a:t>
            </a:r>
            <a:r>
              <a:rPr lang="uk-UA" sz="2200" b="1" i="1" dirty="0"/>
              <a:t>Касові </a:t>
            </a:r>
            <a:r>
              <a:rPr lang="ru-RU" sz="2200" b="1" i="1" dirty="0"/>
              <a:t> </a:t>
            </a:r>
            <a:r>
              <a:rPr lang="uk-UA" sz="2200" b="1" i="1" dirty="0"/>
              <a:t>в</a:t>
            </a:r>
            <a:r>
              <a:rPr lang="ru-RU" sz="2200" b="1" i="1" dirty="0"/>
              <a:t>и</a:t>
            </a:r>
            <a:r>
              <a:rPr lang="uk-UA" sz="2200" b="1" i="1" dirty="0"/>
              <a:t>датки</a:t>
            </a:r>
            <a:r>
              <a:rPr lang="ru-RU" sz="2200" b="1" i="1" dirty="0"/>
              <a:t> на </a:t>
            </a:r>
            <a:r>
              <a:rPr lang="ru-RU" sz="2200" b="1" i="1" dirty="0" err="1"/>
              <a:t>утримання</a:t>
            </a:r>
            <a:r>
              <a:rPr lang="ru-RU" sz="2200" b="1" i="1" dirty="0"/>
              <a:t> </a:t>
            </a:r>
            <a:r>
              <a:rPr lang="ru-RU" sz="2200" b="1" i="1" dirty="0" err="1"/>
              <a:t>дитячих</a:t>
            </a:r>
            <a:r>
              <a:rPr lang="ru-RU" sz="2200" b="1" i="1" dirty="0"/>
              <a:t> </a:t>
            </a:r>
            <a:r>
              <a:rPr lang="ru-RU" sz="2200" b="1" i="1" dirty="0" err="1"/>
              <a:t>дошкільних</a:t>
            </a:r>
            <a:r>
              <a:rPr lang="ru-RU" sz="2200" b="1" i="1" dirty="0"/>
              <a:t> </a:t>
            </a:r>
            <a:r>
              <a:rPr lang="ru-RU" sz="2200" b="1" i="1" dirty="0" err="1"/>
              <a:t>закладів</a:t>
            </a:r>
            <a:r>
              <a:rPr lang="ru-RU" sz="2200" dirty="0"/>
              <a:t> </a:t>
            </a:r>
            <a:r>
              <a:rPr lang="uk-UA" sz="2200" dirty="0"/>
              <a:t> складають  </a:t>
            </a:r>
            <a:r>
              <a:rPr lang="uk-UA" sz="2200" b="1" i="1" dirty="0" smtClean="0"/>
              <a:t>1 044920 </a:t>
            </a:r>
            <a:r>
              <a:rPr lang="ru-RU" sz="2200" b="1" i="1" dirty="0" err="1" smtClean="0"/>
              <a:t>гр</a:t>
            </a:r>
            <a:r>
              <a:rPr lang="uk-UA" sz="2200" b="1" i="1" dirty="0" smtClean="0"/>
              <a:t>н. </a:t>
            </a:r>
            <a:r>
              <a:rPr lang="uk-UA" sz="2200" dirty="0" smtClean="0"/>
              <a:t>Це </a:t>
            </a:r>
            <a:r>
              <a:rPr lang="uk-UA" sz="2200" dirty="0"/>
              <a:t>становить </a:t>
            </a:r>
            <a:r>
              <a:rPr lang="uk-UA" sz="2200" b="1" i="1" dirty="0" smtClean="0"/>
              <a:t>7,8 </a:t>
            </a:r>
            <a:r>
              <a:rPr lang="uk-UA" sz="2200" b="1" i="1" dirty="0"/>
              <a:t>%  </a:t>
            </a:r>
            <a:r>
              <a:rPr lang="uk-UA" sz="2200" dirty="0"/>
              <a:t>від загальної суми </a:t>
            </a:r>
            <a:r>
              <a:rPr lang="uk-UA" sz="2200" dirty="0" smtClean="0"/>
              <a:t>видатків на освіту. </a:t>
            </a:r>
            <a:r>
              <a:rPr lang="uk-UA" sz="2000" b="1" i="1" dirty="0"/>
              <a:t/>
            </a:r>
            <a:br>
              <a:rPr lang="uk-UA" sz="2000" b="1" i="1" dirty="0"/>
            </a:br>
            <a:r>
              <a:rPr lang="uk-UA" sz="2000" b="1" i="1" dirty="0" err="1"/>
              <a:t>тис.грн</a:t>
            </a:r>
            <a:r>
              <a:rPr lang="uk-UA" sz="2000" b="1" i="1" dirty="0"/>
              <a:t>.</a:t>
            </a:r>
            <a:r>
              <a:rPr lang="uk-UA" sz="2200" b="1" i="1" dirty="0"/>
              <a:t/>
            </a:r>
            <a:br>
              <a:rPr lang="uk-UA" sz="2200" b="1" i="1" dirty="0"/>
            </a:br>
            <a:endParaRPr lang="uk-UA" sz="22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2176751"/>
              </p:ext>
            </p:extLst>
          </p:nvPr>
        </p:nvGraphicFramePr>
        <p:xfrm>
          <a:off x="323528" y="1484784"/>
          <a:ext cx="8229600" cy="5040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507288" cy="1143000"/>
          </a:xfrm>
        </p:spPr>
        <p:txBody>
          <a:bodyPr>
            <a:noAutofit/>
          </a:bodyPr>
          <a:lstStyle/>
          <a:p>
            <a:r>
              <a:rPr lang="uk-UA" sz="2000" dirty="0"/>
              <a:t> Касові видатки </a:t>
            </a:r>
            <a:r>
              <a:rPr lang="uk-UA" sz="2000" b="1" i="1" dirty="0"/>
              <a:t>на надання спеціальної освіти школою естетичного виховання </a:t>
            </a:r>
            <a:r>
              <a:rPr lang="uk-UA" sz="2000" dirty="0"/>
              <a:t>витрачено за звітний період</a:t>
            </a:r>
            <a:br>
              <a:rPr lang="uk-UA" sz="2000" dirty="0"/>
            </a:br>
            <a:r>
              <a:rPr lang="uk-UA" sz="2000" dirty="0"/>
              <a:t>	  </a:t>
            </a:r>
            <a:r>
              <a:rPr lang="uk-UA" sz="2000" b="1" i="1" dirty="0" smtClean="0"/>
              <a:t>261 725 грн.  </a:t>
            </a:r>
            <a:r>
              <a:rPr lang="uk-UA" sz="2000" b="1" i="1" dirty="0"/>
              <a:t>-  </a:t>
            </a:r>
            <a:r>
              <a:rPr lang="uk-UA" sz="2000" b="1" i="1" dirty="0" smtClean="0"/>
              <a:t>2,0 % </a:t>
            </a:r>
            <a:r>
              <a:rPr lang="uk-UA" sz="2000" dirty="0"/>
              <a:t>від загальної суми </a:t>
            </a:r>
            <a:r>
              <a:rPr lang="uk-UA" sz="2000" dirty="0" smtClean="0"/>
              <a:t>видатків на освіту. </a:t>
            </a:r>
            <a:br>
              <a:rPr lang="uk-UA" sz="2000" dirty="0" smtClean="0"/>
            </a:br>
            <a:r>
              <a:rPr lang="uk-UA" sz="2000" dirty="0" smtClean="0"/>
              <a:t>Видатки </a:t>
            </a:r>
            <a:r>
              <a:rPr lang="uk-UA" sz="2000" dirty="0"/>
              <a:t>на одну дитину – </a:t>
            </a:r>
            <a:r>
              <a:rPr lang="uk-UA" sz="2000" b="1" i="1" dirty="0" smtClean="0"/>
              <a:t>5 234 грн.27 коп.</a:t>
            </a:r>
            <a:r>
              <a:rPr lang="uk-UA" sz="2000" b="1" i="1" dirty="0"/>
              <a:t/>
            </a:r>
            <a:br>
              <a:rPr lang="uk-UA" sz="2000" b="1" i="1" dirty="0"/>
            </a:br>
            <a:r>
              <a:rPr lang="uk-UA" sz="2000" b="1" i="1" dirty="0" err="1"/>
              <a:t>тис.грн</a:t>
            </a:r>
            <a:r>
              <a:rPr lang="uk-UA" sz="2000" b="1" i="1" dirty="0"/>
              <a:t>.</a:t>
            </a:r>
            <a:endParaRPr lang="uk-UA" sz="20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26381495"/>
              </p:ext>
            </p:extLst>
          </p:nvPr>
        </p:nvGraphicFramePr>
        <p:xfrm>
          <a:off x="467544" y="1556792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26064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uk-UA" sz="2200" dirty="0"/>
              <a:t/>
            </a:r>
            <a:br>
              <a:rPr lang="uk-UA" sz="2200" dirty="0"/>
            </a:br>
            <a:r>
              <a:rPr lang="uk-UA" sz="2200" dirty="0"/>
              <a:t/>
            </a:r>
            <a:br>
              <a:rPr lang="uk-UA" sz="2200" dirty="0"/>
            </a:br>
            <a:r>
              <a:rPr lang="uk-UA" sz="2200" dirty="0"/>
              <a:t>Касові </a:t>
            </a:r>
            <a:r>
              <a:rPr lang="ru-RU" sz="2200" dirty="0"/>
              <a:t> </a:t>
            </a:r>
            <a:r>
              <a:rPr lang="uk-UA" sz="2200" dirty="0"/>
              <a:t>в</a:t>
            </a:r>
            <a:r>
              <a:rPr lang="ru-RU" sz="2200" dirty="0"/>
              <a:t>и</a:t>
            </a:r>
            <a:r>
              <a:rPr lang="uk-UA" sz="2200" dirty="0"/>
              <a:t>датки  на </a:t>
            </a:r>
            <a:r>
              <a:rPr lang="uk-UA" sz="2200" b="1" i="1" dirty="0"/>
              <a:t>соціальний захист та соціальне забезпечення</a:t>
            </a:r>
            <a:r>
              <a:rPr lang="uk-UA" sz="2200" dirty="0"/>
              <a:t>   становлять  </a:t>
            </a:r>
            <a:br>
              <a:rPr lang="uk-UA" sz="2200" dirty="0"/>
            </a:br>
            <a:r>
              <a:rPr lang="uk-UA" sz="2200" b="1" i="1" dirty="0"/>
              <a:t>	</a:t>
            </a:r>
            <a:r>
              <a:rPr lang="uk-UA" sz="2200" b="1" i="1" dirty="0" smtClean="0"/>
              <a:t>90 899 </a:t>
            </a:r>
            <a:r>
              <a:rPr lang="ru-RU" sz="2200" b="1" i="1" dirty="0" err="1" smtClean="0"/>
              <a:t>гр</a:t>
            </a:r>
            <a:r>
              <a:rPr lang="uk-UA" sz="2200" b="1" i="1" dirty="0" smtClean="0"/>
              <a:t>н. </a:t>
            </a:r>
            <a:r>
              <a:rPr lang="uk-UA" sz="2200" dirty="0"/>
              <a:t>або </a:t>
            </a:r>
            <a:r>
              <a:rPr lang="uk-UA" sz="2200" b="1" i="1" dirty="0" smtClean="0"/>
              <a:t>0,7 </a:t>
            </a:r>
            <a:r>
              <a:rPr lang="uk-UA" sz="2200" b="1" i="1" dirty="0"/>
              <a:t>% </a:t>
            </a:r>
            <a:r>
              <a:rPr lang="uk-UA" sz="2200" dirty="0"/>
              <a:t>від загальної суми видатків.</a:t>
            </a:r>
            <a:br>
              <a:rPr lang="uk-UA" sz="2200" dirty="0"/>
            </a:br>
            <a:r>
              <a:rPr lang="uk-UA" sz="2200" dirty="0"/>
              <a:t/>
            </a:r>
            <a:br>
              <a:rPr lang="uk-UA" sz="2200" dirty="0"/>
            </a:br>
            <a:r>
              <a:rPr lang="uk-UA" sz="2000" b="1" dirty="0" err="1"/>
              <a:t>тис.грн</a:t>
            </a:r>
            <a:r>
              <a:rPr lang="uk-UA" sz="2000" b="1" dirty="0"/>
              <a:t>.</a:t>
            </a:r>
            <a:r>
              <a:rPr lang="uk-UA" dirty="0"/>
              <a:t/>
            </a:r>
            <a:br>
              <a:rPr lang="uk-UA" dirty="0"/>
            </a:br>
            <a:endParaRPr lang="uk-UA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71856130"/>
              </p:ext>
            </p:extLst>
          </p:nvPr>
        </p:nvGraphicFramePr>
        <p:xfrm>
          <a:off x="457200" y="1844824"/>
          <a:ext cx="8229600" cy="50131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uk-UA" sz="1800" dirty="0"/>
              <a:t>Видатки на </a:t>
            </a:r>
            <a:r>
              <a:rPr lang="uk-UA" sz="1800" b="1" i="1" dirty="0"/>
              <a:t>забезпечення діяльності бібліотек </a:t>
            </a:r>
            <a:r>
              <a:rPr lang="uk-UA" sz="1800" dirty="0"/>
              <a:t>становлять </a:t>
            </a:r>
            <a:r>
              <a:rPr lang="uk-UA" sz="1800" b="1" i="1" dirty="0" smtClean="0"/>
              <a:t>98 241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н. </a:t>
            </a:r>
            <a:r>
              <a:rPr lang="uk-UA" sz="1800" dirty="0" smtClean="0"/>
              <a:t>або </a:t>
            </a:r>
            <a:r>
              <a:rPr lang="uk-UA" sz="1800" b="1" i="1" dirty="0" smtClean="0"/>
              <a:t>0,7 % </a:t>
            </a:r>
            <a:r>
              <a:rPr lang="uk-UA" sz="1800" dirty="0"/>
              <a:t>від загальної суми видатків.</a:t>
            </a:r>
            <a:br>
              <a:rPr lang="uk-UA" sz="1800" dirty="0"/>
            </a:br>
            <a:r>
              <a:rPr lang="uk-UA" sz="1800" dirty="0"/>
              <a:t>		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86786035"/>
              </p:ext>
            </p:extLst>
          </p:nvPr>
        </p:nvGraphicFramePr>
        <p:xfrm>
          <a:off x="468313" y="1196752"/>
          <a:ext cx="8229600" cy="532859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sz="2400" dirty="0"/>
              <a:t>	Касові видатки на  забезпечення діяльності </a:t>
            </a:r>
            <a:r>
              <a:rPr lang="uk-UA" sz="2400" b="1" i="1" dirty="0"/>
              <a:t>палаців, будинків культури і клуби та інші заклади клубного типу  </a:t>
            </a:r>
            <a:br>
              <a:rPr lang="uk-UA" sz="2400" b="1" i="1" dirty="0"/>
            </a:br>
            <a:r>
              <a:rPr lang="uk-UA" sz="2400" b="1" i="1" dirty="0" smtClean="0"/>
              <a:t>384 902 </a:t>
            </a:r>
            <a:r>
              <a:rPr lang="ru-RU" sz="2400" b="1" i="1" dirty="0" err="1" smtClean="0"/>
              <a:t>гр</a:t>
            </a:r>
            <a:r>
              <a:rPr lang="uk-UA" sz="2400" b="1" i="1" dirty="0" smtClean="0"/>
              <a:t>н.</a:t>
            </a:r>
            <a:r>
              <a:rPr lang="uk-UA" sz="2400" b="1" i="1" dirty="0"/>
              <a:t/>
            </a:r>
            <a:br>
              <a:rPr lang="uk-UA" sz="2400" b="1" i="1" dirty="0"/>
            </a:br>
            <a:r>
              <a:rPr lang="uk-UA" sz="2000" b="1" dirty="0" err="1"/>
              <a:t>тис.грн</a:t>
            </a:r>
            <a:r>
              <a:rPr lang="uk-UA" sz="2000" b="1" dirty="0"/>
              <a:t>.</a:t>
            </a:r>
            <a:r>
              <a:rPr lang="uk-UA" sz="2400" b="1" i="1" dirty="0"/>
              <a:t/>
            </a:r>
            <a:br>
              <a:rPr lang="uk-UA" sz="2400" b="1" i="1" dirty="0"/>
            </a:br>
            <a:endParaRPr lang="uk-UA" sz="24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08364871"/>
              </p:ext>
            </p:extLst>
          </p:nvPr>
        </p:nvGraphicFramePr>
        <p:xfrm>
          <a:off x="467544" y="1412776"/>
          <a:ext cx="8229600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sz="2800" dirty="0"/>
              <a:t>Касові видатки </a:t>
            </a:r>
            <a:r>
              <a:rPr lang="uk-UA" sz="2700" dirty="0"/>
              <a:t>на утримання </a:t>
            </a:r>
            <a:r>
              <a:rPr lang="uk-UA" sz="2700" b="1" i="1" dirty="0"/>
              <a:t>дитячо-юнацької спортивної школи</a:t>
            </a:r>
            <a:r>
              <a:rPr lang="uk-UA" sz="2700" dirty="0"/>
              <a:t>  витрачено  </a:t>
            </a:r>
            <a:r>
              <a:rPr lang="uk-UA" sz="2700" b="1" i="1" dirty="0" smtClean="0"/>
              <a:t>443 588 </a:t>
            </a:r>
            <a:r>
              <a:rPr lang="ru-RU" sz="2700" b="1" i="1" dirty="0" err="1" smtClean="0"/>
              <a:t>гр</a:t>
            </a:r>
            <a:r>
              <a:rPr lang="uk-UA" sz="2700" b="1" i="1" dirty="0" smtClean="0"/>
              <a:t>н. </a:t>
            </a:r>
            <a:r>
              <a:rPr lang="uk-UA" sz="2800" dirty="0" smtClean="0"/>
              <a:t>або </a:t>
            </a:r>
            <a:r>
              <a:rPr lang="uk-UA" sz="2800" b="1" i="1" dirty="0" smtClean="0"/>
              <a:t>3,3 % </a:t>
            </a:r>
            <a:r>
              <a:rPr lang="uk-UA" sz="2800" dirty="0" smtClean="0"/>
              <a:t>від загальної суми видатків. </a:t>
            </a:r>
            <a:r>
              <a:rPr lang="uk-UA" sz="2700" b="1" i="1" dirty="0"/>
              <a:t/>
            </a:r>
            <a:br>
              <a:rPr lang="uk-UA" sz="2700" b="1" i="1" dirty="0"/>
            </a:br>
            <a:r>
              <a:rPr lang="uk-UA" sz="2200" b="1" i="1" dirty="0" err="1"/>
              <a:t>тис.грн</a:t>
            </a:r>
            <a:r>
              <a:rPr lang="uk-UA" sz="2200" b="1" i="1" dirty="0"/>
              <a:t>.</a:t>
            </a:r>
            <a:endParaRPr lang="uk-UA" sz="22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96437417"/>
              </p:ext>
            </p:extLst>
          </p:nvPr>
        </p:nvGraphicFramePr>
        <p:xfrm>
          <a:off x="457200" y="1124744"/>
          <a:ext cx="8229600" cy="55446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260648"/>
            <a:ext cx="8892480" cy="864096"/>
          </a:xfrm>
        </p:spPr>
        <p:txBody>
          <a:bodyPr>
            <a:noAutofit/>
          </a:bodyPr>
          <a:lstStyle/>
          <a:p>
            <a:r>
              <a:rPr lang="uk-UA" sz="2000" dirty="0" smtClean="0"/>
              <a:t/>
            </a:r>
            <a:br>
              <a:rPr lang="uk-UA" sz="2000" dirty="0" smtClean="0"/>
            </a:br>
            <a:r>
              <a:rPr lang="uk-UA" sz="2000" dirty="0" smtClean="0"/>
              <a:t>На </a:t>
            </a:r>
            <a:r>
              <a:rPr lang="uk-UA" sz="2000" b="1" i="1" dirty="0"/>
              <a:t>організацію благоустрою </a:t>
            </a:r>
            <a:r>
              <a:rPr lang="uk-UA" sz="2000" dirty="0"/>
              <a:t>населених пунктів профінансовано коштів</a:t>
            </a:r>
            <a:br>
              <a:rPr lang="uk-UA" sz="2000" dirty="0"/>
            </a:br>
            <a:r>
              <a:rPr lang="uk-UA" sz="2000" dirty="0"/>
              <a:t>	 в сумі </a:t>
            </a:r>
            <a:r>
              <a:rPr lang="uk-UA" sz="2000" b="1" i="1" dirty="0" smtClean="0"/>
              <a:t>87 261 грн</a:t>
            </a:r>
            <a:r>
              <a:rPr lang="uk-UA" sz="2000" dirty="0" smtClean="0"/>
              <a:t>., </a:t>
            </a:r>
            <a:r>
              <a:rPr lang="uk-UA" sz="2000" dirty="0"/>
              <a:t>або </a:t>
            </a:r>
            <a:r>
              <a:rPr lang="uk-UA" sz="2000" b="1" i="1" dirty="0" smtClean="0"/>
              <a:t>0,7% </a:t>
            </a:r>
            <a:r>
              <a:rPr lang="uk-UA" sz="2000" dirty="0"/>
              <a:t>від загальної суми видатків</a:t>
            </a:r>
            <a:br>
              <a:rPr lang="uk-UA" sz="2000" dirty="0"/>
            </a:br>
            <a:r>
              <a:rPr lang="uk-UA" sz="2000" dirty="0"/>
              <a:t>	з них на оплату за </a:t>
            </a:r>
            <a:r>
              <a:rPr lang="uk-UA" sz="2000" b="1" i="1" dirty="0"/>
              <a:t>вуличне освітлення  </a:t>
            </a:r>
            <a:r>
              <a:rPr lang="uk-UA" sz="2000" dirty="0"/>
              <a:t>витрачено  </a:t>
            </a:r>
            <a:r>
              <a:rPr lang="uk-UA" sz="2000" b="1" i="1" dirty="0" smtClean="0"/>
              <a:t>78 666 </a:t>
            </a:r>
            <a:r>
              <a:rPr lang="ru-RU" sz="2000" b="1" i="1" dirty="0" err="1" smtClean="0"/>
              <a:t>гр</a:t>
            </a:r>
            <a:r>
              <a:rPr lang="uk-UA" sz="2000" b="1" i="1" dirty="0" smtClean="0"/>
              <a:t>н. </a:t>
            </a:r>
            <a:r>
              <a:rPr lang="uk-UA" sz="2000" b="1" i="1" dirty="0"/>
              <a:t/>
            </a:r>
            <a:br>
              <a:rPr lang="uk-UA" sz="2000" b="1" i="1" dirty="0"/>
            </a:br>
            <a:r>
              <a:rPr lang="uk-UA" sz="1800" b="1" i="1" dirty="0" err="1"/>
              <a:t>тис.грн</a:t>
            </a:r>
            <a:r>
              <a:rPr lang="uk-UA" sz="1800" b="1" i="1" dirty="0"/>
              <a:t>.</a:t>
            </a:r>
            <a:endParaRPr lang="uk-UA" sz="1800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36733584"/>
              </p:ext>
            </p:extLst>
          </p:nvPr>
        </p:nvGraphicFramePr>
        <p:xfrm>
          <a:off x="467544" y="1556792"/>
          <a:ext cx="8229600" cy="56886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188640"/>
            <a:ext cx="8496944" cy="6336704"/>
          </a:xfrm>
        </p:spPr>
        <p:txBody>
          <a:bodyPr>
            <a:normAutofit/>
          </a:bodyPr>
          <a:lstStyle/>
          <a:p>
            <a:pPr>
              <a:buFontTx/>
              <a:buChar char="-"/>
            </a:pPr>
            <a:endParaRPr lang="uk-UA" sz="1600" dirty="0"/>
          </a:p>
          <a:p>
            <a:pPr>
              <a:buFontTx/>
              <a:buChar char="-"/>
            </a:pPr>
            <a:endParaRPr lang="uk-UA" sz="1600" dirty="0"/>
          </a:p>
          <a:p>
            <a:pPr algn="just">
              <a:buFontTx/>
              <a:buChar char="-"/>
            </a:pPr>
            <a:endParaRPr lang="uk-UA" sz="1600" dirty="0"/>
          </a:p>
          <a:p>
            <a:pPr algn="just">
              <a:buNone/>
            </a:pPr>
            <a:r>
              <a:rPr lang="uk-UA" sz="1600" dirty="0"/>
              <a:t>		</a:t>
            </a:r>
            <a:r>
              <a:rPr lang="uk-UA" sz="2400" dirty="0">
                <a:latin typeface="+mj-lt"/>
              </a:rPr>
              <a:t>Поточних трансфертів з місцевого бюджету </a:t>
            </a:r>
            <a:r>
              <a:rPr lang="uk-UA" sz="2400" dirty="0" smtClean="0">
                <a:latin typeface="+mj-lt"/>
              </a:rPr>
              <a:t>всього </a:t>
            </a:r>
            <a:r>
              <a:rPr lang="uk-UA" sz="2400" dirty="0" err="1" smtClean="0">
                <a:latin typeface="+mj-lt"/>
              </a:rPr>
              <a:t>перечислено</a:t>
            </a:r>
            <a:r>
              <a:rPr lang="uk-UA" sz="2400" dirty="0" smtClean="0">
                <a:latin typeface="+mj-lt"/>
              </a:rPr>
              <a:t> 1 874 492 грн.,в т.ч.</a:t>
            </a:r>
          </a:p>
          <a:p>
            <a:pPr algn="just">
              <a:buNone/>
            </a:pPr>
            <a:r>
              <a:rPr lang="uk-UA" sz="2400" dirty="0" smtClean="0">
                <a:latin typeface="+mj-lt"/>
              </a:rPr>
              <a:t>		 </a:t>
            </a:r>
            <a:r>
              <a:rPr lang="uk-UA" sz="2400" dirty="0">
                <a:latin typeface="+mj-lt"/>
              </a:rPr>
              <a:t>Н</a:t>
            </a:r>
            <a:r>
              <a:rPr lang="uk-UA" sz="2400" dirty="0" smtClean="0">
                <a:latin typeface="+mj-lt"/>
              </a:rPr>
              <a:t>а </a:t>
            </a:r>
            <a:r>
              <a:rPr lang="uk-UA" sz="2400" b="1" i="1" dirty="0">
                <a:latin typeface="+mj-lt"/>
              </a:rPr>
              <a:t>утримання закладів первинної медицини</a:t>
            </a:r>
            <a:r>
              <a:rPr lang="uk-UA" sz="2400" dirty="0">
                <a:latin typeface="+mj-lt"/>
              </a:rPr>
              <a:t>  за </a:t>
            </a:r>
            <a:r>
              <a:rPr lang="uk-UA" sz="2400" b="1" i="1" dirty="0" smtClean="0">
                <a:latin typeface="+mj-lt"/>
              </a:rPr>
              <a:t>І квартал 2020 року </a:t>
            </a:r>
            <a:r>
              <a:rPr lang="uk-UA" sz="2400" dirty="0" err="1">
                <a:latin typeface="+mj-lt"/>
              </a:rPr>
              <a:t>перечислено</a:t>
            </a:r>
            <a:r>
              <a:rPr lang="uk-UA" sz="2400" dirty="0">
                <a:latin typeface="+mj-lt"/>
              </a:rPr>
              <a:t> на суму </a:t>
            </a:r>
            <a:r>
              <a:rPr lang="uk-UA" sz="2400" b="1" i="1" dirty="0" smtClean="0">
                <a:latin typeface="+mj-lt"/>
              </a:rPr>
              <a:t>93 821 грн</a:t>
            </a:r>
            <a:r>
              <a:rPr lang="uk-UA" sz="2400" b="1" i="1" dirty="0">
                <a:latin typeface="+mj-lt"/>
              </a:rPr>
              <a:t>. </a:t>
            </a:r>
            <a:r>
              <a:rPr lang="uk-UA" sz="2400" dirty="0">
                <a:latin typeface="+mj-lt"/>
              </a:rPr>
              <a:t>або </a:t>
            </a:r>
            <a:r>
              <a:rPr lang="uk-UA" sz="2400" b="1" i="1" dirty="0" smtClean="0">
                <a:latin typeface="+mj-lt"/>
              </a:rPr>
              <a:t>0,7%</a:t>
            </a:r>
            <a:r>
              <a:rPr lang="uk-UA" sz="2400" dirty="0" smtClean="0">
                <a:latin typeface="+mj-lt"/>
              </a:rPr>
              <a:t> </a:t>
            </a:r>
            <a:r>
              <a:rPr lang="uk-UA" sz="2400" dirty="0">
                <a:latin typeface="+mj-lt"/>
              </a:rPr>
              <a:t>від загальної суми видатків.</a:t>
            </a:r>
          </a:p>
          <a:p>
            <a:pPr>
              <a:buNone/>
            </a:pPr>
            <a:r>
              <a:rPr lang="uk-UA" sz="2400" dirty="0">
                <a:latin typeface="+mj-lt"/>
              </a:rPr>
              <a:t>		</a:t>
            </a:r>
            <a:r>
              <a:rPr lang="uk-UA" sz="2400" b="1" i="1" dirty="0">
                <a:latin typeface="+mj-lt"/>
              </a:rPr>
              <a:t>Медичної субвенції </a:t>
            </a:r>
            <a:r>
              <a:rPr lang="ru-RU" sz="2400" dirty="0">
                <a:latin typeface="+mj-lt"/>
              </a:rPr>
              <a:t> </a:t>
            </a:r>
            <a:r>
              <a:rPr lang="uk-UA" sz="2400" dirty="0">
                <a:latin typeface="+mj-lt"/>
              </a:rPr>
              <a:t>перераховано районному бюджету в сумі  </a:t>
            </a:r>
            <a:r>
              <a:rPr lang="uk-UA" sz="2400" b="1" i="1" dirty="0" smtClean="0">
                <a:latin typeface="+mj-lt"/>
              </a:rPr>
              <a:t>1 706 800 грн</a:t>
            </a:r>
            <a:r>
              <a:rPr lang="uk-UA" sz="2400" b="1" i="1" dirty="0">
                <a:latin typeface="+mj-lt"/>
              </a:rPr>
              <a:t>.</a:t>
            </a:r>
          </a:p>
          <a:p>
            <a:pPr algn="just">
              <a:buNone/>
            </a:pPr>
            <a:r>
              <a:rPr lang="uk-UA" sz="2400" b="1" i="1" dirty="0">
                <a:latin typeface="+mj-lt"/>
              </a:rPr>
              <a:t>		</a:t>
            </a:r>
            <a:r>
              <a:rPr lang="uk-UA" sz="2400" dirty="0">
                <a:latin typeface="+mj-lt"/>
              </a:rPr>
              <a:t> </a:t>
            </a:r>
            <a:r>
              <a:rPr lang="uk-UA" sz="2400" dirty="0" smtClean="0">
                <a:latin typeface="+mj-lt"/>
              </a:rPr>
              <a:t>Субвенція з місцевого бюджету на утримання об</a:t>
            </a:r>
            <a:r>
              <a:rPr lang="en-US" sz="2400" dirty="0" smtClean="0">
                <a:latin typeface="+mj-lt"/>
              </a:rPr>
              <a:t>’</a:t>
            </a:r>
            <a:r>
              <a:rPr lang="uk-UA" sz="2400" dirty="0" err="1" smtClean="0">
                <a:latin typeface="+mj-lt"/>
              </a:rPr>
              <a:t>єктів</a:t>
            </a:r>
            <a:r>
              <a:rPr lang="uk-UA" sz="2400" dirty="0" smtClean="0">
                <a:latin typeface="+mj-lt"/>
              </a:rPr>
              <a:t> спільного користування (медичні заклади вторинної медицини) – 73 871 грн.</a:t>
            </a:r>
            <a:endParaRPr lang="uk-UA" sz="2400" dirty="0">
              <a:latin typeface="+mj-lt"/>
            </a:endParaRPr>
          </a:p>
          <a:p>
            <a:pPr>
              <a:buNone/>
            </a:pPr>
            <a:endParaRPr lang="uk-UA" sz="1800" b="1" i="1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6336704"/>
          </a:xfrm>
        </p:spPr>
        <p:txBody>
          <a:bodyPr>
            <a:noAutofit/>
          </a:bodyPr>
          <a:lstStyle/>
          <a:p>
            <a:pPr>
              <a:buNone/>
            </a:pPr>
            <a:endParaRPr lang="uk-UA" sz="1400" dirty="0" smtClean="0"/>
          </a:p>
          <a:p>
            <a:pPr algn="ctr">
              <a:buNone/>
            </a:pPr>
            <a:endParaRPr lang="uk-UA" sz="1600" b="1" dirty="0">
              <a:latin typeface="+mj-lt"/>
            </a:endParaRPr>
          </a:p>
          <a:p>
            <a:pPr algn="ctr">
              <a:buNone/>
            </a:pPr>
            <a:r>
              <a:rPr lang="uk-UA" sz="1600" b="1" dirty="0" smtClean="0">
                <a:latin typeface="+mj-lt"/>
              </a:rPr>
              <a:t>Видатки по спеціальному фонду</a:t>
            </a:r>
            <a:r>
              <a:rPr lang="uk-UA" sz="1400" dirty="0" smtClean="0">
                <a:latin typeface="+mj-lt"/>
              </a:rPr>
              <a:t> за </a:t>
            </a:r>
            <a:r>
              <a:rPr lang="uk-UA" sz="1400" b="1" i="1" dirty="0" smtClean="0">
                <a:latin typeface="+mj-lt"/>
              </a:rPr>
              <a:t>І квартал 2020 року </a:t>
            </a:r>
            <a:r>
              <a:rPr lang="uk-UA" sz="1400" dirty="0" smtClean="0">
                <a:latin typeface="+mj-lt"/>
              </a:rPr>
              <a:t>склали – </a:t>
            </a:r>
            <a:r>
              <a:rPr lang="uk-UA" sz="1400" b="1" i="1" dirty="0" smtClean="0">
                <a:latin typeface="+mj-lt"/>
              </a:rPr>
              <a:t>296 123 грн.</a:t>
            </a:r>
            <a:endParaRPr lang="uk-UA" sz="1400" dirty="0" smtClean="0">
              <a:latin typeface="+mj-lt"/>
            </a:endParaRPr>
          </a:p>
          <a:p>
            <a:pPr>
              <a:buNone/>
            </a:pPr>
            <a:r>
              <a:rPr lang="ru-RU" sz="1400" dirty="0" smtClean="0">
                <a:latin typeface="+mj-lt"/>
              </a:rPr>
              <a:t>		</a:t>
            </a:r>
            <a:r>
              <a:rPr lang="uk-UA" sz="1400" b="1" dirty="0" smtClean="0">
                <a:latin typeface="+mj-lt"/>
              </a:rPr>
              <a:t>В тому числі :</a:t>
            </a:r>
          </a:p>
          <a:p>
            <a:r>
              <a:rPr lang="uk-UA" sz="1600" dirty="0" smtClean="0">
                <a:latin typeface="+mj-lt"/>
              </a:rPr>
              <a:t>Видатки </a:t>
            </a:r>
            <a:r>
              <a:rPr lang="ru-RU" sz="1600" dirty="0" smtClean="0">
                <a:latin typeface="+mj-lt"/>
              </a:rPr>
              <a:t>  </a:t>
            </a:r>
            <a:r>
              <a:rPr lang="uk-UA" sz="1600" b="1" i="1" dirty="0" smtClean="0">
                <a:latin typeface="+mj-lt"/>
              </a:rPr>
              <a:t>на організаційне, інформаційно-аналітичне та матеріально-технічне забезпечення </a:t>
            </a:r>
            <a:r>
              <a:rPr lang="uk-UA" sz="1600" dirty="0" smtClean="0">
                <a:latin typeface="+mj-lt"/>
              </a:rPr>
              <a:t>діяльності ОТГ складають – </a:t>
            </a:r>
            <a:r>
              <a:rPr lang="uk-UA" sz="1600" b="1" i="1" dirty="0" smtClean="0">
                <a:latin typeface="+mj-lt"/>
              </a:rPr>
              <a:t>4 100 грн. </a:t>
            </a:r>
            <a:r>
              <a:rPr lang="uk-UA" sz="1600" dirty="0" smtClean="0">
                <a:latin typeface="+mj-lt"/>
              </a:rPr>
              <a:t>або 1,4</a:t>
            </a:r>
            <a:r>
              <a:rPr lang="uk-UA" sz="1600" b="1" i="1" dirty="0" smtClean="0">
                <a:latin typeface="+mj-lt"/>
              </a:rPr>
              <a:t>% </a:t>
            </a:r>
            <a:r>
              <a:rPr lang="uk-UA" sz="1600" dirty="0" smtClean="0">
                <a:latin typeface="+mj-lt"/>
              </a:rPr>
              <a:t>від загальної суми видатків спеціального фонду.</a:t>
            </a:r>
            <a:r>
              <a:rPr lang="ru-RU" sz="1600" dirty="0" smtClean="0">
                <a:latin typeface="+mj-lt"/>
              </a:rPr>
              <a:t> </a:t>
            </a:r>
            <a:r>
              <a:rPr lang="uk-UA" sz="1600" dirty="0" smtClean="0">
                <a:latin typeface="+mj-lt"/>
              </a:rPr>
              <a:t> </a:t>
            </a:r>
          </a:p>
          <a:p>
            <a:r>
              <a:rPr lang="uk-UA" sz="1600" dirty="0" smtClean="0">
                <a:latin typeface="+mj-lt"/>
              </a:rPr>
              <a:t> Видатки на утримання </a:t>
            </a:r>
            <a:r>
              <a:rPr lang="uk-UA" sz="1600" b="1" i="1" dirty="0" smtClean="0">
                <a:latin typeface="+mj-lt"/>
              </a:rPr>
              <a:t>закладів освіти</a:t>
            </a:r>
            <a:r>
              <a:rPr lang="uk-UA" sz="1600" dirty="0" smtClean="0">
                <a:latin typeface="+mj-lt"/>
              </a:rPr>
              <a:t> складають</a:t>
            </a:r>
            <a:r>
              <a:rPr lang="ru-RU" sz="1600" dirty="0" smtClean="0">
                <a:latin typeface="+mj-lt"/>
              </a:rPr>
              <a:t> </a:t>
            </a:r>
            <a:r>
              <a:rPr lang="uk-UA" sz="1600" dirty="0" smtClean="0">
                <a:latin typeface="+mj-lt"/>
              </a:rPr>
              <a:t>- </a:t>
            </a:r>
            <a:r>
              <a:rPr lang="uk-UA" sz="1600" b="1" i="1" dirty="0" smtClean="0">
                <a:latin typeface="+mj-lt"/>
              </a:rPr>
              <a:t>177 436 </a:t>
            </a:r>
            <a:r>
              <a:rPr lang="ru-RU" sz="1600" b="1" i="1" dirty="0" err="1" smtClean="0">
                <a:latin typeface="+mj-lt"/>
              </a:rPr>
              <a:t>гр</a:t>
            </a:r>
            <a:r>
              <a:rPr lang="uk-UA" sz="1600" b="1" i="1" dirty="0" smtClean="0">
                <a:latin typeface="+mj-lt"/>
              </a:rPr>
              <a:t>н. </a:t>
            </a:r>
            <a:r>
              <a:rPr lang="uk-UA" sz="1600" dirty="0" smtClean="0">
                <a:latin typeface="+mj-lt"/>
              </a:rPr>
              <a:t>або </a:t>
            </a:r>
            <a:r>
              <a:rPr lang="uk-UA" sz="1600" b="1" i="1" dirty="0" smtClean="0">
                <a:latin typeface="+mj-lt"/>
              </a:rPr>
              <a:t>59,9 % </a:t>
            </a:r>
            <a:r>
              <a:rPr lang="uk-UA" sz="1600" dirty="0" smtClean="0">
                <a:latin typeface="+mj-lt"/>
              </a:rPr>
              <a:t>від загальної суми видатків в  тому числі:</a:t>
            </a:r>
          </a:p>
          <a:p>
            <a:pPr>
              <a:buNone/>
            </a:pPr>
            <a:r>
              <a:rPr lang="uk-UA" sz="1600" dirty="0" smtClean="0">
                <a:latin typeface="+mj-lt"/>
              </a:rPr>
              <a:t>		- на придбання предметів,матеріалів та обладнання -</a:t>
            </a:r>
            <a:r>
              <a:rPr lang="uk-UA" sz="1600" b="1" i="1" dirty="0" smtClean="0">
                <a:latin typeface="+mj-lt"/>
              </a:rPr>
              <a:t>782 грн.</a:t>
            </a:r>
            <a:r>
              <a:rPr lang="uk-UA" sz="1600" dirty="0" smtClean="0">
                <a:latin typeface="+mj-lt"/>
              </a:rPr>
              <a:t>;</a:t>
            </a:r>
          </a:p>
          <a:p>
            <a:pPr>
              <a:buNone/>
            </a:pPr>
            <a:r>
              <a:rPr lang="uk-UA" sz="1600" dirty="0" smtClean="0">
                <a:latin typeface="+mj-lt"/>
              </a:rPr>
              <a:t>		- на  придбання продуктів харчування – </a:t>
            </a:r>
            <a:r>
              <a:rPr lang="uk-UA" sz="1600" b="1" i="1" dirty="0" smtClean="0">
                <a:latin typeface="+mj-lt"/>
              </a:rPr>
              <a:t>135 039 грн</a:t>
            </a:r>
            <a:r>
              <a:rPr lang="uk-UA" sz="1600" dirty="0" smtClean="0">
                <a:latin typeface="+mj-lt"/>
              </a:rPr>
              <a:t>.;</a:t>
            </a:r>
          </a:p>
          <a:p>
            <a:pPr>
              <a:buNone/>
            </a:pPr>
            <a:r>
              <a:rPr lang="uk-UA" sz="1600" dirty="0" smtClean="0">
                <a:latin typeface="+mj-lt"/>
              </a:rPr>
              <a:t>		- на придбання предметів довгострокового використання – </a:t>
            </a:r>
            <a:r>
              <a:rPr lang="uk-UA" sz="1600" b="1" i="1" dirty="0" smtClean="0">
                <a:latin typeface="+mj-lt"/>
              </a:rPr>
              <a:t>24 246 грн.</a:t>
            </a:r>
            <a:r>
              <a:rPr lang="uk-UA" sz="1600" dirty="0" smtClean="0">
                <a:latin typeface="+mj-lt"/>
              </a:rPr>
              <a:t>;</a:t>
            </a:r>
          </a:p>
          <a:p>
            <a:pPr>
              <a:buNone/>
            </a:pPr>
            <a:r>
              <a:rPr lang="uk-UA" sz="1600" dirty="0" smtClean="0">
                <a:latin typeface="+mj-lt"/>
              </a:rPr>
              <a:t>		- реконструкція та реставрація інших об</a:t>
            </a:r>
            <a:r>
              <a:rPr lang="en-US" sz="1600" dirty="0" smtClean="0">
                <a:latin typeface="+mj-lt"/>
              </a:rPr>
              <a:t>’</a:t>
            </a:r>
            <a:r>
              <a:rPr lang="uk-UA" sz="1600" dirty="0" err="1" smtClean="0">
                <a:latin typeface="+mj-lt"/>
              </a:rPr>
              <a:t>єктів</a:t>
            </a:r>
            <a:r>
              <a:rPr lang="uk-UA" sz="1600" dirty="0" smtClean="0">
                <a:latin typeface="+mj-lt"/>
              </a:rPr>
              <a:t> – 4 860 грн.;</a:t>
            </a:r>
          </a:p>
          <a:p>
            <a:pPr>
              <a:buNone/>
            </a:pPr>
            <a:r>
              <a:rPr lang="uk-UA" sz="1600" dirty="0" smtClean="0">
                <a:latin typeface="+mj-lt"/>
              </a:rPr>
              <a:t>		- на заробітну плату з нарахуваннями вчителям школи  естетичного виховання – </a:t>
            </a:r>
            <a:r>
              <a:rPr lang="uk-UA" sz="1600" b="1" i="1" dirty="0" smtClean="0">
                <a:latin typeface="+mj-lt"/>
              </a:rPr>
              <a:t>12 509 грн.</a:t>
            </a:r>
          </a:p>
          <a:p>
            <a:pPr>
              <a:buNone/>
            </a:pPr>
            <a:r>
              <a:rPr lang="uk-UA" sz="1600" b="1" i="1" dirty="0" smtClean="0">
                <a:latin typeface="+mj-lt"/>
              </a:rPr>
              <a:t>  	</a:t>
            </a:r>
            <a:r>
              <a:rPr lang="uk-UA" sz="1600" dirty="0" smtClean="0">
                <a:latin typeface="+mj-lt"/>
              </a:rPr>
              <a:t>Видатки</a:t>
            </a:r>
            <a:r>
              <a:rPr lang="uk-UA" sz="1600" i="1" dirty="0" smtClean="0">
                <a:latin typeface="+mj-lt"/>
              </a:rPr>
              <a:t>  </a:t>
            </a:r>
            <a:r>
              <a:rPr lang="uk-UA" sz="1600" dirty="0" smtClean="0">
                <a:latin typeface="+mj-lt"/>
              </a:rPr>
              <a:t> на культуру і мистецтво – </a:t>
            </a:r>
            <a:r>
              <a:rPr lang="uk-UA" sz="1600" b="1" dirty="0" smtClean="0">
                <a:latin typeface="+mj-lt"/>
              </a:rPr>
              <a:t>54 420 </a:t>
            </a:r>
            <a:r>
              <a:rPr lang="uk-UA" sz="1600" dirty="0" smtClean="0">
                <a:latin typeface="+mj-lt"/>
              </a:rPr>
              <a:t>грн.</a:t>
            </a:r>
            <a:endParaRPr lang="uk-UA" sz="1600" b="1" dirty="0" smtClean="0">
              <a:latin typeface="+mj-lt"/>
            </a:endParaRPr>
          </a:p>
          <a:p>
            <a:r>
              <a:rPr lang="uk-UA" sz="1600" dirty="0" smtClean="0">
                <a:latin typeface="+mj-lt"/>
              </a:rPr>
              <a:t>Видатки на утримання та навчально-тренувальну роботу дитячо-юнацької спортивної  школи –  </a:t>
            </a:r>
            <a:r>
              <a:rPr lang="uk-UA" sz="1600" b="1" i="1" dirty="0" smtClean="0">
                <a:latin typeface="+mj-lt"/>
              </a:rPr>
              <a:t>11 767 грн</a:t>
            </a:r>
            <a:r>
              <a:rPr lang="uk-UA" sz="1600" dirty="0" smtClean="0">
                <a:latin typeface="+mj-lt"/>
              </a:rPr>
              <a:t>.</a:t>
            </a:r>
            <a:endParaRPr lang="uk-UA" sz="1400" dirty="0" smtClean="0">
              <a:latin typeface="+mj-lt"/>
            </a:endParaRPr>
          </a:p>
          <a:p>
            <a:r>
              <a:rPr lang="uk-UA" sz="1600" dirty="0" smtClean="0">
                <a:latin typeface="+mj-lt"/>
              </a:rPr>
              <a:t>Реалізація Національної програми інформатизації - </a:t>
            </a:r>
            <a:r>
              <a:rPr lang="uk-UA" sz="1600" b="1" i="1" dirty="0" smtClean="0">
                <a:latin typeface="+mj-lt"/>
              </a:rPr>
              <a:t>48 400 </a:t>
            </a:r>
            <a:r>
              <a:rPr lang="uk-UA" sz="1600" dirty="0" smtClean="0">
                <a:latin typeface="+mj-lt"/>
              </a:rPr>
              <a:t>грн.</a:t>
            </a:r>
          </a:p>
          <a:p>
            <a:pPr>
              <a:buNone/>
            </a:pPr>
            <a:r>
              <a:rPr lang="uk-UA" sz="1400" b="1" dirty="0" smtClean="0"/>
              <a:t>	</a:t>
            </a:r>
          </a:p>
          <a:p>
            <a:pPr>
              <a:buNone/>
            </a:pPr>
            <a:endParaRPr lang="uk-UA" sz="1800" dirty="0" smtClean="0"/>
          </a:p>
          <a:p>
            <a:pPr>
              <a:buNone/>
            </a:pPr>
            <a:r>
              <a:rPr lang="uk-UA" sz="1800" dirty="0" smtClean="0"/>
              <a:t>        </a:t>
            </a:r>
          </a:p>
          <a:p>
            <a:endParaRPr lang="uk-UA" sz="18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>
            <a:extLst>
              <a:ext uri="{FF2B5EF4-FFF2-40B4-BE49-F238E27FC236}">
                <a16:creationId xmlns="" xmlns:a16="http://schemas.microsoft.com/office/drawing/2014/main" id="{1F6585C7-7166-474E-A5D7-0CC25DD9508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uk-UA" sz="8800" b="1" i="1" dirty="0">
                <a:latin typeface="Arial" panose="020B0604020202020204" pitchFamily="34" charset="0"/>
                <a:cs typeface="Arial" panose="020B0604020202020204" pitchFamily="34" charset="0"/>
              </a:rPr>
              <a:t>Дякуємо за увагу!</a:t>
            </a:r>
          </a:p>
        </p:txBody>
      </p:sp>
    </p:spTree>
    <p:extLst>
      <p:ext uri="{BB962C8B-B14F-4D97-AF65-F5344CB8AC3E}">
        <p14:creationId xmlns:p14="http://schemas.microsoft.com/office/powerpoint/2010/main" val="35713535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08720"/>
          </a:xfrm>
        </p:spPr>
        <p:txBody>
          <a:bodyPr>
            <a:noAutofit/>
          </a:bodyPr>
          <a:lstStyle/>
          <a:p>
            <a:r>
              <a:rPr lang="uk-UA" sz="2800" dirty="0" smtClean="0"/>
              <a:t/>
            </a:r>
            <a:br>
              <a:rPr lang="uk-UA" sz="2800" dirty="0" smtClean="0"/>
            </a:br>
            <a:r>
              <a:rPr lang="uk-UA" sz="2400" dirty="0" smtClean="0"/>
              <a:t>Із </a:t>
            </a:r>
            <a:r>
              <a:rPr lang="uk-UA" sz="2400" dirty="0"/>
              <a:t>загальної суми надходжень міжбюджетні трансферти склали </a:t>
            </a:r>
            <a:r>
              <a:rPr lang="uk-UA" sz="2400" b="1" i="1" dirty="0" smtClean="0"/>
              <a:t>11 686 700 </a:t>
            </a:r>
            <a:r>
              <a:rPr lang="uk-UA" sz="2400" dirty="0" smtClean="0"/>
              <a:t>грн., </a:t>
            </a:r>
            <a:r>
              <a:rPr lang="uk-UA" sz="2400" dirty="0"/>
              <a:t>з яких:</a:t>
            </a:r>
            <a:br>
              <a:rPr lang="uk-UA" sz="2400" dirty="0"/>
            </a:br>
            <a:endParaRPr lang="uk-UA" sz="2400" dirty="0"/>
          </a:p>
        </p:txBody>
      </p:sp>
      <p:graphicFrame>
        <p:nvGraphicFramePr>
          <p:cNvPr id="5" name="Содержимое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86032113"/>
              </p:ext>
            </p:extLst>
          </p:nvPr>
        </p:nvGraphicFramePr>
        <p:xfrm>
          <a:off x="467544" y="980726"/>
          <a:ext cx="8496944" cy="46805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96944"/>
              </a:tblGrid>
              <a:tr h="408089">
                <a:tc>
                  <a:txBody>
                    <a:bodyPr/>
                    <a:lstStyle/>
                    <a:p>
                      <a:endParaRPr lang="uk-UA" sz="1600" dirty="0"/>
                    </a:p>
                  </a:txBody>
                  <a:tcPr/>
                </a:tc>
              </a:tr>
              <a:tr h="40808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– базова дотація – </a:t>
                      </a:r>
                      <a:r>
                        <a:rPr lang="uk-UA" sz="1600" b="1" i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3 418 500 </a:t>
                      </a: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грн.;</a:t>
                      </a:r>
                    </a:p>
                  </a:txBody>
                  <a:tcPr/>
                </a:tc>
              </a:tr>
              <a:tr h="42968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– освітня субвенція з державного бюджету місцевим бюджетам – </a:t>
                      </a:r>
                      <a:r>
                        <a:rPr lang="uk-UA" sz="1600" b="1" i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5 372 300 </a:t>
                      </a: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грн.;</a:t>
                      </a:r>
                    </a:p>
                  </a:txBody>
                  <a:tcPr/>
                </a:tc>
              </a:tr>
              <a:tr h="40808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– медична субвенції з державного бюджету місцевим бюджетам – </a:t>
                      </a:r>
                      <a:r>
                        <a:rPr lang="uk-UA" sz="1600" b="1" i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1 706 800 </a:t>
                      </a: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грн.;</a:t>
                      </a:r>
                    </a:p>
                  </a:txBody>
                  <a:tcPr/>
                </a:tc>
              </a:tr>
              <a:tr h="100167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– дотація з місцевого бюджету на здійснення переданих з державного бюджету видатків з утримання закладів освіти та охорони здоров’я за рахунок відповідної додаткової дотації з державного бюджету – </a:t>
                      </a:r>
                      <a:r>
                        <a:rPr lang="uk-UA" sz="1600" b="1" i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793 500</a:t>
                      </a:r>
                      <a:r>
                        <a:rPr lang="uk-UA" sz="1600" b="1" i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грн.;</a:t>
                      </a:r>
                    </a:p>
                  </a:txBody>
                  <a:tcPr/>
                </a:tc>
              </a:tr>
              <a:tr h="100167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– субвенція з місцевого бюджету на надання державної підтримки особам з особливими освітніми потребами за рахунок відповідної субвенції з державного бюджету –</a:t>
                      </a:r>
                      <a:r>
                        <a:rPr lang="uk-UA" sz="1600" b="1" i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45 600 </a:t>
                      </a: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грн. </a:t>
                      </a:r>
                      <a:endParaRPr lang="uk-UA" sz="1600" b="1" i="1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uk-UA" sz="16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61513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600" b="0" i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- інші субвенції</a:t>
                      </a:r>
                      <a:r>
                        <a:rPr lang="uk-UA" sz="1600" b="0" i="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uk-UA" sz="1600" b="0" i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з місцевого бюджету </a:t>
                      </a:r>
                      <a:r>
                        <a:rPr lang="uk-UA" sz="1600" b="1" i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– 350 000 </a:t>
                      </a:r>
                      <a:r>
                        <a:rPr lang="uk-UA" sz="1600" b="0" i="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грн.</a:t>
                      </a:r>
                    </a:p>
                  </a:txBody>
                  <a:tcPr/>
                </a:tc>
              </a:tr>
              <a:tr h="40808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Рівень </a:t>
                      </a:r>
                      <a:r>
                        <a:rPr lang="uk-UA" sz="16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дотаційності</a:t>
                      </a: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за І</a:t>
                      </a:r>
                      <a:r>
                        <a:rPr lang="uk-UA" sz="16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квартал</a:t>
                      </a:r>
                      <a:r>
                        <a:rPr lang="uk-UA" sz="16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uk-UA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2020 року</a:t>
                      </a:r>
                      <a:r>
                        <a:rPr lang="uk-UA" sz="16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– </a:t>
                      </a:r>
                      <a:r>
                        <a:rPr lang="uk-UA" sz="1600" b="1" i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78,3 </a:t>
                      </a:r>
                      <a:r>
                        <a:rPr lang="uk-UA" sz="1600" b="1" i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%.</a:t>
                      </a:r>
                      <a:endParaRPr lang="uk-UA" sz="1600" b="0" i="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94231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0"/>
            <a:ext cx="4040188" cy="1988840"/>
          </a:xfrm>
        </p:spPr>
        <p:txBody>
          <a:bodyPr>
            <a:normAutofit fontScale="55000" lnSpcReduction="20000"/>
          </a:bodyPr>
          <a:lstStyle/>
          <a:p>
            <a:endParaRPr lang="uk-UA" dirty="0" smtClean="0"/>
          </a:p>
          <a:p>
            <a:pPr algn="ctr"/>
            <a:endParaRPr lang="uk-UA" sz="2500" b="0" dirty="0" smtClean="0"/>
          </a:p>
          <a:p>
            <a:pPr algn="ctr"/>
            <a:r>
              <a:rPr lang="uk-UA" sz="3200" b="0" dirty="0" smtClean="0"/>
              <a:t>Доходів </a:t>
            </a:r>
            <a:r>
              <a:rPr lang="uk-UA" sz="3200" b="0" dirty="0"/>
              <a:t>загального фонду (без урахування </a:t>
            </a:r>
            <a:r>
              <a:rPr lang="uk-UA" sz="3200" b="0" dirty="0" smtClean="0"/>
              <a:t>міжбюджетних </a:t>
            </a:r>
            <a:r>
              <a:rPr lang="uk-UA" sz="3200" b="0" dirty="0"/>
              <a:t>трансфертів) надійшло </a:t>
            </a:r>
            <a:endParaRPr lang="uk-UA" sz="3200" b="0" dirty="0" smtClean="0"/>
          </a:p>
          <a:p>
            <a:pPr algn="ctr"/>
            <a:r>
              <a:rPr lang="uk-UA" sz="3200" i="1" dirty="0" smtClean="0"/>
              <a:t>2 932 972 </a:t>
            </a:r>
            <a:r>
              <a:rPr lang="uk-UA" sz="3200" b="0" dirty="0" smtClean="0"/>
              <a:t>грн., </a:t>
            </a:r>
            <a:r>
              <a:rPr lang="uk-UA" sz="3200" b="0" dirty="0"/>
              <a:t>що </a:t>
            </a:r>
            <a:r>
              <a:rPr lang="uk-UA" sz="3200" b="0" dirty="0" smtClean="0"/>
              <a:t>складає</a:t>
            </a:r>
          </a:p>
          <a:p>
            <a:pPr algn="ctr"/>
            <a:r>
              <a:rPr lang="uk-UA" sz="3200" b="0" dirty="0" smtClean="0"/>
              <a:t> </a:t>
            </a:r>
            <a:r>
              <a:rPr lang="uk-UA" sz="3200" i="1" dirty="0" smtClean="0"/>
              <a:t>99,3 % </a:t>
            </a:r>
            <a:r>
              <a:rPr lang="uk-UA" sz="3200" b="0" dirty="0" smtClean="0"/>
              <a:t>до </a:t>
            </a:r>
            <a:r>
              <a:rPr lang="uk-UA" sz="3200" b="0" dirty="0"/>
              <a:t>уточненого плану на </a:t>
            </a:r>
            <a:r>
              <a:rPr lang="uk-UA" sz="3200" b="0" dirty="0" smtClean="0"/>
              <a:t>І квартал 2020 року. </a:t>
            </a:r>
            <a:endParaRPr lang="uk-UA" sz="3200" b="0" dirty="0"/>
          </a:p>
          <a:p>
            <a:endParaRPr lang="uk-UA" sz="3200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323528" y="1700808"/>
            <a:ext cx="4320480" cy="4896544"/>
          </a:xfrm>
        </p:spPr>
        <p:txBody>
          <a:bodyPr>
            <a:normAutofit fontScale="92500" lnSpcReduction="10000"/>
          </a:bodyPr>
          <a:lstStyle/>
          <a:p>
            <a:r>
              <a:rPr lang="uk-UA" dirty="0"/>
              <a:t>Основну питому вагу у складі доходів загального фонду сільського бюджету об’єднаної територіальної громади займає </a:t>
            </a:r>
            <a:r>
              <a:rPr lang="uk-UA" b="1" dirty="0"/>
              <a:t>податок на доходи фізичних осіб</a:t>
            </a:r>
            <a:r>
              <a:rPr lang="uk-UA" dirty="0"/>
              <a:t>, частка якого займає </a:t>
            </a:r>
            <a:endParaRPr lang="uk-UA" dirty="0" smtClean="0"/>
          </a:p>
          <a:p>
            <a:r>
              <a:rPr lang="uk-UA" b="1" dirty="0" smtClean="0"/>
              <a:t>53,8 </a:t>
            </a:r>
            <a:r>
              <a:rPr lang="uk-UA" b="1" i="1" dirty="0" smtClean="0"/>
              <a:t>% </a:t>
            </a:r>
            <a:r>
              <a:rPr lang="uk-UA" dirty="0" smtClean="0"/>
              <a:t>від </a:t>
            </a:r>
            <a:r>
              <a:rPr lang="uk-UA" dirty="0"/>
              <a:t>усіх надходжень. </a:t>
            </a:r>
            <a:endParaRPr lang="uk-UA" dirty="0" smtClean="0"/>
          </a:p>
          <a:p>
            <a:r>
              <a:rPr lang="ru-RU" b="1" dirty="0" smtClean="0"/>
              <a:t>За </a:t>
            </a:r>
            <a:r>
              <a:rPr lang="uk-UA" b="1" dirty="0" smtClean="0"/>
              <a:t>І квартал 2020 року </a:t>
            </a:r>
            <a:r>
              <a:rPr lang="uk-UA" dirty="0" smtClean="0"/>
              <a:t>надходження </a:t>
            </a:r>
            <a:r>
              <a:rPr lang="uk-UA" dirty="0"/>
              <a:t>цього податку склали </a:t>
            </a:r>
            <a:r>
              <a:rPr lang="uk-UA" b="1" i="1" dirty="0" smtClean="0"/>
              <a:t>1 577 489 грн. </a:t>
            </a:r>
            <a:r>
              <a:rPr lang="uk-UA" dirty="0"/>
              <a:t>і зросли проти </a:t>
            </a:r>
            <a:r>
              <a:rPr lang="uk-UA" dirty="0" smtClean="0"/>
              <a:t> відповідного періоду минулого </a:t>
            </a:r>
            <a:r>
              <a:rPr lang="uk-UA" dirty="0"/>
              <a:t>року </a:t>
            </a:r>
            <a:r>
              <a:rPr lang="uk-UA" dirty="0" smtClean="0"/>
              <a:t>на </a:t>
            </a:r>
            <a:r>
              <a:rPr lang="uk-UA" b="1" i="1" dirty="0" smtClean="0"/>
              <a:t>1 03 368 грн. </a:t>
            </a:r>
            <a:r>
              <a:rPr lang="uk-UA" dirty="0"/>
              <a:t>або на </a:t>
            </a:r>
            <a:r>
              <a:rPr lang="uk-UA" b="1" i="1" dirty="0" smtClean="0"/>
              <a:t>6,6%</a:t>
            </a:r>
            <a:r>
              <a:rPr lang="uk-UA" dirty="0" smtClean="0"/>
              <a:t>. </a:t>
            </a:r>
          </a:p>
          <a:p>
            <a:pPr>
              <a:buNone/>
            </a:pPr>
            <a:r>
              <a:rPr lang="uk-UA" dirty="0" smtClean="0"/>
              <a:t>	Затверджені уточнені/планові </a:t>
            </a:r>
            <a:r>
              <a:rPr lang="uk-UA" dirty="0"/>
              <a:t>показники </a:t>
            </a:r>
            <a:r>
              <a:rPr lang="uk-UA" dirty="0" smtClean="0"/>
              <a:t>виконано </a:t>
            </a:r>
            <a:r>
              <a:rPr lang="uk-UA" dirty="0"/>
              <a:t>на </a:t>
            </a:r>
            <a:r>
              <a:rPr lang="uk-UA" b="1" i="1" dirty="0" smtClean="0"/>
              <a:t>99,3%</a:t>
            </a:r>
            <a:r>
              <a:rPr lang="uk-UA" dirty="0" smtClean="0"/>
              <a:t>. </a:t>
            </a:r>
            <a:endParaRPr lang="uk-UA" dirty="0"/>
          </a:p>
          <a:p>
            <a:endParaRPr lang="uk-UA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499992" y="0"/>
            <a:ext cx="4186808" cy="2058243"/>
          </a:xfrm>
        </p:spPr>
        <p:txBody>
          <a:bodyPr>
            <a:normAutofit fontScale="85000" lnSpcReduction="10000"/>
          </a:bodyPr>
          <a:lstStyle/>
          <a:p>
            <a:endParaRPr lang="uk-UA" dirty="0" smtClean="0"/>
          </a:p>
          <a:p>
            <a:pPr algn="ctr"/>
            <a:r>
              <a:rPr lang="uk-UA" b="0" dirty="0" smtClean="0"/>
              <a:t>Доходів </a:t>
            </a:r>
            <a:r>
              <a:rPr lang="uk-UA" b="0" dirty="0"/>
              <a:t>спеціального фонду надійшло (без урахування міжбюджетних трансфертів) </a:t>
            </a:r>
            <a:endParaRPr lang="uk-UA" b="0" dirty="0" smtClean="0"/>
          </a:p>
          <a:p>
            <a:pPr algn="ctr"/>
            <a:r>
              <a:rPr lang="uk-UA" i="1" dirty="0" smtClean="0"/>
              <a:t>311 602 грн</a:t>
            </a:r>
            <a:r>
              <a:rPr lang="uk-UA" b="0" dirty="0" smtClean="0"/>
              <a:t>., </a:t>
            </a:r>
            <a:r>
              <a:rPr lang="uk-UA" b="0" dirty="0"/>
              <a:t>що складає </a:t>
            </a:r>
            <a:r>
              <a:rPr lang="uk-UA" i="1" dirty="0" smtClean="0"/>
              <a:t>140,0 </a:t>
            </a:r>
            <a:r>
              <a:rPr lang="uk-UA" b="0" dirty="0" smtClean="0"/>
              <a:t>%до уточненого плану на звітний період.</a:t>
            </a:r>
            <a:endParaRPr lang="uk-UA" b="0" dirty="0"/>
          </a:p>
          <a:p>
            <a:pPr algn="ctr"/>
            <a:endParaRPr lang="uk-UA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916832"/>
            <a:ext cx="4175447" cy="4392487"/>
          </a:xfrm>
        </p:spPr>
        <p:txBody>
          <a:bodyPr/>
          <a:lstStyle/>
          <a:p>
            <a:r>
              <a:rPr lang="uk-UA" dirty="0"/>
              <a:t>Основну питому вагу у складі доходів спеціального фонду займають власні надходження бюджетних </a:t>
            </a:r>
            <a:r>
              <a:rPr lang="uk-UA" dirty="0" smtClean="0"/>
              <a:t>установ, сума надходжень яких становить </a:t>
            </a:r>
            <a:r>
              <a:rPr lang="uk-UA" b="1" i="1" dirty="0" smtClean="0"/>
              <a:t>307 975 </a:t>
            </a:r>
            <a:r>
              <a:rPr lang="uk-UA" b="1" dirty="0" smtClean="0"/>
              <a:t>грн.</a:t>
            </a:r>
            <a:endParaRPr lang="uk-UA" b="1" i="1" dirty="0"/>
          </a:p>
          <a:p>
            <a:endParaRPr lang="uk-U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rmAutofit fontScale="90000"/>
          </a:bodyPr>
          <a:lstStyle/>
          <a:p>
            <a:r>
              <a:rPr lang="uk-UA" sz="2200" dirty="0" smtClean="0"/>
              <a:t/>
            </a:r>
            <a:br>
              <a:rPr lang="uk-UA" sz="2200" dirty="0" smtClean="0"/>
            </a:br>
            <a:r>
              <a:rPr lang="uk-UA" sz="2200" dirty="0"/>
              <a:t/>
            </a:r>
            <a:br>
              <a:rPr lang="uk-UA" sz="2200" dirty="0"/>
            </a:br>
            <a:r>
              <a:rPr lang="uk-UA" sz="2200" dirty="0" smtClean="0"/>
              <a:t>Видатки </a:t>
            </a:r>
            <a:r>
              <a:rPr lang="uk-UA" sz="2200" dirty="0"/>
              <a:t>сільського бюджету об’єднаної територіальної громади по загальному та спеціальному фондах за звітний період склали </a:t>
            </a:r>
            <a:r>
              <a:rPr lang="uk-UA" sz="2200" b="1" i="1" dirty="0" smtClean="0"/>
              <a:t>13 635 368 грн. </a:t>
            </a:r>
            <a:r>
              <a:rPr lang="uk-UA" sz="2200" dirty="0" smtClean="0"/>
              <a:t>або </a:t>
            </a:r>
            <a:r>
              <a:rPr lang="uk-UA" sz="2200" b="1" i="1" dirty="0" smtClean="0"/>
              <a:t>73,7 %</a:t>
            </a:r>
            <a:r>
              <a:rPr lang="uk-UA" sz="2200" dirty="0" smtClean="0"/>
              <a:t>. </a:t>
            </a:r>
            <a:r>
              <a:rPr lang="uk-UA" sz="2200" dirty="0"/>
              <a:t>до уточненого плану на </a:t>
            </a:r>
            <a:r>
              <a:rPr lang="uk-UA" sz="2200" dirty="0" smtClean="0"/>
              <a:t>І квартал 2020 року </a:t>
            </a:r>
            <a:br>
              <a:rPr lang="uk-UA" sz="2200" dirty="0" smtClean="0"/>
            </a:br>
            <a:r>
              <a:rPr lang="uk-UA" sz="2200" dirty="0" smtClean="0"/>
              <a:t>(</a:t>
            </a:r>
            <a:r>
              <a:rPr lang="uk-UA" sz="2200" b="1" i="1" dirty="0" smtClean="0"/>
              <a:t>18 512 931 грн.), </a:t>
            </a:r>
            <a:r>
              <a:rPr lang="uk-UA" sz="2200" dirty="0"/>
              <a:t>в тому числі:</a:t>
            </a:r>
            <a:r>
              <a:rPr lang="uk-UA" dirty="0"/>
              <a:t/>
            </a:r>
            <a:br>
              <a:rPr lang="uk-UA" dirty="0"/>
            </a:br>
            <a:endParaRPr lang="uk-UA" dirty="0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251520" y="1484785"/>
            <a:ext cx="5400600" cy="5373216"/>
          </a:xfrm>
        </p:spPr>
        <p:txBody>
          <a:bodyPr>
            <a:normAutofit/>
          </a:bodyPr>
          <a:lstStyle/>
          <a:p>
            <a:pPr algn="ctr">
              <a:buNone/>
            </a:pPr>
            <a:endParaRPr lang="uk-UA" sz="1400" dirty="0" smtClean="0"/>
          </a:p>
          <a:p>
            <a:pPr>
              <a:buNone/>
            </a:pPr>
            <a:r>
              <a:rPr lang="uk-UA" sz="2000" dirty="0" smtClean="0"/>
              <a:t> </a:t>
            </a:r>
            <a:r>
              <a:rPr lang="uk-UA" sz="2000" dirty="0"/>
              <a:t>по загальному фонду </a:t>
            </a:r>
            <a:r>
              <a:rPr lang="uk-UA" sz="2000" dirty="0" smtClean="0"/>
              <a:t>– </a:t>
            </a:r>
            <a:r>
              <a:rPr lang="uk-UA" sz="2000" b="1" i="1" dirty="0" smtClean="0"/>
              <a:t>13 339 245 грн., </a:t>
            </a:r>
            <a:r>
              <a:rPr lang="uk-UA" sz="2000" dirty="0" smtClean="0"/>
              <a:t>або 81,9 </a:t>
            </a:r>
            <a:r>
              <a:rPr lang="uk-UA" sz="2000" b="1" i="1" dirty="0" smtClean="0"/>
              <a:t>% </a:t>
            </a:r>
            <a:r>
              <a:rPr lang="uk-UA" sz="2000" dirty="0" smtClean="0"/>
              <a:t>до плану на звітний період з урахуванням змін </a:t>
            </a:r>
            <a:r>
              <a:rPr lang="uk-UA" sz="2000" b="1" i="1" dirty="0" smtClean="0"/>
              <a:t>(16 352 029 грн.);</a:t>
            </a:r>
          </a:p>
          <a:p>
            <a:pPr>
              <a:buNone/>
            </a:pPr>
            <a:r>
              <a:rPr lang="uk-UA" sz="2000" dirty="0" smtClean="0"/>
              <a:t>	Видатки </a:t>
            </a:r>
            <a:r>
              <a:rPr lang="uk-UA" sz="2000" dirty="0"/>
              <a:t>загального фонду </a:t>
            </a:r>
            <a:r>
              <a:rPr lang="uk-UA" sz="2000" dirty="0" smtClean="0"/>
              <a:t>сільського бюджету </a:t>
            </a:r>
            <a:r>
              <a:rPr lang="uk-UA" sz="2000" dirty="0"/>
              <a:t>об’єднаної територіальної громади мають </a:t>
            </a:r>
            <a:endParaRPr lang="uk-UA" sz="2000" dirty="0" smtClean="0"/>
          </a:p>
          <a:p>
            <a:pPr>
              <a:buNone/>
            </a:pPr>
            <a:r>
              <a:rPr lang="uk-UA" sz="2000" dirty="0" smtClean="0"/>
              <a:t>	соціальне спрямування</a:t>
            </a:r>
          </a:p>
          <a:p>
            <a:pPr>
              <a:buNone/>
            </a:pPr>
            <a:r>
              <a:rPr lang="uk-UA" sz="2000" dirty="0" smtClean="0"/>
              <a:t>	 </a:t>
            </a:r>
            <a:r>
              <a:rPr lang="uk-UA" sz="2000" dirty="0"/>
              <a:t>і займають</a:t>
            </a:r>
            <a:r>
              <a:rPr lang="uk-UA" sz="2000" b="1" i="1" dirty="0"/>
              <a:t> </a:t>
            </a:r>
            <a:r>
              <a:rPr lang="uk-UA" sz="2000" b="1" i="1" dirty="0" smtClean="0"/>
              <a:t>72,1  </a:t>
            </a:r>
            <a:r>
              <a:rPr lang="uk-UA" sz="2000" b="1" i="1" dirty="0"/>
              <a:t>%</a:t>
            </a:r>
            <a:r>
              <a:rPr lang="uk-UA" sz="2000" b="1" i="1" dirty="0" smtClean="0"/>
              <a:t> . </a:t>
            </a:r>
            <a:r>
              <a:rPr lang="uk-UA" sz="2000" dirty="0" smtClean="0"/>
              <a:t>Зокрема, на</a:t>
            </a:r>
          </a:p>
          <a:p>
            <a:r>
              <a:rPr lang="uk-UA" sz="2000" b="1" i="1" dirty="0" smtClean="0"/>
              <a:t>освіту </a:t>
            </a:r>
            <a:r>
              <a:rPr lang="uk-UA" sz="2000" dirty="0" smtClean="0"/>
              <a:t>використано – </a:t>
            </a:r>
            <a:r>
              <a:rPr lang="uk-UA" sz="2000" b="1" i="1" dirty="0" smtClean="0"/>
              <a:t>9 041 211 грн. 67,8% ;</a:t>
            </a:r>
          </a:p>
          <a:p>
            <a:r>
              <a:rPr lang="uk-UA" sz="2000" b="1" i="1" dirty="0" smtClean="0"/>
              <a:t>культуру </a:t>
            </a:r>
            <a:r>
              <a:rPr lang="uk-UA" sz="2000" dirty="0"/>
              <a:t>– </a:t>
            </a:r>
            <a:r>
              <a:rPr lang="uk-UA" sz="2000" b="1" i="1" dirty="0" smtClean="0"/>
              <a:t>483 143 грн. 3,6 % ;</a:t>
            </a:r>
            <a:endParaRPr lang="uk-UA" sz="2000" b="1" i="1" dirty="0"/>
          </a:p>
          <a:p>
            <a:r>
              <a:rPr lang="uk-UA" sz="2000" b="1" i="1" dirty="0" smtClean="0"/>
              <a:t>соціальний </a:t>
            </a:r>
            <a:r>
              <a:rPr lang="uk-UA" sz="2000" b="1" i="1" dirty="0"/>
              <a:t>захист </a:t>
            </a:r>
            <a:r>
              <a:rPr lang="uk-UA" sz="2000" dirty="0"/>
              <a:t>– </a:t>
            </a:r>
            <a:r>
              <a:rPr lang="uk-UA" sz="2000" b="1" dirty="0" smtClean="0"/>
              <a:t>90 899 грн. 0,7 %</a:t>
            </a:r>
            <a:endParaRPr lang="uk-UA" sz="2000" b="1" dirty="0"/>
          </a:p>
          <a:p>
            <a:endParaRPr lang="uk-UA" sz="2000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724128" y="1556792"/>
            <a:ext cx="3312368" cy="4752528"/>
          </a:xfrm>
        </p:spPr>
        <p:txBody>
          <a:bodyPr>
            <a:normAutofit/>
          </a:bodyPr>
          <a:lstStyle/>
          <a:p>
            <a:pPr>
              <a:buNone/>
            </a:pPr>
            <a:endParaRPr lang="uk-UA" sz="1400" dirty="0" smtClean="0"/>
          </a:p>
          <a:p>
            <a:pPr>
              <a:buNone/>
            </a:pPr>
            <a:r>
              <a:rPr lang="uk-UA" sz="2000" dirty="0" smtClean="0"/>
              <a:t>– </a:t>
            </a:r>
            <a:r>
              <a:rPr lang="uk-UA" sz="2000" dirty="0"/>
              <a:t>по спеціальному фонду </a:t>
            </a:r>
            <a:r>
              <a:rPr lang="uk-UA" sz="2000" b="1" i="1" dirty="0" smtClean="0"/>
              <a:t>–                296 123 грн., </a:t>
            </a:r>
            <a:r>
              <a:rPr lang="uk-UA" sz="2000" dirty="0"/>
              <a:t>або </a:t>
            </a:r>
            <a:r>
              <a:rPr lang="uk-UA" sz="2000" b="1" i="1" dirty="0" smtClean="0"/>
              <a:t>6,1 %</a:t>
            </a:r>
            <a:endParaRPr lang="uk-UA" sz="2000" b="1" i="1" dirty="0"/>
          </a:p>
          <a:p>
            <a:endParaRPr lang="uk-UA" sz="1600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539552" y="3717032"/>
            <a:ext cx="828092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endParaRPr lang="uk-UA" dirty="0" smtClean="0"/>
          </a:p>
          <a:p>
            <a:pPr algn="ctr"/>
            <a:endParaRPr lang="uk-UA" dirty="0"/>
          </a:p>
          <a:p>
            <a:pPr algn="ctr"/>
            <a:endParaRPr lang="uk-UA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435280" cy="1484784"/>
          </a:xfrm>
        </p:spPr>
        <p:txBody>
          <a:bodyPr>
            <a:noAutofit/>
          </a:bodyPr>
          <a:lstStyle/>
          <a:p>
            <a:pPr lvl="0" indent="457200" fontAlgn="base">
              <a:spcAft>
                <a:spcPct val="0"/>
              </a:spcAft>
            </a:pPr>
            <a:r>
              <a:rPr lang="uk-UA" sz="2000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/>
            </a:r>
            <a:br>
              <a:rPr lang="uk-UA" sz="2000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</a:br>
            <a:r>
              <a:rPr lang="uk-UA" sz="2000" dirty="0">
                <a:latin typeface="Arial" pitchFamily="34" charset="0"/>
                <a:ea typeface="Times New Roman" pitchFamily="18" charset="0"/>
                <a:cs typeface="Arial" pitchFamily="34" charset="0"/>
              </a:rPr>
              <a:t/>
            </a:r>
            <a:br>
              <a:rPr lang="uk-UA" sz="2000" dirty="0">
                <a:latin typeface="Arial" pitchFamily="34" charset="0"/>
                <a:ea typeface="Times New Roman" pitchFamily="18" charset="0"/>
                <a:cs typeface="Arial" pitchFamily="34" charset="0"/>
              </a:rPr>
            </a:br>
            <a:r>
              <a:rPr lang="uk-UA" sz="2000" dirty="0" smtClean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>Основну </a:t>
            </a:r>
            <a:r>
              <a:rPr lang="uk-UA" sz="2000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>питому вагу у загальному обсязі видатків загального фонду займають видатки на захищені статті, які </a:t>
            </a:r>
            <a:r>
              <a:rPr lang="uk-UA" sz="2000" dirty="0" smtClean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>за </a:t>
            </a:r>
            <a:r>
              <a:rPr lang="uk-UA" sz="2000" b="1" i="1" dirty="0" smtClean="0">
                <a:latin typeface="Calibri" panose="020F0502020204030204" pitchFamily="34" charset="0"/>
              </a:rPr>
              <a:t>І квартал 2020 року</a:t>
            </a:r>
            <a:r>
              <a:rPr lang="uk-UA" sz="2000" b="1" i="1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/>
            </a:r>
            <a:br>
              <a:rPr lang="uk-UA" sz="2000" b="1" i="1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</a:br>
            <a:r>
              <a:rPr lang="uk-UA" sz="2000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>склали </a:t>
            </a:r>
            <a:r>
              <a:rPr lang="uk-UA" sz="2000" b="1" i="1" dirty="0" smtClean="0">
                <a:latin typeface="Calibri" panose="020F0502020204030204" pitchFamily="34" charset="0"/>
              </a:rPr>
              <a:t>11 308 427 грн. </a:t>
            </a:r>
            <a:r>
              <a:rPr lang="uk-UA" sz="2000" b="1" i="1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>(</a:t>
            </a:r>
            <a:r>
              <a:rPr lang="uk-UA" sz="2000" b="1" i="1" dirty="0" smtClean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>84,8%), </a:t>
            </a:r>
            <a:r>
              <a:rPr lang="uk-UA" sz="2000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>з них: </a:t>
            </a:r>
            <a:br>
              <a:rPr lang="uk-UA" sz="2000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</a:br>
            <a:r>
              <a:rPr lang="uk-UA" sz="1800" b="1" i="1" dirty="0" err="1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>тис.грн</a:t>
            </a:r>
            <a:r>
              <a:rPr lang="uk-UA" sz="1800" b="1" i="1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>.</a:t>
            </a:r>
            <a:r>
              <a:rPr lang="uk-UA" sz="2000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  <a:t/>
            </a:r>
            <a:br>
              <a:rPr lang="uk-UA" sz="2000" dirty="0">
                <a:latin typeface="Calibri" panose="020F0502020204030204" pitchFamily="34" charset="0"/>
                <a:ea typeface="Times New Roman" pitchFamily="18" charset="0"/>
                <a:cs typeface="Arial" pitchFamily="34" charset="0"/>
              </a:rPr>
            </a:br>
            <a:endParaRPr lang="uk-UA" sz="2000" dirty="0">
              <a:latin typeface="Calibri" panose="020F0502020204030204" pitchFamily="34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0415071"/>
              </p:ext>
            </p:extLst>
          </p:nvPr>
        </p:nvGraphicFramePr>
        <p:xfrm>
          <a:off x="323528" y="1556792"/>
          <a:ext cx="8229600" cy="57606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008726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1"/>
          <p:cNvSpPr>
            <a:spLocks noChangeArrowheads="1"/>
          </p:cNvSpPr>
          <p:nvPr/>
        </p:nvSpPr>
        <p:spPr bwMode="auto">
          <a:xfrm>
            <a:off x="251520" y="1098846"/>
            <a:ext cx="7848872" cy="353943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Додаток 1</a:t>
            </a:r>
            <a:endParaRPr kumimoji="0" lang="uk-UA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 </a:t>
            </a:r>
            <a:endParaRPr kumimoji="0" lang="uk-UA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lvl="1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ru-RU" sz="3200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Виконання</a:t>
            </a:r>
            <a:r>
              <a:rPr kumimoji="0" lang="ru-RU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ru-RU" sz="3200" b="1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доходів</a:t>
            </a:r>
            <a:r>
              <a:rPr kumimoji="0" lang="ru-RU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uk-UA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сільського</a:t>
            </a:r>
            <a:r>
              <a:rPr kumimoji="0" lang="ru-RU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 бюджету</a:t>
            </a:r>
            <a:r>
              <a:rPr kumimoji="0" lang="uk-UA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</a:p>
          <a:p>
            <a:pPr lvl="1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uk-UA" sz="3200" b="1" i="1" dirty="0" err="1" smtClean="0">
                <a:latin typeface="Arial" pitchFamily="34" charset="0"/>
                <a:cs typeface="Arial" pitchFamily="34" charset="0"/>
              </a:rPr>
              <a:t>П’ядицької</a:t>
            </a:r>
            <a:r>
              <a:rPr lang="uk-UA" sz="3200" b="1" i="1" dirty="0" smtClean="0">
                <a:latin typeface="Arial" pitchFamily="34" charset="0"/>
                <a:cs typeface="Arial" pitchFamily="34" charset="0"/>
              </a:rPr>
              <a:t> ОТГ</a:t>
            </a:r>
            <a:endParaRPr kumimoji="0" lang="uk-UA" sz="32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lvl="1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uk-UA" sz="32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За </a:t>
            </a:r>
            <a:r>
              <a:rPr kumimoji="0" lang="uk-UA" sz="3200" b="1" i="1" u="none" strike="noStrike" cap="none" normalizeH="0" baseline="0" dirty="0" smtClean="0">
                <a:ln>
                  <a:noFill/>
                </a:ln>
                <a:solidFill>
                  <a:srgbClr val="0F1419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І квартал 2020 року</a:t>
            </a:r>
          </a:p>
          <a:p>
            <a:pPr lvl="1" algn="ctr" eaLnBrk="0" fontAlgn="base" hangingPunct="0">
              <a:spcBef>
                <a:spcPct val="0"/>
              </a:spcBef>
              <a:spcAft>
                <a:spcPct val="0"/>
              </a:spcAft>
            </a:pPr>
            <a:endParaRPr kumimoji="0" lang="uk-UA" sz="3200" b="1" i="1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116632"/>
            <a:ext cx="8712968" cy="2016224"/>
          </a:xfrm>
        </p:spPr>
        <p:txBody>
          <a:bodyPr>
            <a:noAutofit/>
          </a:bodyPr>
          <a:lstStyle/>
          <a:p>
            <a:r>
              <a:rPr lang="uk-UA" sz="1400" b="1" dirty="0" smtClean="0"/>
              <a:t/>
            </a:r>
            <a:br>
              <a:rPr lang="uk-UA" sz="1400" b="1" dirty="0" smtClean="0"/>
            </a:br>
            <a:r>
              <a:rPr lang="uk-UA" sz="1400" b="1" dirty="0" smtClean="0"/>
              <a:t>Надійшло </a:t>
            </a:r>
            <a:r>
              <a:rPr lang="uk-UA" sz="1400" b="1" dirty="0"/>
              <a:t>доходів загального фонду</a:t>
            </a:r>
            <a:r>
              <a:rPr lang="uk-UA" sz="1400" dirty="0"/>
              <a:t> сільського бюджету ОТГ  (без врахування </a:t>
            </a:r>
            <a:r>
              <a:rPr lang="uk-UA" sz="1400" dirty="0" smtClean="0"/>
              <a:t>трансфертів) </a:t>
            </a:r>
            <a:r>
              <a:rPr lang="uk-UA" sz="1400" b="1" i="1" dirty="0" smtClean="0"/>
              <a:t>2 932  972  грн. </a:t>
            </a:r>
            <a:r>
              <a:rPr lang="uk-UA" sz="1400" b="1" i="1" dirty="0"/>
              <a:t>або </a:t>
            </a:r>
            <a:r>
              <a:rPr lang="uk-UA" sz="1400" b="1" i="1" dirty="0" smtClean="0"/>
              <a:t>99,3  </a:t>
            </a:r>
            <a:r>
              <a:rPr lang="uk-UA" sz="1400" b="1" i="1" dirty="0"/>
              <a:t>%</a:t>
            </a:r>
            <a:r>
              <a:rPr lang="uk-UA" sz="1400" dirty="0"/>
              <a:t>  до </a:t>
            </a:r>
            <a:r>
              <a:rPr lang="uk-UA" sz="1400" dirty="0" smtClean="0"/>
              <a:t>уточненого плану на І квартал 2020 року та на </a:t>
            </a:r>
            <a:r>
              <a:rPr lang="uk-UA" sz="1400" b="1" i="1" dirty="0" smtClean="0"/>
              <a:t>15% </a:t>
            </a:r>
            <a:r>
              <a:rPr lang="uk-UA" sz="1400" dirty="0" smtClean="0"/>
              <a:t>більше </a:t>
            </a:r>
            <a:r>
              <a:rPr lang="uk-UA" sz="1400" dirty="0"/>
              <a:t>доходів </a:t>
            </a:r>
            <a:r>
              <a:rPr lang="uk-UA" sz="1400" b="1" i="1" dirty="0"/>
              <a:t>за </a:t>
            </a:r>
            <a:r>
              <a:rPr lang="uk-UA" sz="1400" b="1" i="1" dirty="0" smtClean="0"/>
              <a:t>І квартал 2019 року</a:t>
            </a:r>
            <a:r>
              <a:rPr lang="uk-UA" sz="1400" dirty="0" smtClean="0"/>
              <a:t>. </a:t>
            </a:r>
            <a:br>
              <a:rPr lang="uk-UA" sz="1400" dirty="0" smtClean="0"/>
            </a:br>
            <a:r>
              <a:rPr lang="uk-UA" sz="1400" dirty="0" smtClean="0"/>
              <a:t>На </a:t>
            </a:r>
            <a:r>
              <a:rPr lang="uk-UA" sz="1400" dirty="0"/>
              <a:t>одного жителя ОТГ припадає </a:t>
            </a:r>
            <a:r>
              <a:rPr lang="uk-UA" sz="1400" dirty="0" smtClean="0"/>
              <a:t> </a:t>
            </a:r>
            <a:r>
              <a:rPr lang="uk-UA" sz="1400" b="1" i="1" dirty="0" smtClean="0"/>
              <a:t>290,0 </a:t>
            </a:r>
            <a:r>
              <a:rPr lang="uk-UA" sz="1400" dirty="0" smtClean="0"/>
              <a:t>грн. доходів.</a:t>
            </a:r>
            <a:br>
              <a:rPr lang="uk-UA" sz="1400" dirty="0" smtClean="0"/>
            </a:br>
            <a:r>
              <a:rPr lang="uk-UA" sz="1400" dirty="0" smtClean="0"/>
              <a:t>З них</a:t>
            </a:r>
            <a:r>
              <a:rPr lang="uk-UA" sz="1400" dirty="0"/>
              <a:t>:</a:t>
            </a:r>
            <a:br>
              <a:rPr lang="uk-UA" sz="1400" dirty="0"/>
            </a:br>
            <a:r>
              <a:rPr lang="uk-UA" sz="1400" dirty="0"/>
              <a:t>Податкові надходження </a:t>
            </a:r>
            <a:r>
              <a:rPr lang="uk-UA" sz="1400" dirty="0" smtClean="0"/>
              <a:t>– </a:t>
            </a:r>
            <a:r>
              <a:rPr lang="uk-UA" sz="1400" b="1" i="1" dirty="0" smtClean="0"/>
              <a:t>2 929394 грн., </a:t>
            </a:r>
            <a:r>
              <a:rPr lang="uk-UA" sz="1400" b="1" i="1" dirty="0"/>
              <a:t>що на </a:t>
            </a:r>
            <a:r>
              <a:rPr lang="uk-UA" sz="1400" b="1" i="1" dirty="0" smtClean="0"/>
              <a:t>14 406 грн</a:t>
            </a:r>
            <a:r>
              <a:rPr lang="uk-UA" sz="1400" dirty="0"/>
              <a:t>. </a:t>
            </a:r>
            <a:r>
              <a:rPr lang="uk-UA" sz="1400" dirty="0" smtClean="0"/>
              <a:t>менше </a:t>
            </a:r>
            <a:r>
              <a:rPr lang="uk-UA" sz="1400" dirty="0"/>
              <a:t>затвердженого плану </a:t>
            </a:r>
            <a:r>
              <a:rPr lang="uk-UA" sz="1400" dirty="0" smtClean="0"/>
              <a:t>на І квартал 2020 року </a:t>
            </a:r>
            <a:r>
              <a:rPr lang="uk-UA" sz="1400" dirty="0"/>
              <a:t>(відсоток виконання </a:t>
            </a:r>
            <a:r>
              <a:rPr lang="uk-UA" sz="1400" b="1" i="1" dirty="0" smtClean="0"/>
              <a:t>99,5 %</a:t>
            </a:r>
            <a:r>
              <a:rPr lang="uk-UA" sz="1400" dirty="0" smtClean="0"/>
              <a:t>) </a:t>
            </a:r>
            <a:r>
              <a:rPr lang="uk-UA" sz="1400" dirty="0"/>
              <a:t>. На одного жителя ОТГ припадає </a:t>
            </a:r>
            <a:r>
              <a:rPr lang="uk-UA" sz="1400" dirty="0" smtClean="0"/>
              <a:t> </a:t>
            </a:r>
            <a:r>
              <a:rPr lang="uk-UA" sz="1400" b="1" i="1" dirty="0" smtClean="0"/>
              <a:t>289,64 </a:t>
            </a:r>
            <a:r>
              <a:rPr lang="uk-UA" sz="1400" b="1" i="1" dirty="0" err="1" smtClean="0"/>
              <a:t>грн</a:t>
            </a:r>
            <a:r>
              <a:rPr lang="uk-UA" sz="1400" b="1" i="1" dirty="0" smtClean="0"/>
              <a:t> . </a:t>
            </a:r>
            <a:r>
              <a:rPr lang="uk-UA" sz="1400" dirty="0"/>
              <a:t/>
            </a:r>
            <a:br>
              <a:rPr lang="uk-UA" sz="1400" dirty="0"/>
            </a:br>
            <a:r>
              <a:rPr lang="uk-UA" sz="1400" dirty="0"/>
              <a:t>Найбільшу питому вагу у сумі  податкових надходжень </a:t>
            </a:r>
            <a:r>
              <a:rPr lang="uk-UA" sz="1400" dirty="0" smtClean="0"/>
              <a:t>займає</a:t>
            </a:r>
            <a:br>
              <a:rPr lang="uk-UA" sz="1400" dirty="0" smtClean="0"/>
            </a:br>
            <a:r>
              <a:rPr lang="uk-UA" sz="1400" dirty="0" smtClean="0"/>
              <a:t> </a:t>
            </a:r>
            <a:r>
              <a:rPr lang="uk-UA" sz="1400" b="1" dirty="0"/>
              <a:t>податок на доходи фізичних </a:t>
            </a:r>
            <a:r>
              <a:rPr lang="uk-UA" sz="1400" b="1" dirty="0" smtClean="0"/>
              <a:t>осіб 1 577 489 грн. </a:t>
            </a:r>
            <a:r>
              <a:rPr lang="uk-UA" sz="1400" dirty="0" smtClean="0"/>
              <a:t>(</a:t>
            </a:r>
            <a:r>
              <a:rPr lang="uk-UA" sz="1400" b="1" i="1" dirty="0" smtClean="0"/>
              <a:t>53,9 % </a:t>
            </a:r>
            <a:r>
              <a:rPr lang="uk-UA" sz="1400" dirty="0"/>
              <a:t>від суми податкових надходжень).</a:t>
            </a:r>
            <a:br>
              <a:rPr lang="uk-UA" sz="1400" dirty="0"/>
            </a:br>
            <a:endParaRPr lang="uk-UA" sz="1400" dirty="0"/>
          </a:p>
        </p:txBody>
      </p:sp>
      <p:graphicFrame>
        <p:nvGraphicFramePr>
          <p:cNvPr id="8" name="Содержимое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42382547"/>
              </p:ext>
            </p:extLst>
          </p:nvPr>
        </p:nvGraphicFramePr>
        <p:xfrm>
          <a:off x="611560" y="1988840"/>
          <a:ext cx="8136904" cy="46371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1202361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rmAutofit/>
          </a:bodyPr>
          <a:lstStyle/>
          <a:p>
            <a:r>
              <a:rPr lang="uk-UA" sz="1800" b="1" dirty="0" smtClean="0"/>
              <a:t>Є</a:t>
            </a:r>
            <a:r>
              <a:rPr lang="ru-RU" sz="1800" b="1" dirty="0" smtClean="0"/>
              <a:t>дин</a:t>
            </a:r>
            <a:r>
              <a:rPr lang="uk-UA" sz="1800" b="1" dirty="0" err="1" smtClean="0"/>
              <a:t>ого</a:t>
            </a:r>
            <a:r>
              <a:rPr lang="ru-RU" sz="1800" b="1" dirty="0" smtClean="0"/>
              <a:t> </a:t>
            </a:r>
            <a:r>
              <a:rPr lang="ru-RU" sz="1800" b="1" dirty="0" err="1" smtClean="0"/>
              <a:t>подат</a:t>
            </a:r>
            <a:r>
              <a:rPr lang="uk-UA" sz="1800" b="1" dirty="0" err="1" smtClean="0"/>
              <a:t>ку</a:t>
            </a:r>
            <a:r>
              <a:rPr lang="uk-UA" sz="1800" b="1" dirty="0" smtClean="0"/>
              <a:t> за І квартал 2020 року </a:t>
            </a:r>
            <a:r>
              <a:rPr lang="uk-UA" sz="1800" dirty="0" smtClean="0"/>
              <a:t>поступило </a:t>
            </a:r>
            <a:r>
              <a:rPr lang="uk-UA" sz="1800" b="1" i="1" dirty="0" smtClean="0"/>
              <a:t>696 100 </a:t>
            </a:r>
            <a:r>
              <a:rPr lang="ru-RU" sz="1800" b="1" i="1" dirty="0" err="1" smtClean="0"/>
              <a:t>гр</a:t>
            </a:r>
            <a:r>
              <a:rPr lang="uk-UA" sz="1800" b="1" i="1" dirty="0" smtClean="0"/>
              <a:t>н.</a:t>
            </a:r>
            <a:r>
              <a:rPr lang="ru-RU" sz="1800" dirty="0" smtClean="0"/>
              <a:t>, </a:t>
            </a:r>
            <a:r>
              <a:rPr lang="uk-UA" sz="1800" dirty="0" smtClean="0"/>
              <a:t>відсоток виконання </a:t>
            </a:r>
            <a:r>
              <a:rPr lang="ru-RU" sz="1800" dirty="0" err="1" smtClean="0"/>
              <a:t>затвердженого</a:t>
            </a:r>
            <a:r>
              <a:rPr lang="ru-RU" sz="1800" dirty="0" smtClean="0"/>
              <a:t> план</a:t>
            </a:r>
            <a:r>
              <a:rPr lang="uk-UA" sz="1800" dirty="0" smtClean="0"/>
              <a:t>у на звітний період становить </a:t>
            </a:r>
            <a:r>
              <a:rPr lang="uk-UA" sz="1800" b="1" i="1" dirty="0" smtClean="0"/>
              <a:t>119,0 %  </a:t>
            </a:r>
            <a:r>
              <a:rPr lang="uk-UA" sz="1800" dirty="0" smtClean="0"/>
              <a:t>та на </a:t>
            </a:r>
            <a:br>
              <a:rPr lang="uk-UA" sz="1800" dirty="0" smtClean="0"/>
            </a:br>
            <a:r>
              <a:rPr lang="uk-UA" sz="1800" b="1" i="1" dirty="0" smtClean="0"/>
              <a:t>188 143 </a:t>
            </a:r>
            <a:r>
              <a:rPr lang="uk-UA" sz="1800" b="1" i="1" dirty="0" err="1" smtClean="0"/>
              <a:t>грн.</a:t>
            </a:r>
            <a:r>
              <a:rPr lang="uk-UA" sz="1800" dirty="0" err="1" smtClean="0"/>
              <a:t>більше</a:t>
            </a:r>
            <a:r>
              <a:rPr lang="uk-UA" sz="1800" dirty="0" smtClean="0"/>
              <a:t>, ніж за </a:t>
            </a:r>
            <a:r>
              <a:rPr lang="uk-UA" sz="1800" b="1" i="1" dirty="0" smtClean="0"/>
              <a:t>І квартал 2019 року.</a:t>
            </a:r>
            <a:endParaRPr lang="uk-UA" sz="1800" b="1" i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Метро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2062</TotalTime>
  <Words>661</Words>
  <Application>Microsoft Office PowerPoint</Application>
  <PresentationFormat>Экран (4:3)</PresentationFormat>
  <Paragraphs>194</Paragraphs>
  <Slides>29</Slides>
  <Notes>4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29</vt:i4>
      </vt:variant>
    </vt:vector>
  </HeadingPairs>
  <TitlesOfParts>
    <vt:vector size="30" baseType="lpstr">
      <vt:lpstr>Тема Office</vt:lpstr>
      <vt:lpstr> Про виконання бюджету П’ядицької сільської ради об’єднаної територіальної  громади за І квартал  2020 року </vt:lpstr>
      <vt:lpstr>За І квартал 2020 року до сільського бюджету об’єднаної територіальної громади надійшло доходів загального та спеціального фондів з урахуванням міжбюджетних трансфертів в сумі  14 931 274 грн., що складає 100,5% до уточненого плану на звітний період</vt:lpstr>
      <vt:lpstr> Із загальної суми надходжень міжбюджетні трансферти склали 11 686 700 грн., з яких: </vt:lpstr>
      <vt:lpstr>Презентация PowerPoint</vt:lpstr>
      <vt:lpstr>  Видатки сільського бюджету об’єднаної територіальної громади по загальному та спеціальному фондах за звітний період склали 13 635 368 грн. або 73,7 %. до уточненого плану на І квартал 2020 року  (18 512 931 грн.), в тому числі: </vt:lpstr>
      <vt:lpstr>  Основну питому вагу у загальному обсязі видатків загального фонду займають видатки на захищені статті, які за І квартал 2020 року склали 11 308 427 грн. (84,8%), з них:  тис.грн. </vt:lpstr>
      <vt:lpstr>Презентация PowerPoint</vt:lpstr>
      <vt:lpstr> Надійшло доходів загального фонду сільського бюджету ОТГ  (без врахування трансфертів) 2 932  972  грн. або 99,3  %  до уточненого плану на І квартал 2020 року та на 15% більше доходів за І квартал 2019 року.  На одного жителя ОТГ припадає  290,0 грн. доходів. З них: Податкові надходження – 2 929394 грн., що на 14 406 грн. менше затвердженого плану на І квартал 2020 року (відсоток виконання 99,5 %) . На одного жителя ОТГ припадає  289,64 грн .  Найбільшу питому вагу у сумі  податкових надходжень займає  податок на доходи фізичних осіб 1 577 489 грн. (53,9 % від суми податкових надходжень). </vt:lpstr>
      <vt:lpstr>Єдиного податку за І квартал 2020 року поступило 696 100 грн., відсоток виконання затвердженого плану на звітний період становить 119,0 %  та на  188 143 грн.більше, ніж за І квартал 2019 року.</vt:lpstr>
      <vt:lpstr>  Рентної плати за використання  природних ресурсів за І квартал 2020 року   надійшло 127 356 грн., відсоток виконання  158,0, що на 80 819 грн. більше,  ніж за відповідний період 2019 року. </vt:lpstr>
      <vt:lpstr> Акцизного податку  підприємцями сплачено 45 597 грн., що на 597 грн. більше затвердженого плану на І квартал 2020 року. (відсоток виконання 101,3),  та на 4929 грн. більше , ніж за відповідний період 2019 року. </vt:lpstr>
      <vt:lpstr> Земельного  податку та орендної плати за І квартал 2020 року надійшло до бюджету ОТГ   398 569 грн., що на 19 331 грн. менше затвердженого плану на І квартал 2020 року (відсоток виконання 95,4), та на 38 364 грн. менше , ніж за відповідний період 2019 року. </vt:lpstr>
      <vt:lpstr>  Сума податку на нерухоме майно відмінне від земельної ділянки за І квартал 2020 року становить 58 906 грн. , що на 15 606 грн.  більше планових показників на звітний період, та на 34 329 грн. більше, ніж  за відповідний період 2019 року. </vt:lpstr>
      <vt:lpstr>Презентация PowerPoint</vt:lpstr>
      <vt:lpstr> Додаток 2</vt:lpstr>
      <vt:lpstr>       Видатки сільського бюджету за І квартал 2020 року по загальному фонду  становлять  13 339 245 грн. , це 81,9%  до плану на звітний період.  При фінансуванні сільського бюджету в першочерговому порядку фінансувались видатки по захищених статтях витрат, визначених у рішенні про прийняття сільського бюджету на 2020 рік.  </vt:lpstr>
      <vt:lpstr>Касові видатки на організаційне, інформаційно-аналітичне та матеріально-технічне забезпечення діяльності ОТГ  становлять 1 315 302 або 9,9 % від загальної суми видатків. тис.грн. </vt:lpstr>
      <vt:lpstr>Презентация PowerPoint</vt:lpstr>
      <vt:lpstr>    Касові видатки на утримання загальноосвітніх  закладів складають  –   7 649 096 грн.   Відсоток від загальної суми видатків на освіту – 84,6 %.       В тому числі за рахунок освітньої субвенції – 4 972 000 грн., за рахунок додаткової дотації –  793 500 грн., за рахунок субвенції з особливими освітніми потребами – 18 455 грн.,   за рахунок місцевого бюджету – 1 865 141 грн.   Середні видатки на одного учня та вихованця НВК становлять 7 766 грн. тис.грн.</vt:lpstr>
      <vt:lpstr>  Касові  видатки на утримання дитячих дошкільних закладів  складають  1 044920 грн. Це становить 7,8 %  від загальної суми видатків на освіту.  тис.грн. </vt:lpstr>
      <vt:lpstr> Касові видатки на надання спеціальної освіти школою естетичного виховання витрачено за звітний період    261 725 грн.  -  2,0 % від загальної суми видатків на освіту.  Видатки на одну дитину – 5 234 грн.27 коп. тис.грн.</vt:lpstr>
      <vt:lpstr>  Касові  видатки  на соціальний захист та соціальне забезпечення   становлять    90 899 грн. або 0,7 % від загальної суми видатків.  тис.грн. </vt:lpstr>
      <vt:lpstr>Видатки на забезпечення діяльності бібліотек становлять 98 241 грн. або 0,7 % від загальної суми видатків.   </vt:lpstr>
      <vt:lpstr> Касові видатки на  забезпечення діяльності палаців, будинків культури і клуби та інші заклади клубного типу   384 902 грн. тис.грн. </vt:lpstr>
      <vt:lpstr>Касові видатки на утримання дитячо-юнацької спортивної школи  витрачено  443 588 грн. або 3,3 % від загальної суми видатків.  тис.грн.</vt:lpstr>
      <vt:lpstr> На організацію благоустрою населених пунктів профінансовано коштів   в сумі 87 261 грн., або 0,7% від загальної суми видатків  з них на оплату за вуличне освітлення  витрачено  78 666 грн.  тис.грн.</vt:lpstr>
      <vt:lpstr>Презентация PowerPoint</vt:lpstr>
      <vt:lpstr>Презентация PowerPoint</vt:lpstr>
      <vt:lpstr>Дякуємо за увагу!</vt:lpstr>
    </vt:vector>
  </TitlesOfParts>
  <Company>office 2007 rus ent: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 виконання бюджету П’ядицької сільської  об’єднаної територіальної  громади за 9 місяців 2019 року</dc:title>
  <dc:creator>Економіст</dc:creator>
  <cp:lastModifiedBy>1</cp:lastModifiedBy>
  <cp:revision>272</cp:revision>
  <dcterms:created xsi:type="dcterms:W3CDTF">2019-09-23T09:40:29Z</dcterms:created>
  <dcterms:modified xsi:type="dcterms:W3CDTF">2020-04-30T18:13:22Z</dcterms:modified>
</cp:coreProperties>
</file>