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charts/colors8.xml" ContentType="application/vnd.ms-office.chartcolor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olors6.xml" ContentType="application/vnd.ms-office.chartcolor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style9.xml" ContentType="application/vnd.ms-office.chartstyle+xml"/>
  <Override PartName="/ppt/charts/style7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charts/colors9.xml" ContentType="application/vnd.ms-office.chartcolorstyl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charts/chart4.xml" ContentType="application/vnd.openxmlformats-officedocument.drawingml.chart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1" r:id="rId3"/>
    <p:sldId id="282" r:id="rId4"/>
    <p:sldId id="280" r:id="rId5"/>
    <p:sldId id="272" r:id="rId6"/>
    <p:sldId id="273" r:id="rId7"/>
    <p:sldId id="274" r:id="rId8"/>
    <p:sldId id="275" r:id="rId9"/>
    <p:sldId id="276" r:id="rId10"/>
    <p:sldId id="265" r:id="rId11"/>
    <p:sldId id="277" r:id="rId12"/>
    <p:sldId id="267" r:id="rId13"/>
    <p:sldId id="278" r:id="rId14"/>
    <p:sldId id="279" r:id="rId15"/>
    <p:sldId id="269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4639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138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7.8995204138045783E-2"/>
                  <c:y val="6.6736305934823728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</c:dLbls>
          <c:cat>
            <c:strRef>
              <c:f>Лист1!$A$2:$A$5</c:f>
              <c:strCache>
                <c:ptCount val="4"/>
                <c:pt idx="0">
                  <c:v>Батьківська плата</c:v>
                </c:pt>
                <c:pt idx="1">
                  <c:v>Доходи від оренди</c:v>
                </c:pt>
                <c:pt idx="2">
                  <c:v>Екологічний податок</c:v>
                </c:pt>
                <c:pt idx="3">
                  <c:v>лохина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730000</c:v>
                </c:pt>
                <c:pt idx="1">
                  <c:v>151000</c:v>
                </c:pt>
                <c:pt idx="2">
                  <c:v>10500</c:v>
                </c:pt>
                <c:pt idx="3">
                  <c:v>350000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1883321561673508E-2"/>
          <c:y val="9.0181547375782226E-2"/>
          <c:w val="0.84219745581870664"/>
          <c:h val="0.82425051539838001"/>
        </c:manualLayout>
      </c:layout>
      <c:pie3DChart>
        <c:varyColors val="1"/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3055555555555738E-2"/>
          <c:y val="8.2370493241972598E-2"/>
          <c:w val="0.81388888888888966"/>
          <c:h val="0.820355761025879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5"/>
            <c:explosion val="20"/>
            <c:extLst xmlns:c16r2="http://schemas.microsoft.com/office/drawing/2015/06/chart">
              <c:ext xmlns:c16="http://schemas.microsoft.com/office/drawing/2014/chart" uri="{C3380CC4-5D6E-409C-BE32-E72D297353CC}">
                <c16:uniqueId val="{00000001-E12C-4DB1-983A-F1E0B7BF7F6E}"/>
              </c:ext>
            </c:extLst>
          </c:dPt>
          <c:dLbls>
            <c:dLbl>
              <c:idx val="0"/>
              <c:layout>
                <c:manualLayout>
                  <c:x val="0.19869225468840571"/>
                  <c:y val="6.1564871535952866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3681955380577424"/>
                      <c:h val="0.2166648182348600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E12C-4DB1-983A-F1E0B7BF7F6E}"/>
                </c:ext>
              </c:extLst>
            </c:dLbl>
            <c:dLbl>
              <c:idx val="1"/>
              <c:layout>
                <c:manualLayout>
                  <c:x val="1.8374064163806679E-2"/>
                  <c:y val="0.21062576564856769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1909180460809924"/>
                      <c:h val="0.259042443034531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E12C-4DB1-983A-F1E0B7BF7F6E}"/>
                </c:ext>
              </c:extLst>
            </c:dLbl>
            <c:dLbl>
              <c:idx val="3"/>
              <c:layout>
                <c:manualLayout>
                  <c:x val="-7.7533546654372704E-2"/>
                  <c:y val="7.7359473488965436E-3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Енергоносії</a:t>
                    </a:r>
                    <a:r>
                      <a:rPr lang="ru-RU" baseline="0" dirty="0" smtClean="0"/>
                      <a:t>  2 840 500,0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E12C-4DB1-983A-F1E0B7BF7F6E}"/>
                </c:ext>
              </c:extLst>
            </c:dLbl>
            <c:dLbl>
              <c:idx val="4"/>
              <c:layout>
                <c:manualLayout>
                  <c:x val="-0.23606988188976408"/>
                  <c:y val="0.14039144963666281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Харчування</a:t>
                    </a:r>
                    <a:r>
                      <a:rPr lang="ru-RU" dirty="0" smtClean="0"/>
                      <a:t> 700 000,00</a:t>
                    </a:r>
                  </a:p>
                </c:rich>
              </c:tx>
              <c:showVal val="1"/>
              <c:showCatName val="1"/>
            </c:dLbl>
            <c:dLbl>
              <c:idx val="5"/>
              <c:layout>
                <c:manualLayout>
                  <c:x val="-0.15703006845657763"/>
                  <c:y val="-7.2257782513363539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375000000000001"/>
                      <c:h val="0.13227699473920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12C-4DB1-983A-F1E0B7BF7F6E}"/>
                </c:ext>
              </c:extLst>
            </c:dLbl>
            <c:dLbl>
              <c:idx val="6"/>
              <c:layout>
                <c:manualLayout>
                  <c:x val="-0.18474003446809487"/>
                  <c:y val="-0.15230983923832078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388888888888889"/>
                      <c:h val="0.132276994739202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E12C-4DB1-983A-F1E0B7BF7F6E}"/>
                </c:ext>
              </c:extLst>
            </c:dLbl>
            <c:dLbl>
              <c:idx val="7"/>
              <c:layout>
                <c:manualLayout>
                  <c:x val="1.1259084645071313E-2"/>
                  <c:y val="-0.14148274175833631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12C-4DB1-983A-F1E0B7BF7F6E}"/>
                </c:ext>
              </c:extLst>
            </c:dLbl>
            <c:dLbl>
              <c:idx val="8"/>
              <c:layout>
                <c:manualLayout>
                  <c:x val="0.2672144523207578"/>
                  <c:y val="-0.16230195990410087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83827954564111"/>
                      <c:h val="0.119049292969061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E12C-4DB1-983A-F1E0B7BF7F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Оплата праці дотація</c:v>
                </c:pt>
                <c:pt idx="1">
                  <c:v>Оплата праці місцевий бюджет</c:v>
                </c:pt>
                <c:pt idx="2">
                  <c:v>Оплата праці субвенція</c:v>
                </c:pt>
                <c:pt idx="3">
                  <c:v>Енергоносії</c:v>
                </c:pt>
                <c:pt idx="4">
                  <c:v>Харчування</c:v>
                </c:pt>
                <c:pt idx="5">
                  <c:v>Медикаменти</c:v>
                </c:pt>
                <c:pt idx="6">
                  <c:v>Матеріали</c:v>
                </c:pt>
                <c:pt idx="7">
                  <c:v>Оплата послуг</c:v>
                </c:pt>
                <c:pt idx="8">
                  <c:v>Відрядження</c:v>
                </c:pt>
                <c:pt idx="9">
                  <c:v>Інші витрати</c:v>
                </c:pt>
              </c:strCache>
            </c:strRef>
          </c:cat>
          <c:val>
            <c:numRef>
              <c:f>Лист1!$B$2:$B$11</c:f>
              <c:numCache>
                <c:formatCode>0.00</c:formatCode>
                <c:ptCount val="10"/>
                <c:pt idx="0">
                  <c:v>3175100</c:v>
                </c:pt>
                <c:pt idx="1">
                  <c:v>2866600</c:v>
                </c:pt>
                <c:pt idx="2">
                  <c:v>24166200</c:v>
                </c:pt>
                <c:pt idx="3">
                  <c:v>2840500</c:v>
                </c:pt>
                <c:pt idx="4">
                  <c:v>700000</c:v>
                </c:pt>
                <c:pt idx="5">
                  <c:v>5000</c:v>
                </c:pt>
                <c:pt idx="6">
                  <c:v>284600</c:v>
                </c:pt>
                <c:pt idx="7">
                  <c:v>145000</c:v>
                </c:pt>
                <c:pt idx="8">
                  <c:v>60100</c:v>
                </c:pt>
                <c:pt idx="9">
                  <c:v>4000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12C-4DB1-983A-F1E0B7BF7F6E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E32-475E-AC01-11760A819D29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32-475E-AC01-11760A819D29}"/>
              </c:ext>
            </c:extLst>
          </c:dPt>
          <c:dLbls>
            <c:dLbl>
              <c:idx val="0"/>
              <c:layout>
                <c:manualLayout>
                  <c:x val="-3.919416592957306E-2"/>
                  <c:y val="6.095151758110267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E32-475E-AC01-11760A819D29}"/>
                </c:ext>
              </c:extLst>
            </c:dLbl>
            <c:dLbl>
              <c:idx val="1"/>
              <c:layout>
                <c:manualLayout>
                  <c:x val="0.10508328642737412"/>
                  <c:y val="-6.318673809653971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Матеріали </a:t>
                    </a:r>
                    <a:r>
                      <a:rPr lang="uk-UA" dirty="0"/>
                      <a:t>14000,00</a:t>
                    </a:r>
                  </a:p>
                </c:rich>
              </c:tx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775018401568618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E32-475E-AC01-11760A819D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Оплата праці</c:v>
                </c:pt>
                <c:pt idx="1">
                  <c:v>Матеріали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61000</c:v>
                </c:pt>
                <c:pt idx="1">
                  <c:v>14000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32-475E-AC01-11760A819D29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1759259259259259E-2"/>
          <c:y val="9.371293920673425E-2"/>
          <c:w val="0.84104938271604934"/>
          <c:h val="0.822178142873428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22"/>
            <c:extLst xmlns:c16r2="http://schemas.microsoft.com/office/drawing/2015/06/chart">
              <c:ext xmlns:c16="http://schemas.microsoft.com/office/drawing/2014/chart" uri="{C3380CC4-5D6E-409C-BE32-E72D297353CC}">
                <c16:uniqueId val="{00000000-6974-45AB-999F-C54069787F05}"/>
              </c:ext>
            </c:extLst>
          </c:dPt>
          <c:dLbls>
            <c:dLbl>
              <c:idx val="0"/>
              <c:layout>
                <c:manualLayout>
                  <c:x val="0.10616807930720053"/>
                  <c:y val="-2.4952795976512371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 smtClean="0"/>
                      <a:t>;</a:t>
                    </a:r>
                  </a:p>
                  <a:p>
                    <a:r>
                      <a:rPr lang="ru-RU" dirty="0" smtClean="0"/>
                      <a:t>976 800,00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387815616501012"/>
                      <c:h val="0.2577469322834218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6974-45AB-999F-C54069787F05}"/>
                </c:ext>
              </c:extLst>
            </c:dLbl>
            <c:dLbl>
              <c:idx val="1"/>
              <c:layout>
                <c:manualLayout>
                  <c:x val="-7.3499117724530882E-2"/>
                  <c:y val="-4.586109220030611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Енергоносії</a:t>
                    </a:r>
                    <a:r>
                      <a:rPr lang="ru-RU" dirty="0"/>
                      <a:t>; </a:t>
                    </a:r>
                    <a:endParaRPr lang="ru-RU" dirty="0" smtClean="0"/>
                  </a:p>
                  <a:p>
                    <a:r>
                      <a:rPr lang="ru-RU" dirty="0" smtClean="0"/>
                      <a:t>35 000,00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249518091732365"/>
                      <c:h val="0.1581450086491950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974-45AB-999F-C54069787F05}"/>
                </c:ext>
              </c:extLst>
            </c:dLbl>
            <c:dLbl>
              <c:idx val="2"/>
              <c:layout>
                <c:manualLayout>
                  <c:x val="0.1776220823181178"/>
                  <c:y val="-1.7191387159083239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err="1" smtClean="0"/>
                      <a:t>Відрядження</a:t>
                    </a:r>
                    <a:endParaRPr lang="ru-RU" dirty="0" smtClean="0"/>
                  </a:p>
                  <a:p>
                    <a:r>
                      <a:rPr lang="ru-RU" dirty="0" smtClean="0"/>
                      <a:t>1 000,00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4231822875569157"/>
                      <c:h val="0.207945970466308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6974-45AB-999F-C54069787F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Оплата праці</c:v>
                </c:pt>
                <c:pt idx="1">
                  <c:v>Енергоносії</c:v>
                </c:pt>
                <c:pt idx="2">
                  <c:v>Відрядження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976800</c:v>
                </c:pt>
                <c:pt idx="1">
                  <c:v>35000</c:v>
                </c:pt>
                <c:pt idx="2">
                  <c:v>1000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974-45AB-999F-C54069787F05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717-4B34-9C8A-FACFB05C5252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Оплата </a:t>
                    </a:r>
                    <a:r>
                      <a:rPr lang="ru-RU" dirty="0" err="1" smtClean="0">
                        <a:solidFill>
                          <a:schemeClr val="tx1"/>
                        </a:solidFill>
                      </a:rPr>
                      <a:t>праці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321 800,</a:t>
                    </a: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3456024594147953"/>
                      <c:h val="9.041037233402041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717-4B34-9C8A-FACFB05C52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</c:f>
              <c:strCache>
                <c:ptCount val="1"/>
                <c:pt idx="0">
                  <c:v>Оплата праці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717-4B34-9C8A-FACFB05C5252}"/>
            </c:ext>
          </c:extLst>
        </c:ser>
        <c:dLbls>
          <c:showVal val="1"/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06F-4196-B090-79B4FB926E32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06F-4196-B090-79B4FB926E32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6E3-45B0-98D7-A7C8291DD9C8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06F-4196-B090-79B4FB926E32}"/>
              </c:ext>
            </c:extLst>
          </c:dPt>
          <c:dLbls>
            <c:dLbl>
              <c:idx val="0"/>
              <c:layout>
                <c:manualLayout>
                  <c:x val="-6.2423936900991496E-2"/>
                  <c:y val="-0.31495913519284713"/>
                </c:manualLayout>
              </c:layout>
              <c:dLblPos val="bestFit"/>
              <c:showVal val="1"/>
              <c:showCatName val="1"/>
            </c:dLbl>
            <c:dLbl>
              <c:idx val="1"/>
              <c:layout>
                <c:manualLayout>
                  <c:x val="0.19311821025900339"/>
                  <c:y val="6.4702308821566953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293781816157509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06F-4196-B090-79B4FB926E32}"/>
                </c:ext>
              </c:extLst>
            </c:dLbl>
            <c:dLbl>
              <c:idx val="2"/>
              <c:layout>
                <c:manualLayout>
                  <c:x val="4.018693146772348E-4"/>
                  <c:y val="0.11305079407446951"/>
                </c:manualLayout>
              </c:layout>
              <c:dLblPos val="bestFit"/>
              <c:showVal val="1"/>
              <c:showCatName val="1"/>
            </c:dLbl>
            <c:dLbl>
              <c:idx val="3"/>
              <c:layout>
                <c:manualLayout>
                  <c:x val="9.5633116432076198E-2"/>
                  <c:y val="-8.021716268517291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Відрядження30000,00</a:t>
                    </a:r>
                    <a:endParaRPr lang="uk-UA" dirty="0"/>
                  </a:p>
                </c:rich>
              </c:tx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8248232521602507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06F-4196-B090-79B4FB926E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Енергоносії</c:v>
                </c:pt>
                <c:pt idx="1">
                  <c:v>Матеріали</c:v>
                </c:pt>
                <c:pt idx="2">
                  <c:v>Послуги</c:v>
                </c:pt>
                <c:pt idx="3">
                  <c:v>Відрядження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60000</c:v>
                </c:pt>
                <c:pt idx="1">
                  <c:v>20000</c:v>
                </c:pt>
                <c:pt idx="2">
                  <c:v>10000</c:v>
                </c:pt>
                <c:pt idx="3">
                  <c:v>30000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6F-4196-B090-79B4FB926E32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2059293759026836E-2"/>
          <c:y val="3.9301277009490578E-2"/>
          <c:w val="0.91666666666666652"/>
          <c:h val="0.899557925350064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2"/>
          <c:dLbls>
            <c:dLbl>
              <c:idx val="0"/>
              <c:layout>
                <c:manualLayout>
                  <c:x val="-0.1288801412211511"/>
                  <c:y val="0.2515989722844809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/>
                      <a:t>О</a:t>
                    </a:r>
                    <a:r>
                      <a:rPr lang="ru-RU" dirty="0"/>
                      <a:t>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; </a:t>
                    </a:r>
                    <a:endParaRPr lang="ru-RU" dirty="0" smtClean="0"/>
                  </a:p>
                  <a:p>
                    <a:r>
                      <a:rPr lang="ru-RU" dirty="0" smtClean="0"/>
                      <a:t>932 800,00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7544213289084568"/>
                      <c:h val="0.2314182109732320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97C-486B-B57C-BF12A4170C63}"/>
                </c:ext>
              </c:extLst>
            </c:dLbl>
            <c:dLbl>
              <c:idx val="1"/>
              <c:layout>
                <c:manualLayout>
                  <c:x val="0"/>
                  <c:y val="0.3817438482940759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200"/>
                    </a:pPr>
                    <a:r>
                      <a:rPr lang="ru-RU" sz="1200" dirty="0" err="1" smtClean="0"/>
                      <a:t>Е</a:t>
                    </a:r>
                    <a:r>
                      <a:rPr lang="ru-RU" dirty="0" err="1" smtClean="0"/>
                      <a:t>нергоносії</a:t>
                    </a:r>
                    <a:endParaRPr lang="ru-RU" dirty="0" smtClean="0"/>
                  </a:p>
                  <a:p>
                    <a:pPr>
                      <a:defRPr sz="1200"/>
                    </a:pPr>
                    <a:r>
                      <a:rPr lang="ru-RU" dirty="0" smtClean="0"/>
                      <a:t>720 000,00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showCatName val="1"/>
            </c:dLbl>
            <c:dLbl>
              <c:idx val="2"/>
              <c:layout>
                <c:manualLayout>
                  <c:x val="-0.22295916773136332"/>
                  <c:y val="-1.7908614668866427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err="1" smtClean="0"/>
                      <a:t>М</a:t>
                    </a:r>
                    <a:r>
                      <a:rPr lang="ru-RU" dirty="0" err="1" smtClean="0"/>
                      <a:t>атеріали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 </a:t>
                    </a:r>
                    <a:r>
                      <a:rPr lang="ru-RU" dirty="0"/>
                      <a:t>10 000,00</a:t>
                    </a:r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-2.7915952046994805E-2"/>
                  <c:y val="-3.3946492200997443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</a:t>
                    </a:r>
                    <a:r>
                      <a:rPr lang="uk-UA" dirty="0" smtClean="0"/>
                      <a:t>послуг</a:t>
                    </a:r>
                    <a:r>
                      <a:rPr lang="uk-UA" baseline="0" dirty="0" smtClean="0"/>
                      <a:t> </a:t>
                    </a:r>
                  </a:p>
                  <a:p>
                    <a:r>
                      <a:rPr lang="uk-UA" baseline="0" dirty="0" smtClean="0"/>
                      <a:t>1</a:t>
                    </a:r>
                    <a:r>
                      <a:rPr lang="uk-UA" dirty="0" smtClean="0"/>
                      <a:t>0 </a:t>
                    </a:r>
                    <a:r>
                      <a:rPr lang="uk-UA" dirty="0"/>
                      <a:t>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97C-486B-B57C-BF12A4170C63}"/>
                </c:ext>
              </c:extLst>
            </c:dLbl>
            <c:dLbl>
              <c:idx val="4"/>
              <c:layout>
                <c:manualLayout>
                  <c:x val="0.14725987220795539"/>
                  <c:y val="1.2516194674723679E-3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err="1" smtClean="0"/>
                      <a:t>В</a:t>
                    </a:r>
                    <a:r>
                      <a:rPr lang="ru-RU" dirty="0" err="1" smtClean="0"/>
                      <a:t>ідрядженн</a:t>
                    </a:r>
                    <a:endParaRPr lang="ru-RU" dirty="0" smtClean="0"/>
                  </a:p>
                  <a:p>
                    <a:r>
                      <a:rPr lang="ru-RU" dirty="0" smtClean="0"/>
                      <a:t>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000,00</a:t>
                    </a:r>
                    <a:endParaRPr lang="ru-RU" dirty="0"/>
                  </a:p>
                </c:rich>
              </c:tx>
              <c:showVal val="1"/>
              <c:showCatName val="1"/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</c:v>
                </c:pt>
                <c:pt idx="1">
                  <c:v>Енергоносії</c:v>
                </c:pt>
                <c:pt idx="2">
                  <c:v>Матеріали </c:v>
                </c:pt>
                <c:pt idx="3">
                  <c:v>Оплата послуг</c:v>
                </c:pt>
                <c:pt idx="4">
                  <c:v>Відрядження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1017600</c:v>
                </c:pt>
                <c:pt idx="1">
                  <c:v>740000</c:v>
                </c:pt>
                <c:pt idx="2">
                  <c:v>10000</c:v>
                </c:pt>
                <c:pt idx="3">
                  <c:v>20000</c:v>
                </c:pt>
                <c:pt idx="4">
                  <c:v>10000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97C-486B-B57C-BF12A4170C63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5989355497229525E-2"/>
                  <c:y val="-0.24426117519704377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</a:t>
                    </a:r>
                    <a:r>
                      <a:rPr lang="uk-UA" dirty="0" smtClean="0"/>
                      <a:t>праці</a:t>
                    </a:r>
                  </a:p>
                  <a:p>
                    <a:r>
                      <a:rPr lang="uk-UA" dirty="0" smtClean="0"/>
                      <a:t>500 </a:t>
                    </a:r>
                    <a:r>
                      <a:rPr lang="uk-UA" dirty="0"/>
                      <a:t>900,00</a:t>
                    </a: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-6.7282917760279962E-2"/>
                  <c:y val="5.7324292902336905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Енергоносії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6 000,00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3AF-44CF-A8EE-0C5EAF7E4BC4}"/>
                </c:ext>
              </c:extLst>
            </c:dLbl>
            <c:dLbl>
              <c:idx val="2"/>
              <c:layout>
                <c:manualLayout>
                  <c:x val="1.5180567706814441E-3"/>
                  <c:y val="-2.039125282376034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Матеріали; </a:t>
                    </a:r>
                    <a:endParaRPr lang="ru-RU" dirty="0" smtClean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AF-44CF-A8EE-0C5EAF7E4BC4}"/>
                </c:ext>
              </c:extLst>
            </c:dLbl>
            <c:dLbl>
              <c:idx val="3"/>
              <c:layout>
                <c:manualLayout>
                  <c:x val="0.10937433168076208"/>
                  <c:y val="4.5866876614849103E-2"/>
                </c:manualLayout>
              </c:layout>
              <c:tx>
                <c:rich>
                  <a:bodyPr/>
                  <a:lstStyle/>
                  <a:p>
                    <a:endParaRPr lang="uk-UA" dirty="0" smtClean="0"/>
                  </a:p>
                  <a:p>
                    <a:r>
                      <a:rPr lang="uk-UA" dirty="0" smtClean="0"/>
                      <a:t>Оплата послуг</a:t>
                    </a:r>
                  </a:p>
                  <a:p>
                    <a:r>
                      <a:rPr lang="uk-UA" dirty="0" smtClean="0"/>
                      <a:t> </a:t>
                    </a:r>
                    <a:r>
                      <a:rPr lang="uk-UA" dirty="0"/>
                      <a:t>2 100,00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5057098765432098"/>
                      <c:h val="9.176794576163142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C3AF-44CF-A8EE-0C5EAF7E4B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Оплата праці</c:v>
                </c:pt>
                <c:pt idx="1">
                  <c:v>Енергоносії </c:v>
                </c:pt>
                <c:pt idx="2">
                  <c:v>Матеріали</c:v>
                </c:pt>
                <c:pt idx="3">
                  <c:v>Оплата послуг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500900</c:v>
                </c:pt>
                <c:pt idx="1">
                  <c:v>6000</c:v>
                </c:pt>
                <c:pt idx="2">
                  <c:v>10000</c:v>
                </c:pt>
                <c:pt idx="3">
                  <c:v>2100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3AF-44CF-A8EE-0C5EAF7E4BC4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9E0-4EC9-B814-20B7E2FD31D7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9E0-4EC9-B814-20B7E2FD31D7}"/>
              </c:ext>
            </c:extLst>
          </c:dPt>
          <c:dLbls>
            <c:dLbl>
              <c:idx val="0"/>
              <c:layout>
                <c:manualLayout>
                  <c:x val="4.8332230270116558E-2"/>
                  <c:y val="3.7949650848026972E-4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6807528870360176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9E0-4EC9-B814-20B7E2FD31D7}"/>
                </c:ext>
              </c:extLst>
            </c:dLbl>
            <c:dLbl>
              <c:idx val="1"/>
              <c:layout>
                <c:manualLayout>
                  <c:x val="9.5630508872958042E-2"/>
                  <c:y val="1.798540121600858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uk-UA" sz="1200" dirty="0">
                        <a:solidFill>
                          <a:schemeClr val="tx1"/>
                        </a:solidFill>
                      </a:rPr>
                      <a:t>Сцена для </a:t>
                    </a:r>
                    <a:r>
                      <a:rPr lang="uk-UA" sz="1200" dirty="0" err="1" smtClean="0">
                        <a:solidFill>
                          <a:schemeClr val="tx1"/>
                        </a:solidFill>
                      </a:rPr>
                      <a:t>молодіжки</a:t>
                    </a:r>
                    <a:r>
                      <a:rPr lang="uk-UA" sz="120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uk-UA" sz="1200" dirty="0">
                        <a:solidFill>
                          <a:schemeClr val="tx1"/>
                        </a:solidFill>
                      </a:rPr>
                      <a:t>55000,00</a:t>
                    </a:r>
                    <a:endParaRPr lang="uk-UA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3671641791044776"/>
                      <c:h val="0.20393729842016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9E0-4EC9-B814-20B7E2FD31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Матеріали</c:v>
                </c:pt>
                <c:pt idx="1">
                  <c:v>Сцена для молодіжки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5000</c:v>
                </c:pt>
                <c:pt idx="1">
                  <c:v>55000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E0-4EC9-B814-20B7E2FD31D7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203703703703727E-2"/>
          <c:y val="2.5369622673504195E-2"/>
          <c:w val="0.90432098765432101"/>
          <c:h val="0.886603242914531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Всього доходів: 55 611 500,00   З них: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0339510887679191E-2"/>
                  <c:y val="-8.6076380274936998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-1.1994327019220099E-2"/>
                  <c:y val="5.0703918246473217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0.12891464955769483"/>
                  <c:y val="-6.8747800191915022E-3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8A-4A4B-9D44-4A7465B4F19D}"/>
                </c:ext>
              </c:extLst>
            </c:dLbl>
            <c:dLbl>
              <c:idx val="4"/>
              <c:layout>
                <c:manualLayout>
                  <c:x val="7.9166333949005782E-2"/>
                  <c:y val="-0.19975147319437053"/>
                </c:manualLayout>
              </c:layout>
              <c:showVal val="1"/>
              <c:showCatName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Власні доходи</c:v>
                </c:pt>
                <c:pt idx="1">
                  <c:v>Базова дотація</c:v>
                </c:pt>
                <c:pt idx="2">
                  <c:v>Додаткова дотація </c:v>
                </c:pt>
                <c:pt idx="3">
                  <c:v>Медична субвенція</c:v>
                </c:pt>
                <c:pt idx="4">
                  <c:v>Освітня субвенція</c:v>
                </c:pt>
                <c:pt idx="5">
                  <c:v>Субвенція на інклюзію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12771000</c:v>
                </c:pt>
                <c:pt idx="1">
                  <c:v>13674200</c:v>
                </c:pt>
                <c:pt idx="2">
                  <c:v>3175100</c:v>
                </c:pt>
                <c:pt idx="3">
                  <c:v>1706800</c:v>
                </c:pt>
                <c:pt idx="4">
                  <c:v>24029900</c:v>
                </c:pt>
                <c:pt idx="5">
                  <c:v>254500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08A-4A4B-9D44-4A7465B4F19D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B40C-41C0-ADC9-73C5874D5F84}"/>
              </c:ext>
            </c:extLst>
          </c:dPt>
          <c:dLbls>
            <c:dLbl>
              <c:idx val="0"/>
              <c:layout>
                <c:manualLayout>
                  <c:x val="-0.12573672314258638"/>
                  <c:y val="3.63367590517319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/>
                      <a:t>О</a:t>
                    </a:r>
                    <a:r>
                      <a:rPr lang="ru-RU" dirty="0"/>
                      <a:t>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; </a:t>
                    </a:r>
                    <a:endParaRPr lang="ru-RU" dirty="0" smtClean="0"/>
                  </a:p>
                  <a:p>
                    <a:r>
                      <a:rPr lang="ru-RU" dirty="0" smtClean="0"/>
                      <a:t>1 132 100,00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7151286029263982"/>
                      <c:h val="0.229007604608927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B40C-41C0-ADC9-73C5874D5F84}"/>
                </c:ext>
              </c:extLst>
            </c:dLbl>
            <c:dLbl>
              <c:idx val="1"/>
              <c:layout>
                <c:manualLayout>
                  <c:x val="-1.1055417409662763E-2"/>
                  <c:y val="-1.9579547522094964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6587030108499904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B40C-41C0-ADC9-73C5874D5F84}"/>
                </c:ext>
              </c:extLst>
            </c:dLbl>
            <c:dLbl>
              <c:idx val="2"/>
              <c:layout>
                <c:manualLayout>
                  <c:x val="-0.10465824857655157"/>
                  <c:y val="-7.272894306869053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М</a:t>
                    </a:r>
                    <a:r>
                      <a:rPr lang="ru-RU" dirty="0" smtClean="0"/>
                      <a:t>атеріали;</a:t>
                    </a:r>
                  </a:p>
                  <a:p>
                    <a:r>
                      <a:rPr lang="ru-RU" dirty="0" smtClean="0"/>
                      <a:t> 20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30332449876095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40C-41C0-ADC9-73C5874D5F84}"/>
                </c:ext>
              </c:extLst>
            </c:dLbl>
            <c:dLbl>
              <c:idx val="3"/>
              <c:layout>
                <c:manualLayout>
                  <c:x val="9.9162217203753789E-2"/>
                  <c:y val="-3.7952687832423254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</a:t>
                    </a:r>
                    <a:r>
                      <a:rPr lang="uk-UA" dirty="0" smtClean="0"/>
                      <a:t>послуг</a:t>
                    </a:r>
                  </a:p>
                  <a:p>
                    <a:r>
                      <a:rPr lang="uk-UA" dirty="0" smtClean="0"/>
                      <a:t>10 </a:t>
                    </a:r>
                    <a:r>
                      <a:rPr lang="uk-UA" dirty="0"/>
                      <a:t>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40C-41C0-ADC9-73C5874D5F84}"/>
                </c:ext>
              </c:extLst>
            </c:dLbl>
            <c:dLbl>
              <c:idx val="4"/>
              <c:layout>
                <c:manualLayout>
                  <c:x val="0.36690325006623176"/>
                  <c:y val="3.2934343849073212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err="1" smtClean="0"/>
                      <a:t>В</a:t>
                    </a:r>
                    <a:r>
                      <a:rPr lang="ru-RU" dirty="0" err="1" smtClean="0"/>
                      <a:t>ідрядження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2</a:t>
                    </a:r>
                    <a:r>
                      <a:rPr lang="ru-RU" baseline="0" dirty="0" smtClean="0"/>
                      <a:t> 0</a:t>
                    </a:r>
                    <a:r>
                      <a:rPr lang="ru-RU" dirty="0" smtClean="0"/>
                      <a:t>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8247126123833843"/>
                      <c:h val="0.17443147652107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40C-41C0-ADC9-73C5874D5F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</c:v>
                </c:pt>
                <c:pt idx="1">
                  <c:v>Енергоносії </c:v>
                </c:pt>
                <c:pt idx="2">
                  <c:v>Матеріали</c:v>
                </c:pt>
                <c:pt idx="3">
                  <c:v>Оплата послуг</c:v>
                </c:pt>
                <c:pt idx="4">
                  <c:v>Відрядження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1132100</c:v>
                </c:pt>
                <c:pt idx="1">
                  <c:v>281400</c:v>
                </c:pt>
                <c:pt idx="2">
                  <c:v>20000</c:v>
                </c:pt>
                <c:pt idx="3">
                  <c:v>10000</c:v>
                </c:pt>
                <c:pt idx="4">
                  <c:v>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0C-41C0-ADC9-73C5874D5F84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1146604938271616"/>
                  <c:y val="-0.14080518831240996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DD-424B-91D2-E23F9E60FC74}"/>
                </c:ext>
              </c:extLst>
            </c:dLbl>
            <c:dLbl>
              <c:idx val="2"/>
              <c:layout>
                <c:manualLayout>
                  <c:x val="0.11464506172839506"/>
                  <c:y val="-9.660454393956240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Одноразові допомоги; </a:t>
                    </a:r>
                    <a:endParaRPr lang="ru-RU" dirty="0" smtClean="0"/>
                  </a:p>
                  <a:p>
                    <a:r>
                      <a:rPr lang="ru-RU" dirty="0" smtClean="0"/>
                      <a:t>181 500,00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2DD-424B-91D2-E23F9E60FC74}"/>
                </c:ext>
              </c:extLst>
            </c:dLbl>
            <c:dLbl>
              <c:idx val="3"/>
              <c:layout>
                <c:manualLayout>
                  <c:x val="-8.2828995333916883E-2"/>
                  <c:y val="2.1730182062911291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DD-424B-91D2-E23F9E60FC74}"/>
                </c:ext>
              </c:extLst>
            </c:dLbl>
            <c:dLbl>
              <c:idx val="4"/>
              <c:layout>
                <c:manualLayout>
                  <c:x val="5.826370662000583E-2"/>
                  <c:y val="-2.1969318223901052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2DD-424B-91D2-E23F9E60FC74}"/>
                </c:ext>
              </c:extLst>
            </c:dLbl>
            <c:dLbl>
              <c:idx val="5"/>
              <c:layout>
                <c:manualLayout>
                  <c:x val="0.17373632983377091"/>
                  <c:y val="-4.6899418583120397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2DD-424B-91D2-E23F9E60FC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праці</c:v>
                </c:pt>
                <c:pt idx="1">
                  <c:v>Пільги інвалідам по зору</c:v>
                </c:pt>
                <c:pt idx="2">
                  <c:v>Одноразові допомоги</c:v>
                </c:pt>
                <c:pt idx="3">
                  <c:v>Допомога по догляду за перестарілами</c:v>
                </c:pt>
                <c:pt idx="4">
                  <c:v>Програма гемодіалізу</c:v>
                </c:pt>
                <c:pt idx="5">
                  <c:v>Молодіжна політика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278160</c:v>
                </c:pt>
                <c:pt idx="1">
                  <c:v>70000</c:v>
                </c:pt>
                <c:pt idx="2">
                  <c:v>181500</c:v>
                </c:pt>
                <c:pt idx="3">
                  <c:v>24000</c:v>
                </c:pt>
                <c:pt idx="4">
                  <c:v>30000</c:v>
                </c:pt>
                <c:pt idx="5">
                  <c:v>30000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2DD-424B-91D2-E23F9E60FC74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4681-491A-A0DC-CDDFAF848B93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81-491A-A0DC-CDDFAF848B93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681-491A-A0DC-CDDFAF848B93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81-491A-A0DC-CDDFAF848B93}"/>
              </c:ext>
            </c:extLst>
          </c:dPt>
          <c:dLbls>
            <c:dLbl>
              <c:idx val="0"/>
              <c:layout>
                <c:manualLayout>
                  <c:x val="-0.12609264717384439"/>
                  <c:y val="0.14756960262071495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3404306928291457"/>
                      <c:h val="0.15051826138717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681-491A-A0DC-CDDFAF848B93}"/>
                </c:ext>
              </c:extLst>
            </c:dLbl>
            <c:dLbl>
              <c:idx val="1"/>
              <c:layout>
                <c:manualLayout>
                  <c:x val="0"/>
                  <c:y val="-0.17557034566956395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119053865810204"/>
                      <c:h val="0.1035596494105213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681-491A-A0DC-CDDFAF848B93}"/>
                </c:ext>
              </c:extLst>
            </c:dLbl>
            <c:dLbl>
              <c:idx val="2"/>
              <c:layout>
                <c:manualLayout>
                  <c:x val="0.23884776909822691"/>
                  <c:y val="-0.14896610927879736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81-491A-A0DC-CDDFAF848B93}"/>
                </c:ext>
              </c:extLst>
            </c:dLbl>
            <c:dLbl>
              <c:idx val="3"/>
              <c:layout>
                <c:manualLayout>
                  <c:x val="0.24589326041263448"/>
                  <c:y val="-1.5883175308911965E-2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 smtClean="0"/>
                      <a:t>Аліментщик</a:t>
                    </a:r>
                    <a:r>
                      <a:rPr lang="uk-UA" dirty="0" smtClean="0"/>
                      <a:t> </a:t>
                    </a:r>
                    <a:r>
                      <a:rPr lang="uk-UA" dirty="0"/>
                      <a:t>41650,00</a:t>
                    </a:r>
                  </a:p>
                </c:rich>
              </c:tx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6499014402300092"/>
                      <c:h val="0.15051826138717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681-491A-A0DC-CDDFAF848B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Енергоносії</c:v>
                </c:pt>
                <c:pt idx="1">
                  <c:v>Матеріали </c:v>
                </c:pt>
                <c:pt idx="2">
                  <c:v>Послуги</c:v>
                </c:pt>
                <c:pt idx="3">
                  <c:v>Аліментщики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350000</c:v>
                </c:pt>
                <c:pt idx="1">
                  <c:v>25000</c:v>
                </c:pt>
                <c:pt idx="2">
                  <c:v>50000</c:v>
                </c:pt>
                <c:pt idx="3">
                  <c:v>41650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81-491A-A0DC-CDDFAF848B93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32-4794-9B37-5910FEC144A5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595-4C33-BBE6-B1B74B5EA33C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595-4C33-BBE6-B1B74B5EA33C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595-4C33-BBE6-B1B74B5EA33C}"/>
              </c:ext>
            </c:extLst>
          </c:dPt>
          <c:dLbls>
            <c:dLbl>
              <c:idx val="0"/>
              <c:layout>
                <c:manualLayout>
                  <c:x val="-0.29128844754645294"/>
                  <c:y val="-0.7255227239605877"/>
                </c:manualLayout>
              </c:layout>
              <c:tx>
                <c:rich>
                  <a:bodyPr/>
                  <a:lstStyle/>
                  <a:p>
                    <a:r>
                      <a:rPr lang="uk-UA" sz="1200" dirty="0" err="1"/>
                      <a:t>Співфінансування</a:t>
                    </a:r>
                    <a:r>
                      <a:rPr lang="uk-UA" sz="1200" dirty="0"/>
                      <a:t> </a:t>
                    </a:r>
                    <a:r>
                      <a:rPr lang="uk-UA" sz="1200" dirty="0" smtClean="0"/>
                      <a:t>грейдера</a:t>
                    </a:r>
                  </a:p>
                  <a:p>
                    <a:r>
                      <a:rPr lang="uk-UA" sz="1200" dirty="0" smtClean="0"/>
                      <a:t>1 080 000,00</a:t>
                    </a:r>
                    <a:endParaRPr lang="uk-UA" sz="1200" dirty="0"/>
                  </a:p>
                </c:rich>
              </c:tx>
              <c:dLblPos val="bestFit"/>
              <c:showVal val="1"/>
              <c:showCatNam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1"/>
                <c:pt idx="0">
                  <c:v>Співфінансування грейдера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0">
                  <c:v>1080000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32-4794-9B37-5910FEC144A5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792-46DE-81CA-285299E811E4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792-46DE-81CA-285299E811E4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792-46DE-81CA-285299E811E4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92-46DE-81CA-285299E811E4}"/>
              </c:ext>
            </c:extLst>
          </c:dPt>
          <c:dPt>
            <c:idx val="4"/>
            <c:explosion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92-46DE-81CA-285299E811E4}"/>
              </c:ext>
            </c:extLst>
          </c:dPt>
          <c:dLbls>
            <c:dLbl>
              <c:idx val="0"/>
              <c:layout>
                <c:manualLayout>
                  <c:x val="-0.21946381975424653"/>
                  <c:y val="-3.2039076471373384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92-46DE-81CA-285299E811E4}"/>
                </c:ext>
              </c:extLst>
            </c:dLbl>
            <c:dLbl>
              <c:idx val="1"/>
              <c:layout>
                <c:manualLayout>
                  <c:x val="0"/>
                  <c:y val="-0.123656605916126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45192670064313301"/>
                      <c:h val="0.1915389830508474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792-46DE-81CA-285299E811E4}"/>
                </c:ext>
              </c:extLst>
            </c:dLbl>
            <c:dLbl>
              <c:idx val="2"/>
              <c:layout>
                <c:manualLayout>
                  <c:x val="-0.18133616821039078"/>
                  <c:y val="-0.474657973429582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59977328781176"/>
                      <c:h val="0.2205909515547844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5792-46DE-81CA-285299E811E4}"/>
                </c:ext>
              </c:extLst>
            </c:dLbl>
            <c:dLbl>
              <c:idx val="3"/>
              <c:layout>
                <c:manualLayout>
                  <c:x val="-0.11660728261669048"/>
                  <c:y val="0.1370219671693579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47413970347186568"/>
                      <c:h val="0.2591562548718290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792-46DE-81CA-285299E811E4}"/>
                </c:ext>
              </c:extLst>
            </c:dLbl>
            <c:dLbl>
              <c:idx val="4"/>
              <c:layout>
                <c:manualLayout>
                  <c:x val="6.6334897212960903E-2"/>
                  <c:y val="-0.3876980011661443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9405975810838778"/>
                      <c:h val="0.2080192179367409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792-46DE-81CA-285299E81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Програма інформатизації</c:v>
                </c:pt>
                <c:pt idx="1">
                  <c:v>Співфінансування просторове планування</c:v>
                </c:pt>
                <c:pt idx="2">
                  <c:v>Співфінансування генплан Годи-Добровідка</c:v>
                </c:pt>
                <c:pt idx="3">
                  <c:v>Природоохоронні заходи (екологічний податок)</c:v>
                </c:pt>
                <c:pt idx="4">
                  <c:v>Кошти виділені з обласного бюджету на проект Лохина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55000</c:v>
                </c:pt>
                <c:pt idx="1">
                  <c:v>86000</c:v>
                </c:pt>
                <c:pt idx="2">
                  <c:v>50000</c:v>
                </c:pt>
                <c:pt idx="3">
                  <c:v>10500</c:v>
                </c:pt>
                <c:pt idx="4">
                  <c:v>350000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92-46DE-81CA-285299E811E4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layout>
                <c:manualLayout>
                  <c:x val="-8.2907528065525662E-2"/>
                  <c:y val="-9.18197092432563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200"/>
                  </a:pPr>
                  <a:endParaRPr lang="uk-UA"/>
                </a:p>
              </c:txPr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125733752983775"/>
                      <c:h val="0.2185616436969413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0B8-4A2B-A0A3-1DA4CBC10CCE}"/>
                </c:ext>
              </c:extLst>
            </c:dLbl>
            <c:dLbl>
              <c:idx val="2"/>
              <c:layout>
                <c:manualLayout>
                  <c:x val="6.1911603746665392E-2"/>
                  <c:y val="0.14299829671608053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883297509917857"/>
                      <c:h val="0.22936116020902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80B8-4A2B-A0A3-1DA4CBC10CCE}"/>
                </c:ext>
              </c:extLst>
            </c:dLbl>
            <c:dLbl>
              <c:idx val="4"/>
              <c:layout>
                <c:manualLayout>
                  <c:x val="-9.4302542356939963E-3"/>
                  <c:y val="-0.11202245951193644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6561882763871386"/>
                      <c:h val="0.175974264594228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0B8-4A2B-A0A3-1DA4CBC10C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1">
                  <c:v>Утримання доріг</c:v>
                </c:pt>
                <c:pt idx="2">
                  <c:v>Бюджет участі</c:v>
                </c:pt>
                <c:pt idx="3">
                  <c:v>Програма інформатизації</c:v>
                </c:pt>
                <c:pt idx="4">
                  <c:v>Резервний фонд</c:v>
                </c:pt>
                <c:pt idx="5">
                  <c:v>Членські внески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1">
                  <c:v>100000</c:v>
                </c:pt>
                <c:pt idx="2">
                  <c:v>150000</c:v>
                </c:pt>
                <c:pt idx="3">
                  <c:v>30000</c:v>
                </c:pt>
                <c:pt idx="4">
                  <c:v>100000</c:v>
                </c:pt>
                <c:pt idx="5">
                  <c:v>7000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0B8-4A2B-A0A3-1DA4CBC10CCE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1920372800622173"/>
                  <c:y val="-2.71305009137851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Медикаменти</a:t>
                    </a:r>
                  </a:p>
                  <a:p>
                    <a:r>
                      <a:rPr lang="ru-RU" baseline="0" dirty="0" smtClean="0"/>
                      <a:t>120 000,00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467-4B8D-8B25-8139E1F62B87}"/>
                </c:ext>
              </c:extLst>
            </c:dLbl>
            <c:dLbl>
              <c:idx val="1"/>
              <c:layout>
                <c:manualLayout>
                  <c:x val="-1.326929619908622E-2"/>
                  <c:y val="-7.9116919997422402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Енергоносії первинка; </a:t>
                    </a:r>
                    <a:endParaRPr lang="ru-RU" smtClean="0"/>
                  </a:p>
                  <a:p>
                    <a:r>
                      <a:rPr lang="ru-RU" smtClean="0"/>
                      <a:t>353 </a:t>
                    </a:r>
                    <a:r>
                      <a:rPr lang="ru-RU"/>
                      <a:t>800,00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67-4B8D-8B25-8139E1F62B87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err="1" smtClean="0"/>
                      <a:t>Заробітна</a:t>
                    </a:r>
                    <a:r>
                      <a:rPr lang="ru-RU" dirty="0" smtClean="0"/>
                      <a:t> плата</a:t>
                    </a:r>
                  </a:p>
                  <a:p>
                    <a:r>
                      <a:rPr lang="ru-RU" dirty="0" smtClean="0"/>
                      <a:t>197 700,00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467-4B8D-8B25-8139E1F62B87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err="1"/>
                      <a:t>Вторинна</a:t>
                    </a:r>
                    <a:r>
                      <a:rPr lang="ru-RU" dirty="0"/>
                      <a:t> медицина (</a:t>
                    </a:r>
                    <a:r>
                      <a:rPr lang="ru-RU" dirty="0" err="1"/>
                      <a:t>субвенція</a:t>
                    </a:r>
                    <a:r>
                      <a:rPr lang="ru-RU" dirty="0"/>
                      <a:t>); </a:t>
                    </a:r>
                    <a:endParaRPr lang="ru-RU" dirty="0" smtClean="0"/>
                  </a:p>
                  <a:p>
                    <a:r>
                      <a:rPr lang="ru-RU" smtClean="0"/>
                      <a:t>1 </a:t>
                    </a:r>
                    <a:r>
                      <a:rPr lang="ru-RU"/>
                      <a:t>706 </a:t>
                    </a:r>
                    <a:r>
                      <a:rPr lang="ru-RU" smtClean="0"/>
                      <a:t>800,00</a:t>
                    </a:r>
                    <a:endParaRPr lang="ru-RU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67-4B8D-8B25-8139E1F62B87}"/>
                </c:ext>
              </c:extLst>
            </c:dLbl>
            <c:dLbl>
              <c:idx val="4"/>
              <c:layout>
                <c:manualLayout>
                  <c:x val="-0.13909740449110558"/>
                  <c:y val="-1.222225505732832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67-4B8D-8B25-8139E1F62B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Заробітна плата</c:v>
                </c:pt>
                <c:pt idx="1">
                  <c:v>Енергоносії первинка</c:v>
                </c:pt>
                <c:pt idx="2">
                  <c:v>Медикаменти</c:v>
                </c:pt>
                <c:pt idx="3">
                  <c:v>Вторинна медицина (субвенція)</c:v>
                </c:pt>
                <c:pt idx="4">
                  <c:v>Співфінансування вторинки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197700</c:v>
                </c:pt>
                <c:pt idx="1">
                  <c:v>353800</c:v>
                </c:pt>
                <c:pt idx="2">
                  <c:v>120000</c:v>
                </c:pt>
                <c:pt idx="3">
                  <c:v>1706800</c:v>
                </c:pt>
                <c:pt idx="4">
                  <c:v>70000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467-4B8D-8B25-8139E1F62B87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071888915515777E-2"/>
          <c:y val="8.0391235440617853E-2"/>
          <c:w val="0.91253826436130159"/>
          <c:h val="0.918450755955824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2"/>
          <c:dLbls>
            <c:dLbl>
              <c:idx val="0"/>
              <c:layout>
                <c:manualLayout>
                  <c:x val="-0.23520028389270647"/>
                  <c:y val="-0.1591303866569395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 smtClean="0"/>
                      <a:t>;          </a:t>
                    </a:r>
                    <a:r>
                      <a:rPr lang="ru-RU" dirty="0"/>
                      <a:t>43 728 </a:t>
                    </a:r>
                    <a:r>
                      <a:rPr lang="ru-RU" dirty="0" smtClean="0"/>
                      <a:t>050,00</a:t>
                    </a:r>
                  </a:p>
                  <a:p>
                    <a:endParaRPr lang="ru-RU" dirty="0"/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-1.0852479151629374E-2"/>
                  <c:y val="2.6383034389071979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0.14109170354573039"/>
                  <c:y val="-9.4410102890493328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-0.13990716639592363"/>
                  <c:y val="-1.2833890971296318E-3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2.8734231293313855E-2"/>
                  <c:y val="-0.11559336872028379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0.14945280025357402"/>
                  <c:y val="-0.16604020024653471"/>
                </c:manualLayout>
              </c:layout>
              <c:showVal val="1"/>
              <c:showCatName val="1"/>
            </c:dLbl>
            <c:dLbl>
              <c:idx val="6"/>
              <c:layout>
                <c:manualLayout>
                  <c:x val="0.37394595358147531"/>
                  <c:y val="-3.6995698221428404E-2"/>
                </c:manualLayout>
              </c:layout>
              <c:showVal val="1"/>
              <c:showCatName val="1"/>
            </c:dLbl>
            <c:dLbl>
              <c:idx val="7"/>
              <c:layout>
                <c:manualLayout>
                  <c:x val="0.2651035484865657"/>
                  <c:y val="-0.11017061206007396"/>
                </c:manualLayout>
              </c:layout>
              <c:showVal val="1"/>
              <c:showCatName val="1"/>
            </c:dLbl>
            <c:dLbl>
              <c:idx val="8"/>
              <c:layout>
                <c:manualLayout>
                  <c:x val="0.48324292292347482"/>
                  <c:y val="2.2736736182737548E-2"/>
                </c:manualLayout>
              </c:layout>
              <c:showVal val="1"/>
              <c:showCatName val="1"/>
            </c:dLbl>
            <c:dLbl>
              <c:idx val="9"/>
              <c:layout>
                <c:manualLayout>
                  <c:x val="0.39070238466428148"/>
                  <c:y val="0.30708158285326181"/>
                </c:manualLayout>
              </c:layout>
              <c:showVal val="1"/>
              <c:showCatName val="1"/>
            </c:dLbl>
            <c:dLbl>
              <c:idx val="10"/>
              <c:layout>
                <c:manualLayout>
                  <c:x val="0.17969348890010531"/>
                  <c:y val="9.3024074866041181E-2"/>
                </c:manualLayout>
              </c:layout>
              <c:showVal val="1"/>
              <c:showCatName val="1"/>
            </c:dLbl>
            <c:dLbl>
              <c:idx val="11"/>
              <c:layout>
                <c:manualLayout>
                  <c:x val="0.1005073634670741"/>
                  <c:y val="-7.3109909184674568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З</a:t>
                    </a:r>
                    <a:r>
                      <a:rPr lang="en-US" dirty="0" smtClean="0"/>
                      <a:t>; </a:t>
                    </a:r>
                    <a:r>
                      <a:rPr lang="en-US" dirty="0"/>
                      <a:t>53 960 000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Оплата праці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Медикаменти</c:v>
                </c:pt>
                <c:pt idx="4">
                  <c:v>Матеріали</c:v>
                </c:pt>
                <c:pt idx="5">
                  <c:v>Послуги</c:v>
                </c:pt>
                <c:pt idx="6">
                  <c:v>Відрядження</c:v>
                </c:pt>
                <c:pt idx="7">
                  <c:v>Допомоги населенню</c:v>
                </c:pt>
                <c:pt idx="8">
                  <c:v>Вторинна медицина передача субвенції</c:v>
                </c:pt>
                <c:pt idx="9">
                  <c:v>Вторинна медицина кошти з місцевого бюджету</c:v>
                </c:pt>
                <c:pt idx="10">
                  <c:v>резервний фонд</c:v>
                </c:pt>
              </c:strCache>
            </c:strRef>
          </c:cat>
          <c:val>
            <c:numRef>
              <c:f>Лист1!$B$2:$B$12</c:f>
              <c:numCache>
                <c:formatCode>0.00</c:formatCode>
                <c:ptCount val="11"/>
                <c:pt idx="0">
                  <c:v>43728050</c:v>
                </c:pt>
                <c:pt idx="1">
                  <c:v>5235300</c:v>
                </c:pt>
                <c:pt idx="2">
                  <c:v>1325000</c:v>
                </c:pt>
                <c:pt idx="3">
                  <c:v>127500</c:v>
                </c:pt>
                <c:pt idx="4">
                  <c:v>807000</c:v>
                </c:pt>
                <c:pt idx="5">
                  <c:v>484250</c:v>
                </c:pt>
                <c:pt idx="6">
                  <c:v>92100</c:v>
                </c:pt>
                <c:pt idx="7">
                  <c:v>284000</c:v>
                </c:pt>
                <c:pt idx="8">
                  <c:v>1706800</c:v>
                </c:pt>
                <c:pt idx="9">
                  <c:v>70000</c:v>
                </c:pt>
                <c:pt idx="10">
                  <c:v>100000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7063886774209726E-2"/>
          <c:y val="1.3937561319212106E-2"/>
          <c:w val="0.90293620995725832"/>
          <c:h val="0.956789414102790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dLbl>
              <c:idx val="8"/>
              <c:layout/>
              <c:tx>
                <c:rich>
                  <a:bodyPr/>
                  <a:lstStyle/>
                  <a:p>
                    <a:r>
                      <a:rPr lang="uk-UA"/>
                      <a:t>Субвенція </a:t>
                    </a:r>
                    <a:r>
                      <a:rPr lang="uk-UA" smtClean="0"/>
                      <a:t> </a:t>
                    </a:r>
                    <a:r>
                      <a:rPr lang="uk-UA" dirty="0" err="1"/>
                      <a:t>обл.бюджету</a:t>
                    </a:r>
                    <a:r>
                      <a:rPr lang="uk-UA" dirty="0"/>
                      <a:t>; 350000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200"/>
                </a:pPr>
                <a:endParaRPr lang="uk-UA"/>
              </a:p>
            </c:txPr>
            <c:showVal val="1"/>
            <c:showCatName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Оплата праці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Матеріали</c:v>
                </c:pt>
                <c:pt idx="4">
                  <c:v>Послуги</c:v>
                </c:pt>
                <c:pt idx="5">
                  <c:v>Відрядження</c:v>
                </c:pt>
                <c:pt idx="6">
                  <c:v>Співфінансування</c:v>
                </c:pt>
                <c:pt idx="7">
                  <c:v>Інклюзя</c:v>
                </c:pt>
                <c:pt idx="8">
                  <c:v>Субвенція з обл.бюджету</c:v>
                </c:pt>
                <c:pt idx="9">
                  <c:v>Програма інформатизації</c:v>
                </c:pt>
              </c:strCache>
            </c:strRef>
          </c:cat>
          <c:val>
            <c:numRef>
              <c:f>Лист1!$B$2:$B$11</c:f>
              <c:numCache>
                <c:formatCode>0.00</c:formatCode>
                <c:ptCount val="10"/>
                <c:pt idx="0">
                  <c:v>61000</c:v>
                </c:pt>
                <c:pt idx="1">
                  <c:v>60000</c:v>
                </c:pt>
                <c:pt idx="2">
                  <c:v>530000</c:v>
                </c:pt>
                <c:pt idx="3">
                  <c:v>195500</c:v>
                </c:pt>
                <c:pt idx="4">
                  <c:v>15000</c:v>
                </c:pt>
                <c:pt idx="5">
                  <c:v>30000</c:v>
                </c:pt>
                <c:pt idx="6">
                  <c:v>1496000</c:v>
                </c:pt>
                <c:pt idx="7">
                  <c:v>87500</c:v>
                </c:pt>
                <c:pt idx="8">
                  <c:v>350000</c:v>
                </c:pt>
                <c:pt idx="9">
                  <c:v>55000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C03-4DA1-8266-D71BF31B0F5F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03-4DA1-8266-D71BF31B0F5F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29B-4F79-B680-F4F4844BEC33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29B-4F79-B680-F4F4844BEC33}"/>
              </c:ext>
            </c:extLst>
          </c:dPt>
          <c:dLbls>
            <c:dLbl>
              <c:idx val="0"/>
              <c:layout>
                <c:manualLayout>
                  <c:x val="-0.15814646073807903"/>
                  <c:y val="0.1624962772155138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uk-UA" dirty="0" smtClean="0">
                        <a:solidFill>
                          <a:schemeClr val="tx1"/>
                        </a:solidFill>
                      </a:rPr>
                      <a:t>Матеріали </a:t>
                    </a:r>
                    <a:r>
                      <a:rPr lang="uk-UA" dirty="0">
                        <a:solidFill>
                          <a:schemeClr val="tx1"/>
                        </a:solidFill>
                      </a:rPr>
                      <a:t>10000,00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608000197932839"/>
                      <c:h val="0.133430656934306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9C03-4DA1-8266-D71BF31B0F5F}"/>
                </c:ext>
              </c:extLst>
            </c:dLbl>
            <c:dLbl>
              <c:idx val="1"/>
              <c:layout>
                <c:manualLayout>
                  <c:x val="9.7468562698319508E-2"/>
                  <c:y val="-0.140230211767656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1073068144565196"/>
                      <c:h val="0.144047777040477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C03-4DA1-8266-D71BF31B0F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Матеріали</c:v>
                </c:pt>
                <c:pt idx="1">
                  <c:v>Оплата послуг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10000</c:v>
                </c:pt>
                <c:pt idx="1">
                  <c:v>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03-4DA1-8266-D71BF31B0F5F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7748708723455483E-3"/>
          <c:y val="0"/>
          <c:w val="0.9972251291276537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всього: 5 597 430,00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4.7151271178469886E-2"/>
                  <c:y val="3.6103433321664255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0255399006184863"/>
                      <c:h val="0.189117451891174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4D2E-4214-A528-A7A1B90A5B09}"/>
                </c:ext>
              </c:extLst>
            </c:dLbl>
            <c:dLbl>
              <c:idx val="1"/>
              <c:layout>
                <c:manualLayout>
                  <c:x val="-3.9913159719281444E-2"/>
                  <c:y val="0.141448278568686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/>
                  </a:pPr>
                  <a:endParaRPr lang="uk-UA"/>
                </a:p>
              </c:txPr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015321069217572"/>
                      <c:h val="0.2345321831453218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4D2E-4214-A528-A7A1B90A5B09}"/>
                </c:ext>
              </c:extLst>
            </c:dLbl>
            <c:dLbl>
              <c:idx val="2"/>
              <c:layout>
                <c:manualLayout>
                  <c:x val="3.4465917106465661E-2"/>
                  <c:y val="1.2516194674723808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 Матеріали</a:t>
                    </a:r>
                    <a:r>
                      <a:rPr lang="uk-UA" dirty="0"/>
                      <a:t>; </a:t>
                    </a:r>
                    <a:r>
                      <a:rPr lang="uk-UA" dirty="0" smtClean="0"/>
                      <a:t>170 000,00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64713523232087"/>
                      <c:h val="0.189409422694094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D2E-4214-A528-A7A1B90A5B09}"/>
                </c:ext>
              </c:extLst>
            </c:dLbl>
            <c:dLbl>
              <c:idx val="3"/>
              <c:layout>
                <c:manualLayout>
                  <c:x val="0.18210167447653419"/>
                  <c:y val="-9.857975118737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Оплата </a:t>
                    </a:r>
                    <a:r>
                      <a:rPr lang="ru-RU" dirty="0" err="1" smtClean="0"/>
                      <a:t>послуг</a:t>
                    </a:r>
                    <a:endParaRPr lang="ru-RU" dirty="0" smtClean="0"/>
                  </a:p>
                  <a:p>
                    <a:r>
                      <a:rPr lang="ru-RU" dirty="0" smtClean="0"/>
                      <a:t> 120 000,00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0227108243477779"/>
                      <c:h val="0.1894094226940942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D2E-4214-A528-A7A1B90A5B09}"/>
                </c:ext>
              </c:extLst>
            </c:dLbl>
            <c:dLbl>
              <c:idx val="4"/>
              <c:layout>
                <c:manualLayout>
                  <c:x val="0.3370539716693568"/>
                  <c:y val="-3.624488528541378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Відрядження </a:t>
                    </a:r>
                    <a:r>
                      <a:rPr lang="uk-UA" dirty="0"/>
                      <a:t>20000,00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202353949865695"/>
                      <c:h val="0.144047777040477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D2E-4214-A528-A7A1B90A5B09}"/>
                </c:ext>
              </c:extLst>
            </c:dLbl>
            <c:dLbl>
              <c:idx val="5"/>
              <c:layout>
                <c:manualLayout>
                  <c:x val="0.23042629550930793"/>
                  <c:y val="0.10110667716404796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1572491181103451"/>
                      <c:h val="0.144047777040477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D2E-4214-A528-A7A1B90A5B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праці</c:v>
                </c:pt>
                <c:pt idx="1">
                  <c:v>Енергоносії</c:v>
                </c:pt>
                <c:pt idx="2">
                  <c:v>Матеріали</c:v>
                </c:pt>
                <c:pt idx="3">
                  <c:v>Оплата послуг </c:v>
                </c:pt>
                <c:pt idx="4">
                  <c:v>Відрядження</c:v>
                </c:pt>
                <c:pt idx="5">
                  <c:v>Інші витрати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5119830</c:v>
                </c:pt>
                <c:pt idx="1">
                  <c:v>158600</c:v>
                </c:pt>
                <c:pt idx="2">
                  <c:v>170000</c:v>
                </c:pt>
                <c:pt idx="3">
                  <c:v>120000</c:v>
                </c:pt>
                <c:pt idx="4">
                  <c:v>20000</c:v>
                </c:pt>
                <c:pt idx="5">
                  <c:v>9000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D2E-4214-A528-A7A1B90A5B09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5990746639780831"/>
          <c:y val="9.1456722299687182E-2"/>
          <c:w val="0.80587241991451775"/>
          <c:h val="0.817086555400625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6634152074274297"/>
                  <c:y val="-2.7580972027063271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ru-RU" sz="1400" dirty="0" smtClean="0"/>
                      <a:t>Харчування 280000,00             </a:t>
                    </a:r>
                    <a:endParaRPr lang="ru-RU" sz="1400" dirty="0"/>
                  </a:p>
                </c:rich>
              </c:tx>
              <c:spPr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6F-435E-8C6E-D6D6C639E413}"/>
                </c:ext>
              </c:extLst>
            </c:dLbl>
            <c:dLbl>
              <c:idx val="1"/>
              <c:layout>
                <c:manualLayout>
                  <c:x val="-9.9721285821204791E-2"/>
                  <c:y val="-1.25596626988609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Інклюзія      </a:t>
                    </a:r>
                    <a:r>
                      <a:rPr lang="ru-RU" sz="1400" dirty="0" smtClean="0"/>
                      <a:t> </a:t>
                    </a:r>
                    <a:r>
                      <a:rPr lang="ru-RU" sz="1400" dirty="0"/>
                      <a:t>15300,00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6F-435E-8C6E-D6D6C639E413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Харчування</c:v>
                </c:pt>
                <c:pt idx="1">
                  <c:v>Інклюзія      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280000</c:v>
                </c:pt>
                <c:pt idx="1">
                  <c:v>15300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B6F-435E-8C6E-D6D6C639E413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0358427609028015"/>
          <c:y val="7.3254225140296073E-2"/>
          <c:w val="0.84383268737712624"/>
          <c:h val="0.827681409382697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5"/>
          <c:dPt>
            <c:idx val="0"/>
            <c:explosion val="8"/>
            <c:extLst xmlns:c16r2="http://schemas.microsoft.com/office/drawing/2015/06/chart">
              <c:ext xmlns:c16="http://schemas.microsoft.com/office/drawing/2014/chart" uri="{C3380CC4-5D6E-409C-BE32-E72D297353CC}">
                <c16:uniqueId val="{00000000-6812-4EE4-B817-E6D72597100B}"/>
              </c:ext>
            </c:extLst>
          </c:dPt>
          <c:dLbls>
            <c:dLbl>
              <c:idx val="0"/>
              <c:layout>
                <c:manualLayout>
                  <c:x val="-0.24552166280996751"/>
                  <c:y val="0.1578898076365500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О</a:t>
                    </a:r>
                    <a:r>
                      <a:rPr lang="ru-RU" dirty="0"/>
                      <a:t>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; </a:t>
                    </a:r>
                    <a:endParaRPr lang="ru-RU" dirty="0" smtClean="0"/>
                  </a:p>
                  <a:p>
                    <a:r>
                      <a:rPr lang="ru-RU" dirty="0" smtClean="0"/>
                      <a:t>4060060,00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12-4EE4-B817-E6D72597100B}"/>
                </c:ext>
              </c:extLst>
            </c:dLbl>
            <c:dLbl>
              <c:idx val="1"/>
              <c:layout>
                <c:manualLayout>
                  <c:x val="6.6349623381393823E-4"/>
                  <c:y val="0.18895371492719737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Енергоносії;</a:t>
                    </a:r>
                  </a:p>
                  <a:p>
                    <a:r>
                      <a:rPr lang="ru-RU" dirty="0" smtClean="0"/>
                      <a:t> 490 000,00</a:t>
                    </a:r>
                    <a:endParaRPr lang="ru-RU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12-4EE4-B817-E6D72597100B}"/>
                </c:ext>
              </c:extLst>
            </c:dLbl>
            <c:dLbl>
              <c:idx val="2"/>
              <c:layout>
                <c:manualLayout>
                  <c:x val="-0.15848114487971057"/>
                  <c:y val="4.0947124596506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Харчування</a:t>
                    </a:r>
                  </a:p>
                  <a:p>
                    <a:r>
                      <a:rPr lang="ru-RU" dirty="0" smtClean="0"/>
                      <a:t>625</a:t>
                    </a:r>
                    <a:r>
                      <a:rPr lang="ru-RU" baseline="0" dirty="0" smtClean="0"/>
                      <a:t> 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12-4EE4-B817-E6D72597100B}"/>
                </c:ext>
              </c:extLst>
            </c:dLbl>
            <c:dLbl>
              <c:idx val="3"/>
              <c:layout>
                <c:manualLayout>
                  <c:x val="-0.13878057137534597"/>
                  <c:y val="-6.122017644919206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Медикаменти</a:t>
                    </a:r>
                    <a:r>
                      <a:rPr lang="ru-RU" dirty="0"/>
                      <a:t>; </a:t>
                    </a:r>
                    <a:endParaRPr lang="ru-RU" dirty="0" smtClean="0"/>
                  </a:p>
                  <a:p>
                    <a:r>
                      <a:rPr lang="ru-RU" dirty="0" smtClean="0"/>
                      <a:t>2 </a:t>
                    </a:r>
                    <a:r>
                      <a:rPr lang="ru-RU" dirty="0"/>
                      <a:t>500,00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12-4EE4-B817-E6D72597100B}"/>
                </c:ext>
              </c:extLst>
            </c:dLbl>
            <c:dLbl>
              <c:idx val="4"/>
              <c:layout>
                <c:manualLayout>
                  <c:x val="2.6036065863438099E-2"/>
                  <c:y val="-6.4803775190290513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Матеріали </a:t>
                    </a:r>
                  </a:p>
                  <a:p>
                    <a:r>
                      <a:rPr lang="ru-RU" sz="1400" dirty="0" smtClean="0"/>
                      <a:t>34</a:t>
                    </a:r>
                    <a:r>
                      <a:rPr lang="ru-RU" sz="1400" baseline="0" dirty="0" smtClean="0"/>
                      <a:t> 400,00</a:t>
                    </a:r>
                    <a:endParaRPr lang="ru-RU" sz="1400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12-4EE4-B817-E6D72597100B}"/>
                </c:ext>
              </c:extLst>
            </c:dLbl>
            <c:dLbl>
              <c:idx val="5"/>
              <c:layout>
                <c:manualLayout>
                  <c:x val="0.18520060977616362"/>
                  <c:y val="-8.69231776900410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Оплата послуг</a:t>
                    </a:r>
                    <a:r>
                      <a:rPr lang="ru-RU" dirty="0" smtClean="0"/>
                      <a:t>;</a:t>
                    </a:r>
                  </a:p>
                  <a:p>
                    <a:r>
                      <a:rPr lang="ru-RU" dirty="0" smtClean="0"/>
                      <a:t> </a:t>
                    </a:r>
                    <a:r>
                      <a:rPr lang="ru-RU" dirty="0"/>
                      <a:t>20 000,00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12-4EE4-B817-E6D72597100B}"/>
                </c:ext>
              </c:extLst>
            </c:dLbl>
            <c:dLbl>
              <c:idx val="6"/>
              <c:layout>
                <c:manualLayout>
                  <c:x val="0.13287753486267831"/>
                  <c:y val="3.28610747968643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Відрядження</a:t>
                    </a:r>
                  </a:p>
                  <a:p>
                    <a:r>
                      <a:rPr lang="ru-RU" dirty="0" smtClean="0"/>
                      <a:t>3 </a:t>
                    </a:r>
                    <a:r>
                      <a:rPr lang="ru-RU" dirty="0"/>
                      <a:t>000,00</a:t>
                    </a:r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812-4EE4-B817-E6D72597100B}"/>
                </c:ext>
              </c:extLst>
            </c:dLbl>
            <c:dLbl>
              <c:idx val="7"/>
              <c:delete val="1"/>
            </c:dLbl>
            <c:spPr>
              <a:noFill/>
              <a:ln>
                <a:noFill/>
              </a:ln>
              <a:effectLst/>
            </c:spPr>
            <c:txPr>
              <a:bodyPr anchor="t"/>
              <a:lstStyle/>
              <a:p>
                <a:pPr algn="just"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7"/>
                <c:pt idx="0">
                  <c:v>Оплата праці</c:v>
                </c:pt>
                <c:pt idx="1">
                  <c:v>Енергоносії</c:v>
                </c:pt>
                <c:pt idx="2">
                  <c:v>Харчування</c:v>
                </c:pt>
                <c:pt idx="3">
                  <c:v>Медикаменти</c:v>
                </c:pt>
                <c:pt idx="4">
                  <c:v>Матеріали</c:v>
                </c:pt>
                <c:pt idx="5">
                  <c:v>Оплата послуг</c:v>
                </c:pt>
                <c:pt idx="6">
                  <c:v>Відрядження</c:v>
                </c:pt>
              </c:strCache>
            </c:strRef>
          </c:cat>
          <c:val>
            <c:numRef>
              <c:f>Лист1!$B$2:$B$9</c:f>
              <c:numCache>
                <c:formatCode>#,##0.00</c:formatCode>
                <c:ptCount val="8"/>
                <c:pt idx="0">
                  <c:v>4060060</c:v>
                </c:pt>
                <c:pt idx="1">
                  <c:v>490000</c:v>
                </c:pt>
                <c:pt idx="2">
                  <c:v>625000</c:v>
                </c:pt>
                <c:pt idx="3">
                  <c:v>2500</c:v>
                </c:pt>
                <c:pt idx="4">
                  <c:v>34400</c:v>
                </c:pt>
                <c:pt idx="5">
                  <c:v>20000</c:v>
                </c:pt>
                <c:pt idx="6">
                  <c:v>3000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812-4EE4-B817-E6D72597100B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5833333333333368E-2"/>
          <c:y val="8.2370582348384194E-2"/>
          <c:w val="0.81388888888888966"/>
          <c:h val="0.820355761025879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5"/>
            <c:explosion val="2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0B4-4990-9F2C-281AC97185D2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uk-UA" smtClean="0"/>
                      <a:t>Харчуванн250000,00</a:t>
                    </a:r>
                    <a:endParaRPr lang="uk-UA" dirty="0"/>
                  </a:p>
                </c:rich>
              </c:tx>
              <c:showVal val="1"/>
              <c:showCatNam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uk-UA" smtClean="0"/>
                      <a:t>Матеріали136 000,00</a:t>
                    </a:r>
                    <a:endParaRPr lang="uk-UA"/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6.3126583818729182E-2"/>
                  <c:y val="5.0504814763023008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Інклюзія ; </a:t>
                    </a:r>
                    <a:r>
                      <a:rPr lang="uk-UA" smtClean="0"/>
                      <a:t>72 200,00</a:t>
                    </a:r>
                    <a:endParaRPr lang="uk-UA"/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0.20152777777777778"/>
                  <c:y val="-0.13115481982611882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 smtClean="0"/>
                      <a:t>Співфінансування</a:t>
                    </a:r>
                    <a:r>
                      <a:rPr lang="uk-UA" dirty="0" smtClean="0"/>
                      <a:t> </a:t>
                    </a:r>
                    <a:r>
                      <a:rPr lang="uk-UA" dirty="0"/>
                      <a:t>критий зал </a:t>
                    </a:r>
                    <a:r>
                      <a:rPr lang="uk-UA" dirty="0" smtClean="0"/>
                      <a:t>225000,00</a:t>
                    </a:r>
                    <a:endParaRPr lang="uk-UA" dirty="0"/>
                  </a:p>
                </c:rich>
              </c:tx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B4-4990-9F2C-281AC97185D2}"/>
                </c:ext>
              </c:extLst>
            </c:dLbl>
            <c:dLbl>
              <c:idx val="4"/>
              <c:delete val="1"/>
            </c:dLbl>
            <c:dLbl>
              <c:idx val="5"/>
              <c:delete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Харчування</c:v>
                </c:pt>
                <c:pt idx="1">
                  <c:v>Матеріали</c:v>
                </c:pt>
                <c:pt idx="2">
                  <c:v>Інклюзія </c:v>
                </c:pt>
                <c:pt idx="3">
                  <c:v>Співфінансування критий зал 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250000</c:v>
                </c:pt>
                <c:pt idx="1">
                  <c:v>136000</c:v>
                </c:pt>
                <c:pt idx="2">
                  <c:v>72200</c:v>
                </c:pt>
                <c:pt idx="3">
                  <c:v>225000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0B4-4990-9F2C-281AC97185D2}"/>
            </c:ext>
          </c:extLst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0.13598</cdr:x>
      <cdr:y>0.58209</cdr:y>
    </cdr:from>
    <cdr:to>
      <cdr:x>0.3393</cdr:x>
      <cdr:y>0.77162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1560" y="280831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uk-UA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F8C34-B223-4C8E-A985-4F488EE9309D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E89B8-7242-498B-8533-9A68559325C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F1BA9-E516-4F26-9212-520F3E2B7512}" type="datetimeFigureOut">
              <a:rPr lang="uk-UA" smtClean="0"/>
              <a:pPr/>
              <a:t>24.12.2019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476D6-FC7D-4B7F-A304-11FB564F2E5F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4639"/>
          </a:xfrm>
        </p:spPr>
        <p:txBody>
          <a:bodyPr>
            <a:normAutofit fontScale="90000"/>
          </a:bodyPr>
          <a:lstStyle/>
          <a:p>
            <a:r>
              <a:rPr lang="uk-UA" sz="4800" b="1" i="1" dirty="0" smtClean="0"/>
              <a:t>Бюджет</a:t>
            </a:r>
            <a:r>
              <a:rPr lang="uk-UA" b="1" i="1" dirty="0" smtClean="0"/>
              <a:t> </a:t>
            </a:r>
            <a:r>
              <a:rPr lang="uk-UA" b="1" i="1" dirty="0" err="1" smtClean="0"/>
              <a:t>П’ядицької</a:t>
            </a:r>
            <a:r>
              <a:rPr lang="uk-UA" b="1" i="1" dirty="0" smtClean="0"/>
              <a:t> об’єднаної територіальної громади на  2020 рік</a:t>
            </a:r>
            <a:endParaRPr lang="uk-UA" b="1" i="1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sz="2800" b="1" i="1" dirty="0" smtClean="0"/>
              <a:t>Бібліотеки всього: 519 000,00</a:t>
            </a:r>
            <a:endParaRPr lang="uk-UA" sz="28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21262820"/>
              </p:ext>
            </p:extLst>
          </p:nvPr>
        </p:nvGraphicFramePr>
        <p:xfrm>
          <a:off x="457200" y="836712"/>
          <a:ext cx="82296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i="1" dirty="0"/>
              <a:t>Будинки </a:t>
            </a:r>
            <a:r>
              <a:rPr lang="uk-UA" sz="2800" b="1" i="1" dirty="0" smtClean="0"/>
              <a:t>культури всього</a:t>
            </a:r>
            <a:r>
              <a:rPr lang="uk-UA" sz="2800" b="1" i="1" dirty="0"/>
              <a:t>: </a:t>
            </a:r>
            <a:r>
              <a:rPr lang="uk-UA" sz="2800" b="1" i="1" dirty="0" smtClean="0"/>
              <a:t>1 505 500,00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Загальний фонд: 1 445 500,00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052736"/>
            <a:ext cx="4041775" cy="639762"/>
          </a:xfrm>
        </p:spPr>
        <p:txBody>
          <a:bodyPr>
            <a:normAutofit/>
          </a:bodyPr>
          <a:lstStyle/>
          <a:p>
            <a:r>
              <a:rPr lang="uk-UA" sz="2200" dirty="0" smtClean="0"/>
              <a:t>Спеціальний фонд: 60 000,00</a:t>
            </a:r>
            <a:endParaRPr lang="ru-RU" sz="22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3388253030"/>
              </p:ext>
            </p:extLst>
          </p:nvPr>
        </p:nvGraphicFramePr>
        <p:xfrm>
          <a:off x="4645025" y="1700808"/>
          <a:ext cx="4041775" cy="4425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104940088"/>
              </p:ext>
            </p:extLst>
          </p:nvPr>
        </p:nvGraphicFramePr>
        <p:xfrm>
          <a:off x="107504" y="1700808"/>
          <a:ext cx="468052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631235383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008112"/>
          </a:xfrm>
        </p:spPr>
        <p:txBody>
          <a:bodyPr>
            <a:normAutofit/>
          </a:bodyPr>
          <a:lstStyle/>
          <a:p>
            <a:r>
              <a:rPr lang="uk-UA" sz="2200" b="1" i="1" dirty="0" smtClean="0"/>
              <a:t>Соціальна сфера всього: 613 660,00</a:t>
            </a:r>
            <a:endParaRPr lang="uk-UA" sz="22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12529843"/>
              </p:ext>
            </p:extLst>
          </p:nvPr>
        </p:nvGraphicFramePr>
        <p:xfrm>
          <a:off x="457200" y="620688"/>
          <a:ext cx="8229600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i="1" dirty="0" smtClean="0"/>
              <a:t>Організація благоустрою всього: 1 546 650,00</a:t>
            </a:r>
            <a:endParaRPr lang="ru-RU" sz="28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2200" dirty="0" smtClean="0"/>
              <a:t>Загальний фонд: 466 650,00</a:t>
            </a:r>
            <a:endParaRPr lang="ru-RU" sz="22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327232145"/>
              </p:ext>
            </p:extLst>
          </p:nvPr>
        </p:nvGraphicFramePr>
        <p:xfrm>
          <a:off x="107504" y="2174875"/>
          <a:ext cx="4389884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</p:spPr>
        <p:txBody>
          <a:bodyPr>
            <a:noAutofit/>
          </a:bodyPr>
          <a:lstStyle/>
          <a:p>
            <a:r>
              <a:rPr lang="uk-UA" sz="2200" dirty="0" smtClean="0"/>
              <a:t>Спеціальний фонд: 1 080 000,00</a:t>
            </a:r>
            <a:endParaRPr lang="ru-RU" sz="2200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842888000"/>
              </p:ext>
            </p:extLst>
          </p:nvPr>
        </p:nvGraphicFramePr>
        <p:xfrm>
          <a:off x="4283968" y="2174874"/>
          <a:ext cx="5328591" cy="4494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055906117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/>
              <a:t>Інші витрати всього: </a:t>
            </a:r>
            <a:r>
              <a:rPr lang="uk-UA" sz="2800" b="1" dirty="0" smtClean="0"/>
              <a:t>938 500,00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4029844" cy="690091"/>
          </a:xfrm>
        </p:spPr>
        <p:txBody>
          <a:bodyPr>
            <a:normAutofit/>
          </a:bodyPr>
          <a:lstStyle/>
          <a:p>
            <a:r>
              <a:rPr lang="uk-UA" sz="2200" dirty="0" smtClean="0"/>
              <a:t>Загальний фонд: 387 000,00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980728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Спеціальний фонд: 551 500,00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1843643662"/>
              </p:ext>
            </p:extLst>
          </p:nvPr>
        </p:nvGraphicFramePr>
        <p:xfrm>
          <a:off x="4932040" y="1628800"/>
          <a:ext cx="4211961" cy="522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085324364"/>
              </p:ext>
            </p:extLst>
          </p:nvPr>
        </p:nvGraphicFramePr>
        <p:xfrm>
          <a:off x="0" y="1628800"/>
          <a:ext cx="41399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613055247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800" b="1" i="1" dirty="0" smtClean="0"/>
              <a:t>Медицина всього: 2 448 </a:t>
            </a:r>
            <a:r>
              <a:rPr lang="uk-UA" sz="2800" b="1" i="1" dirty="0" smtClean="0"/>
              <a:t>300,00</a:t>
            </a:r>
            <a:endParaRPr lang="uk-UA" sz="28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99371051"/>
              </p:ext>
            </p:extLst>
          </p:nvPr>
        </p:nvGraphicFramePr>
        <p:xfrm>
          <a:off x="539552" y="764704"/>
          <a:ext cx="8229600" cy="5617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i="1" dirty="0" smtClean="0"/>
              <a:t>Дохідна </a:t>
            </a:r>
            <a:br>
              <a:rPr lang="uk-UA" sz="2800" b="1" i="1" dirty="0" smtClean="0"/>
            </a:br>
            <a:r>
              <a:rPr lang="uk-UA" sz="2800" b="1" i="1" dirty="0" smtClean="0"/>
              <a:t>частина проекту бюджету на 2020 рік планується в сумі 56 853 000,00</a:t>
            </a:r>
            <a:endParaRPr lang="uk-UA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Загальний фонд: 55 611 500,00</a:t>
            </a:r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27985" y="1535113"/>
            <a:ext cx="4258816" cy="63976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Спеціальний фонд: 1 241 500,00</a:t>
            </a:r>
            <a:endParaRPr lang="uk-UA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716016" y="2060848"/>
          <a:ext cx="4427984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179512" y="2174874"/>
          <a:ext cx="4608512" cy="4494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/>
              <a:t>Видаткова частина проекту бюджету на 2020 рік планується в сумі: 56 853 000,00</a:t>
            </a:r>
            <a:endParaRPr lang="uk-UA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576064"/>
          </a:xfrm>
        </p:spPr>
        <p:txBody>
          <a:bodyPr>
            <a:normAutofit/>
          </a:bodyPr>
          <a:lstStyle/>
          <a:p>
            <a:r>
              <a:rPr lang="uk-UA" sz="2200" dirty="0" smtClean="0"/>
              <a:t>Загальний фонд: 53 973 000,00</a:t>
            </a:r>
            <a:endParaRPr lang="uk-UA" sz="2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0" y="1889125"/>
          <a:ext cx="4644008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>
            <a:normAutofit/>
          </a:bodyPr>
          <a:lstStyle/>
          <a:p>
            <a:r>
              <a:rPr lang="uk-UA" sz="2200" dirty="0" smtClean="0"/>
              <a:t>Спеціальний фонд:2 880 000,00 </a:t>
            </a:r>
            <a:endParaRPr lang="uk-UA" sz="22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5025" y="1773238"/>
          <a:ext cx="4498975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uk-UA" sz="2800" b="1" i="1" dirty="0"/>
              <a:t>Утримання </a:t>
            </a:r>
            <a:r>
              <a:rPr lang="uk-UA" sz="2800" b="1" i="1" dirty="0" smtClean="0"/>
              <a:t>апарату всього</a:t>
            </a:r>
            <a:r>
              <a:rPr lang="uk-UA" sz="2800" b="1" i="1" dirty="0"/>
              <a:t>: 5 </a:t>
            </a:r>
            <a:r>
              <a:rPr lang="uk-UA" sz="2800" b="1" i="1" dirty="0" smtClean="0"/>
              <a:t>612 430,00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504055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Загальний фонд: 5 597 430,00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43204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Спеціальний фонд: 15 000,00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118070020"/>
              </p:ext>
            </p:extLst>
          </p:nvPr>
        </p:nvGraphicFramePr>
        <p:xfrm>
          <a:off x="4860032" y="1341438"/>
          <a:ext cx="4464496" cy="478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4146629260"/>
              </p:ext>
            </p:extLst>
          </p:nvPr>
        </p:nvGraphicFramePr>
        <p:xfrm>
          <a:off x="0" y="1341438"/>
          <a:ext cx="5508104" cy="5255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302307105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778098"/>
          </a:xfrm>
        </p:spPr>
        <p:txBody>
          <a:bodyPr>
            <a:normAutofit/>
          </a:bodyPr>
          <a:lstStyle/>
          <a:p>
            <a:r>
              <a:rPr lang="uk-UA" sz="2800" b="1" i="1" dirty="0" smtClean="0"/>
              <a:t>Дитячі садки всього: 5 530 260,00</a:t>
            </a:r>
            <a:endParaRPr lang="uk-UA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4644008" cy="432048"/>
          </a:xfrm>
        </p:spPr>
        <p:txBody>
          <a:bodyPr>
            <a:normAutofit/>
          </a:bodyPr>
          <a:lstStyle/>
          <a:p>
            <a:pPr algn="ctr"/>
            <a:r>
              <a:rPr lang="uk-UA" sz="2200" dirty="0" smtClean="0"/>
              <a:t>Загальний фонд: 5 234 960,00</a:t>
            </a:r>
            <a:endParaRPr lang="uk-UA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836712"/>
            <a:ext cx="4041775" cy="495746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Спеціальний фонд: 295 300,00</a:t>
            </a:r>
            <a:endParaRPr lang="uk-UA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139952" y="1340768"/>
          <a:ext cx="4833863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0" y="1601416"/>
          <a:ext cx="601216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908721"/>
            <a:ext cx="4173860" cy="432048"/>
          </a:xfrm>
        </p:spPr>
        <p:txBody>
          <a:bodyPr>
            <a:noAutofit/>
          </a:bodyPr>
          <a:lstStyle/>
          <a:p>
            <a:r>
              <a:rPr lang="uk-UA" sz="2200" dirty="0" smtClean="0"/>
              <a:t>Загальний фонд: 34 247 </a:t>
            </a:r>
            <a:r>
              <a:rPr lang="uk-UA" sz="2200" dirty="0" smtClean="0"/>
              <a:t>100,00</a:t>
            </a:r>
            <a:endParaRPr lang="uk-UA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1" y="908721"/>
            <a:ext cx="4114800" cy="432048"/>
          </a:xfrm>
        </p:spPr>
        <p:txBody>
          <a:bodyPr>
            <a:normAutofit/>
          </a:bodyPr>
          <a:lstStyle/>
          <a:p>
            <a:r>
              <a:rPr lang="uk-UA" sz="2200" dirty="0" smtClean="0"/>
              <a:t>Спеціальний фонд: 683 200,00</a:t>
            </a:r>
            <a:endParaRPr lang="uk-UA" sz="2200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3307098504"/>
              </p:ext>
            </p:extLst>
          </p:nvPr>
        </p:nvGraphicFramePr>
        <p:xfrm>
          <a:off x="4788024" y="1412776"/>
          <a:ext cx="4536504" cy="518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uk-UA" sz="2800" b="1" i="1" dirty="0" smtClean="0"/>
              <a:t>Школи всього: 34 </a:t>
            </a:r>
            <a:r>
              <a:rPr lang="uk-UA" sz="2800" b="1" i="1" smtClean="0"/>
              <a:t>930 </a:t>
            </a:r>
            <a:r>
              <a:rPr lang="uk-UA" sz="2800" b="1" i="1" smtClean="0"/>
              <a:t>300,00</a:t>
            </a:r>
            <a:endParaRPr lang="uk-UA" sz="2800" b="1" i="1" dirty="0"/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715455793"/>
              </p:ext>
            </p:extLst>
          </p:nvPr>
        </p:nvGraphicFramePr>
        <p:xfrm>
          <a:off x="0" y="1268761"/>
          <a:ext cx="5076056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Содержимое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3571668"/>
              </p:ext>
            </p:extLst>
          </p:nvPr>
        </p:nvGraphicFramePr>
        <p:xfrm>
          <a:off x="-180528" y="1484784"/>
          <a:ext cx="5328592" cy="5760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i="1" dirty="0"/>
              <a:t>Музична школа </a:t>
            </a:r>
            <a:r>
              <a:rPr lang="uk-UA" sz="2800" b="1" i="1" dirty="0" smtClean="0"/>
              <a:t>всього</a:t>
            </a:r>
            <a:r>
              <a:rPr lang="uk-UA" sz="2800" b="1" i="1" dirty="0"/>
              <a:t>: </a:t>
            </a:r>
            <a:r>
              <a:rPr lang="uk-UA" sz="2800" b="1" i="1" dirty="0" smtClean="0"/>
              <a:t>1 087 800,00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0282"/>
            <a:ext cx="4040188" cy="639762"/>
          </a:xfrm>
        </p:spPr>
        <p:txBody>
          <a:bodyPr>
            <a:normAutofit/>
          </a:bodyPr>
          <a:lstStyle/>
          <a:p>
            <a:r>
              <a:rPr lang="ru-RU" sz="2200" dirty="0" err="1" smtClean="0"/>
              <a:t>Загальний</a:t>
            </a:r>
            <a:r>
              <a:rPr lang="ru-RU" sz="2200" dirty="0" smtClean="0"/>
              <a:t> фонд:1 012 800,00</a:t>
            </a:r>
            <a:endParaRPr lang="ru-RU" sz="22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7902362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Спец</a:t>
            </a:r>
            <a:r>
              <a:rPr lang="uk-UA" sz="2200" dirty="0" err="1" smtClean="0"/>
              <a:t>іальний</a:t>
            </a:r>
            <a:r>
              <a:rPr lang="uk-UA" sz="2200" dirty="0"/>
              <a:t> </a:t>
            </a:r>
            <a:r>
              <a:rPr lang="uk-UA" sz="2200" dirty="0" smtClean="0"/>
              <a:t>фонд: 75 000,00</a:t>
            </a:r>
            <a:endParaRPr lang="ru-RU" sz="2200" dirty="0"/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2506456732"/>
              </p:ext>
            </p:extLst>
          </p:nvPr>
        </p:nvGraphicFramePr>
        <p:xfrm>
          <a:off x="4645025" y="2174875"/>
          <a:ext cx="44989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74518286"/>
              </p:ext>
            </p:extLst>
          </p:nvPr>
        </p:nvGraphicFramePr>
        <p:xfrm>
          <a:off x="-540568" y="2348880"/>
          <a:ext cx="5472607" cy="4358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2800529610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err="1" smtClean="0">
                <a:cs typeface="Times New Roman" panose="02020603050405020304" pitchFamily="18" charset="0"/>
              </a:rPr>
              <a:t>Позашкілля</a:t>
            </a:r>
            <a:r>
              <a:rPr lang="uk-UA" sz="2800" i="1" dirty="0" smtClean="0">
                <a:cs typeface="Times New Roman" panose="02020603050405020304" pitchFamily="18" charset="0"/>
              </a:rPr>
              <a:t> всього: 321 800,00</a:t>
            </a:r>
            <a:endParaRPr lang="ru-RU" sz="2800" i="1" dirty="0"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175818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405441767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i="1" dirty="0"/>
              <a:t>Спортивна школа всього: 1 </a:t>
            </a:r>
            <a:r>
              <a:rPr lang="uk-UA" sz="2800" b="1" i="1" dirty="0" smtClean="0"/>
              <a:t>798 800,00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504056"/>
          </a:xfrm>
        </p:spPr>
        <p:txBody>
          <a:bodyPr>
            <a:normAutofit/>
          </a:bodyPr>
          <a:lstStyle/>
          <a:p>
            <a:r>
              <a:rPr lang="uk-UA" sz="2200" dirty="0" smtClean="0"/>
              <a:t>Загальний фонд: 1 678 800,00</a:t>
            </a:r>
            <a:endParaRPr lang="ru-RU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52736"/>
            <a:ext cx="4041775" cy="576063"/>
          </a:xfrm>
        </p:spPr>
        <p:txBody>
          <a:bodyPr>
            <a:normAutofit/>
          </a:bodyPr>
          <a:lstStyle/>
          <a:p>
            <a:r>
              <a:rPr lang="uk-UA" sz="2200" dirty="0" smtClean="0"/>
              <a:t>Спеціальний фонд: 120 000,00</a:t>
            </a:r>
            <a:endParaRPr lang="ru-RU" sz="22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1433601823"/>
              </p:ext>
            </p:extLst>
          </p:nvPr>
        </p:nvGraphicFramePr>
        <p:xfrm>
          <a:off x="4645025" y="1700808"/>
          <a:ext cx="4679503" cy="5157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869361007"/>
              </p:ext>
            </p:extLst>
          </p:nvPr>
        </p:nvGraphicFramePr>
        <p:xfrm>
          <a:off x="107504" y="1700808"/>
          <a:ext cx="4608512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63189713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591</Words>
  <Application>Microsoft Office PowerPoint</Application>
  <PresentationFormat>Экран (4:3)</PresentationFormat>
  <Paragraphs>167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Бюджет П’ядицької об’єднаної територіальної громади на  2020 рік</vt:lpstr>
      <vt:lpstr>Дохідна  частина проекту бюджету на 2020 рік планується в сумі 56 853 000,00</vt:lpstr>
      <vt:lpstr>Видаткова частина проекту бюджету на 2020 рік планується в сумі: 56 853 000,00</vt:lpstr>
      <vt:lpstr>Утримання апарату всього: 5 612 430,00</vt:lpstr>
      <vt:lpstr>Дитячі садки всього: 5 530 260,00</vt:lpstr>
      <vt:lpstr>Школи всього: 34 930 300,00</vt:lpstr>
      <vt:lpstr>Музична школа всього: 1 087 800,00</vt:lpstr>
      <vt:lpstr>Позашкілля всього: 321 800,00</vt:lpstr>
      <vt:lpstr>Спортивна школа всього: 1 798 800,00</vt:lpstr>
      <vt:lpstr>Бібліотеки всього: 519 000,00</vt:lpstr>
      <vt:lpstr>Будинки культури всього: 1 505 500,00</vt:lpstr>
      <vt:lpstr>Соціальна сфера всього: 613 660,00</vt:lpstr>
      <vt:lpstr>Організація благоустрою всього: 1 546 650,00</vt:lpstr>
      <vt:lpstr>Інші витрати всього: 938 500,00</vt:lpstr>
      <vt:lpstr>Медицина всього: 2 448 300,00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бюджету на 2020 рік</dc:title>
  <dc:creator>Економіст</dc:creator>
  <cp:lastModifiedBy>Економіст</cp:lastModifiedBy>
  <cp:revision>130</cp:revision>
  <dcterms:created xsi:type="dcterms:W3CDTF">2019-11-06T11:28:58Z</dcterms:created>
  <dcterms:modified xsi:type="dcterms:W3CDTF">2019-12-24T08:13:04Z</dcterms:modified>
</cp:coreProperties>
</file>