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64" r:id="rId3"/>
    <p:sldId id="263" r:id="rId4"/>
    <p:sldId id="262" r:id="rId5"/>
    <p:sldId id="260" r:id="rId6"/>
    <p:sldId id="266" r:id="rId7"/>
    <p:sldId id="267" r:id="rId8"/>
    <p:sldId id="268" r:id="rId9"/>
    <p:sldId id="269" r:id="rId10"/>
    <p:sldId id="270" r:id="rId11"/>
    <p:sldId id="271" r:id="rId12"/>
    <p:sldId id="272" r:id="rId13"/>
  </p:sldIdLst>
  <p:sldSz cx="12192000" cy="6858000"/>
  <p:notesSz cx="6858000" cy="9144000"/>
  <p:custDataLst>
    <p:tags r:id="rId15"/>
  </p:custDataLst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1E1E78"/>
    <a:srgbClr val="CC0000"/>
    <a:srgbClr val="666699"/>
    <a:srgbClr val="3399FF"/>
    <a:srgbClr val="04374A"/>
    <a:srgbClr val="E59074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4604" autoAdjust="0"/>
  </p:normalViewPr>
  <p:slideViewPr>
    <p:cSldViewPr>
      <p:cViewPr varScale="1">
        <p:scale>
          <a:sx n="62" d="100"/>
          <a:sy n="62" d="100"/>
        </p:scale>
        <p:origin x="-462" y="-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FFCC1B70-A5B3-4AA1-A687-21E6A98A72A3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cs typeface="+mn-cs"/>
              </a:defRPr>
            </a:lvl1pPr>
          </a:lstStyle>
          <a:p>
            <a:pPr>
              <a:defRPr/>
            </a:pPr>
            <a:fld id="{8825F0DD-7580-4F7A-A980-2CFECE653B2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presentation-creation.ru/powerpoint-templates.html" TargetMode="External"/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r>
              <a:rPr lang="ru-RU" smtClean="0"/>
              <a:t>Оригинальные шаблоны для презентаций: </a:t>
            </a:r>
            <a:r>
              <a:rPr lang="ru-RU" smtClean="0">
                <a:hlinkClick r:id="rId3"/>
              </a:rPr>
              <a:t>https://presentation-creation.ru/powerpoint-templates.html</a:t>
            </a:r>
            <a:r>
              <a:rPr lang="en-US" smtClean="0"/>
              <a:t> </a:t>
            </a:r>
            <a:endParaRPr lang="ru-RU" smtClean="0"/>
          </a:p>
          <a:p>
            <a:pPr>
              <a:spcBef>
                <a:spcPct val="0"/>
              </a:spcBef>
            </a:pPr>
            <a:r>
              <a:rPr lang="ru-RU" smtClean="0"/>
              <a:t>Бесплатно и без регистрации.</a:t>
            </a:r>
          </a:p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5AFDF1D-E6B0-4F2C-8713-D2EAD13C4C5B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Місце для зображення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6" name="Місце для нотаток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uk-UA" smtClean="0"/>
          </a:p>
        </p:txBody>
      </p:sp>
      <p:sp>
        <p:nvSpPr>
          <p:cNvPr id="21507" name="Місце для номера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B462DDE-9222-4B23-8335-166ACC02DC79}" type="slidenum">
              <a:rPr lang="ru-RU">
                <a:cs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ru-RU">
              <a:cs typeface="Arial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s://presentation-creation.ru/" TargetMode="External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07435" y="980728"/>
            <a:ext cx="10273141" cy="1728192"/>
          </a:xfrm>
        </p:spPr>
        <p:txBody>
          <a:bodyPr/>
          <a:lstStyle>
            <a:lvl1pPr>
              <a:defRPr b="1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2C62DE92-DF14-4431-B37A-3378E5F768BA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 dirty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ED6A8760-8727-42B3-A81C-408960D0C5F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4C371F-4113-41D7-9D3E-36584A2E3D92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C86C03-6571-44A2-95CF-58182A111A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F040B4-F906-4C99-9E87-1BDB12A48A21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5A0540-1A4E-40DA-AF8B-DA11884F3A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Заголовок і об’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mtClean="0"/>
              <a:t>Зразок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uk-UA" smtClean="0"/>
              <a:t>Редагувати стиль зразка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П’ятий рівень</a:t>
            </a:r>
            <a:endParaRPr lang="uk-UA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uk-UA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827E09-9036-4275-87E5-CE788B16913F}" type="slidenum">
              <a:rPr lang="ru-RU" altLang="uk-UA"/>
              <a:pPr>
                <a:defRPr/>
              </a:pPr>
              <a:t>‹#›</a:t>
            </a:fld>
            <a:endParaRPr lang="ru-RU" altLang="uk-UA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16">
            <a:hlinkClick r:id="rId2"/>
          </p:cNvPr>
          <p:cNvPicPr>
            <a:picLocks noChangeAspect="1"/>
          </p:cNvPicPr>
          <p:nvPr userDrawn="1"/>
        </p:nvPicPr>
        <p:blipFill>
          <a:blip r:embed="rId3"/>
          <a:srcRect/>
          <a:stretch>
            <a:fillRect/>
          </a:stretch>
        </p:blipFill>
        <p:spPr bwMode="auto">
          <a:xfrm>
            <a:off x="-2160588" y="46038"/>
            <a:ext cx="100965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"/>
          <p:cNvSpPr>
            <a:spLocks noGrp="1"/>
          </p:cNvSpPr>
          <p:nvPr>
            <p:ph type="title"/>
          </p:nvPr>
        </p:nvSpPr>
        <p:spPr>
          <a:xfrm>
            <a:off x="1487488" y="1124744"/>
            <a:ext cx="9456373" cy="1013382"/>
          </a:xfrm>
          <a:prstGeom prst="rect">
            <a:avLst/>
          </a:prstGeom>
        </p:spPr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4" name="Текст 2"/>
          <p:cNvSpPr>
            <a:spLocks noGrp="1"/>
          </p:cNvSpPr>
          <p:nvPr>
            <p:ph idx="1"/>
          </p:nvPr>
        </p:nvSpPr>
        <p:spPr>
          <a:xfrm>
            <a:off x="143339" y="2276872"/>
            <a:ext cx="11905323" cy="3960440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CF55AB85-7D15-46A8-A23E-A8BB875A4A83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r"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1C61A0AD-6139-4FF0-9CAF-F32C527441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99723" y="4406901"/>
            <a:ext cx="8256917" cy="1362075"/>
          </a:xfrm>
        </p:spPr>
        <p:txBody>
          <a:bodyPr anchor="t"/>
          <a:lstStyle>
            <a:lvl1pPr algn="l">
              <a:defRPr sz="4000" b="1" cap="all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599723" y="2906713"/>
            <a:ext cx="8256917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DDDB6-13DF-4F0C-8457-98725A4BF81C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2B7EAB-17FF-4922-971A-E3D1423405F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239350" y="1988841"/>
            <a:ext cx="5664629" cy="4525963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88022" y="1999382"/>
            <a:ext cx="5664629" cy="4525963"/>
          </a:xfrm>
        </p:spPr>
        <p:txBody>
          <a:bodyPr/>
          <a:lstStyle>
            <a:lvl1pPr>
              <a:defRPr sz="2800">
                <a:solidFill>
                  <a:schemeClr val="accent1">
                    <a:lumMod val="75000"/>
                  </a:schemeClr>
                </a:solidFill>
              </a:defRPr>
            </a:lvl1pPr>
            <a:lvl2pPr>
              <a:defRPr sz="2400">
                <a:solidFill>
                  <a:schemeClr val="accent1">
                    <a:lumMod val="75000"/>
                  </a:schemeClr>
                </a:solidFill>
              </a:defRPr>
            </a:lvl2pPr>
            <a:lvl3pPr>
              <a:defRPr sz="2000">
                <a:solidFill>
                  <a:schemeClr val="accent1">
                    <a:lumMod val="75000"/>
                  </a:schemeClr>
                </a:solidFill>
              </a:defRPr>
            </a:lvl3pPr>
            <a:lvl4pPr>
              <a:defRPr sz="1800">
                <a:solidFill>
                  <a:schemeClr val="accent1">
                    <a:lumMod val="75000"/>
                  </a:schemeClr>
                </a:solidFill>
              </a:defRPr>
            </a:lvl4pPr>
            <a:lvl5pPr>
              <a:defRPr sz="1800">
                <a:solidFill>
                  <a:schemeClr val="accent1">
                    <a:lumMod val="7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AC373C3A-C94D-4B2A-9077-03E20693759B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9024938" y="6356350"/>
            <a:ext cx="2844800" cy="365125"/>
          </a:xfrm>
        </p:spPr>
        <p:txBody>
          <a:bodyPr/>
          <a:lstStyle>
            <a:lvl1pPr>
              <a:defRPr smtClean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>
              <a:defRPr/>
            </a:pPr>
            <a:fld id="{6D090958-8B23-4178-88DC-A4668EC267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3392" y="1916832"/>
            <a:ext cx="528058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23392" y="2544067"/>
            <a:ext cx="5280587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299740" y="1925142"/>
            <a:ext cx="5282661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299740" y="2502048"/>
            <a:ext cx="5282661" cy="3951288"/>
          </a:xfrm>
        </p:spPr>
        <p:txBody>
          <a:bodyPr/>
          <a:lstStyle>
            <a:lvl1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16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609600" y="6376988"/>
            <a:ext cx="2844800" cy="365125"/>
          </a:xfrm>
        </p:spPr>
        <p:txBody>
          <a:bodyPr/>
          <a:lstStyle>
            <a:lvl1pPr>
              <a:defRPr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E434DE96-9BC3-4551-9E2C-273D91784DA8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165600" y="6376988"/>
            <a:ext cx="3860800" cy="365125"/>
          </a:xfrm>
        </p:spPr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>
              <a:defRPr/>
            </a:pPr>
            <a:fld id="{82283178-297C-4A4E-8ABF-BC5BA352F0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6AB7E-6127-4264-B0F1-3E3C3DA3DBBC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D67FBE-D19B-4C10-8F5F-09A2DCD92AC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F56688-C1AC-4447-A578-ABA32B7775A2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CB0A1C-5756-4A3F-99CE-074A8FF570C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1" y="513622"/>
            <a:ext cx="4011084" cy="921478"/>
          </a:xfrm>
        </p:spPr>
        <p:txBody>
          <a:bodyPr anchor="b"/>
          <a:lstStyle>
            <a:lvl1pPr algn="l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51851" y="1916833"/>
            <a:ext cx="6815667" cy="4353347"/>
          </a:xfrm>
        </p:spPr>
        <p:txBody>
          <a:bodyPr/>
          <a:lstStyle>
            <a:lvl1pPr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>
              <a:defRPr sz="2800">
                <a:solidFill>
                  <a:schemeClr val="tx1">
                    <a:lumMod val="65000"/>
                    <a:lumOff val="35000"/>
                  </a:schemeClr>
                </a:solidFill>
              </a:defRPr>
            </a:lvl2pPr>
            <a:lvl3pPr>
              <a:defRPr sz="2400">
                <a:solidFill>
                  <a:schemeClr val="tx1">
                    <a:lumMod val="65000"/>
                    <a:lumOff val="35000"/>
                  </a:schemeClr>
                </a:solidFill>
              </a:defRPr>
            </a:lvl3pPr>
            <a:lvl4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4pPr>
            <a:lvl5pPr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150E59-6B9F-4437-9410-F043DAB9F288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A2D592-EEB1-4D81-A06D-9FAB37C4C1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91744" y="4800600"/>
            <a:ext cx="7315200" cy="566738"/>
          </a:xfrm>
        </p:spPr>
        <p:txBody>
          <a:bodyPr anchor="b"/>
          <a:lstStyle>
            <a:lvl1pPr algn="l"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791744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791744" y="5367338"/>
            <a:ext cx="7315200" cy="804862"/>
          </a:xfrm>
        </p:spPr>
        <p:txBody>
          <a:bodyPr/>
          <a:lstStyle>
            <a:lvl1pPr marL="0" indent="0">
              <a:buNone/>
              <a:defRPr sz="14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B5C448-E3DC-4C66-8698-D3E0FA33B8F3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973F33-E5B0-4120-A6D5-BC2C1BE8F5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hyperlink" Target="https://presentation-creation.ru/" TargetMode="Externa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87488" y="1125538"/>
            <a:ext cx="9456737" cy="10128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142875" y="2276475"/>
            <a:ext cx="11906250" cy="3960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A6DC739A-CA76-4056-BC7E-AE848351EE2B}" type="datetimeFigureOut">
              <a:rPr lang="ru-RU"/>
              <a:pPr>
                <a:defRPr/>
              </a:pPr>
              <a:t>30.04.2020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0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DDF65A3E-E8BC-49BE-A379-073B2C5178F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pic>
        <p:nvPicPr>
          <p:cNvPr id="1031" name="Рисунок 6">
            <a:hlinkClick r:id="rId15"/>
          </p:cNvPr>
          <p:cNvPicPr>
            <a:picLocks noChangeAspect="1"/>
          </p:cNvPicPr>
          <p:nvPr userDrawn="1"/>
        </p:nvPicPr>
        <p:blipFill>
          <a:blip r:embed="rId16"/>
          <a:srcRect/>
          <a:stretch>
            <a:fillRect/>
          </a:stretch>
        </p:blipFill>
        <p:spPr bwMode="auto">
          <a:xfrm>
            <a:off x="-2160588" y="46038"/>
            <a:ext cx="1009650" cy="757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54" r:id="rId3"/>
    <p:sldLayoutId id="2147483663" r:id="rId4"/>
    <p:sldLayoutId id="214748366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  <p:sldLayoutId id="2147483665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rgbClr val="595959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595959"/>
          </a:solidFill>
          <a:latin typeface="Franklin Gothic Medium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595959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595959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95959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595959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595959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openxmlformats.org/officeDocument/2006/relationships/image" Target="../media/image39.jpeg"/><Relationship Id="rId7" Type="http://schemas.openxmlformats.org/officeDocument/2006/relationships/image" Target="../media/image43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2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50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9.jpeg"/><Relationship Id="rId5" Type="http://schemas.openxmlformats.org/officeDocument/2006/relationships/image" Target="../media/image48.jpeg"/><Relationship Id="rId4" Type="http://schemas.openxmlformats.org/officeDocument/2006/relationships/image" Target="../media/image4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e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jpeg"/><Relationship Id="rId7" Type="http://schemas.openxmlformats.org/officeDocument/2006/relationships/image" Target="../media/image21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0.png"/><Relationship Id="rId5" Type="http://schemas.openxmlformats.org/officeDocument/2006/relationships/image" Target="../media/image19.jpeg"/><Relationship Id="rId10" Type="http://schemas.openxmlformats.org/officeDocument/2006/relationships/image" Target="../media/image24.jpeg"/><Relationship Id="rId4" Type="http://schemas.openxmlformats.org/officeDocument/2006/relationships/image" Target="../media/image18.jpeg"/><Relationship Id="rId9" Type="http://schemas.openxmlformats.org/officeDocument/2006/relationships/image" Target="../media/image2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07368" y="692696"/>
            <a:ext cx="1116124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Дистанціна </a:t>
            </a:r>
            <a:b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</a:br>
            <a: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навчально-тренувальна робота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тренерів-викладачів </a:t>
            </a:r>
            <a:b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</a:br>
            <a: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дитячо-юнацької спортивної школи</a:t>
            </a:r>
            <a:b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</a:br>
            <a:r>
              <a:rPr lang="uk-UA" altLang="uk-UA" sz="40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 в умовах карантину</a:t>
            </a:r>
            <a:endParaRPr lang="uk-UA" sz="40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1E1E78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  <a:cs typeface="+mn-cs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5146" y="5661248"/>
            <a:ext cx="11161240" cy="107721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uk-UA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ДИТЯЧО-ЮНАЦЬКА СПОРТИВНА ШКОЛА</a:t>
            </a:r>
            <a:br>
              <a:rPr lang="ru-RU" altLang="uk-UA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</a:br>
            <a:r>
              <a:rPr lang="ru-RU" altLang="uk-UA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 </a:t>
            </a:r>
            <a:r>
              <a:rPr lang="ru-RU" altLang="uk-UA" sz="32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П`ядицької</a:t>
            </a:r>
            <a:r>
              <a:rPr lang="ru-RU" altLang="uk-UA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 </a:t>
            </a:r>
            <a:r>
              <a:rPr lang="ru-RU" altLang="uk-UA" sz="3200" b="1" dirty="0" err="1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сільської</a:t>
            </a:r>
            <a:r>
              <a:rPr lang="ru-RU" altLang="uk-UA" sz="3200" b="1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1E1E78"/>
                </a:solidFill>
                <a:effectLst>
                  <a:outerShdw dist="38100" dir="2640000" algn="bl" rotWithShape="0">
                    <a:schemeClr val="accent1"/>
                  </a:outerShdw>
                </a:effectLst>
                <a:latin typeface="Batang" panose="02030600000101010101" pitchFamily="18" charset="-127"/>
                <a:ea typeface="Batang" panose="02030600000101010101" pitchFamily="18" charset="-127"/>
                <a:cs typeface="+mn-cs"/>
              </a:rPr>
              <a:t> ради ОТГ</a:t>
            </a:r>
            <a:endParaRPr lang="uk-UA" sz="3200" b="1" dirty="0">
              <a:ln w="12700">
                <a:solidFill>
                  <a:schemeClr val="accent1"/>
                </a:solidFill>
                <a:prstDash val="solid"/>
              </a:ln>
              <a:solidFill>
                <a:srgbClr val="1E1E78"/>
              </a:solidFill>
              <a:effectLst>
                <a:outerShdw dist="38100" dir="2640000" algn="bl" rotWithShape="0">
                  <a:schemeClr val="accent1"/>
                </a:outerShdw>
              </a:effectLst>
              <a:latin typeface="Batang" panose="02030600000101010101" pitchFamily="18" charset="-127"/>
              <a:ea typeface="Batang" panose="02030600000101010101" pitchFamily="18" charset="-127"/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Рисунок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9988" y="2473325"/>
            <a:ext cx="3216275" cy="28797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6626" name="Рисунок 3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24250" y="2895600"/>
            <a:ext cx="2160588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12275" y="3017838"/>
            <a:ext cx="2879725" cy="38401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/>
          <a:srcRect l="710" t="29328" r="-710" b="20570"/>
          <a:stretch/>
        </p:blipFill>
        <p:spPr>
          <a:xfrm>
            <a:off x="4173538" y="44450"/>
            <a:ext cx="2879725" cy="29527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6"/>
          <a:srcRect t="15539"/>
          <a:stretch/>
        </p:blipFill>
        <p:spPr>
          <a:xfrm>
            <a:off x="966788" y="620713"/>
            <a:ext cx="2879725" cy="324326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7"/>
          <a:srcRect t="5728"/>
          <a:stretch/>
        </p:blipFill>
        <p:spPr>
          <a:xfrm>
            <a:off x="3370263" y="2895600"/>
            <a:ext cx="2879725" cy="37655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8"/>
          <a:srcRect t="15338" b="9677"/>
          <a:stretch/>
        </p:blipFill>
        <p:spPr>
          <a:xfrm>
            <a:off x="169863" y="3689350"/>
            <a:ext cx="2879725" cy="31686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682579" y="908720"/>
            <a:ext cx="4608512" cy="1836204"/>
          </a:xfrm>
          <a:prstGeom prst="rect">
            <a:avLst/>
          </a:prstGeom>
        </p:spPr>
        <p:txBody>
          <a:bodyPr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uk-UA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Плавальний басейн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с.Турка</a:t>
            </a:r>
            <a:endParaRPr lang="ru-RU" altLang="uk-UA" sz="3200" dirty="0">
              <a:ln>
                <a:solidFill>
                  <a:srgbClr val="1E1E78"/>
                </a:solidFill>
              </a:ln>
              <a:solidFill>
                <a:srgbClr val="1E1E78"/>
              </a:solidFill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9206726" y="2420888"/>
            <a:ext cx="2880000" cy="38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227019" y="3018000"/>
            <a:ext cx="2880000" cy="38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3779757" y="2564904"/>
            <a:ext cx="2880000" cy="38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390567" y="2987791"/>
            <a:ext cx="2880000" cy="38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/>
            </a:extLst>
          </a:blip>
          <a:srcRect t="28128" b="6240"/>
          <a:stretch/>
        </p:blipFill>
        <p:spPr>
          <a:xfrm>
            <a:off x="7958060" y="184060"/>
            <a:ext cx="2880000" cy="252028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50606" y="185784"/>
            <a:ext cx="2880000" cy="38400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algn="ctr">
              <a:buFont typeface="Arial" charset="0"/>
              <a:buNone/>
            </a:pPr>
            <a:r>
              <a:rPr lang="uk-UA" sz="3600" b="1" i="1" smtClean="0">
                <a:solidFill>
                  <a:srgbClr val="1E1E78"/>
                </a:solidFill>
              </a:rPr>
              <a:t>Тренери-викладачі та вихованці дитячо-юнацької спортивної школи щиро вірять, що скоро закінчиться карантин і ми всі з нетерпінням зможемо приступити до тренувальної та змагальної діяльності з новими силами.</a:t>
            </a:r>
            <a:r>
              <a:rPr lang="ru-RU" sz="3600" b="1" i="1" smtClean="0">
                <a:solidFill>
                  <a:srgbClr val="1E1E78"/>
                </a:solidFill>
              </a:rPr>
              <a:t/>
            </a:r>
            <a:br>
              <a:rPr lang="ru-RU" sz="3600" b="1" i="1" smtClean="0">
                <a:solidFill>
                  <a:srgbClr val="1E1E78"/>
                </a:solidFill>
              </a:rPr>
            </a:br>
            <a:r>
              <a:rPr lang="ru-RU" sz="3600" b="1" i="1" smtClean="0">
                <a:solidFill>
                  <a:srgbClr val="1E1E78"/>
                </a:solidFill>
              </a:rPr>
              <a:t/>
            </a:r>
            <a:br>
              <a:rPr lang="ru-RU" sz="3600" b="1" i="1" smtClean="0">
                <a:solidFill>
                  <a:srgbClr val="1E1E78"/>
                </a:solidFill>
              </a:rPr>
            </a:br>
            <a:r>
              <a:rPr lang="ru-RU" sz="3600" b="1" i="1" smtClean="0">
                <a:solidFill>
                  <a:srgbClr val="1E1E78"/>
                </a:solidFill>
              </a:rPr>
              <a:t>Успіхів, терпіння та натхнення нам усім!</a:t>
            </a: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223792" y="4005064"/>
            <a:ext cx="7633525" cy="1944216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uk-UA" sz="2800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Але завдяки новаторським ідеям та креативності тренерів-викладачів з видів спорту, навчально-тренувальна робота в закладі не зупинилася.</a:t>
            </a:r>
            <a:endParaRPr lang="uk-UA" sz="2800" cap="none" dirty="0">
              <a:ln w="22225">
                <a:solidFill>
                  <a:schemeClr val="accent2"/>
                </a:solidFill>
                <a:prstDash val="solid"/>
              </a:ln>
              <a:solidFill>
                <a:srgbClr val="1E1E78"/>
              </a:solidFill>
              <a:effectLst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191344" y="1772816"/>
            <a:ext cx="8256917" cy="1944216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spcBef>
                <a:spcPct val="0"/>
              </a:spcBef>
              <a:buNone/>
              <a:defRPr sz="4000" b="1" kern="1200" cap="all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uk-UA" altLang="uk-UA" sz="2800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У зв'язку зі світовою пандемією </a:t>
            </a:r>
            <a:r>
              <a:rPr lang="en-US" altLang="uk-UA" sz="2800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COVID-19, </a:t>
            </a:r>
            <a:r>
              <a:rPr lang="uk-UA" altLang="uk-UA" sz="2800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у ДЮСШ </a:t>
            </a:r>
            <a:r>
              <a:rPr lang="uk-UA" altLang="uk-UA" sz="2800" cap="none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П`ядицької</a:t>
            </a:r>
            <a:r>
              <a:rPr lang="uk-UA" altLang="uk-UA" sz="2800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сільської ради ОТГ відділу освіти, культури, молоді та спорту </a:t>
            </a:r>
            <a:r>
              <a:rPr lang="uk-UA" altLang="uk-UA" sz="2800" cap="none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П`ядицької</a:t>
            </a:r>
            <a:r>
              <a:rPr lang="uk-UA" altLang="uk-UA" sz="2800" cap="none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ОТГ призупинено спортивну та змагальну діяльність. </a:t>
            </a:r>
          </a:p>
        </p:txBody>
      </p:sp>
      <p:pic>
        <p:nvPicPr>
          <p:cNvPr id="17411" name="Рисунок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96225" y="254000"/>
            <a:ext cx="4079875" cy="3030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Рисунок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6350" y="4005263"/>
            <a:ext cx="4602163" cy="285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965504" y="1906232"/>
            <a:ext cx="5735960" cy="5234207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Адміністраці</a:t>
            </a:r>
            <a:r>
              <a:rPr lang="uk-UA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єю</a:t>
            </a:r>
            <a:r>
              <a:rPr lang="uk-UA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спортивної школи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розроблено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план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роботи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на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період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карантину за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підтримки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інформаційно-комунікаційних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технологій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. Для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розсилання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дистанційного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матеріалу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та при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спілкуванні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з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вихованцями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тренер</a:t>
            </a:r>
            <a:r>
              <a:rPr lang="uk-UA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и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-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викладачі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застосовують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сучасні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інформаційно-комунікаційні</a:t>
            </a:r>
            <a:r>
              <a:rPr lang="ru-RU" altLang="uk-UA" sz="2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</a:t>
            </a:r>
            <a:r>
              <a:rPr lang="ru-RU" altLang="uk-UA" sz="2800" b="1" dirty="0" err="1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ресурси</a:t>
            </a:r>
            <a:endParaRPr lang="ru-RU" sz="2800" b="1" dirty="0">
              <a:ln w="22225">
                <a:solidFill>
                  <a:schemeClr val="accent2"/>
                </a:solidFill>
                <a:prstDash val="solid"/>
              </a:ln>
              <a:solidFill>
                <a:srgbClr val="1E1E78"/>
              </a:solidFill>
              <a:effectLst/>
            </a:endParaRPr>
          </a:p>
        </p:txBody>
      </p:sp>
      <p:sp>
        <p:nvSpPr>
          <p:cNvPr id="4" name="Line 253"/>
          <p:cNvSpPr>
            <a:spLocks noChangeShapeType="1"/>
          </p:cNvSpPr>
          <p:nvPr/>
        </p:nvSpPr>
        <p:spPr bwMode="gray">
          <a:xfrm>
            <a:off x="403225" y="5594350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" name="Rectangle 254"/>
          <p:cNvSpPr>
            <a:spLocks noChangeArrowheads="1"/>
          </p:cNvSpPr>
          <p:nvPr/>
        </p:nvSpPr>
        <p:spPr bwMode="gray">
          <a:xfrm rot="3419336">
            <a:off x="119062" y="5018088"/>
            <a:ext cx="479425" cy="5207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folHlink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8436" name="Text Box 255"/>
          <p:cNvSpPr txBox="1">
            <a:spLocks noChangeArrowheads="1"/>
          </p:cNvSpPr>
          <p:nvPr/>
        </p:nvSpPr>
        <p:spPr bwMode="gray">
          <a:xfrm>
            <a:off x="174625" y="506095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4</a:t>
            </a:r>
          </a:p>
        </p:txBody>
      </p:sp>
      <p:sp>
        <p:nvSpPr>
          <p:cNvPr id="7" name="Line 256"/>
          <p:cNvSpPr>
            <a:spLocks noChangeShapeType="1"/>
          </p:cNvSpPr>
          <p:nvPr/>
        </p:nvSpPr>
        <p:spPr bwMode="gray">
          <a:xfrm flipV="1">
            <a:off x="403225" y="3052763"/>
            <a:ext cx="4800600" cy="269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8" name="Rectangle 257"/>
          <p:cNvSpPr>
            <a:spLocks noChangeArrowheads="1"/>
          </p:cNvSpPr>
          <p:nvPr/>
        </p:nvSpPr>
        <p:spPr bwMode="gray">
          <a:xfrm rot="3419336">
            <a:off x="119062" y="2503488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9" name="Text Box 258"/>
          <p:cNvSpPr txBox="1">
            <a:spLocks noChangeArrowheads="1"/>
          </p:cNvSpPr>
          <p:nvPr/>
        </p:nvSpPr>
        <p:spPr bwMode="gray">
          <a:xfrm>
            <a:off x="1470025" y="2590800"/>
            <a:ext cx="898525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Viber</a:t>
            </a:r>
          </a:p>
        </p:txBody>
      </p:sp>
      <p:sp>
        <p:nvSpPr>
          <p:cNvPr id="18440" name="Text Box 259"/>
          <p:cNvSpPr txBox="1">
            <a:spLocks noChangeArrowheads="1"/>
          </p:cNvSpPr>
          <p:nvPr/>
        </p:nvSpPr>
        <p:spPr bwMode="gray">
          <a:xfrm>
            <a:off x="174625" y="254635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11" name="Line 260"/>
          <p:cNvSpPr>
            <a:spLocks noChangeShapeType="1"/>
          </p:cNvSpPr>
          <p:nvPr/>
        </p:nvSpPr>
        <p:spPr bwMode="gray">
          <a:xfrm>
            <a:off x="403225" y="3917950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2" name="Rectangle 261"/>
          <p:cNvSpPr>
            <a:spLocks noChangeArrowheads="1"/>
          </p:cNvSpPr>
          <p:nvPr/>
        </p:nvSpPr>
        <p:spPr bwMode="gray">
          <a:xfrm rot="3419336">
            <a:off x="119062" y="3341688"/>
            <a:ext cx="479425" cy="5207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8443" name="Text Box 262"/>
          <p:cNvSpPr txBox="1">
            <a:spLocks noChangeArrowheads="1"/>
          </p:cNvSpPr>
          <p:nvPr/>
        </p:nvSpPr>
        <p:spPr bwMode="gray">
          <a:xfrm>
            <a:off x="174625" y="338455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14" name="Line 263"/>
          <p:cNvSpPr>
            <a:spLocks noChangeShapeType="1"/>
          </p:cNvSpPr>
          <p:nvPr/>
        </p:nvSpPr>
        <p:spPr bwMode="gray">
          <a:xfrm>
            <a:off x="404813" y="4754563"/>
            <a:ext cx="4799012" cy="1587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5" name="Rectangle 264"/>
          <p:cNvSpPr>
            <a:spLocks noChangeArrowheads="1"/>
          </p:cNvSpPr>
          <p:nvPr/>
        </p:nvSpPr>
        <p:spPr bwMode="gray">
          <a:xfrm rot="3419336">
            <a:off x="119062" y="4179888"/>
            <a:ext cx="479425" cy="5207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5400000" scaled="1"/>
          </a:gradFill>
          <a:ln w="9525">
            <a:miter lim="800000"/>
            <a:headEnd/>
            <a:tailEnd/>
          </a:ln>
          <a:effectLst/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chemeClr val="hlink"/>
            </a:extrusionClr>
          </a:sp3d>
        </p:spPr>
        <p:txBody>
          <a:bodyPr wrap="none" anchor="ctr">
            <a:flatTx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bg1"/>
              </a:solidFill>
              <a:latin typeface="+mn-lt"/>
              <a:cs typeface="+mn-cs"/>
            </a:endParaRPr>
          </a:p>
        </p:txBody>
      </p:sp>
      <p:sp>
        <p:nvSpPr>
          <p:cNvPr id="18446" name="Text Box 265"/>
          <p:cNvSpPr txBox="1">
            <a:spLocks noChangeArrowheads="1"/>
          </p:cNvSpPr>
          <p:nvPr/>
        </p:nvSpPr>
        <p:spPr bwMode="gray">
          <a:xfrm>
            <a:off x="174625" y="4222750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3</a:t>
            </a:r>
          </a:p>
        </p:txBody>
      </p:sp>
      <p:sp>
        <p:nvSpPr>
          <p:cNvPr id="17" name="Line 266"/>
          <p:cNvSpPr>
            <a:spLocks noChangeShapeType="1"/>
          </p:cNvSpPr>
          <p:nvPr/>
        </p:nvSpPr>
        <p:spPr bwMode="gray">
          <a:xfrm>
            <a:off x="403225" y="6454775"/>
            <a:ext cx="4800600" cy="0"/>
          </a:xfrm>
          <a:prstGeom prst="line">
            <a:avLst/>
          </a:prstGeom>
          <a:noFill/>
          <a:ln w="25400">
            <a:solidFill>
              <a:schemeClr val="accent1">
                <a:lumMod val="75000"/>
              </a:schemeClr>
            </a:solidFill>
            <a:prstDash val="sysDot"/>
            <a:round/>
            <a:headEnd/>
            <a:tailEnd type="oval" w="med" len="med"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solidFill>
                <a:schemeClr val="accent1">
                  <a:lumMod val="50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18448" name="Rectangle 267"/>
          <p:cNvSpPr>
            <a:spLocks noChangeArrowheads="1"/>
          </p:cNvSpPr>
          <p:nvPr/>
        </p:nvSpPr>
        <p:spPr bwMode="ltGray">
          <a:xfrm rot="3419336">
            <a:off x="119062" y="5878513"/>
            <a:ext cx="479425" cy="520700"/>
          </a:xfrm>
          <a:prstGeom prst="rect">
            <a:avLst/>
          </a:prstGeom>
          <a:gradFill rotWithShape="1">
            <a:gsLst>
              <a:gs pos="0">
                <a:srgbClr val="990099"/>
              </a:gs>
              <a:gs pos="100000">
                <a:srgbClr val="470047"/>
              </a:gs>
            </a:gsLst>
            <a:lin ang="5400000" scaled="1"/>
          </a:gradFill>
          <a:ln w="9525">
            <a:miter lim="800000"/>
            <a:headEnd/>
            <a:tailEnd/>
          </a:ln>
          <a:scene3d>
            <a:camera prst="legacyPerspectiveFront">
              <a:rot lat="0" lon="1500000" rev="0"/>
            </a:camera>
            <a:lightRig rig="legacyFlat4" dir="b"/>
          </a:scene3d>
          <a:sp3d extrusionH="430200" prstMaterial="legacyMatte">
            <a:bevelT w="13500" h="13500" prst="angle"/>
            <a:bevelB w="13500" h="13500" prst="angle"/>
            <a:extrusionClr>
              <a:srgbClr val="990099"/>
            </a:extrusionClr>
          </a:sp3d>
        </p:spPr>
        <p:txBody>
          <a:bodyPr wrap="none" anchor="ctr">
            <a:flatTx/>
          </a:bodyPr>
          <a:lstStyle/>
          <a:p>
            <a:endParaRPr lang="ru-RU">
              <a:solidFill>
                <a:schemeClr val="bg1"/>
              </a:solidFill>
              <a:latin typeface="Franklin Gothic Book" pitchFamily="34" charset="0"/>
            </a:endParaRPr>
          </a:p>
        </p:txBody>
      </p:sp>
      <p:sp>
        <p:nvSpPr>
          <p:cNvPr id="18449" name="Text Box 268"/>
          <p:cNvSpPr txBox="1">
            <a:spLocks noChangeArrowheads="1"/>
          </p:cNvSpPr>
          <p:nvPr/>
        </p:nvSpPr>
        <p:spPr bwMode="gray">
          <a:xfrm>
            <a:off x="174625" y="5921375"/>
            <a:ext cx="354013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en-US" sz="2400" b="1">
                <a:solidFill>
                  <a:schemeClr val="bg1"/>
                </a:solidFill>
              </a:rPr>
              <a:t>5</a:t>
            </a:r>
          </a:p>
        </p:txBody>
      </p:sp>
      <p:sp>
        <p:nvSpPr>
          <p:cNvPr id="20" name="Text Box 269"/>
          <p:cNvSpPr txBox="1">
            <a:spLocks noChangeArrowheads="1"/>
          </p:cNvSpPr>
          <p:nvPr/>
        </p:nvSpPr>
        <p:spPr bwMode="gray">
          <a:xfrm>
            <a:off x="1470025" y="3452813"/>
            <a:ext cx="1395413" cy="4619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YouTube</a:t>
            </a:r>
          </a:p>
        </p:txBody>
      </p:sp>
      <p:sp>
        <p:nvSpPr>
          <p:cNvPr id="21" name="Text Box 270"/>
          <p:cNvSpPr txBox="1">
            <a:spLocks noChangeArrowheads="1"/>
          </p:cNvSpPr>
          <p:nvPr/>
        </p:nvSpPr>
        <p:spPr bwMode="gray">
          <a:xfrm>
            <a:off x="1470025" y="4292600"/>
            <a:ext cx="1450975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Telegram</a:t>
            </a:r>
          </a:p>
        </p:txBody>
      </p:sp>
      <p:sp>
        <p:nvSpPr>
          <p:cNvPr id="22" name="Text Box 271"/>
          <p:cNvSpPr txBox="1">
            <a:spLocks noChangeArrowheads="1"/>
          </p:cNvSpPr>
          <p:nvPr/>
        </p:nvSpPr>
        <p:spPr bwMode="gray">
          <a:xfrm>
            <a:off x="1470025" y="5133975"/>
            <a:ext cx="1106488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ZOOM</a:t>
            </a:r>
          </a:p>
        </p:txBody>
      </p:sp>
      <p:sp>
        <p:nvSpPr>
          <p:cNvPr id="23" name="Text Box 272"/>
          <p:cNvSpPr txBox="1">
            <a:spLocks noChangeArrowheads="1"/>
          </p:cNvSpPr>
          <p:nvPr/>
        </p:nvSpPr>
        <p:spPr bwMode="gray">
          <a:xfrm>
            <a:off x="1470025" y="5984875"/>
            <a:ext cx="2667000" cy="461963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fontAlgn="auto" hangingPunct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solidFill>
                  <a:schemeClr val="accent1">
                    <a:lumMod val="75000"/>
                  </a:schemeClr>
                </a:solidFill>
                <a:cs typeface="+mn-cs"/>
              </a:rPr>
              <a:t>Google classroom</a:t>
            </a:r>
            <a:endParaRPr lang="en-US" sz="2400" dirty="0">
              <a:solidFill>
                <a:schemeClr val="accent1">
                  <a:lumMod val="75000"/>
                </a:schemeClr>
              </a:solidFill>
              <a:cs typeface="+mn-cs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225" y="4833938"/>
            <a:ext cx="3097213" cy="199548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12738" y="3006725"/>
            <a:ext cx="2879726" cy="2582863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34500" y="4775200"/>
            <a:ext cx="2713038" cy="2032000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9624392" y="2348880"/>
            <a:ext cx="3085328" cy="173549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48200" y="5229225"/>
            <a:ext cx="3690938" cy="184467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768558" y="1748612"/>
            <a:ext cx="9042264" cy="4187003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uk-UA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Тренери-викладачі 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з футболу Михайло Кузьмич, Дмитро </a:t>
            </a:r>
            <a:r>
              <a:rPr lang="uk-UA" altLang="uk-UA" sz="32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Максим`юк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, Богдан </a:t>
            </a:r>
            <a:r>
              <a:rPr lang="uk-UA" altLang="uk-UA" sz="32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Адамський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 та  гандболу Мар`яна Дикун проводять онлайн заняття, </a:t>
            </a:r>
            <a:r>
              <a:rPr lang="uk-UA" altLang="uk-UA" sz="32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відеоуроки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, за допомогою яких відпрацьовують загально-фізичну підготовку, тактико-технічну та спеціально фізичну підготовку своїх </a:t>
            </a:r>
            <a:r>
              <a:rPr lang="uk-UA" altLang="uk-UA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вихованців 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/>
            </a:r>
            <a:b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</a:br>
            <a:endParaRPr lang="uk-UA" sz="3200" dirty="0">
              <a:ln w="22225">
                <a:solidFill>
                  <a:schemeClr val="accent2"/>
                </a:solidFill>
                <a:prstDash val="solid"/>
              </a:ln>
              <a:solidFill>
                <a:srgbClr val="1E1E78"/>
              </a:solidFill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 txBox="1">
            <a:spLocks/>
          </p:cNvSpPr>
          <p:nvPr/>
        </p:nvSpPr>
        <p:spPr>
          <a:xfrm>
            <a:off x="0" y="2852936"/>
            <a:ext cx="12192000" cy="4009837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uk-UA" altLang="uk-UA" sz="32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Через 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мобільний додаток </a:t>
            </a:r>
            <a:r>
              <a:rPr lang="en-US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Viber 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створили групу і роблять розсилку об'єму навантаження, комплекси фізичних вправ загально-фізичної підготовки для виконання в домашніх умовах практичних завдань спортсменам. Тренери-викладачі через інтернет-мережу </a:t>
            </a:r>
            <a:r>
              <a:rPr lang="en-US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Facebook 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проводять з своїми вихованцями перегляд </a:t>
            </a:r>
            <a:r>
              <a:rPr lang="uk-UA" altLang="uk-UA" sz="32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відеозйомок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Чемпіонатів України та Європи з футболу та гандболу, у тому числі </a:t>
            </a:r>
            <a:r>
              <a:rPr lang="uk-UA" altLang="uk-UA" sz="3200" dirty="0" err="1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відеозйомок</a:t>
            </a:r>
            <a:r>
              <a:rPr lang="uk-UA" altLang="uk-UA" sz="32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 навчально-тренувального процесу з подальшим його самостійним опрацюванням</a:t>
            </a:r>
            <a:endParaRPr lang="uk-UA" sz="3200" dirty="0">
              <a:ln w="22225">
                <a:solidFill>
                  <a:schemeClr val="accent2"/>
                </a:solidFill>
                <a:prstDash val="solid"/>
              </a:ln>
              <a:solidFill>
                <a:srgbClr val="1E1E78"/>
              </a:solidFill>
              <a:effectLst/>
            </a:endParaRPr>
          </a:p>
        </p:txBody>
      </p:sp>
      <p:sp>
        <p:nvSpPr>
          <p:cNvPr id="7" name="Заголовок 3"/>
          <p:cNvSpPr txBox="1">
            <a:spLocks/>
          </p:cNvSpPr>
          <p:nvPr/>
        </p:nvSpPr>
        <p:spPr>
          <a:xfrm>
            <a:off x="1307468" y="1533617"/>
            <a:ext cx="9577064" cy="1296145"/>
          </a:xfrm>
          <a:prstGeom prst="rect">
            <a:avLst/>
          </a:prstGeom>
        </p:spPr>
        <p:txBody>
          <a:bodyPr anchor="ctr"/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uk-UA" sz="6600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1E1E78"/>
                </a:solidFill>
                <a:effectLst/>
              </a:rPr>
              <a:t>Головне – безпека!!!</a:t>
            </a:r>
            <a:endParaRPr lang="uk-UA" sz="6600" dirty="0">
              <a:ln w="22225">
                <a:solidFill>
                  <a:schemeClr val="accent2"/>
                </a:solidFill>
                <a:prstDash val="solid"/>
              </a:ln>
              <a:solidFill>
                <a:srgbClr val="1E1E78"/>
              </a:solidFill>
              <a:effectLst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/>
          </p:nvPr>
        </p:nvSpPr>
        <p:spPr>
          <a:xfrm>
            <a:off x="3682579" y="908720"/>
            <a:ext cx="4608512" cy="1836204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k-UA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Відділення футболу </a:t>
            </a:r>
            <a:br>
              <a:rPr lang="uk-UA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</a:br>
            <a:r>
              <a:rPr lang="uk-UA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Тренер Михайло </a:t>
            </a:r>
            <a:r>
              <a:rPr lang="uk-UA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Кузьмич</a:t>
            </a:r>
            <a:r>
              <a:rPr lang="en-US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 </a:t>
            </a:r>
            <a:r>
              <a:rPr lang="uk-UA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та Богдан </a:t>
            </a:r>
            <a:r>
              <a:rPr lang="uk-UA" altLang="uk-UA" sz="3200" dirty="0" err="1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Адамський</a:t>
            </a:r>
            <a:r>
              <a:rPr lang="uk-UA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 </a:t>
            </a:r>
            <a:br>
              <a:rPr lang="uk-UA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</a:br>
            <a:r>
              <a:rPr lang="uk-UA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с. </a:t>
            </a:r>
            <a:r>
              <a:rPr lang="uk-UA" altLang="uk-UA" sz="3200" dirty="0" err="1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В.Кам’янка</a:t>
            </a:r>
            <a:endParaRPr lang="ru-RU" altLang="uk-UA" sz="3200" dirty="0">
              <a:ln>
                <a:solidFill>
                  <a:srgbClr val="1E1E78"/>
                </a:solidFill>
              </a:ln>
              <a:solidFill>
                <a:srgbClr val="1E1E78"/>
              </a:solidFill>
            </a:endParaRPr>
          </a:p>
        </p:txBody>
      </p:sp>
      <p:pic>
        <p:nvPicPr>
          <p:cNvPr id="77834" name="Picture 10" descr="0-02-05-58a562d6d901a8e1952b24b08ddc17e7b1c079d3ca7d0add6dffe03657348c46_full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191344" y="188640"/>
            <a:ext cx="3599683" cy="270000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91344" y="3238359"/>
            <a:ext cx="3282316" cy="246173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  <a:softEdge rad="63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3473661" y="2996952"/>
            <a:ext cx="2942830" cy="3923773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9178592" y="1325163"/>
            <a:ext cx="2970463" cy="4385876"/>
          </a:xfrm>
          <a:prstGeom prst="rect">
            <a:avLst/>
          </a:prstGeom>
          <a:ln>
            <a:noFill/>
          </a:ln>
          <a:effectLst>
            <a:softEdge rad="6350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6425006" y="2507317"/>
            <a:ext cx="2981622" cy="4047777"/>
          </a:xfrm>
          <a:prstGeom prst="rect">
            <a:avLst/>
          </a:prstGeom>
          <a:ln>
            <a:noFill/>
          </a:ln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9327729" y="1052736"/>
            <a:ext cx="2525362" cy="3676711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1709775" y="4180293"/>
            <a:ext cx="4720848" cy="2655477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40762" y="1052736"/>
            <a:ext cx="4128194" cy="2322109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040332" y="842553"/>
            <a:ext cx="2863873" cy="381849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2469214" y="856488"/>
            <a:ext cx="2599263" cy="3919430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9630496" y="3090710"/>
            <a:ext cx="2543177" cy="375899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46279" y="3374845"/>
            <a:ext cx="2351517" cy="3460925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545138" y="2734356"/>
            <a:ext cx="2451950" cy="3723542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499370" y="3630945"/>
            <a:ext cx="2354777" cy="3218760"/>
          </a:xfrm>
          <a:prstGeom prst="rect">
            <a:avLst/>
          </a:prstGeom>
          <a:effectLst>
            <a:softEdge rad="31750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682579" y="908720"/>
            <a:ext cx="4608512" cy="1836204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Відділення</a:t>
            </a:r>
            <a:r>
              <a:rPr lang="ru-RU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 </a:t>
            </a:r>
            <a: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футболу</a:t>
            </a:r>
            <a:b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</a:br>
            <a: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Тренер </a:t>
            </a:r>
            <a:endParaRPr lang="ru-RU" altLang="uk-UA" sz="3200" dirty="0" smtClean="0">
              <a:ln>
                <a:solidFill>
                  <a:srgbClr val="1E1E78"/>
                </a:solidFill>
              </a:ln>
              <a:solidFill>
                <a:srgbClr val="1E1E78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Дмитро</a:t>
            </a:r>
            <a:r>
              <a:rPr lang="ru-RU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 </a:t>
            </a:r>
            <a:r>
              <a:rPr lang="ru-RU" altLang="uk-UA" sz="3200" dirty="0" err="1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Максим`юк</a:t>
            </a:r>
            <a: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/>
            </a:r>
            <a:b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</a:br>
            <a:r>
              <a:rPr lang="ru-RU" altLang="uk-UA" sz="3200" dirty="0" err="1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с.Турка</a:t>
            </a:r>
            <a:endParaRPr lang="ru-RU" altLang="uk-UA" sz="3200" dirty="0">
              <a:ln>
                <a:solidFill>
                  <a:srgbClr val="1E1E78"/>
                </a:solidFill>
              </a:ln>
              <a:solidFill>
                <a:srgbClr val="1E1E78"/>
              </a:solidFill>
            </a:endParaRPr>
          </a:p>
        </p:txBody>
      </p:sp>
      <p:pic>
        <p:nvPicPr>
          <p:cNvPr id="5" name="Picture 7" descr="72989436_554177395353288_5683210359402397696_n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/>
            </a:extLst>
          </a:blip>
          <a:srcRect/>
          <a:stretch>
            <a:fillRect/>
          </a:stretch>
        </p:blipFill>
        <p:spPr>
          <a:xfrm>
            <a:off x="263352" y="188640"/>
            <a:ext cx="3599682" cy="270000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5064743" y="2744924"/>
            <a:ext cx="2796631" cy="28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9032785" y="672996"/>
            <a:ext cx="3139005" cy="31880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4670" y="3516739"/>
            <a:ext cx="2889028" cy="28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7459031" y="3362713"/>
            <a:ext cx="3208103" cy="318805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522341" y="3861048"/>
            <a:ext cx="2939713" cy="28800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/>
              <a:ext uri="{28A0092B-C50C-407E-A947-70E740481C1C}"/>
            </a:extLst>
          </a:blip>
          <a:srcRect t="12145" b="20149"/>
          <a:stretch/>
        </p:blipFill>
        <p:spPr>
          <a:xfrm>
            <a:off x="4092988" y="4144566"/>
            <a:ext cx="2880000" cy="288032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sp>
        <p:nvSpPr>
          <p:cNvPr id="4" name="Rectangle 2"/>
          <p:cNvSpPr txBox="1">
            <a:spLocks noChangeArrowheads="1"/>
          </p:cNvSpPr>
          <p:nvPr/>
        </p:nvSpPr>
        <p:spPr>
          <a:xfrm>
            <a:off x="3682579" y="908720"/>
            <a:ext cx="4608512" cy="1836204"/>
          </a:xfrm>
          <a:prstGeom prst="rect">
            <a:avLst/>
          </a:prstGeom>
        </p:spPr>
        <p:txBody>
          <a:bodyPr anchor="ctr">
            <a:normAutofit fontScale="90000"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ru-RU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Відділення</a:t>
            </a:r>
            <a:r>
              <a:rPr lang="ru-RU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 гандболу</a:t>
            </a:r>
            <a: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/>
            </a:r>
            <a:b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</a:br>
            <a: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Тренер </a:t>
            </a:r>
            <a:endParaRPr lang="ru-RU" altLang="uk-UA" sz="3200" dirty="0" smtClean="0">
              <a:ln>
                <a:solidFill>
                  <a:srgbClr val="1E1E78"/>
                </a:solidFill>
              </a:ln>
              <a:solidFill>
                <a:srgbClr val="1E1E78"/>
              </a:solidFill>
            </a:endParaRPr>
          </a:p>
          <a:p>
            <a:pPr fontAlgn="auto">
              <a:spcAft>
                <a:spcPts val="0"/>
              </a:spcAft>
              <a:defRPr/>
            </a:pPr>
            <a:r>
              <a:rPr lang="ru-RU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Мар</a:t>
            </a:r>
            <a:r>
              <a:rPr lang="en-US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’</a:t>
            </a:r>
            <a:r>
              <a:rPr lang="uk-UA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яна</a:t>
            </a:r>
            <a:r>
              <a:rPr lang="uk-UA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 Дикун</a:t>
            </a:r>
            <a: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/>
            </a:r>
            <a:br>
              <a:rPr lang="ru-RU" altLang="uk-UA" sz="3200" dirty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</a:br>
            <a:r>
              <a:rPr lang="ru-RU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с.П</a:t>
            </a:r>
            <a:r>
              <a:rPr lang="en-US" altLang="uk-UA" sz="3200" dirty="0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’</a:t>
            </a:r>
            <a:r>
              <a:rPr lang="uk-UA" altLang="uk-UA" sz="3200" dirty="0" err="1" smtClean="0">
                <a:ln>
                  <a:solidFill>
                    <a:srgbClr val="1E1E78"/>
                  </a:solidFill>
                </a:ln>
                <a:solidFill>
                  <a:srgbClr val="1E1E78"/>
                </a:solidFill>
              </a:rPr>
              <a:t>ядики</a:t>
            </a:r>
            <a:endParaRPr lang="ru-RU" altLang="uk-UA" sz="3200" dirty="0">
              <a:ln>
                <a:solidFill>
                  <a:srgbClr val="1E1E78"/>
                </a:solidFill>
              </a:ln>
              <a:solidFill>
                <a:srgbClr val="1E1E78"/>
              </a:solidFill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0" y="2966489"/>
            <a:ext cx="2880000" cy="384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8022031" y="3978000"/>
            <a:ext cx="3840000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/>
              <a:ext uri="{28A0092B-C50C-407E-A947-70E740481C1C}"/>
            </a:extLst>
          </a:blip>
          <a:srcRect t="24378"/>
          <a:stretch/>
        </p:blipFill>
        <p:spPr>
          <a:xfrm>
            <a:off x="2489043" y="2195821"/>
            <a:ext cx="2880000" cy="2903896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/>
              <a:ext uri="{28A0092B-C50C-407E-A947-70E740481C1C}"/>
            </a:extLst>
          </a:blip>
          <a:stretch>
            <a:fillRect/>
          </a:stretch>
        </p:blipFill>
        <p:spPr>
          <a:xfrm>
            <a:off x="8840068" y="977473"/>
            <a:ext cx="2780089" cy="2880000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  <p:pic>
        <p:nvPicPr>
          <p:cNvPr id="5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7" cstate="print">
            <a:extLst>
              <a:ext uri="{28A0092B-C50C-407E-A947-70E740481C1C}"/>
            </a:extLst>
          </a:blip>
          <a:stretch>
            <a:fillRect/>
          </a:stretch>
        </p:blipFill>
        <p:spPr>
          <a:xfrm>
            <a:off x="264404" y="188640"/>
            <a:ext cx="3597577" cy="2700000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8">
            <a:extLst>
              <a:ext uri="{BEBA8EAE-BF5A-486C-A8C5-ECC9F3942E4B}"/>
              <a:ext uri="{28A0092B-C50C-407E-A947-70E740481C1C}"/>
            </a:extLst>
          </a:blip>
          <a:srcRect t="14547" b="18196"/>
          <a:stretch/>
        </p:blipFill>
        <p:spPr>
          <a:xfrm>
            <a:off x="6243787" y="2308362"/>
            <a:ext cx="2819490" cy="2678813"/>
          </a:xfrm>
          <a:prstGeom prst="rect">
            <a:avLst/>
          </a:prstGeom>
          <a:solidFill>
            <a:srgbClr val="FFFFFF">
              <a:shade val="85000"/>
            </a:srgbClr>
          </a:solidFill>
          <a:ln w="101600" cap="sq">
            <a:solidFill>
              <a:srgbClr val="FDFDFD"/>
            </a:solidFill>
            <a:miter lim="800000"/>
          </a:ln>
          <a:effectLst>
            <a:outerShdw blurRad="57150" dist="37500" dir="7560000" sy="98000" kx="110000" ky="200000" algn="tl" rotWithShape="0">
              <a:srgbClr val="000000">
                <a:alpha val="20000"/>
              </a:srgbClr>
            </a:outerShdw>
          </a:effectLst>
          <a:scene3d>
            <a:camera prst="perspectiveRelaxed">
              <a:rot lat="18960000" lon="0" rev="0"/>
            </a:camera>
            <a:lightRig rig="twoPt" dir="t">
              <a:rot lat="0" lon="0" rev="7200000"/>
            </a:lightRig>
          </a:scene3d>
          <a:sp3d prstMaterial="matte">
            <a:bevelT w="22860" h="12700"/>
            <a:contourClr>
              <a:srgbClr val="FFFFFF"/>
            </a:contourClr>
          </a:sp3d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487091ed54380d18f3c8a21fe93c1ee3d2f961"/>
</p:tagLst>
</file>

<file path=ppt/theme/theme1.xml><?xml version="1.0" encoding="utf-8"?>
<a:theme xmlns:a="http://schemas.openxmlformats.org/drawingml/2006/main" name="Тема Office">
  <a:themeElements>
    <a:clrScheme name="Синьо-зелений">
      <a:dk1>
        <a:sysClr val="windowText" lastClr="000000"/>
      </a:dk1>
      <a:lt1>
        <a:sysClr val="window" lastClr="FFFFFF"/>
      </a:lt1>
      <a:dk2>
        <a:srgbClr val="373545"/>
      </a:dk2>
      <a:lt2>
        <a:srgbClr val="CEDBE6"/>
      </a:lt2>
      <a:accent1>
        <a:srgbClr val="3494BA"/>
      </a:accent1>
      <a:accent2>
        <a:srgbClr val="58B6C0"/>
      </a:accent2>
      <a:accent3>
        <a:srgbClr val="75BDA7"/>
      </a:accent3>
      <a:accent4>
        <a:srgbClr val="7A8C8E"/>
      </a:accent4>
      <a:accent5>
        <a:srgbClr val="84ACB6"/>
      </a:accent5>
      <a:accent6>
        <a:srgbClr val="2683C6"/>
      </a:accent6>
      <a:hlink>
        <a:srgbClr val="6B9F25"/>
      </a:hlink>
      <a:folHlink>
        <a:srgbClr val="9F6715"/>
      </a:folHlink>
    </a:clrScheme>
    <a:fontScheme name="Franklin Gothic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Блиск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12700" cap="flat" cmpd="sng" algn="ctr">
          <a:solidFill>
            <a:schemeClr val="phClr">
              <a:tint val="95000"/>
              <a:shade val="95000"/>
              <a:satMod val="120000"/>
            </a:schemeClr>
          </a:solidFill>
          <a:prstDash val="solid"/>
        </a:ln>
        <a:ln w="55000" cap="flat" cmpd="thickThin" algn="ctr">
          <a:solidFill>
            <a:schemeClr val="phClr">
              <a:tint val="90000"/>
              <a:satMod val="130000"/>
            </a:schemeClr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1379</TotalTime>
  <Words>56</Words>
  <Application>Microsoft Office PowerPoint</Application>
  <PresentationFormat>Произвольный</PresentationFormat>
  <Paragraphs>15</Paragraphs>
  <Slides>12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Шаблон оформления</vt:lpstr>
      </vt:variant>
      <vt:variant>
        <vt:i4>6</vt:i4>
      </vt:variant>
      <vt:variant>
        <vt:lpstr>Заголовки слайдов</vt:lpstr>
      </vt:variant>
      <vt:variant>
        <vt:i4>12</vt:i4>
      </vt:variant>
    </vt:vector>
  </HeadingPairs>
  <TitlesOfParts>
    <vt:vector size="22" baseType="lpstr">
      <vt:lpstr>Franklin Gothic Book</vt:lpstr>
      <vt:lpstr>Arial</vt:lpstr>
      <vt:lpstr>Franklin Gothic Medium</vt:lpstr>
      <vt:lpstr>Calibri</vt:lpstr>
      <vt:lpstr>Тема Office</vt:lpstr>
      <vt:lpstr>Тема Office</vt:lpstr>
      <vt:lpstr>Тема Office</vt:lpstr>
      <vt:lpstr>Тема Office</vt:lpstr>
      <vt:lpstr>Тема Office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Company>presentation-creation.ru</Company>
  <LinksUpToDate>false</LinksUpToDate>
  <SharedDoc>false</SharedDoc>
  <HyperlinkBase>https://presentation-creation.ru/powerpoint-templates.html</HyperlinkBase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Футбольный мяч на зеленом</dc:title>
  <dc:creator>obstinate</dc:creator>
  <dc:description>Шаблон презентации с сайта https://presentation-creation.ru/</dc:description>
  <cp:lastModifiedBy>Админ</cp:lastModifiedBy>
  <cp:revision>588</cp:revision>
  <dcterms:created xsi:type="dcterms:W3CDTF">2018-02-25T09:09:03Z</dcterms:created>
  <dcterms:modified xsi:type="dcterms:W3CDTF">2020-04-30T10:06:34Z</dcterms:modified>
</cp:coreProperties>
</file>