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notesSlides/notesSlide3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972" r:id="rId1"/>
  </p:sldMasterIdLst>
  <p:notesMasterIdLst>
    <p:notesMasterId r:id="rId29"/>
  </p:notesMasterIdLst>
  <p:sldIdLst>
    <p:sldId id="256" r:id="rId2"/>
    <p:sldId id="257" r:id="rId3"/>
    <p:sldId id="296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6" r:id="rId13"/>
    <p:sldId id="278" r:id="rId14"/>
    <p:sldId id="300" r:id="rId15"/>
    <p:sldId id="271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73" r:id="rId26"/>
    <p:sldId id="274" r:id="rId27"/>
    <p:sldId id="298" r:id="rId2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279D9"/>
    <a:srgbClr val="E69D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3473" autoAdjust="0"/>
  </p:normalViewPr>
  <p:slideViewPr>
    <p:cSldViewPr>
      <p:cViewPr varScale="1">
        <p:scale>
          <a:sx n="80" d="100"/>
          <a:sy n="80" d="100"/>
        </p:scale>
        <p:origin x="155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Трансферти, тис.грн.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0-F2AF-477D-97D5-A9CBF0EC38C5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2AF-477D-97D5-A9CBF0EC38C5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F2AF-477D-97D5-A9CBF0EC38C5}"/>
              </c:ext>
            </c:extLst>
          </c:dPt>
          <c:dPt>
            <c:idx val="5"/>
            <c:bubble3D val="0"/>
            <c:spPr>
              <a:solidFill>
                <a:srgbClr val="C279D9"/>
              </a:solidFill>
            </c:spPr>
            <c:extLst>
              <c:ext xmlns:c16="http://schemas.microsoft.com/office/drawing/2014/chart" uri="{C3380CC4-5D6E-409C-BE32-E72D297353CC}">
                <c16:uniqueId val="{00000003-F2AF-477D-97D5-A9CBF0EC38C5}"/>
              </c:ext>
            </c:extLst>
          </c:dPt>
          <c:dPt>
            <c:idx val="6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4-F2AF-477D-97D5-A9CBF0EC38C5}"/>
              </c:ext>
            </c:extLst>
          </c:dPt>
          <c:dPt>
            <c:idx val="7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5-F2AF-477D-97D5-A9CBF0EC38C5}"/>
              </c:ext>
            </c:extLst>
          </c:dPt>
          <c:dPt>
            <c:idx val="9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6-F2AF-477D-97D5-A9CBF0EC38C5}"/>
              </c:ext>
            </c:extLst>
          </c:dPt>
          <c:dPt>
            <c:idx val="11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7-F2AF-477D-97D5-A9CBF0EC38C5}"/>
              </c:ext>
            </c:extLst>
          </c:dPt>
          <c:dLbls>
            <c:dLbl>
              <c:idx val="0"/>
              <c:layout>
                <c:manualLayout>
                  <c:x val="2.8646620515311815E-2"/>
                  <c:y val="9.263383515287759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2AF-477D-97D5-A9CBF0EC38C5}"/>
                </c:ext>
              </c:extLst>
            </c:dLbl>
            <c:dLbl>
              <c:idx val="4"/>
              <c:layout>
                <c:manualLayout>
                  <c:x val="-1.7446370416351793E-2"/>
                  <c:y val="-1.830571797927619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2AF-477D-97D5-A9CBF0EC38C5}"/>
                </c:ext>
              </c:extLst>
            </c:dLbl>
            <c:dLbl>
              <c:idx val="6"/>
              <c:layout>
                <c:manualLayout>
                  <c:x val="-2.8982409856418007E-2"/>
                  <c:y val="3.897338908220301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2AF-477D-97D5-A9CBF0EC38C5}"/>
                </c:ext>
              </c:extLst>
            </c:dLbl>
            <c:dLbl>
              <c:idx val="8"/>
              <c:layout>
                <c:manualLayout>
                  <c:x val="0.10819613875994098"/>
                  <c:y val="5.2729582109342719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2AF-477D-97D5-A9CBF0EC38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Освітня субвенція</c:v>
                </c:pt>
                <c:pt idx="1">
                  <c:v>Медична субвенція</c:v>
                </c:pt>
                <c:pt idx="2">
                  <c:v>Інклюзія</c:v>
                </c:pt>
                <c:pt idx="3">
                  <c:v>Додаткова дотація</c:v>
                </c:pt>
                <c:pt idx="4">
                  <c:v>Базова дотація</c:v>
                </c:pt>
                <c:pt idx="5">
                  <c:v>Інфраструктурна субвенція</c:v>
                </c:pt>
                <c:pt idx="6">
                  <c:v>Субвенція на нову українську школу (НУШ)</c:v>
                </c:pt>
                <c:pt idx="7">
                  <c:v>Інші субвенції з обласного бюджету</c:v>
                </c:pt>
                <c:pt idx="8">
                  <c:v>Субвенція з державного бюджету на здійснення природоохоронних заходів</c:v>
                </c:pt>
                <c:pt idx="9">
                  <c:v>Інші субвенції з місцевого бюджету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16182.4</c:v>
                </c:pt>
                <c:pt idx="1">
                  <c:v>4756.8</c:v>
                </c:pt>
                <c:pt idx="2">
                  <c:v>126.4</c:v>
                </c:pt>
                <c:pt idx="3">
                  <c:v>2445.1999999999998</c:v>
                </c:pt>
                <c:pt idx="4">
                  <c:v>8246.7000000000007</c:v>
                </c:pt>
                <c:pt idx="5">
                  <c:v>2004</c:v>
                </c:pt>
                <c:pt idx="6">
                  <c:v>76.2</c:v>
                </c:pt>
                <c:pt idx="7">
                  <c:v>30</c:v>
                </c:pt>
                <c:pt idx="8">
                  <c:v>11000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2AF-477D-97D5-A9CBF0EC38C5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sz="1600"/>
          </a:pPr>
          <a:endParaRPr lang="uk-UA"/>
        </a:p>
      </c:txPr>
    </c:title>
    <c:autoTitleDeleted val="0"/>
    <c:plotArea>
      <c:layout>
        <c:manualLayout>
          <c:layoutTarget val="inner"/>
          <c:xMode val="edge"/>
          <c:yMode val="edge"/>
          <c:x val="0.15651237164124643"/>
          <c:y val="2.8442556562029184E-2"/>
          <c:w val="0.82885157821970457"/>
          <c:h val="0.524510790092391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Видатки на оплату праці з нарахуваннями</c:v>
                </c:pt>
                <c:pt idx="1">
                  <c:v>На оплату спожитих енергоносіїв</c:v>
                </c:pt>
                <c:pt idx="2">
                  <c:v>Напридбання продуктів харчування</c:v>
                </c:pt>
                <c:pt idx="3">
                  <c:v>Матеріали, обладнання, інвентар</c:v>
                </c:pt>
                <c:pt idx="4">
                  <c:v>Медикаменти</c:v>
                </c:pt>
                <c:pt idx="5">
                  <c:v>Оплата послуг (крім комунальних)</c:v>
                </c:pt>
                <c:pt idx="6">
                  <c:v>Видатки на відрядження</c:v>
                </c:pt>
                <c:pt idx="7">
                  <c:v>Субсидії та поточні трансферти </c:v>
                </c:pt>
                <c:pt idx="8">
                  <c:v>Поточні трансферти підприємствам</c:v>
                </c:pt>
                <c:pt idx="9">
                  <c:v>Інші видатки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28017.9</c:v>
                </c:pt>
                <c:pt idx="1">
                  <c:v>2543.8000000000002</c:v>
                </c:pt>
                <c:pt idx="2">
                  <c:v>564.6</c:v>
                </c:pt>
                <c:pt idx="3">
                  <c:v>667</c:v>
                </c:pt>
                <c:pt idx="4">
                  <c:v>4.5999999999999996</c:v>
                </c:pt>
                <c:pt idx="5">
                  <c:v>247.6</c:v>
                </c:pt>
                <c:pt idx="6">
                  <c:v>51.9</c:v>
                </c:pt>
                <c:pt idx="7">
                  <c:v>315.39999999999969</c:v>
                </c:pt>
                <c:pt idx="8">
                  <c:v>4776.5</c:v>
                </c:pt>
                <c:pt idx="9">
                  <c:v>149.4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AE-4670-B3FD-5362C5C149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2459520"/>
        <c:axId val="42461440"/>
      </c:barChart>
      <c:catAx>
        <c:axId val="42459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2461440"/>
        <c:crosses val="autoZero"/>
        <c:auto val="1"/>
        <c:lblAlgn val="ctr"/>
        <c:lblOffset val="100"/>
        <c:noMultiLvlLbl val="0"/>
      </c:catAx>
      <c:valAx>
        <c:axId val="42461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42459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446550194987751E-2"/>
          <c:y val="6.25E-2"/>
          <c:w val="0.842117589571027"/>
          <c:h val="0.829882274062571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69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EA07-4E9D-BD73-3B604D0D0A26}"/>
              </c:ext>
            </c:extLst>
          </c:dPt>
          <c:dLbls>
            <c:dLbl>
              <c:idx val="0"/>
              <c:layout>
                <c:manualLayout>
                  <c:x val="0.1863495863924724"/>
                  <c:y val="-7.5348540084693438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Оплата праці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нарахування</a:t>
                    </a:r>
                    <a:r>
                      <a:rPr lang="ru-RU" dirty="0"/>
                      <a:t> 3706,1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07-4E9D-BD73-3B604D0D0A26}"/>
                </c:ext>
              </c:extLst>
            </c:dLbl>
            <c:dLbl>
              <c:idx val="1"/>
              <c:layout>
                <c:manualLayout>
                  <c:x val="-5.3673885575802313E-2"/>
                  <c:y val="0.17489400402539254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Предмети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інвентар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 44,8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07-4E9D-BD73-3B604D0D0A26}"/>
                </c:ext>
              </c:extLst>
            </c:dLbl>
            <c:dLbl>
              <c:idx val="2"/>
              <c:layout>
                <c:manualLayout>
                  <c:x val="-0.16773089242438222"/>
                  <c:y val="1.3462166994364965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</a:t>
                    </a:r>
                    <a:r>
                      <a:rPr lang="uk-UA" dirty="0" err="1"/>
                      <a:t>послуг</a:t>
                    </a:r>
                    <a:r>
                      <a:rPr lang="uk-UA" dirty="0"/>
                      <a:t> 81,4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07-4E9D-BD73-3B604D0D0A26}"/>
                </c:ext>
              </c:extLst>
            </c:dLbl>
            <c:dLbl>
              <c:idx val="3"/>
              <c:layout>
                <c:manualLayout>
                  <c:x val="-4.585695751319533E-2"/>
                  <c:y val="-7.5625156636342727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Відрядження 9,1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07-4E9D-BD73-3B604D0D0A26}"/>
                </c:ext>
              </c:extLst>
            </c:dLbl>
            <c:dLbl>
              <c:idx val="4"/>
              <c:layout>
                <c:manualLayout>
                  <c:x val="8.8744023733709432E-2"/>
                  <c:y val="-5.1015487943200107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послуги 71,4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A07-4E9D-BD73-3B604D0D0A26}"/>
                </c:ext>
              </c:extLst>
            </c:dLbl>
            <c:dLbl>
              <c:idx val="5"/>
              <c:layout>
                <c:manualLayout>
                  <c:x val="0.10888455896614124"/>
                  <c:y val="4.7505343259083538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Інші поточні видатки 3,9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A07-4E9D-BD73-3B604D0D0A2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Оплата праці і нарахування</c:v>
                </c:pt>
                <c:pt idx="1">
                  <c:v>Предмети, матеріали, обладнання і інвентар</c:v>
                </c:pt>
                <c:pt idx="2">
                  <c:v>Оплата послуг (крім комунальних)</c:v>
                </c:pt>
                <c:pt idx="3">
                  <c:v>Відрядження</c:v>
                </c:pt>
                <c:pt idx="4">
                  <c:v>Комунальні послуги</c:v>
                </c:pt>
                <c:pt idx="5">
                  <c:v>Інші поточні видатки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3706.1</c:v>
                </c:pt>
                <c:pt idx="1">
                  <c:v>44.8</c:v>
                </c:pt>
                <c:pt idx="2">
                  <c:v>81.400000000000006</c:v>
                </c:pt>
                <c:pt idx="3">
                  <c:v>9.1</c:v>
                </c:pt>
                <c:pt idx="4">
                  <c:v>71.400000000000006</c:v>
                </c:pt>
                <c:pt idx="5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07-4E9D-BD73-3B604D0D0A26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19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9A94-43A9-953F-E94EC726690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err="1"/>
                      <a:t>і</a:t>
                    </a:r>
                    <a:r>
                      <a:rPr lang="ru-RU"/>
                      <a:t> нарахування</a:t>
                    </a:r>
                  </a:p>
                  <a:p>
                    <a:r>
                      <a:rPr lang="ru-RU"/>
                      <a:t>2370,6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94-43A9-953F-E94EC726690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err="1"/>
                      <a:t>Предмети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інвентар</a:t>
                    </a:r>
                    <a:r>
                      <a:rPr lang="ru-RU" dirty="0"/>
                      <a:t> </a:t>
                    </a:r>
                    <a:r>
                      <a:rPr lang="ru-RU"/>
                      <a:t>21,8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94-43A9-953F-E94EC7266902}"/>
                </c:ext>
              </c:extLst>
            </c:dLbl>
            <c:dLbl>
              <c:idx val="2"/>
              <c:layout>
                <c:manualLayout>
                  <c:x val="-7.8223728978322152E-2"/>
                  <c:y val="0.28222437690049168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</a:t>
                    </a:r>
                    <a:r>
                      <a:rPr lang="uk-UA" dirty="0" err="1"/>
                      <a:t>послуг</a:t>
                    </a:r>
                    <a:r>
                      <a:rPr lang="uk-UA" dirty="0"/>
                      <a:t> 6,7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94-43A9-953F-E94EC7266902}"/>
                </c:ext>
              </c:extLst>
            </c:dLbl>
            <c:dLbl>
              <c:idx val="3"/>
              <c:layout>
                <c:manualLayout>
                  <c:x val="-3.207507047730145E-3"/>
                  <c:y val="-6.8069594896248239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Медикаменти 1,2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94-43A9-953F-E94EC7266902}"/>
                </c:ext>
              </c:extLst>
            </c:dLbl>
            <c:dLbl>
              <c:idx val="4"/>
              <c:layout>
                <c:manualLayout>
                  <c:x val="8.876992806454749E-2"/>
                  <c:y val="-1.8855116488136273E-2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/>
                      <a:t>Продукти</a:t>
                    </a:r>
                    <a:r>
                      <a:rPr lang="uk-UA" dirty="0"/>
                      <a:t> </a:t>
                    </a:r>
                    <a:r>
                      <a:rPr lang="uk-UA" dirty="0" err="1"/>
                      <a:t>харчування</a:t>
                    </a:r>
                    <a:r>
                      <a:rPr lang="uk-UA" dirty="0"/>
                      <a:t> 236,7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A94-43A9-953F-E94EC7266902}"/>
                </c:ext>
              </c:extLst>
            </c:dLbl>
            <c:dLbl>
              <c:idx val="5"/>
              <c:layout>
                <c:manualLayout>
                  <c:x val="0.16435124428890832"/>
                  <c:y val="8.4180979826834635E-3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Відрядження 1,3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A94-43A9-953F-E94EC726690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Оплата праці і нарахування 2370,6 тис.грн.</c:v>
                </c:pt>
                <c:pt idx="1">
                  <c:v>Предмети, матеріали, обладнання і інвентар 21,8 тис.грн.</c:v>
                </c:pt>
                <c:pt idx="2">
                  <c:v>Оплата послуг (крім комунальних) 6,7 тис.грн.</c:v>
                </c:pt>
                <c:pt idx="3">
                  <c:v>Медикаменти 1,2 тис.грн.</c:v>
                </c:pt>
                <c:pt idx="4">
                  <c:v>Продукти харчування 236,7 тис.грн.</c:v>
                </c:pt>
                <c:pt idx="5">
                  <c:v>Відрядження 1,3 тис.грн.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2370.6</c:v>
                </c:pt>
                <c:pt idx="1">
                  <c:v>21.8</c:v>
                </c:pt>
                <c:pt idx="2">
                  <c:v>6.7</c:v>
                </c:pt>
                <c:pt idx="3">
                  <c:v>1.2</c:v>
                </c:pt>
                <c:pt idx="4">
                  <c:v>236.7</c:v>
                </c:pt>
                <c:pt idx="5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A94-43A9-953F-E94EC7266902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ln>
      <a:solidFill>
        <a:srgbClr val="FFFF00"/>
      </a:solidFill>
    </a:ln>
  </c:spPr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399668613546404E-2"/>
          <c:y val="0.14228610842181555"/>
          <c:w val="0.84215768879577135"/>
          <c:h val="0.828808042492633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FF79-4506-A460-28D9E1BF14F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err="1"/>
                      <a:t>нарахування</a:t>
                    </a:r>
                    <a:r>
                      <a:rPr lang="ru-RU"/>
                      <a:t>  </a:t>
                    </a:r>
                    <a:r>
                      <a:rPr lang="ru-RU" dirty="0"/>
                      <a:t>19323,9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79-4506-A460-28D9E1BF14FD}"/>
                </c:ext>
              </c:extLst>
            </c:dLbl>
            <c:dLbl>
              <c:idx val="1"/>
              <c:layout>
                <c:manualLayout>
                  <c:x val="-0.10402181047591194"/>
                  <c:y val="0.22618402849418848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Предмети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матеріали</a:t>
                    </a:r>
                    <a:r>
                      <a:rPr lang="ru-RU" dirty="0"/>
                      <a:t>, </a:t>
                    </a:r>
                    <a:r>
                      <a:rPr lang="ru-RU" dirty="0" err="1"/>
                      <a:t>обладнання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інвентар</a:t>
                    </a:r>
                    <a:r>
                      <a:rPr lang="ru-RU" dirty="0"/>
                      <a:t> 547,2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79-4506-A460-28D9E1BF14F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 dirty="0"/>
                      <a:t>Оплата </a:t>
                    </a:r>
                    <a:r>
                      <a:rPr lang="uk-UA" dirty="0" err="1"/>
                      <a:t>послуг</a:t>
                    </a:r>
                    <a:r>
                      <a:rPr lang="uk-UA" dirty="0"/>
                      <a:t> 76,2</a:t>
                    </a:r>
                  </a:p>
                  <a:p>
                    <a:endParaRPr lang="uk-UA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79-4506-A460-28D9E1BF14FD}"/>
                </c:ext>
              </c:extLst>
            </c:dLbl>
            <c:dLbl>
              <c:idx val="3"/>
              <c:layout>
                <c:manualLayout>
                  <c:x val="-0.11544578013580827"/>
                  <c:y val="3.6192572518397428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Медикаменти  3,4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79-4506-A460-28D9E1BF14FD}"/>
                </c:ext>
              </c:extLst>
            </c:dLbl>
            <c:dLbl>
              <c:idx val="4"/>
              <c:layout>
                <c:manualLayout>
                  <c:x val="-1.6484689362814567E-2"/>
                  <c:y val="-8.1885742853968616E-2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/>
                      <a:t>Продукти</a:t>
                    </a:r>
                    <a:r>
                      <a:rPr lang="uk-UA" dirty="0"/>
                      <a:t> </a:t>
                    </a:r>
                    <a:r>
                      <a:rPr lang="uk-UA" dirty="0" err="1"/>
                      <a:t>харчування</a:t>
                    </a:r>
                    <a:r>
                      <a:rPr lang="uk-UA" dirty="0"/>
                      <a:t>  327,9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79-4506-A460-28D9E1BF14FD}"/>
                </c:ext>
              </c:extLst>
            </c:dLbl>
            <c:dLbl>
              <c:idx val="5"/>
              <c:layout>
                <c:manualLayout>
                  <c:x val="0.13379116823128592"/>
                  <c:y val="-6.1254272012104476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Відрядження 21,5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79-4506-A460-28D9E1BF14FD}"/>
                </c:ext>
              </c:extLst>
            </c:dLbl>
            <c:dLbl>
              <c:idx val="6"/>
              <c:layout>
                <c:manualLayout>
                  <c:x val="0.21216514593134728"/>
                  <c:y val="-9.2020198813888403E-4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/>
                      <a:t>Комунальні</a:t>
                    </a:r>
                    <a:r>
                      <a:rPr lang="uk-UA" dirty="0"/>
                      <a:t> </a:t>
                    </a:r>
                    <a:r>
                      <a:rPr lang="uk-UA" dirty="0" err="1"/>
                      <a:t>платежі</a:t>
                    </a:r>
                    <a:r>
                      <a:rPr lang="uk-UA" dirty="0"/>
                      <a:t> 1507,6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F79-4506-A460-28D9E1BF14F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Оплата праці і нарахування 2370,6 тис.грн.</c:v>
                </c:pt>
                <c:pt idx="1">
                  <c:v>Предмети, матеріали, обладнання і інвентар 21,8 тис.грн.</c:v>
                </c:pt>
                <c:pt idx="2">
                  <c:v>Оплата послуг (крім комунальних) 6,7 тис.грн.</c:v>
                </c:pt>
                <c:pt idx="3">
                  <c:v>Медикаменти 1,2 тис.грн.</c:v>
                </c:pt>
                <c:pt idx="4">
                  <c:v>Продукти харчування 236,7 тис.грн.</c:v>
                </c:pt>
                <c:pt idx="5">
                  <c:v>Відрядження 1,3 тис.грн.</c:v>
                </c:pt>
                <c:pt idx="6">
                  <c:v>Комунальні платежі 271,4 тис.грн.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19323.900000000001</c:v>
                </c:pt>
                <c:pt idx="1">
                  <c:v>547.20000000000005</c:v>
                </c:pt>
                <c:pt idx="2">
                  <c:v>79.900000000000006</c:v>
                </c:pt>
                <c:pt idx="3">
                  <c:v>3.4</c:v>
                </c:pt>
                <c:pt idx="4">
                  <c:v>327.9</c:v>
                </c:pt>
                <c:pt idx="5">
                  <c:v>21.5</c:v>
                </c:pt>
                <c:pt idx="6">
                  <c:v>1507.6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F79-4506-A460-28D9E1BF14F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CA74-48CF-B763-B6200450E787}"/>
              </c:ext>
            </c:extLst>
          </c:dPt>
          <c:dLbls>
            <c:dLbl>
              <c:idx val="0"/>
              <c:layout>
                <c:manualLayout>
                  <c:x val="-4.1637685914260716E-2"/>
                  <c:y val="-0.28046296445640406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праці </a:t>
                    </a:r>
                    <a:r>
                      <a:rPr lang="uk-UA" dirty="0" err="1"/>
                      <a:t>інарахування</a:t>
                    </a:r>
                    <a:r>
                      <a:rPr lang="uk-UA" dirty="0"/>
                      <a:t> 642,1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A74-48CF-B763-B6200450E787}"/>
                </c:ext>
              </c:extLst>
            </c:dLbl>
            <c:dLbl>
              <c:idx val="1"/>
              <c:layout>
                <c:manualLayout>
                  <c:x val="-7.6322664528045106E-2"/>
                  <c:y val="1.403016330447244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платежі</a:t>
                    </a:r>
                    <a:r>
                      <a:rPr lang="uk-UA" baseline="0" dirty="0"/>
                      <a:t> </a:t>
                    </a:r>
                    <a:r>
                      <a:rPr lang="uk-UA" dirty="0"/>
                      <a:t>20,0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74-48CF-B763-B6200450E78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Оплата праці інарахування </c:v>
                </c:pt>
                <c:pt idx="1">
                  <c:v>Комунальні платежі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642.1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74-48CF-B763-B6200450E787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31F2-49FD-AE18-5EC0C30390BA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err="1"/>
                      <a:t>і</a:t>
                    </a:r>
                    <a:r>
                      <a:rPr lang="ru-RU"/>
                      <a:t> нарахування 182,8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F2-49FD-AE18-5EC0C30390BA}"/>
                </c:ext>
              </c:extLst>
            </c:dLbl>
            <c:dLbl>
              <c:idx val="1"/>
              <c:layout>
                <c:manualLayout>
                  <c:x val="0.17513117283950616"/>
                  <c:y val="-0.10892333852486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Одноразова допомога громадянам 144,8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F2-49FD-AE18-5EC0C30390B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Предмети і матеріали</a:t>
                    </a:r>
                    <a:r>
                      <a:rPr lang="uk-UA" baseline="0"/>
                      <a:t> </a:t>
                    </a:r>
                    <a:r>
                      <a:rPr lang="uk-UA"/>
                      <a:t>10,9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1F2-49FD-AE18-5EC0C30390B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uk-UA"/>
                      <a:t>Оплата послуг</a:t>
                    </a:r>
                    <a:r>
                      <a:rPr lang="uk-UA" baseline="0"/>
                      <a:t> </a:t>
                    </a:r>
                    <a:r>
                      <a:rPr lang="uk-UA"/>
                      <a:t> 2,3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F2-49FD-AE18-5EC0C30390B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Оплата праці і нарахування</c:v>
                </c:pt>
                <c:pt idx="1">
                  <c:v>Одноразова допомога громадянам</c:v>
                </c:pt>
                <c:pt idx="2">
                  <c:v>Предмети і матеріали</c:v>
                </c:pt>
                <c:pt idx="3">
                  <c:v>Оплата послуг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182.8</c:v>
                </c:pt>
                <c:pt idx="1">
                  <c:v>144.80000000000001</c:v>
                </c:pt>
                <c:pt idx="2">
                  <c:v>10.9</c:v>
                </c:pt>
                <c:pt idx="3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F2-49FD-AE18-5EC0C30390BA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26E7-494C-9EEB-AAFB55FF93A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err="1"/>
                      <a:t>і</a:t>
                    </a:r>
                    <a:r>
                      <a:rPr lang="ru-RU"/>
                      <a:t> нарахування 303,8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6E7-494C-9EEB-AAFB55FF93A5}"/>
                </c:ext>
              </c:extLst>
            </c:dLbl>
            <c:dLbl>
              <c:idx val="1"/>
              <c:layout>
                <c:manualLayout>
                  <c:x val="0.13359780548264799"/>
                  <c:y val="2.806032660894488E-3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</a:t>
                    </a:r>
                    <a:r>
                      <a:rPr lang="uk-UA" baseline="0" dirty="0"/>
                      <a:t> </a:t>
                    </a:r>
                    <a:r>
                      <a:rPr lang="uk-UA" dirty="0"/>
                      <a:t>1,4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E7-494C-9EEB-AAFB55FF93A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Оплата праці і нарахування</c:v>
                </c:pt>
                <c:pt idx="1">
                  <c:v>Предмети і матеріали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303.8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E7-494C-9EEB-AAFB55FF93A5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8940-4665-9987-A0A0A5D5416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err="1"/>
                      <a:t>і</a:t>
                    </a:r>
                    <a:r>
                      <a:rPr lang="ru-RU"/>
                      <a:t> нарахування</a:t>
                    </a:r>
                    <a:r>
                      <a:rPr lang="ru-RU" baseline="0"/>
                      <a:t> </a:t>
                    </a:r>
                    <a:r>
                      <a:rPr lang="ru-RU"/>
                      <a:t>812,2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940-4665-9987-A0A0A5D5416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uk-UA"/>
                      <a:t>Предмети і матеріали</a:t>
                    </a:r>
                    <a:r>
                      <a:rPr lang="uk-UA" baseline="0"/>
                      <a:t> </a:t>
                    </a:r>
                    <a:r>
                      <a:rPr lang="uk-UA"/>
                      <a:t>0,7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40-4665-9987-A0A0A5D54160}"/>
                </c:ext>
              </c:extLst>
            </c:dLbl>
            <c:dLbl>
              <c:idx val="2"/>
              <c:layout>
                <c:manualLayout>
                  <c:x val="-6.0337136677359772E-2"/>
                  <c:y val="4.3735664653025225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послуг 4,9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940-4665-9987-A0A0A5D54160}"/>
                </c:ext>
              </c:extLst>
            </c:dLbl>
            <c:dLbl>
              <c:idx val="3"/>
              <c:layout>
                <c:manualLayout>
                  <c:x val="9.3194383688150098E-2"/>
                  <c:y val="-6.2192510190648927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Відрядження 1,3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40-4665-9987-A0A0A5D54160}"/>
                </c:ext>
              </c:extLst>
            </c:dLbl>
            <c:dLbl>
              <c:idx val="4"/>
              <c:layout>
                <c:manualLayout>
                  <c:x val="0.26009563040731021"/>
                  <c:y val="-1.6077688898764333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Комунальні платежі 117,3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940-4665-9987-A0A0A5D5416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 і нарахування</c:v>
                </c:pt>
                <c:pt idx="1">
                  <c:v>Предмети і матеріали</c:v>
                </c:pt>
                <c:pt idx="2">
                  <c:v>Оплата послуг</c:v>
                </c:pt>
                <c:pt idx="3">
                  <c:v>Відрядження</c:v>
                </c:pt>
                <c:pt idx="4">
                  <c:v>Комунальні платежі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812.2</c:v>
                </c:pt>
                <c:pt idx="1">
                  <c:v>0.70000000000000018</c:v>
                </c:pt>
                <c:pt idx="2">
                  <c:v>4.9000000000000004</c:v>
                </c:pt>
                <c:pt idx="3">
                  <c:v>1.3</c:v>
                </c:pt>
                <c:pt idx="4">
                  <c:v>117.3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40-4665-9987-A0A0A5D54160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CC00"/>
              </a:solidFill>
            </c:spPr>
            <c:extLst>
              <c:ext xmlns:c16="http://schemas.microsoft.com/office/drawing/2014/chart" uri="{C3380CC4-5D6E-409C-BE32-E72D297353CC}">
                <c16:uniqueId val="{00000000-DCE1-44A8-AAE7-40A6A3F65DF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Оплата </a:t>
                    </a:r>
                    <a:r>
                      <a:rPr lang="ru-RU" dirty="0" err="1"/>
                      <a:t>праці</a:t>
                    </a:r>
                    <a:r>
                      <a:rPr lang="ru-RU" dirty="0"/>
                      <a:t> </a:t>
                    </a:r>
                    <a:r>
                      <a:rPr lang="ru-RU" err="1"/>
                      <a:t>і</a:t>
                    </a:r>
                    <a:r>
                      <a:rPr lang="ru-RU"/>
                      <a:t> нарахування 504,2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E1-44A8-AAE7-40A6A3F65DF1}"/>
                </c:ext>
              </c:extLst>
            </c:dLbl>
            <c:dLbl>
              <c:idx val="1"/>
              <c:layout>
                <c:manualLayout>
                  <c:x val="0.14857350296490718"/>
                  <c:y val="4.0367267994753826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Предмети і матеріали</a:t>
                    </a:r>
                    <a:r>
                      <a:rPr lang="uk-UA" baseline="0"/>
                      <a:t> </a:t>
                    </a:r>
                    <a:r>
                      <a:rPr lang="uk-UA"/>
                      <a:t>7,8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E1-44A8-AAE7-40A6A3F65DF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Оплата послуг</a:t>
                    </a:r>
                    <a:r>
                      <a:rPr lang="uk-UA" baseline="0"/>
                      <a:t> </a:t>
                    </a:r>
                    <a:r>
                      <a:rPr lang="uk-UA"/>
                      <a:t>4,3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E1-44A8-AAE7-40A6A3F65DF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uk-UA"/>
                      <a:t>Відрядження 1,6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CE1-44A8-AAE7-40A6A3F65DF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uk-UA"/>
                      <a:t>Комунальні платежі</a:t>
                    </a:r>
                    <a:r>
                      <a:rPr lang="uk-UA" baseline="0"/>
                      <a:t> </a:t>
                    </a:r>
                    <a:r>
                      <a:rPr lang="uk-UA"/>
                      <a:t>419,2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CE1-44A8-AAE7-40A6A3F65DF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 і нарахування</c:v>
                </c:pt>
                <c:pt idx="1">
                  <c:v>Предмети і матеріали</c:v>
                </c:pt>
                <c:pt idx="2">
                  <c:v>Оплата послуг</c:v>
                </c:pt>
                <c:pt idx="3">
                  <c:v>Відрядження</c:v>
                </c:pt>
                <c:pt idx="4">
                  <c:v>Комунальні платежі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504.2</c:v>
                </c:pt>
                <c:pt idx="1">
                  <c:v>7.8</c:v>
                </c:pt>
                <c:pt idx="2">
                  <c:v>4.3</c:v>
                </c:pt>
                <c:pt idx="3">
                  <c:v>1.6</c:v>
                </c:pt>
                <c:pt idx="4">
                  <c:v>419.2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CE1-44A8-AAE7-40A6A3F65DF1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981481481481483E-2"/>
          <c:y val="8.2142076724887061E-2"/>
          <c:w val="0.84104938271604934"/>
          <c:h val="0.813267585263069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5609482842422476"/>
                  <c:y val="-2.2722230571598282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Предмети і матеріали 18,8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6F-4A56-A4ED-8A271C7339F8}"/>
                </c:ext>
              </c:extLst>
            </c:dLbl>
            <c:dLbl>
              <c:idx val="1"/>
              <c:layout>
                <c:manualLayout>
                  <c:x val="5.2140626518907357E-2"/>
                  <c:y val="2.5287657013546069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Оплата послуг 1,4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6F-4A56-A4ED-8A271C7339F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Вуличне освітлення 136,8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6F-4A56-A4ED-8A271C7339F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Предмети і матеріали</c:v>
                </c:pt>
                <c:pt idx="1">
                  <c:v>Оплата послуг</c:v>
                </c:pt>
                <c:pt idx="2">
                  <c:v>Вуличне освітлення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18.8</c:v>
                </c:pt>
                <c:pt idx="1">
                  <c:v>1.4</c:v>
                </c:pt>
                <c:pt idx="2">
                  <c:v>136.80000000000001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6F-4A56-A4ED-8A271C7339F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472581709210268E-2"/>
          <c:y val="7.6193760254227194E-2"/>
          <c:w val="0.84066273855510643"/>
          <c:h val="0.81474719609964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ПДФО 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EA26-4A6D-BB6F-C08B1A1DFCD9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EA26-4A6D-BB6F-C08B1A1DFCD9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2-EA26-4A6D-BB6F-C08B1A1DFCD9}"/>
              </c:ext>
            </c:extLst>
          </c:dPt>
          <c:dPt>
            <c:idx val="3"/>
            <c:bubble3D val="0"/>
            <c:spPr>
              <a:solidFill>
                <a:srgbClr val="E69D1A"/>
              </a:solidFill>
            </c:spPr>
            <c:extLst>
              <c:ext xmlns:c16="http://schemas.microsoft.com/office/drawing/2014/chart" uri="{C3380CC4-5D6E-409C-BE32-E72D297353CC}">
                <c16:uniqueId val="{00000003-EA26-4A6D-BB6F-C08B1A1DFCD9}"/>
              </c:ext>
            </c:extLst>
          </c:dPt>
          <c:dPt>
            <c:idx val="4"/>
            <c:bubble3D val="0"/>
            <c:spPr>
              <a:solidFill>
                <a:srgbClr val="C279D9"/>
              </a:solidFill>
            </c:spPr>
            <c:extLst>
              <c:ext xmlns:c16="http://schemas.microsoft.com/office/drawing/2014/chart" uri="{C3380CC4-5D6E-409C-BE32-E72D297353CC}">
                <c16:uniqueId val="{00000004-EA26-4A6D-BB6F-C08B1A1DFCD9}"/>
              </c:ext>
            </c:extLst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EA26-4A6D-BB6F-C08B1A1DFCD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uk-UA"/>
                      <a:t>П'ядики</a:t>
                    </a:r>
                    <a:r>
                      <a:rPr lang="uk-UA" baseline="0"/>
                      <a:t> </a:t>
                    </a:r>
                    <a:r>
                      <a:rPr lang="uk-UA"/>
                      <a:t> 1638,6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26-4A6D-BB6F-C08B1A1DFCD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uk-UA"/>
                      <a:t>Велика Кам'янка 1308,7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26-4A6D-BB6F-C08B1A1DFCD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Турка 996,2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26-4A6D-BB6F-C08B1A1DFCD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uk-UA"/>
                      <a:t>Годи Добровідка 248,6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26-4A6D-BB6F-C08B1A1DFCD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uk-UA"/>
                      <a:t>Мала Кам'янка 298,4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A26-4A6D-BB6F-C08B1A1DFCD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uk-UA"/>
                      <a:t>ОТГ</a:t>
                    </a:r>
                    <a:r>
                      <a:rPr lang="uk-UA" baseline="0"/>
                      <a:t> </a:t>
                    </a:r>
                    <a:r>
                      <a:rPr lang="uk-UA"/>
                      <a:t>347,7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A26-4A6D-BB6F-C08B1A1DFCD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 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1638.6</c:v>
                </c:pt>
                <c:pt idx="1">
                  <c:v>1308.7</c:v>
                </c:pt>
                <c:pt idx="2">
                  <c:v>996.2</c:v>
                </c:pt>
                <c:pt idx="3">
                  <c:v>248.6</c:v>
                </c:pt>
                <c:pt idx="4">
                  <c:v>298.39999999999998</c:v>
                </c:pt>
                <c:pt idx="5">
                  <c:v>347.7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26-4A6D-BB6F-C08B1A1DFCD9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Єдиний податок, тис.грн.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54DC-436F-8330-BE09BAA61282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54DC-436F-8330-BE09BAA61282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2-54DC-436F-8330-BE09BAA61282}"/>
              </c:ext>
            </c:extLst>
          </c:dPt>
          <c:dPt>
            <c:idx val="3"/>
            <c:bubble3D val="0"/>
            <c:spPr>
              <a:solidFill>
                <a:srgbClr val="E69D1A"/>
              </a:solidFill>
            </c:spPr>
            <c:extLst>
              <c:ext xmlns:c16="http://schemas.microsoft.com/office/drawing/2014/chart" uri="{C3380CC4-5D6E-409C-BE32-E72D297353CC}">
                <c16:uniqueId val="{00000003-54DC-436F-8330-BE09BAA61282}"/>
              </c:ext>
            </c:extLst>
          </c:dPt>
          <c:dPt>
            <c:idx val="4"/>
            <c:bubble3D val="0"/>
            <c:spPr>
              <a:solidFill>
                <a:srgbClr val="C279D9"/>
              </a:solidFill>
            </c:spPr>
            <c:extLst>
              <c:ext xmlns:c16="http://schemas.microsoft.com/office/drawing/2014/chart" uri="{C3380CC4-5D6E-409C-BE32-E72D297353CC}">
                <c16:uniqueId val="{00000004-54DC-436F-8330-BE09BAA61282}"/>
              </c:ext>
            </c:extLst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54DC-436F-8330-BE09BAA6128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uk-UA"/>
                      <a:t>П'ядики </a:t>
                    </a:r>
                    <a:r>
                      <a:rPr lang="uk-UA" dirty="0"/>
                      <a:t>478,1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4DC-436F-8330-BE09BAA6128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uk-UA"/>
                      <a:t>Велика Кам'янка 436,6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4DC-436F-8330-BE09BAA6128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Турка</a:t>
                    </a:r>
                    <a:r>
                      <a:rPr lang="uk-UA" baseline="0"/>
                      <a:t> </a:t>
                    </a:r>
                    <a:r>
                      <a:rPr lang="uk-UA"/>
                      <a:t>266,6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4DC-436F-8330-BE09BAA6128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uk-UA"/>
                      <a:t>Годи-Добровідка 40,6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DC-436F-8330-BE09BAA61282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uk-UA"/>
                      <a:t>Мала кам'янка 125,6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4DC-436F-8330-BE09BAA61282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uk-UA"/>
                      <a:t>ОТГ 11,9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4DC-436F-8330-BE09BAA6128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478.1</c:v>
                </c:pt>
                <c:pt idx="1">
                  <c:v>436.6</c:v>
                </c:pt>
                <c:pt idx="2">
                  <c:v>266.60000000000002</c:v>
                </c:pt>
                <c:pt idx="3">
                  <c:v>40.6</c:v>
                </c:pt>
                <c:pt idx="4">
                  <c:v>125.6</c:v>
                </c:pt>
                <c:pt idx="5">
                  <c:v>11.9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DC-436F-8330-BE09BAA61282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734567901234573E-2"/>
          <c:y val="9.8978272690253999E-2"/>
          <c:w val="0.84104938271604934"/>
          <c:h val="0.813267585263069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Рентна плата, тис.грн.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explosion val="30"/>
          <c:dPt>
            <c:idx val="0"/>
            <c:bubble3D val="0"/>
            <c:explosion val="57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2C56-4FC3-8249-ACEED437E456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2C56-4FC3-8249-ACEED437E456}"/>
              </c:ext>
            </c:extLst>
          </c:dPt>
          <c:dPt>
            <c:idx val="2"/>
            <c:bubble3D val="0"/>
            <c:explosion val="33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2C56-4FC3-8249-ACEED437E456}"/>
              </c:ext>
            </c:extLst>
          </c:dPt>
          <c:dPt>
            <c:idx val="3"/>
            <c:bubble3D val="0"/>
            <c:spPr>
              <a:solidFill>
                <a:srgbClr val="E69D1A"/>
              </a:solidFill>
            </c:spPr>
            <c:extLst>
              <c:ext xmlns:c16="http://schemas.microsoft.com/office/drawing/2014/chart" uri="{C3380CC4-5D6E-409C-BE32-E72D297353CC}">
                <c16:uniqueId val="{00000003-2C56-4FC3-8249-ACEED437E456}"/>
              </c:ext>
            </c:extLst>
          </c:dPt>
          <c:dPt>
            <c:idx val="4"/>
            <c:bubble3D val="0"/>
            <c:spPr>
              <a:solidFill>
                <a:srgbClr val="C279D9"/>
              </a:solidFill>
            </c:spPr>
            <c:extLst>
              <c:ext xmlns:c16="http://schemas.microsoft.com/office/drawing/2014/chart" uri="{C3380CC4-5D6E-409C-BE32-E72D297353CC}">
                <c16:uniqueId val="{00000004-2C56-4FC3-8249-ACEED437E456}"/>
              </c:ext>
            </c:extLst>
          </c:dPt>
          <c:dLbls>
            <c:dLbl>
              <c:idx val="0"/>
              <c:layout>
                <c:manualLayout>
                  <c:x val="-0.12489173228346456"/>
                  <c:y val="-8.033870360849172E-3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/>
                      <a:t>П'ядики</a:t>
                    </a:r>
                    <a:r>
                      <a:rPr lang="uk-UA" dirty="0"/>
                      <a:t> 0,6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56-4FC3-8249-ACEED437E45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uk-UA"/>
                      <a:t>Турка 0,5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56-4FC3-8249-ACEED437E45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ОТГ</a:t>
                    </a:r>
                    <a:r>
                      <a:rPr lang="uk-UA" baseline="0"/>
                      <a:t> </a:t>
                    </a:r>
                    <a:r>
                      <a:rPr lang="uk-UA"/>
                      <a:t>72,1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56-4FC3-8249-ACEED437E45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П'ядики</c:v>
                </c:pt>
                <c:pt idx="1">
                  <c:v>Турка</c:v>
                </c:pt>
                <c:pt idx="2">
                  <c:v>ОТГ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0.60000000000000064</c:v>
                </c:pt>
                <c:pt idx="1">
                  <c:v>0.5</c:v>
                </c:pt>
                <c:pt idx="2">
                  <c:v>72.099999999999994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C56-4FC3-8249-ACEED437E456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Акцизний збір, тис.грн.</c:v>
                </c:pt>
              </c:strCache>
            </c:strRef>
          </c:tx>
          <c:spPr>
            <a:solidFill>
              <a:srgbClr val="FFFF00"/>
            </a:solidFill>
          </c:spPr>
          <c:explosion val="25"/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0-20B1-4022-8BAF-4FE57245D761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20B1-4022-8BAF-4FE57245D761}"/>
              </c:ext>
            </c:extLst>
          </c:dPt>
          <c:dPt>
            <c:idx val="3"/>
            <c:bubble3D val="0"/>
            <c:spPr>
              <a:solidFill>
                <a:srgbClr val="E69D1A"/>
              </a:solidFill>
            </c:spPr>
            <c:extLst>
              <c:ext xmlns:c16="http://schemas.microsoft.com/office/drawing/2014/chart" uri="{C3380CC4-5D6E-409C-BE32-E72D297353CC}">
                <c16:uniqueId val="{00000002-20B1-4022-8BAF-4FE57245D761}"/>
              </c:ext>
            </c:extLst>
          </c:dPt>
          <c:dPt>
            <c:idx val="4"/>
            <c:bubble3D val="0"/>
            <c:spPr>
              <a:solidFill>
                <a:srgbClr val="C279D9"/>
              </a:solidFill>
            </c:spPr>
            <c:extLst>
              <c:ext xmlns:c16="http://schemas.microsoft.com/office/drawing/2014/chart" uri="{C3380CC4-5D6E-409C-BE32-E72D297353CC}">
                <c16:uniqueId val="{00000003-20B1-4022-8BAF-4FE57245D76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uk-UA"/>
                      <a:t>П'ядики 56,9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B1-4022-8BAF-4FE57245D76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uk-UA"/>
                      <a:t>Велика Кам'янка 34,1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B1-4022-8BAF-4FE57245D76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Турка</a:t>
                    </a:r>
                    <a:r>
                      <a:rPr lang="uk-UA" baseline="0"/>
                      <a:t> </a:t>
                    </a:r>
                    <a:r>
                      <a:rPr lang="uk-UA"/>
                      <a:t>28,4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B1-4022-8BAF-4FE57245D76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uk-UA"/>
                      <a:t>Годи-Добровідка 9,7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B1-4022-8BAF-4FE57245D76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uk-UA"/>
                      <a:t>Мала Кам'янка 1,8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B1-4022-8BAF-4FE57245D76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56.9</c:v>
                </c:pt>
                <c:pt idx="1">
                  <c:v>34.1</c:v>
                </c:pt>
                <c:pt idx="2">
                  <c:v>28.4</c:v>
                </c:pt>
                <c:pt idx="3">
                  <c:v>9.7000000000000011</c:v>
                </c:pt>
                <c:pt idx="4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0B1-4022-8BAF-4FE57245D761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Земельний податок та орендна плата, тис.грн.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6BC5-4D7C-9AD3-7E94D02F9DA5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6BC5-4D7C-9AD3-7E94D02F9DA5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2-6BC5-4D7C-9AD3-7E94D02F9DA5}"/>
              </c:ext>
            </c:extLst>
          </c:dPt>
          <c:dPt>
            <c:idx val="3"/>
            <c:bubble3D val="0"/>
            <c:spPr>
              <a:solidFill>
                <a:srgbClr val="E69D1A"/>
              </a:solidFill>
            </c:spPr>
            <c:extLst>
              <c:ext xmlns:c16="http://schemas.microsoft.com/office/drawing/2014/chart" uri="{C3380CC4-5D6E-409C-BE32-E72D297353CC}">
                <c16:uniqueId val="{00000003-6BC5-4D7C-9AD3-7E94D02F9DA5}"/>
              </c:ext>
            </c:extLst>
          </c:dPt>
          <c:dPt>
            <c:idx val="4"/>
            <c:bubble3D val="0"/>
            <c:spPr>
              <a:solidFill>
                <a:srgbClr val="C279D9"/>
              </a:solidFill>
            </c:spPr>
            <c:extLst>
              <c:ext xmlns:c16="http://schemas.microsoft.com/office/drawing/2014/chart" uri="{C3380CC4-5D6E-409C-BE32-E72D297353CC}">
                <c16:uniqueId val="{00000004-6BC5-4D7C-9AD3-7E94D02F9DA5}"/>
              </c:ext>
            </c:extLst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6BC5-4D7C-9AD3-7E94D02F9DA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uk-UA"/>
                      <a:t>П'ядики </a:t>
                    </a:r>
                    <a:r>
                      <a:rPr lang="uk-UA" dirty="0"/>
                      <a:t>5,3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BC5-4D7C-9AD3-7E94D02F9DA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uk-UA"/>
                      <a:t>Велика Кам'янка</a:t>
                    </a:r>
                    <a:r>
                      <a:rPr lang="uk-UA" baseline="0"/>
                      <a:t> </a:t>
                    </a:r>
                    <a:r>
                      <a:rPr lang="uk-UA"/>
                      <a:t>194,8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C5-4D7C-9AD3-7E94D02F9DA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Турка 134,8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BC5-4D7C-9AD3-7E94D02F9DA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uk-UA"/>
                      <a:t>Годи-Добровідка </a:t>
                    </a:r>
                    <a:r>
                      <a:rPr lang="uk-UA" dirty="0"/>
                      <a:t>50,8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BC5-4D7C-9AD3-7E94D02F9DA5}"/>
                </c:ext>
              </c:extLst>
            </c:dLbl>
            <c:dLbl>
              <c:idx val="4"/>
              <c:layout>
                <c:manualLayout>
                  <c:x val="-8.8042675221152916E-2"/>
                  <c:y val="-0.18818672925230531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Мала Кам'янка 644,8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BC5-4D7C-9AD3-7E94D02F9DA5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uk-UA"/>
                      <a:t>ОТГ 673,9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BC5-4D7C-9AD3-7E94D02F9DA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5.3</c:v>
                </c:pt>
                <c:pt idx="1">
                  <c:v>194.8</c:v>
                </c:pt>
                <c:pt idx="2">
                  <c:v>134.80000000000001</c:v>
                </c:pt>
                <c:pt idx="3">
                  <c:v>50.8</c:v>
                </c:pt>
                <c:pt idx="4">
                  <c:v>644.79999999999995</c:v>
                </c:pt>
                <c:pt idx="5">
                  <c:v>673.9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C5-4D7C-9AD3-7E94D02F9DA5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70987654320987"/>
          <c:y val="0.13265066462098785"/>
          <c:w val="0.84104938271604934"/>
          <c:h val="0.813267585263069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6C52-4668-9431-903AC2B42DE8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6C52-4668-9431-903AC2B42DE8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2-6C52-4668-9431-903AC2B42DE8}"/>
              </c:ext>
            </c:extLst>
          </c:dPt>
          <c:dPt>
            <c:idx val="3"/>
            <c:bubble3D val="0"/>
            <c:spPr>
              <a:solidFill>
                <a:srgbClr val="E69D1A"/>
              </a:solidFill>
            </c:spPr>
            <c:extLst>
              <c:ext xmlns:c16="http://schemas.microsoft.com/office/drawing/2014/chart" uri="{C3380CC4-5D6E-409C-BE32-E72D297353CC}">
                <c16:uniqueId val="{00000003-6C52-4668-9431-903AC2B42DE8}"/>
              </c:ext>
            </c:extLst>
          </c:dPt>
          <c:dPt>
            <c:idx val="4"/>
            <c:bubble3D val="0"/>
            <c:spPr>
              <a:solidFill>
                <a:srgbClr val="C279D9"/>
              </a:solidFill>
            </c:spPr>
            <c:extLst>
              <c:ext xmlns:c16="http://schemas.microsoft.com/office/drawing/2014/chart" uri="{C3380CC4-5D6E-409C-BE32-E72D297353CC}">
                <c16:uniqueId val="{00000004-6C52-4668-9431-903AC2B42DE8}"/>
              </c:ext>
            </c:extLst>
          </c:dPt>
          <c:dPt>
            <c:idx val="5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6C52-4668-9431-903AC2B42D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uk-UA"/>
                      <a:t>П'ядики</a:t>
                    </a:r>
                    <a:r>
                      <a:rPr lang="uk-UA" baseline="0"/>
                      <a:t> </a:t>
                    </a:r>
                    <a:r>
                      <a:rPr lang="uk-UA"/>
                      <a:t> 59,7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C52-4668-9431-903AC2B42D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uk-UA"/>
                      <a:t>Велика Кам'янка</a:t>
                    </a:r>
                    <a:r>
                      <a:rPr lang="uk-UA" baseline="0"/>
                      <a:t> </a:t>
                    </a:r>
                    <a:r>
                      <a:rPr lang="uk-UA"/>
                      <a:t>24,9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52-4668-9431-903AC2B42D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uk-UA"/>
                      <a:t>Турка</a:t>
                    </a:r>
                    <a:r>
                      <a:rPr lang="uk-UA" baseline="0"/>
                      <a:t> </a:t>
                    </a:r>
                    <a:r>
                      <a:rPr lang="uk-UA"/>
                      <a:t> 32,3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C52-4668-9431-903AC2B42DE8}"/>
                </c:ext>
              </c:extLst>
            </c:dLbl>
            <c:dLbl>
              <c:idx val="3"/>
              <c:layout>
                <c:manualLayout>
                  <c:x val="-2.0700520073879652E-2"/>
                  <c:y val="5.6753667672493124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Годи-Добровідка</a:t>
                    </a:r>
                    <a:r>
                      <a:rPr lang="uk-UA" baseline="0"/>
                      <a:t> </a:t>
                    </a:r>
                    <a:r>
                      <a:rPr lang="uk-UA"/>
                      <a:t>8,8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52-4668-9431-903AC2B42DE8}"/>
                </c:ext>
              </c:extLst>
            </c:dLbl>
            <c:dLbl>
              <c:idx val="4"/>
              <c:layout>
                <c:manualLayout>
                  <c:x val="-5.4085860795178381E-2"/>
                  <c:y val="-7.3390348087246843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Мала Кам'янка</a:t>
                    </a:r>
                    <a:r>
                      <a:rPr lang="uk-UA" baseline="0" dirty="0"/>
                      <a:t> </a:t>
                    </a:r>
                    <a:r>
                      <a:rPr lang="uk-UA" dirty="0"/>
                      <a:t> 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C52-4668-9431-903AC2B42DE8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uk-UA"/>
                      <a:t>ОТГ</a:t>
                    </a:r>
                    <a:r>
                      <a:rPr lang="uk-UA" baseline="0"/>
                      <a:t> </a:t>
                    </a:r>
                    <a:r>
                      <a:rPr lang="uk-UA"/>
                      <a:t> 51,8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C52-4668-9431-903AC2B42DE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П'ядики</c:v>
                </c:pt>
                <c:pt idx="1">
                  <c:v>Велика Кам'янка</c:v>
                </c:pt>
                <c:pt idx="2">
                  <c:v>Турка</c:v>
                </c:pt>
                <c:pt idx="3">
                  <c:v>Годи-Добровідка</c:v>
                </c:pt>
                <c:pt idx="4">
                  <c:v>Мала Кам'янка</c:v>
                </c:pt>
                <c:pt idx="5">
                  <c:v>ОТГ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59.7</c:v>
                </c:pt>
                <c:pt idx="1">
                  <c:v>24.9</c:v>
                </c:pt>
                <c:pt idx="2">
                  <c:v>32.299999999999997</c:v>
                </c:pt>
                <c:pt idx="3">
                  <c:v>8.8000000000000007</c:v>
                </c:pt>
                <c:pt idx="4">
                  <c:v>0</c:v>
                </c:pt>
                <c:pt idx="5">
                  <c:v>51.8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C52-4668-9431-903AC2B42DE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558006824744371"/>
          <c:w val="0.97306185189819483"/>
          <c:h val="0.844199317525562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47"/>
          <c:dPt>
            <c:idx val="1"/>
            <c:bubble3D val="0"/>
            <c:explosion val="59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0-82A3-41E5-85CF-C54C933D36B6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82A3-41E5-85CF-C54C933D36B6}"/>
              </c:ext>
            </c:extLst>
          </c:dPt>
          <c:dLbls>
            <c:dLbl>
              <c:idx val="0"/>
              <c:layout>
                <c:manualLayout>
                  <c:x val="4.2198764701819914E-3"/>
                  <c:y val="-1.9812363096355735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/>
                      <a:t>освіта;</a:t>
                    </a:r>
                  </a:p>
                  <a:p>
                    <a:r>
                      <a:rPr lang="uk-UA" sz="1600" dirty="0"/>
                      <a:t> 25 569 600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A3-41E5-85CF-C54C933D36B6}"/>
                </c:ext>
              </c:extLst>
            </c:dLbl>
            <c:dLbl>
              <c:idx val="1"/>
              <c:layout>
                <c:manualLayout>
                  <c:x val="-1.7875266111573189E-4"/>
                  <c:y val="1.857178984636747E-3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uk-UA" sz="1600" dirty="0"/>
                      <a:t>культура</a:t>
                    </a:r>
                  </a:p>
                  <a:p>
                    <a:pPr>
                      <a:defRPr/>
                    </a:pPr>
                    <a:r>
                      <a:rPr lang="uk-UA" sz="1600" dirty="0"/>
                      <a:t> 1 241</a:t>
                    </a:r>
                    <a:r>
                      <a:rPr lang="uk-UA" sz="1600" baseline="0" dirty="0"/>
                      <a:t> 497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45178914054593"/>
                      <c:h val="8.277300298636240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82A3-41E5-85CF-C54C933D36B6}"/>
                </c:ext>
              </c:extLst>
            </c:dLbl>
            <c:dLbl>
              <c:idx val="2"/>
              <c:layout>
                <c:manualLayout>
                  <c:x val="9.7797938745222635E-2"/>
                  <c:y val="4.6730953769616577E-2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uk-UA" sz="1600" dirty="0"/>
                      <a:t>соціальний  захист </a:t>
                    </a:r>
                  </a:p>
                  <a:p>
                    <a:pPr>
                      <a:defRPr sz="1600"/>
                    </a:pPr>
                    <a:r>
                      <a:rPr lang="uk-UA" sz="1600" dirty="0"/>
                      <a:t>340</a:t>
                    </a:r>
                    <a:r>
                      <a:rPr lang="uk-UA" sz="1600" baseline="0" dirty="0"/>
                      <a:t> 756</a:t>
                    </a:r>
                    <a:endParaRPr lang="uk-UA" sz="16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719993574287542"/>
                      <c:h val="0.1290794404630411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2A3-41E5-85CF-C54C933D36B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освіта       </c:v>
                </c:pt>
                <c:pt idx="1">
                  <c:v>культура       </c:v>
                </c:pt>
                <c:pt idx="2">
                  <c:v>соціальний  захист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25569600</c:v>
                </c:pt>
                <c:pt idx="1">
                  <c:v>1241500</c:v>
                </c:pt>
                <c:pt idx="2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A3-41E5-85CF-C54C933D36B6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 algn="ctr">
        <a:defRPr sz="2000"/>
      </a:pPr>
      <a:endParaRPr lang="uk-UA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тис.грн.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9.5462233887430734E-2"/>
                  <c:y val="3.135690550977742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BE-4DAD-A55F-2465039459AA}"/>
                </c:ext>
              </c:extLst>
            </c:dLbl>
            <c:dLbl>
              <c:idx val="2"/>
              <c:layout>
                <c:manualLayout>
                  <c:x val="-3.1849543112666474E-2"/>
                  <c:y val="2.0012206435937128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BE-4DAD-A55F-2465039459AA}"/>
                </c:ext>
              </c:extLst>
            </c:dLbl>
            <c:dLbl>
              <c:idx val="3"/>
              <c:layout>
                <c:manualLayout>
                  <c:x val="0.121895535627491"/>
                  <c:y val="5.7262757240537487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BE-4DAD-A55F-2465039459AA}"/>
                </c:ext>
              </c:extLst>
            </c:dLbl>
            <c:dLbl>
              <c:idx val="4"/>
              <c:layout>
                <c:manualLayout>
                  <c:x val="0.30594081121804217"/>
                  <c:y val="8.456221314514837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BE-4DAD-A55F-2465039459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заробітна плата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соціальне забезпечення</c:v>
                </c:pt>
                <c:pt idx="4">
                  <c:v>медикаменти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28017.9</c:v>
                </c:pt>
                <c:pt idx="1">
                  <c:v>2543.8000000000002</c:v>
                </c:pt>
                <c:pt idx="2">
                  <c:v>564.6</c:v>
                </c:pt>
                <c:pt idx="3">
                  <c:v>144.80000000000001</c:v>
                </c:pt>
                <c:pt idx="4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BE-4DAD-A55F-2465039459AA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0.29314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563C3D8F-F4B7-4523-93EA-4D6D8F515B8C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-404665"/>
          <a:ext cx="5328592" cy="1891731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90325-42E3-482A-B1AE-CC52830D66A3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7214F-261A-4A02-B405-198471963B5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12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14F-261A-4A02-B405-198471963B5F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3C64D-7C6A-4EB6-A651-BCF55E6D796E}" type="datetimeFigureOut">
              <a:rPr lang="uk-UA" smtClean="0"/>
              <a:pPr/>
              <a:t>08.11.2019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DA57D-F8C0-4137-A0DB-0AD9A71163A2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02624" cy="5472608"/>
          </a:xfrm>
        </p:spPr>
        <p:txBody>
          <a:bodyPr>
            <a:normAutofit/>
          </a:bodyPr>
          <a:lstStyle/>
          <a:p>
            <a:br>
              <a:rPr lang="uk-UA" b="1" dirty="0"/>
            </a:br>
            <a:r>
              <a:rPr lang="uk-UA" b="1" i="1" dirty="0"/>
              <a:t>Про виконання бюджету</a:t>
            </a:r>
            <a:br>
              <a:rPr lang="uk-UA" i="1" dirty="0"/>
            </a:br>
            <a:r>
              <a:rPr lang="uk-UA" b="1" i="1" dirty="0"/>
              <a:t>П</a:t>
            </a:r>
            <a:r>
              <a:rPr lang="ru-RU" b="1" i="1" dirty="0"/>
              <a:t>’</a:t>
            </a:r>
            <a:r>
              <a:rPr lang="uk-UA" b="1" i="1" dirty="0"/>
              <a:t>ядицької сільської </a:t>
            </a:r>
            <a:br>
              <a:rPr lang="uk-UA" i="1" dirty="0"/>
            </a:br>
            <a:r>
              <a:rPr lang="uk-UA" b="1" i="1" dirty="0"/>
              <a:t>об’єднаної територіальної </a:t>
            </a:r>
            <a:br>
              <a:rPr lang="uk-UA" i="1" dirty="0"/>
            </a:br>
            <a:r>
              <a:rPr lang="uk-UA" b="1" i="1" dirty="0"/>
              <a:t>громади за 9 місяців 2019 року</a:t>
            </a:r>
            <a:br>
              <a:rPr lang="uk-UA" i="1" dirty="0"/>
            </a:br>
            <a:endParaRPr lang="uk-UA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05664" cy="1008112"/>
          </a:xfrm>
        </p:spPr>
        <p:txBody>
          <a:bodyPr>
            <a:normAutofit fontScale="90000"/>
          </a:bodyPr>
          <a:lstStyle/>
          <a:p>
            <a:br>
              <a:rPr lang="uk-UA" sz="1800" b="1" dirty="0"/>
            </a:br>
            <a:br>
              <a:rPr lang="uk-UA" sz="1800" b="1" dirty="0"/>
            </a:br>
            <a:r>
              <a:rPr lang="uk-UA" sz="2000" dirty="0"/>
              <a:t>Сума податку </a:t>
            </a:r>
            <a:r>
              <a:rPr lang="uk-UA" sz="2000" b="1" dirty="0"/>
              <a:t>на нерухоме майно</a:t>
            </a:r>
            <a:r>
              <a:rPr lang="uk-UA" sz="2000" dirty="0"/>
              <a:t> </a:t>
            </a:r>
            <a:r>
              <a:rPr lang="uk-UA" sz="2000" b="1" dirty="0"/>
              <a:t>відмінне від земельної ділянки </a:t>
            </a:r>
            <a:r>
              <a:rPr lang="uk-UA" sz="2000" dirty="0"/>
              <a:t>за </a:t>
            </a:r>
            <a:r>
              <a:rPr lang="uk-UA" sz="2000" b="1" i="1" dirty="0"/>
              <a:t>9 місяців 2019 року </a:t>
            </a:r>
            <a:r>
              <a:rPr lang="uk-UA" sz="2000" dirty="0"/>
              <a:t>становить </a:t>
            </a:r>
            <a:r>
              <a:rPr lang="uk-UA" sz="2000" b="1" i="1" dirty="0"/>
              <a:t>177 532 грн. </a:t>
            </a:r>
            <a:r>
              <a:rPr lang="uk-UA" sz="2000" dirty="0"/>
              <a:t>, що на </a:t>
            </a:r>
            <a:r>
              <a:rPr lang="uk-UA" sz="2000" b="1" i="1" dirty="0"/>
              <a:t>5 802  грн.  </a:t>
            </a:r>
            <a:r>
              <a:rPr lang="uk-UA" sz="2000" dirty="0"/>
              <a:t>більше планових показників за звітний період, та на </a:t>
            </a:r>
            <a:r>
              <a:rPr lang="uk-UA" sz="2000" b="1" i="1" dirty="0"/>
              <a:t>131 047 грн. </a:t>
            </a:r>
            <a:r>
              <a:rPr lang="uk-UA" sz="2000" dirty="0"/>
              <a:t>більше, ніж  за відповідний період  </a:t>
            </a:r>
            <a:r>
              <a:rPr lang="uk-UA" sz="2000" b="1" i="1" dirty="0"/>
              <a:t>2018 року</a:t>
            </a:r>
            <a:r>
              <a:rPr lang="uk-UA" sz="2000" dirty="0"/>
              <a:t>.</a:t>
            </a:r>
            <a:br>
              <a:rPr lang="uk-UA" sz="2000" dirty="0"/>
            </a:br>
            <a:br>
              <a:rPr lang="ru-RU" dirty="0"/>
            </a:br>
            <a:r>
              <a:rPr lang="ru-RU" sz="2000" b="1" i="1" dirty="0" err="1"/>
              <a:t>Податок</a:t>
            </a:r>
            <a:r>
              <a:rPr lang="ru-RU" sz="2000" b="1" i="1" dirty="0"/>
              <a:t> на </a:t>
            </a:r>
            <a:r>
              <a:rPr lang="ru-RU" sz="2000" b="1" i="1" dirty="0" err="1"/>
              <a:t>нерухоме</a:t>
            </a:r>
            <a:r>
              <a:rPr lang="ru-RU" sz="2000" b="1" i="1" dirty="0"/>
              <a:t> </a:t>
            </a:r>
            <a:r>
              <a:rPr lang="ru-RU" sz="2000" b="1" i="1" dirty="0" err="1"/>
              <a:t>майно</a:t>
            </a:r>
            <a:r>
              <a:rPr lang="ru-RU" sz="2000" b="1" i="1" dirty="0"/>
              <a:t> </a:t>
            </a:r>
            <a:r>
              <a:rPr lang="ru-RU" sz="2000" b="1" i="1" dirty="0" err="1"/>
              <a:t>відмінне</a:t>
            </a:r>
            <a:r>
              <a:rPr lang="ru-RU" sz="2000" b="1" i="1" dirty="0"/>
              <a:t> </a:t>
            </a:r>
            <a:r>
              <a:rPr lang="ru-RU" sz="2000" b="1" i="1" dirty="0" err="1"/>
              <a:t>від</a:t>
            </a:r>
            <a:r>
              <a:rPr lang="ru-RU" sz="2000" b="1" i="1" dirty="0"/>
              <a:t> </a:t>
            </a:r>
            <a:r>
              <a:rPr lang="ru-RU" sz="2000" b="1" i="1" dirty="0" err="1"/>
              <a:t>земельної</a:t>
            </a:r>
            <a:r>
              <a:rPr lang="ru-RU" sz="2000" b="1" i="1" dirty="0"/>
              <a:t> </a:t>
            </a:r>
            <a:r>
              <a:rPr lang="ru-RU" sz="2000" b="1" i="1" dirty="0" err="1"/>
              <a:t>ділянки</a:t>
            </a:r>
            <a:r>
              <a:rPr lang="ru-RU" sz="2000" b="1" i="1" dirty="0"/>
              <a:t>, </a:t>
            </a:r>
            <a:r>
              <a:rPr lang="ru-RU" sz="2000" b="1" i="1" dirty="0" err="1"/>
              <a:t>тис.грн</a:t>
            </a:r>
            <a:r>
              <a:rPr lang="ru-RU" sz="2000" dirty="0"/>
              <a:t>.</a:t>
            </a:r>
            <a:br>
              <a:rPr lang="uk-UA" sz="2000" dirty="0"/>
            </a:b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8229600" cy="5102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35795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спеціального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фонду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сільського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бюджету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об’єднаної територіальної  громади за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</a:t>
            </a:r>
            <a:r>
              <a:rPr kumimoji="0" lang="uk-UA" b="1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місяців 2019 року</a:t>
            </a:r>
            <a:r>
              <a:rPr kumimoji="0" lang="uk-UA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надійшло (без трансферт)  </a:t>
            </a:r>
            <a:r>
              <a:rPr lang="uk-UA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769 059 </a:t>
            </a:r>
            <a:r>
              <a:rPr kumimoji="0" lang="ru-RU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uk-UA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79,63</a:t>
            </a:r>
            <a:r>
              <a:rPr kumimoji="0" lang="uk-UA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1" i="1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uk-UA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одного жителя ОТГ</a:t>
            </a:r>
            <a:r>
              <a:rPr kumimoji="0" lang="uk-UA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(відсоток виконання плану за вказаний період -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141%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т.ч.</a:t>
            </a:r>
            <a:r>
              <a:rPr lang="uk-UA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кологічного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податку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7 032 </a:t>
            </a:r>
            <a:r>
              <a:rPr kumimoji="0" lang="ru-RU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lang="uk-UA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н.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(відсоток виконання плану за вказаний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період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103,9%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 що на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661</a:t>
            </a:r>
            <a:r>
              <a:rPr kumimoji="0" lang="uk-UA" b="1" i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грн.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більше, ніж за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місяців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</a:t>
            </a:r>
            <a:r>
              <a:rPr kumimoji="0" lang="ru-RU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оку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Неподаткові надходження –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762 028 </a:t>
            </a:r>
            <a:r>
              <a:rPr kumimoji="0" lang="uk-UA" b="1" i="1" u="none" strike="noStrike" cap="none" normalizeH="0" baseline="0" dirty="0" bmk="OLE_LINK97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грн</a:t>
            </a:r>
            <a:r>
              <a:rPr kumimoji="0" lang="uk-UA" b="0" i="0" u="none" strike="noStrike" cap="none" normalizeH="0" baseline="0" dirty="0" bmk="OLE_LINK97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що на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225 703 </a:t>
            </a:r>
            <a:r>
              <a:rPr kumimoji="0" lang="ru-RU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Більше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затвердженого плану на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вказаний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період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(відсоток виконання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142,1 %</a:t>
            </a:r>
            <a:r>
              <a:rPr kumimoji="0" lang="uk-UA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 на </a:t>
            </a:r>
            <a:r>
              <a:rPr lang="uk-UA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195 559 г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рн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більше відповідного періоду минулого року.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uk-UA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Субвецнії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 обласного бюджету надійшло 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570 000 грн.</a:t>
            </a:r>
            <a:endParaRPr kumimoji="0" lang="uk-UA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br>
              <a:rPr lang="uk-UA" sz="2800" b="1" dirty="0"/>
            </a:br>
            <a:endParaRPr lang="uk-UA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988840"/>
            <a:ext cx="6400800" cy="3456384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Касові видатки за економічною та функціональною класифікацією </a:t>
            </a:r>
            <a:r>
              <a:rPr lang="uk-UA" b="1" i="1" dirty="0">
                <a:solidFill>
                  <a:schemeClr val="tx1"/>
                </a:solidFill>
              </a:rPr>
              <a:t>за 9 місяців 2019 року сільського бюджету </a:t>
            </a:r>
            <a:r>
              <a:rPr lang="uk-UA" b="1" i="1" dirty="0" err="1">
                <a:solidFill>
                  <a:schemeClr val="tx1"/>
                </a:solidFill>
              </a:rPr>
              <a:t>П’ядицької</a:t>
            </a:r>
            <a:r>
              <a:rPr lang="uk-UA" b="1" i="1" dirty="0">
                <a:solidFill>
                  <a:schemeClr val="tx1"/>
                </a:solidFill>
              </a:rPr>
              <a:t> об’єднаної територіальної громади</a:t>
            </a:r>
          </a:p>
          <a:p>
            <a:r>
              <a:rPr lang="uk-UA" b="1" i="1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3008313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1600" dirty="0"/>
              <a:t>Видатки сільського бюджету об’єднаної територіальної громади по загальному та спеціальному фондах за звітний період склали </a:t>
            </a:r>
            <a:br>
              <a:rPr lang="uk-UA" sz="1600" dirty="0"/>
            </a:br>
            <a:r>
              <a:rPr lang="uk-UA" sz="1600" i="1" dirty="0"/>
              <a:t>40 268 175 грн. 03 коп., </a:t>
            </a:r>
            <a:r>
              <a:rPr lang="uk-UA" sz="1600" dirty="0"/>
              <a:t>або </a:t>
            </a:r>
            <a:r>
              <a:rPr lang="uk-UA" sz="1600" i="1" dirty="0"/>
              <a:t>56,4 %</a:t>
            </a:r>
            <a:r>
              <a:rPr lang="uk-UA" sz="1600" dirty="0"/>
              <a:t>. до уточненого плану на рік </a:t>
            </a:r>
            <a:br>
              <a:rPr lang="uk-UA" sz="1600" dirty="0"/>
            </a:br>
            <a:r>
              <a:rPr lang="uk-UA" sz="1600" i="1" dirty="0"/>
              <a:t>71 394 240 грн. 40 коп., </a:t>
            </a:r>
            <a:r>
              <a:rPr lang="uk-UA" sz="1600" dirty="0"/>
              <a:t>в тому числі: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635896" y="404665"/>
          <a:ext cx="5328592" cy="6453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512" y="2924944"/>
            <a:ext cx="4032448" cy="3672408"/>
          </a:xfrm>
        </p:spPr>
        <p:txBody>
          <a:bodyPr/>
          <a:lstStyle/>
          <a:p>
            <a:r>
              <a:rPr lang="uk-UA" dirty="0"/>
              <a:t>– </a:t>
            </a:r>
            <a:r>
              <a:rPr lang="uk-UA" sz="1800" dirty="0"/>
              <a:t>по спеціальному фонду </a:t>
            </a:r>
            <a:r>
              <a:rPr lang="uk-UA" sz="1800" b="1" i="1" dirty="0"/>
              <a:t>– </a:t>
            </a:r>
          </a:p>
          <a:p>
            <a:r>
              <a:rPr lang="uk-UA" sz="1800" b="1" i="1" dirty="0"/>
              <a:t>2 929 453 грн.57 коп., </a:t>
            </a:r>
            <a:r>
              <a:rPr lang="uk-UA" sz="1800" dirty="0"/>
              <a:t>або </a:t>
            </a:r>
            <a:r>
              <a:rPr lang="uk-UA" sz="1800" b="1" i="1" dirty="0"/>
              <a:t>15,86 % </a:t>
            </a:r>
            <a:r>
              <a:rPr lang="uk-UA" sz="1800" dirty="0"/>
              <a:t>до уточненого плану на рік </a:t>
            </a:r>
            <a:r>
              <a:rPr lang="uk-UA" sz="1800" b="1" i="1" dirty="0"/>
              <a:t>(18 462 174 грн. 00 коп.).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97637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850106"/>
          </a:xfrm>
        </p:spPr>
        <p:txBody>
          <a:bodyPr>
            <a:noAutofit/>
          </a:bodyPr>
          <a:lstStyle/>
          <a:p>
            <a:pPr lvl="0" indent="457200" fontAlgn="base">
              <a:spcAft>
                <a:spcPct val="0"/>
              </a:spcAft>
            </a:pP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Основну питому вагу у загальному обсязі видатків загального фонду займають видатки на захищені статті, які 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lang="uk-UA" sz="2000" b="1" i="1" dirty="0"/>
              <a:t>а 9 місяців 2019року </a:t>
            </a:r>
            <a:b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склали </a:t>
            </a:r>
            <a:r>
              <a:rPr lang="uk-UA" sz="2000" b="1" i="1" dirty="0"/>
              <a:t>31 275 615 грн. 08 коп. 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(83,8%), 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 них: </a:t>
            </a:r>
            <a:b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uk-UA" sz="2000" b="1" i="1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тис.грн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b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124744"/>
          <a:ext cx="82296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0872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rmAutofit fontScale="90000"/>
          </a:bodyPr>
          <a:lstStyle/>
          <a:p>
            <a:r>
              <a:rPr lang="ru-RU" dirty="0"/>
              <a:t>    </a:t>
            </a:r>
            <a:br>
              <a:rPr lang="ru-RU" dirty="0"/>
            </a:br>
            <a:r>
              <a:rPr lang="ru-RU" sz="2000" dirty="0"/>
              <a:t>  </a:t>
            </a:r>
            <a:r>
              <a:rPr lang="ru-RU" sz="2000" dirty="0" err="1"/>
              <a:t>Видатки</a:t>
            </a:r>
            <a:r>
              <a:rPr lang="ru-RU" sz="2000" dirty="0"/>
              <a:t> </a:t>
            </a:r>
            <a:r>
              <a:rPr lang="uk-UA" sz="2000" dirty="0"/>
              <a:t>сільського</a:t>
            </a:r>
            <a:r>
              <a:rPr lang="ru-RU" sz="2000" dirty="0"/>
              <a:t> бюджету за </a:t>
            </a:r>
            <a:r>
              <a:rPr lang="uk-UA" sz="2000" b="1" i="1" dirty="0"/>
              <a:t>9 місяців 2019 року </a:t>
            </a:r>
            <a:r>
              <a:rPr lang="ru-RU" sz="2000" b="1" dirty="0"/>
              <a:t>по </a:t>
            </a:r>
            <a:r>
              <a:rPr lang="ru-RU" sz="2000" b="1" dirty="0" err="1"/>
              <a:t>загальному</a:t>
            </a:r>
            <a:r>
              <a:rPr lang="ru-RU" sz="2000" b="1" dirty="0"/>
              <a:t> фонду</a:t>
            </a:r>
            <a:br>
              <a:rPr lang="ru-RU" sz="2000" b="1" dirty="0"/>
            </a:br>
            <a:r>
              <a:rPr lang="ru-RU" sz="2000" b="1" dirty="0"/>
              <a:t> </a:t>
            </a:r>
            <a:r>
              <a:rPr lang="ru-RU" sz="2000" dirty="0"/>
              <a:t>с</a:t>
            </a:r>
            <a:r>
              <a:rPr lang="uk-UA" sz="2000" dirty="0" err="1"/>
              <a:t>тановлять</a:t>
            </a:r>
            <a:r>
              <a:rPr lang="uk-UA" sz="2000" dirty="0"/>
              <a:t>  </a:t>
            </a:r>
            <a:r>
              <a:rPr lang="uk-UA" sz="2000" b="1" i="1" dirty="0"/>
              <a:t>37 338 721  </a:t>
            </a:r>
            <a:r>
              <a:rPr lang="ru-RU" sz="2000" b="1" i="1" dirty="0" err="1"/>
              <a:t>гр</a:t>
            </a:r>
            <a:r>
              <a:rPr lang="uk-UA" sz="2000" b="1" i="1" dirty="0"/>
              <a:t>н. </a:t>
            </a:r>
            <a:r>
              <a:rPr lang="uk-UA" sz="2000" dirty="0"/>
              <a:t>, це  </a:t>
            </a:r>
            <a:r>
              <a:rPr lang="uk-UA" sz="2000" b="1" i="1" dirty="0"/>
              <a:t>88,8%  </a:t>
            </a:r>
            <a:r>
              <a:rPr lang="uk-UA" sz="2000" dirty="0"/>
              <a:t>до плану на звітний період. </a:t>
            </a:r>
            <a:br>
              <a:rPr lang="uk-UA" sz="2000" dirty="0"/>
            </a:br>
            <a:r>
              <a:rPr lang="ru-RU" sz="2000" dirty="0"/>
              <a:t>При </a:t>
            </a:r>
            <a:r>
              <a:rPr lang="ru-RU" sz="2000" dirty="0" err="1"/>
              <a:t>фінансуванні</a:t>
            </a:r>
            <a:r>
              <a:rPr lang="ru-RU" sz="2000" dirty="0"/>
              <a:t> </a:t>
            </a:r>
            <a:r>
              <a:rPr lang="uk-UA" sz="2000" dirty="0"/>
              <a:t>сільського бюджету</a:t>
            </a:r>
            <a:r>
              <a:rPr lang="ru-RU" sz="2000" dirty="0"/>
              <a:t> в </a:t>
            </a:r>
            <a:r>
              <a:rPr lang="ru-RU" sz="2000" dirty="0" err="1"/>
              <a:t>першочерговому</a:t>
            </a:r>
            <a:r>
              <a:rPr lang="ru-RU" sz="2000" dirty="0"/>
              <a:t> порядку </a:t>
            </a:r>
            <a:r>
              <a:rPr lang="ru-RU" sz="2000" dirty="0" err="1"/>
              <a:t>фінансувались</a:t>
            </a:r>
            <a:r>
              <a:rPr lang="ru-RU" sz="2000" dirty="0"/>
              <a:t> </a:t>
            </a:r>
            <a:r>
              <a:rPr lang="ru-RU" sz="2000" dirty="0" err="1"/>
              <a:t>видатки</a:t>
            </a:r>
            <a:r>
              <a:rPr lang="ru-RU" sz="2000" dirty="0"/>
              <a:t> по </a:t>
            </a:r>
            <a:r>
              <a:rPr lang="ru-RU" sz="2000" dirty="0" err="1"/>
              <a:t>захищених</a:t>
            </a:r>
            <a:r>
              <a:rPr lang="ru-RU" sz="2000" dirty="0"/>
              <a:t> </a:t>
            </a:r>
            <a:r>
              <a:rPr lang="ru-RU" sz="2000" dirty="0" err="1"/>
              <a:t>статтях</a:t>
            </a:r>
            <a:r>
              <a:rPr lang="ru-RU" sz="2000" dirty="0"/>
              <a:t> </a:t>
            </a:r>
            <a:r>
              <a:rPr lang="ru-RU" sz="2000" dirty="0" err="1"/>
              <a:t>витрат</a:t>
            </a:r>
            <a:r>
              <a:rPr lang="ru-RU" sz="2000" dirty="0"/>
              <a:t>, </a:t>
            </a:r>
            <a:r>
              <a:rPr lang="ru-RU" sz="2000" dirty="0" err="1"/>
              <a:t>визначених</a:t>
            </a:r>
            <a:r>
              <a:rPr lang="ru-RU" sz="2000" dirty="0"/>
              <a:t> у </a:t>
            </a:r>
            <a:r>
              <a:rPr lang="ru-RU" sz="2000" dirty="0" err="1"/>
              <a:t>рішенні</a:t>
            </a:r>
            <a:r>
              <a:rPr lang="ru-RU" sz="2000" dirty="0"/>
              <a:t> про </a:t>
            </a:r>
            <a:r>
              <a:rPr lang="ru-RU" sz="2000" dirty="0" err="1"/>
              <a:t>прийняття</a:t>
            </a:r>
            <a:r>
              <a:rPr lang="ru-RU" sz="2000" dirty="0"/>
              <a:t> </a:t>
            </a:r>
            <a:r>
              <a:rPr lang="uk-UA" sz="2000" dirty="0"/>
              <a:t>сільського</a:t>
            </a:r>
            <a:r>
              <a:rPr lang="ru-RU" sz="2000" dirty="0"/>
              <a:t> бюджету</a:t>
            </a:r>
            <a:r>
              <a:rPr lang="uk-UA" sz="2000" dirty="0"/>
              <a:t> на </a:t>
            </a:r>
            <a:r>
              <a:rPr lang="uk-UA" sz="2000" b="1" i="1" dirty="0"/>
              <a:t>2019 рік</a:t>
            </a:r>
            <a:r>
              <a:rPr lang="ru-RU" sz="2000" dirty="0"/>
              <a:t>.</a:t>
            </a:r>
            <a:br>
              <a:rPr lang="uk-UA" sz="1800" dirty="0"/>
            </a:br>
            <a:br>
              <a:rPr lang="uk-UA" sz="1800" dirty="0"/>
            </a:br>
            <a:endParaRPr lang="uk-UA" sz="1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0992" y="1484784"/>
          <a:ext cx="9073008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000" b="1" i="1" dirty="0"/>
              <a:t>Касові видатки на організаційне, інформаційно-аналітичне та матеріально-технічне забезпечення діяльності ОТГ </a:t>
            </a:r>
            <a:br>
              <a:rPr lang="uk-UA" sz="2000" b="1" i="1" dirty="0"/>
            </a:br>
            <a:r>
              <a:rPr lang="uk-UA" sz="2000" dirty="0"/>
              <a:t>становлять </a:t>
            </a:r>
            <a:r>
              <a:rPr lang="uk-UA" sz="2000" b="1" i="1" dirty="0"/>
              <a:t>3 916 709  </a:t>
            </a:r>
            <a:r>
              <a:rPr lang="ru-RU" sz="2000" b="1" i="1" dirty="0" err="1"/>
              <a:t>гр</a:t>
            </a:r>
            <a:r>
              <a:rPr lang="uk-UA" sz="2000" b="1" i="1" dirty="0"/>
              <a:t>н. </a:t>
            </a:r>
            <a:r>
              <a:rPr lang="uk-UA" sz="2000" dirty="0"/>
              <a:t>або </a:t>
            </a:r>
            <a:r>
              <a:rPr lang="uk-UA" sz="2000" b="1" i="1" dirty="0"/>
              <a:t>10,5 % </a:t>
            </a:r>
            <a:r>
              <a:rPr lang="uk-UA" sz="2000" dirty="0"/>
              <a:t>від загальної суми видатків.</a:t>
            </a:r>
            <a:br>
              <a:rPr lang="uk-UA" sz="2000" dirty="0"/>
            </a:br>
            <a:r>
              <a:rPr lang="uk-UA" sz="1800" b="1" dirty="0" err="1"/>
              <a:t>тис.грн</a:t>
            </a:r>
            <a:r>
              <a:rPr lang="uk-UA" sz="1800" b="1" dirty="0"/>
              <a:t>.</a:t>
            </a:r>
            <a:br>
              <a:rPr lang="uk-UA" sz="2000" b="1" i="1" dirty="0"/>
            </a:br>
            <a:endParaRPr lang="uk-UA" sz="20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340768"/>
          <a:ext cx="8496944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 </a:t>
            </a:r>
            <a:r>
              <a:rPr lang="ru-RU" sz="2200" b="1" i="1" dirty="0"/>
              <a:t> </a:t>
            </a:r>
            <a:r>
              <a:rPr lang="uk-UA" sz="2200" b="1" i="1" dirty="0"/>
              <a:t>Касові </a:t>
            </a:r>
            <a:r>
              <a:rPr lang="ru-RU" sz="2200" b="1" i="1" dirty="0"/>
              <a:t> </a:t>
            </a:r>
            <a:r>
              <a:rPr lang="uk-UA" sz="2200" b="1" i="1" dirty="0"/>
              <a:t>в</a:t>
            </a:r>
            <a:r>
              <a:rPr lang="ru-RU" sz="2200" b="1" i="1" dirty="0"/>
              <a:t>и</a:t>
            </a:r>
            <a:r>
              <a:rPr lang="uk-UA" sz="2200" b="1" i="1" dirty="0"/>
              <a:t>датки</a:t>
            </a:r>
            <a:r>
              <a:rPr lang="ru-RU" sz="2200" b="1" i="1" dirty="0"/>
              <a:t> на </a:t>
            </a:r>
            <a:r>
              <a:rPr lang="ru-RU" sz="2200" b="1" i="1" dirty="0" err="1"/>
              <a:t>утримання</a:t>
            </a:r>
            <a:r>
              <a:rPr lang="ru-RU" sz="2200" b="1" i="1" dirty="0"/>
              <a:t> </a:t>
            </a:r>
            <a:r>
              <a:rPr lang="ru-RU" sz="2200" b="1" i="1" dirty="0" err="1"/>
              <a:t>дитячих</a:t>
            </a:r>
            <a:r>
              <a:rPr lang="ru-RU" sz="2200" b="1" i="1" dirty="0"/>
              <a:t> </a:t>
            </a:r>
            <a:r>
              <a:rPr lang="ru-RU" sz="2200" b="1" i="1" dirty="0" err="1"/>
              <a:t>дошкільних</a:t>
            </a:r>
            <a:r>
              <a:rPr lang="ru-RU" sz="2200" b="1" i="1" dirty="0"/>
              <a:t> </a:t>
            </a:r>
            <a:r>
              <a:rPr lang="ru-RU" sz="2200" b="1" i="1" dirty="0" err="1"/>
              <a:t>закладів</a:t>
            </a:r>
            <a:r>
              <a:rPr lang="ru-RU" sz="2200" dirty="0"/>
              <a:t> </a:t>
            </a:r>
            <a:r>
              <a:rPr lang="uk-UA" sz="2200" dirty="0"/>
              <a:t> складають  </a:t>
            </a:r>
            <a:r>
              <a:rPr lang="uk-UA" sz="2200" b="1" i="1" dirty="0"/>
              <a:t>2 909 630 </a:t>
            </a:r>
            <a:r>
              <a:rPr lang="ru-RU" sz="2200" b="1" i="1" dirty="0" err="1"/>
              <a:t>гр</a:t>
            </a:r>
            <a:r>
              <a:rPr lang="uk-UA" sz="2200" b="1" i="1" dirty="0"/>
              <a:t>н. </a:t>
            </a:r>
            <a:r>
              <a:rPr lang="uk-UA" sz="2200" dirty="0"/>
              <a:t>Це становить </a:t>
            </a:r>
            <a:r>
              <a:rPr lang="uk-UA" sz="2200" b="1" i="1" dirty="0"/>
              <a:t>11,4 %  </a:t>
            </a:r>
            <a:r>
              <a:rPr lang="uk-UA" sz="2200" dirty="0"/>
              <a:t>від загальної суми видатків на освіту. На одну дитину припадає </a:t>
            </a:r>
            <a:r>
              <a:rPr lang="uk-UA" sz="2200" b="1" i="1" dirty="0"/>
              <a:t>14 263 грн.</a:t>
            </a:r>
            <a:br>
              <a:rPr lang="uk-UA" sz="2000" b="1" i="1" dirty="0"/>
            </a:br>
            <a:r>
              <a:rPr lang="uk-UA" sz="2000" b="1" i="1" dirty="0" err="1"/>
              <a:t>тис.грн</a:t>
            </a:r>
            <a:r>
              <a:rPr lang="uk-UA" sz="2000" b="1" i="1" dirty="0"/>
              <a:t>.</a:t>
            </a:r>
            <a:br>
              <a:rPr lang="uk-UA" sz="2200" b="1" i="1" dirty="0"/>
            </a:br>
            <a:endParaRPr lang="uk-UA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556792"/>
          <a:ext cx="8229600" cy="58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dirty="0"/>
              <a:t>  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 err="1"/>
              <a:t>Касові</a:t>
            </a:r>
            <a:r>
              <a:rPr lang="ru-RU" sz="1800" dirty="0"/>
              <a:t> </a:t>
            </a:r>
            <a:r>
              <a:rPr lang="uk-UA" sz="1800" dirty="0"/>
              <a:t>вид</a:t>
            </a:r>
            <a:r>
              <a:rPr lang="ru-RU" sz="1800" dirty="0" err="1"/>
              <a:t>атки</a:t>
            </a:r>
            <a:r>
              <a:rPr lang="ru-RU" sz="1800" dirty="0"/>
              <a:t> </a:t>
            </a:r>
            <a:r>
              <a:rPr lang="ru-RU" sz="1800" b="1" i="1" dirty="0"/>
              <a:t>на </a:t>
            </a:r>
            <a:r>
              <a:rPr lang="ru-RU" sz="1800" b="1" i="1" dirty="0" err="1"/>
              <a:t>утримання</a:t>
            </a:r>
            <a:r>
              <a:rPr lang="ru-RU" sz="1800" b="1" i="1" dirty="0"/>
              <a:t> </a:t>
            </a:r>
            <a:r>
              <a:rPr lang="uk-UA" sz="1800" b="1" i="1" dirty="0"/>
              <a:t>загально</a:t>
            </a:r>
            <a:r>
              <a:rPr lang="ru-RU" sz="1800" b="1" i="1" dirty="0" err="1"/>
              <a:t>освітніх</a:t>
            </a:r>
            <a:r>
              <a:rPr lang="uk-UA" sz="1800" b="1" i="1" dirty="0"/>
              <a:t>  закладів </a:t>
            </a:r>
            <a:r>
              <a:rPr lang="uk-UA" sz="1800" dirty="0"/>
              <a:t>складають</a:t>
            </a:r>
            <a:r>
              <a:rPr lang="ru-RU" sz="1800" dirty="0"/>
              <a:t>  –   </a:t>
            </a:r>
            <a:r>
              <a:rPr lang="uk-UA" sz="1800" b="1" i="1" dirty="0"/>
              <a:t>21 808 533,72  </a:t>
            </a:r>
            <a:r>
              <a:rPr lang="ru-RU" sz="1800" b="1" i="1" dirty="0" err="1"/>
              <a:t>грн</a:t>
            </a:r>
            <a:r>
              <a:rPr lang="ru-RU" sz="1800" dirty="0"/>
              <a:t>. при </a:t>
            </a:r>
            <a:r>
              <a:rPr lang="ru-RU" sz="1800" dirty="0" err="1"/>
              <a:t>плані</a:t>
            </a:r>
            <a:r>
              <a:rPr lang="ru-RU" sz="1800" dirty="0"/>
              <a:t> </a:t>
            </a:r>
            <a:r>
              <a:rPr lang="ru-RU" sz="1800" b="1" i="1" dirty="0"/>
              <a:t>на </a:t>
            </a:r>
            <a:r>
              <a:rPr lang="uk-UA" sz="1800" b="1" i="1" dirty="0"/>
              <a:t>9 місяців 2019 року 24 037 317 </a:t>
            </a:r>
            <a:r>
              <a:rPr lang="ru-RU" sz="1800" b="1" i="1" dirty="0" err="1"/>
              <a:t>гр</a:t>
            </a:r>
            <a:r>
              <a:rPr lang="uk-UA" sz="1800" b="1" i="1" dirty="0"/>
              <a:t>н.,</a:t>
            </a:r>
            <a:br>
              <a:rPr lang="uk-UA" sz="1800" b="1" i="1" dirty="0"/>
            </a:br>
            <a:r>
              <a:rPr lang="uk-UA" sz="1800" b="1" i="1" dirty="0"/>
              <a:t> </a:t>
            </a:r>
            <a:r>
              <a:rPr lang="uk-UA" sz="1800" dirty="0"/>
              <a:t>відсоток виконання від загальної суми видатків на освіту – </a:t>
            </a:r>
            <a:r>
              <a:rPr lang="uk-UA" sz="1800" b="1" i="1" dirty="0"/>
              <a:t>86 %.</a:t>
            </a:r>
            <a:br>
              <a:rPr lang="uk-UA" sz="1800" b="1" i="1" dirty="0"/>
            </a:br>
            <a:r>
              <a:rPr lang="uk-UA" sz="1800" dirty="0"/>
              <a:t>      В тому числі за рахунок освітньої субвенції – </a:t>
            </a:r>
            <a:r>
              <a:rPr lang="uk-UA" sz="1800" b="1" i="1" dirty="0"/>
              <a:t>15 018 667 грн.</a:t>
            </a:r>
            <a:r>
              <a:rPr lang="uk-UA" sz="1800" dirty="0"/>
              <a:t>, за рахунок додаткової дотації – </a:t>
            </a:r>
            <a:r>
              <a:rPr lang="uk-UA" sz="1800" b="1" i="1" dirty="0"/>
              <a:t>2 445 200 грн.,</a:t>
            </a:r>
            <a:r>
              <a:rPr lang="uk-UA" sz="1800" dirty="0"/>
              <a:t>за рахунок місцевого бюджету – </a:t>
            </a:r>
            <a:r>
              <a:rPr lang="uk-UA" sz="1800" b="1" i="1" dirty="0"/>
              <a:t>4 516 884 грн. </a:t>
            </a:r>
            <a:br>
              <a:rPr lang="uk-UA" sz="1800" b="1" i="1" dirty="0"/>
            </a:br>
            <a:r>
              <a:rPr lang="uk-UA" sz="1800" b="1" i="1" dirty="0"/>
              <a:t>	</a:t>
            </a:r>
            <a:r>
              <a:rPr lang="uk-UA" sz="1800" dirty="0"/>
              <a:t>Середні видатки на одного учня становлять </a:t>
            </a:r>
            <a:r>
              <a:rPr lang="uk-UA" sz="1800" b="1" i="1" dirty="0"/>
              <a:t>22 684</a:t>
            </a:r>
            <a:r>
              <a:rPr lang="uk-UA" sz="1800" dirty="0"/>
              <a:t> </a:t>
            </a:r>
            <a:r>
              <a:rPr lang="uk-UA" sz="1800" b="1" i="1" dirty="0"/>
              <a:t>грн.</a:t>
            </a:r>
            <a:br>
              <a:rPr lang="uk-UA" sz="1800" b="1" i="1" dirty="0"/>
            </a:br>
            <a:r>
              <a:rPr lang="uk-UA" sz="1800" b="1" i="1" dirty="0" err="1"/>
              <a:t>тис.грн</a:t>
            </a:r>
            <a:r>
              <a:rPr lang="uk-UA" sz="1800" b="1" i="1" dirty="0"/>
              <a:t>.</a:t>
            </a:r>
            <a:endParaRPr lang="uk-UA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50728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000" dirty="0"/>
              <a:t> Касові видатки </a:t>
            </a:r>
            <a:r>
              <a:rPr lang="uk-UA" sz="2000" b="1" i="1" dirty="0"/>
              <a:t>на надання спеціальної освіти школою естетичного виховання </a:t>
            </a:r>
            <a:r>
              <a:rPr lang="uk-UA" sz="2000" dirty="0"/>
              <a:t>витрачено за звітний період</a:t>
            </a:r>
            <a:br>
              <a:rPr lang="uk-UA" sz="2000" dirty="0"/>
            </a:br>
            <a:r>
              <a:rPr lang="uk-UA" sz="2000" dirty="0"/>
              <a:t>	  </a:t>
            </a:r>
            <a:r>
              <a:rPr lang="uk-UA" sz="2000" b="1" i="1" dirty="0"/>
              <a:t>662 125 грн.  -  2,6 % </a:t>
            </a:r>
            <a:r>
              <a:rPr lang="uk-UA" sz="2000" dirty="0"/>
              <a:t>від загальної суми видатків на освіту. Видатки на одну дитину – </a:t>
            </a:r>
            <a:r>
              <a:rPr lang="uk-UA" sz="2000" b="1" i="1" dirty="0"/>
              <a:t>13 243 грн.</a:t>
            </a:r>
            <a:br>
              <a:rPr lang="uk-UA" sz="2000" b="1" i="1" dirty="0"/>
            </a:br>
            <a:r>
              <a:rPr lang="uk-UA" sz="2000" b="1" i="1" dirty="0" err="1"/>
              <a:t>тис.грн</a:t>
            </a:r>
            <a:r>
              <a:rPr lang="uk-UA" sz="2000" b="1" i="1" dirty="0"/>
              <a:t>.</a:t>
            </a: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5832648"/>
          </a:xfrm>
        </p:spPr>
        <p:txBody>
          <a:bodyPr>
            <a:normAutofit fontScale="90000"/>
          </a:bodyPr>
          <a:lstStyle/>
          <a:p>
            <a:r>
              <a:rPr lang="uk-UA" sz="3200" dirty="0"/>
              <a:t>За </a:t>
            </a:r>
            <a:r>
              <a:rPr lang="uk-UA" sz="3200" b="1" i="1" dirty="0"/>
              <a:t>9 місяців 2019 року </a:t>
            </a:r>
            <a:r>
              <a:rPr lang="uk-UA" sz="3200" dirty="0"/>
              <a:t>до сільського бюджету об’єднаної територіальної громади надійшло </a:t>
            </a:r>
            <a:r>
              <a:rPr lang="uk-UA" sz="3200" b="1" i="1" dirty="0"/>
              <a:t>доходів загального та спеціального фондів </a:t>
            </a:r>
            <a:r>
              <a:rPr lang="uk-UA" sz="3200" dirty="0"/>
              <a:t>з урахуванням міжбюджетних трансфертів в сумі</a:t>
            </a:r>
            <a:br>
              <a:rPr lang="uk-UA" sz="3200" dirty="0"/>
            </a:br>
            <a:r>
              <a:rPr lang="uk-UA" sz="3200" dirty="0"/>
              <a:t> </a:t>
            </a:r>
            <a:r>
              <a:rPr lang="uk-UA" sz="3200" b="1" i="1" dirty="0"/>
              <a:t>54 520 542 грн.81коп., </a:t>
            </a:r>
            <a:r>
              <a:rPr lang="uk-UA" sz="3200" dirty="0"/>
              <a:t>що складає </a:t>
            </a:r>
            <a:r>
              <a:rPr lang="uk-UA" sz="3200" b="1" i="1" dirty="0"/>
              <a:t>79,2% </a:t>
            </a:r>
            <a:r>
              <a:rPr lang="uk-UA" sz="3200" dirty="0"/>
              <a:t>до уточненого плану на рік.</a:t>
            </a:r>
            <a:br>
              <a:rPr lang="uk-UA" sz="3200" dirty="0"/>
            </a:br>
            <a:r>
              <a:rPr lang="uk-UA" sz="3200" dirty="0"/>
              <a:t>Загальна сума </a:t>
            </a:r>
            <a:r>
              <a:rPr lang="uk-UA" sz="3200" b="1" i="1" dirty="0"/>
              <a:t>доходів по загальному і спеціальному фонду</a:t>
            </a:r>
            <a:r>
              <a:rPr lang="uk-UA" sz="3200" dirty="0"/>
              <a:t> без врахування трансфертів </a:t>
            </a:r>
            <a:r>
              <a:rPr lang="uk-UA" sz="3200" b="1" i="1" dirty="0"/>
              <a:t>9 082 842,81 грн.</a:t>
            </a:r>
            <a:r>
              <a:rPr lang="uk-UA" sz="3200" dirty="0"/>
              <a:t>, що складає </a:t>
            </a:r>
            <a:r>
              <a:rPr lang="uk-UA" sz="3200" b="1" i="1" dirty="0"/>
              <a:t>77,9 % </a:t>
            </a:r>
            <a:r>
              <a:rPr lang="uk-UA" sz="3200" dirty="0"/>
              <a:t>до уточненого плану на рік </a:t>
            </a:r>
            <a:r>
              <a:rPr lang="uk-UA" sz="3200" b="1" i="1" dirty="0"/>
              <a:t>11 658 300,00 грн.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uk-UA" sz="2200" dirty="0"/>
            </a:br>
            <a:br>
              <a:rPr lang="uk-UA" sz="2200" dirty="0"/>
            </a:br>
            <a:r>
              <a:rPr lang="uk-UA" sz="2200" dirty="0"/>
              <a:t>Касові </a:t>
            </a:r>
            <a:r>
              <a:rPr lang="ru-RU" sz="2200" dirty="0"/>
              <a:t> </a:t>
            </a:r>
            <a:r>
              <a:rPr lang="uk-UA" sz="2200" dirty="0"/>
              <a:t>в</a:t>
            </a:r>
            <a:r>
              <a:rPr lang="ru-RU" sz="2200" dirty="0"/>
              <a:t>и</a:t>
            </a:r>
            <a:r>
              <a:rPr lang="uk-UA" sz="2200" dirty="0"/>
              <a:t>датки  на </a:t>
            </a:r>
            <a:r>
              <a:rPr lang="uk-UA" sz="2200" b="1" i="1" dirty="0"/>
              <a:t>соціальний захист та соціальне забезпечення</a:t>
            </a:r>
            <a:r>
              <a:rPr lang="uk-UA" sz="2200" dirty="0"/>
              <a:t>   становлять  </a:t>
            </a:r>
            <a:br>
              <a:rPr lang="uk-UA" sz="2200" dirty="0"/>
            </a:br>
            <a:r>
              <a:rPr lang="uk-UA" sz="2200" b="1" i="1" dirty="0"/>
              <a:t>	340 756 </a:t>
            </a:r>
            <a:r>
              <a:rPr lang="ru-RU" sz="2200" b="1" i="1" dirty="0" err="1"/>
              <a:t>гр</a:t>
            </a:r>
            <a:r>
              <a:rPr lang="uk-UA" sz="2200" b="1" i="1" dirty="0"/>
              <a:t>н. </a:t>
            </a:r>
            <a:r>
              <a:rPr lang="uk-UA" sz="2200" dirty="0"/>
              <a:t>або </a:t>
            </a:r>
            <a:r>
              <a:rPr lang="uk-UA" sz="2200" b="1" i="1" dirty="0"/>
              <a:t>0,09 % </a:t>
            </a:r>
            <a:r>
              <a:rPr lang="uk-UA" sz="2200" dirty="0"/>
              <a:t>від загальної суми видатків.</a:t>
            </a:r>
            <a:br>
              <a:rPr lang="uk-UA" sz="2200" dirty="0"/>
            </a:br>
            <a:br>
              <a:rPr lang="uk-UA" sz="2200" dirty="0"/>
            </a:br>
            <a:r>
              <a:rPr lang="uk-UA" sz="2000" b="1" dirty="0" err="1"/>
              <a:t>тис.грн</a:t>
            </a:r>
            <a:r>
              <a:rPr lang="uk-UA" sz="2000" b="1" dirty="0"/>
              <a:t>.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824"/>
          <a:ext cx="8229600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1800" dirty="0"/>
              <a:t>Видатки на </a:t>
            </a:r>
            <a:r>
              <a:rPr lang="uk-UA" sz="1800" b="1" i="1" dirty="0"/>
              <a:t>забезпечення діяльності бібліотек </a:t>
            </a:r>
            <a:r>
              <a:rPr lang="uk-UA" sz="1800" dirty="0"/>
              <a:t>становлять </a:t>
            </a:r>
            <a:r>
              <a:rPr lang="uk-UA" sz="1800" b="1" i="1" dirty="0"/>
              <a:t>1 241 497 </a:t>
            </a:r>
            <a:r>
              <a:rPr lang="ru-RU" sz="1800" b="1" i="1" dirty="0" err="1"/>
              <a:t>гр</a:t>
            </a:r>
            <a:r>
              <a:rPr lang="uk-UA" sz="1800" b="1" i="1" dirty="0"/>
              <a:t>н.</a:t>
            </a:r>
            <a:r>
              <a:rPr lang="uk-UA" sz="1800" dirty="0"/>
              <a:t> або </a:t>
            </a:r>
            <a:r>
              <a:rPr lang="uk-UA" sz="1800" b="1" i="1" dirty="0"/>
              <a:t>3,3% </a:t>
            </a:r>
            <a:r>
              <a:rPr lang="uk-UA" sz="1800" dirty="0"/>
              <a:t>від загальної суми видатків.</a:t>
            </a:r>
            <a:br>
              <a:rPr lang="uk-UA" sz="1800" dirty="0"/>
            </a:br>
            <a:r>
              <a:rPr lang="uk-UA" sz="1800" dirty="0"/>
              <a:t>		В тому числі:</a:t>
            </a:r>
            <a:br>
              <a:rPr lang="uk-UA" sz="1800" dirty="0"/>
            </a:br>
            <a:r>
              <a:rPr lang="uk-UA" sz="1800" dirty="0"/>
              <a:t>	-</a:t>
            </a:r>
            <a:r>
              <a:rPr lang="ru-RU" sz="1800" dirty="0"/>
              <a:t> </a:t>
            </a:r>
            <a:r>
              <a:rPr lang="uk-UA" sz="1800" dirty="0"/>
              <a:t>на забезпечення діяльності</a:t>
            </a:r>
            <a:r>
              <a:rPr lang="ru-RU" sz="1800" dirty="0"/>
              <a:t>  </a:t>
            </a:r>
            <a:r>
              <a:rPr lang="uk-UA" sz="1800" b="1" dirty="0"/>
              <a:t>бібліотек</a:t>
            </a:r>
            <a:r>
              <a:rPr lang="uk-UA" sz="1800" dirty="0"/>
              <a:t>  – </a:t>
            </a:r>
            <a:r>
              <a:rPr lang="uk-UA" sz="1800" b="1" i="1" dirty="0"/>
              <a:t>305 165 </a:t>
            </a:r>
            <a:r>
              <a:rPr lang="ru-RU" sz="1800" b="1" i="1" dirty="0" err="1"/>
              <a:t>гр</a:t>
            </a:r>
            <a:r>
              <a:rPr lang="uk-UA" sz="1800" b="1" i="1" dirty="0"/>
              <a:t>н</a:t>
            </a:r>
            <a:r>
              <a:rPr lang="uk-UA" sz="1800" dirty="0"/>
              <a:t>. ;</a:t>
            </a:r>
            <a:br>
              <a:rPr lang="uk-UA" sz="1800" dirty="0"/>
            </a:br>
            <a:endParaRPr lang="uk-UA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62877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400" dirty="0"/>
              <a:t>	Касові видатки на  забезпечення діяльності </a:t>
            </a:r>
            <a:r>
              <a:rPr lang="uk-UA" sz="2400" b="1" i="1" dirty="0"/>
              <a:t>палаців, будинків культури і клуби та інші заклади клубного типу  </a:t>
            </a:r>
            <a:br>
              <a:rPr lang="uk-UA" sz="2400" b="1" i="1" dirty="0"/>
            </a:br>
            <a:r>
              <a:rPr lang="uk-UA" sz="2400" b="1" i="1" dirty="0"/>
              <a:t>936 332  </a:t>
            </a:r>
            <a:r>
              <a:rPr lang="ru-RU" sz="2400" b="1" i="1" dirty="0" err="1"/>
              <a:t>гр</a:t>
            </a:r>
            <a:r>
              <a:rPr lang="uk-UA" sz="2400" b="1" i="1" dirty="0"/>
              <a:t>н.</a:t>
            </a:r>
            <a:br>
              <a:rPr lang="uk-UA" sz="2400" b="1" i="1" dirty="0"/>
            </a:br>
            <a:r>
              <a:rPr lang="uk-UA" sz="2000" b="1" dirty="0" err="1"/>
              <a:t>тис.грн</a:t>
            </a:r>
            <a:r>
              <a:rPr lang="uk-UA" sz="2000" b="1" dirty="0"/>
              <a:t>.</a:t>
            </a:r>
            <a:br>
              <a:rPr lang="uk-UA" sz="2400" b="1" i="1" dirty="0"/>
            </a:br>
            <a:endParaRPr lang="uk-UA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12776"/>
          <a:ext cx="82296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/>
              <a:t>Касові видатки </a:t>
            </a:r>
            <a:r>
              <a:rPr lang="uk-UA" sz="2700" dirty="0"/>
              <a:t>на утримання </a:t>
            </a:r>
            <a:r>
              <a:rPr lang="uk-UA" sz="2700" b="1" i="1" dirty="0"/>
              <a:t>дитячо-юнацької спортивної школи</a:t>
            </a:r>
            <a:r>
              <a:rPr lang="uk-UA" sz="2700" dirty="0"/>
              <a:t>  витрачено  </a:t>
            </a:r>
            <a:r>
              <a:rPr lang="uk-UA" sz="2700" b="1" i="1" dirty="0"/>
              <a:t>937 082  </a:t>
            </a:r>
            <a:r>
              <a:rPr lang="ru-RU" sz="2700" b="1" i="1" dirty="0" err="1"/>
              <a:t>гр</a:t>
            </a:r>
            <a:r>
              <a:rPr lang="uk-UA" sz="2700" b="1" i="1" dirty="0"/>
              <a:t>н.</a:t>
            </a:r>
            <a:br>
              <a:rPr lang="uk-UA" sz="2700" b="1" i="1" dirty="0"/>
            </a:br>
            <a:r>
              <a:rPr lang="uk-UA" sz="2200" b="1" i="1" dirty="0" err="1"/>
              <a:t>тис.грн</a:t>
            </a:r>
            <a:r>
              <a:rPr lang="uk-UA" sz="2200" b="1" i="1" dirty="0"/>
              <a:t>.</a:t>
            </a:r>
            <a:endParaRPr lang="uk-UA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24744"/>
          <a:ext cx="82296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r>
              <a:rPr lang="uk-UA" sz="2000" dirty="0"/>
              <a:t>На </a:t>
            </a:r>
            <a:r>
              <a:rPr lang="uk-UA" sz="2000" b="1" i="1" dirty="0"/>
              <a:t>організацію благоустрою </a:t>
            </a:r>
            <a:r>
              <a:rPr lang="uk-UA" sz="2000" dirty="0"/>
              <a:t>населених пунктів профінансовано коштів</a:t>
            </a:r>
            <a:br>
              <a:rPr lang="uk-UA" sz="2000" dirty="0"/>
            </a:br>
            <a:r>
              <a:rPr lang="uk-UA" sz="2000" dirty="0"/>
              <a:t>	 в сумі </a:t>
            </a:r>
            <a:r>
              <a:rPr lang="uk-UA" sz="2000" b="1" i="1" dirty="0"/>
              <a:t>157 029 грн</a:t>
            </a:r>
            <a:r>
              <a:rPr lang="uk-UA" sz="2000" dirty="0"/>
              <a:t>., або 0,4% від загальної суми видатків</a:t>
            </a:r>
            <a:br>
              <a:rPr lang="uk-UA" sz="2000" dirty="0"/>
            </a:br>
            <a:r>
              <a:rPr lang="uk-UA" sz="2000" dirty="0"/>
              <a:t>	з них на оплату за </a:t>
            </a:r>
            <a:r>
              <a:rPr lang="uk-UA" sz="2000" b="1" i="1" dirty="0"/>
              <a:t>вуличне освітлення  </a:t>
            </a:r>
            <a:r>
              <a:rPr lang="uk-UA" sz="2000" dirty="0"/>
              <a:t>витрачено  </a:t>
            </a:r>
            <a:r>
              <a:rPr lang="uk-UA" sz="2000" b="1" i="1" dirty="0"/>
              <a:t>136 844 </a:t>
            </a:r>
            <a:r>
              <a:rPr lang="ru-RU" sz="2000" b="1" i="1" dirty="0" err="1"/>
              <a:t>гр</a:t>
            </a:r>
            <a:r>
              <a:rPr lang="uk-UA" sz="2000" b="1" i="1" dirty="0"/>
              <a:t>н.</a:t>
            </a:r>
            <a:br>
              <a:rPr lang="uk-UA" sz="2000" b="1" i="1" dirty="0"/>
            </a:br>
            <a:br>
              <a:rPr lang="uk-UA" sz="2000" b="1" i="1" dirty="0"/>
            </a:br>
            <a:r>
              <a:rPr lang="uk-UA" sz="1800" b="1" i="1" dirty="0" err="1"/>
              <a:t>тис.грн</a:t>
            </a:r>
            <a:r>
              <a:rPr lang="uk-UA" sz="1800" b="1" i="1" dirty="0"/>
              <a:t>.</a:t>
            </a:r>
            <a:endParaRPr lang="uk-UA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33670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uk-UA" sz="1600" dirty="0"/>
          </a:p>
          <a:p>
            <a:pPr>
              <a:buFontTx/>
              <a:buChar char="-"/>
            </a:pPr>
            <a:endParaRPr lang="uk-UA" sz="1600" dirty="0"/>
          </a:p>
          <a:p>
            <a:pPr algn="just">
              <a:buFontTx/>
              <a:buChar char="-"/>
            </a:pPr>
            <a:endParaRPr lang="uk-UA" sz="1600" dirty="0"/>
          </a:p>
          <a:p>
            <a:pPr algn="just">
              <a:buNone/>
            </a:pPr>
            <a:r>
              <a:rPr lang="uk-UA" sz="1600" dirty="0"/>
              <a:t>		</a:t>
            </a:r>
            <a:r>
              <a:rPr lang="uk-UA" sz="2400" dirty="0"/>
              <a:t>Поточних трансфертів з місцевого бюджету  на </a:t>
            </a:r>
            <a:r>
              <a:rPr lang="uk-UA" sz="2400" b="1" i="1" dirty="0"/>
              <a:t>утримання закладів первинної медицини</a:t>
            </a:r>
            <a:r>
              <a:rPr lang="uk-UA" sz="2400" dirty="0"/>
              <a:t>  за </a:t>
            </a:r>
            <a:r>
              <a:rPr lang="uk-UA" sz="2400" b="1" i="1" dirty="0"/>
              <a:t>9 місяців 2019 року </a:t>
            </a:r>
            <a:r>
              <a:rPr lang="uk-UA" sz="2400" dirty="0" err="1"/>
              <a:t>перечислено</a:t>
            </a:r>
            <a:r>
              <a:rPr lang="uk-UA" sz="2400" dirty="0"/>
              <a:t> на суму </a:t>
            </a:r>
            <a:r>
              <a:rPr lang="uk-UA" sz="2400" b="1" i="1" dirty="0"/>
              <a:t>315 437 грн. </a:t>
            </a:r>
            <a:r>
              <a:rPr lang="uk-UA" sz="2400" dirty="0"/>
              <a:t>або </a:t>
            </a:r>
            <a:r>
              <a:rPr lang="uk-UA" sz="2400" b="1" i="1" dirty="0"/>
              <a:t>0,8%</a:t>
            </a:r>
            <a:r>
              <a:rPr lang="uk-UA" sz="2400" dirty="0"/>
              <a:t> від загальної суми видатків.</a:t>
            </a:r>
          </a:p>
          <a:p>
            <a:pPr>
              <a:buNone/>
            </a:pPr>
            <a:r>
              <a:rPr lang="uk-UA" sz="2400" dirty="0"/>
              <a:t>		</a:t>
            </a:r>
            <a:r>
              <a:rPr lang="uk-UA" sz="2400" b="1" i="1" dirty="0"/>
              <a:t>Медичної субвенції </a:t>
            </a:r>
            <a:r>
              <a:rPr lang="ru-RU" sz="2400" dirty="0"/>
              <a:t> </a:t>
            </a:r>
            <a:r>
              <a:rPr lang="uk-UA" sz="2400" dirty="0"/>
              <a:t>перераховано районному бюджету в сумі  </a:t>
            </a:r>
            <a:r>
              <a:rPr lang="uk-UA" sz="2400" b="1" i="1" dirty="0"/>
              <a:t>4 756 800 грн.</a:t>
            </a:r>
          </a:p>
          <a:p>
            <a:pPr algn="just">
              <a:buNone/>
            </a:pPr>
            <a:r>
              <a:rPr lang="uk-UA" sz="2400" b="1" i="1" dirty="0"/>
              <a:t>		</a:t>
            </a:r>
            <a:r>
              <a:rPr lang="uk-UA" sz="2400" dirty="0"/>
              <a:t> Видатки  </a:t>
            </a:r>
            <a:r>
              <a:rPr lang="uk-UA" sz="2400" b="1" i="1" dirty="0"/>
              <a:t>на підвищення кваліфікації, перепідготовку кадрів закладами післядипломної освіти  </a:t>
            </a:r>
            <a:r>
              <a:rPr lang="uk-UA" sz="2400" dirty="0"/>
              <a:t>становлять </a:t>
            </a:r>
          </a:p>
          <a:p>
            <a:pPr algn="just">
              <a:buNone/>
            </a:pPr>
            <a:r>
              <a:rPr lang="uk-UA" sz="2400" b="1" i="1" dirty="0"/>
              <a:t>	17 073 грн.</a:t>
            </a:r>
            <a:endParaRPr lang="uk-UA" sz="2400" dirty="0"/>
          </a:p>
          <a:p>
            <a:pPr>
              <a:buNone/>
            </a:pPr>
            <a:endParaRPr lang="uk-UA" sz="1800" b="1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Autofit/>
          </a:bodyPr>
          <a:lstStyle/>
          <a:p>
            <a:pPr>
              <a:buNone/>
            </a:pPr>
            <a:endParaRPr lang="uk-UA" sz="1800" dirty="0"/>
          </a:p>
          <a:p>
            <a:pPr algn="ctr">
              <a:buNone/>
            </a:pPr>
            <a:r>
              <a:rPr lang="uk-UA" sz="1800" dirty="0"/>
              <a:t>Видатки по </a:t>
            </a:r>
            <a:r>
              <a:rPr lang="uk-UA" sz="1800" b="1" dirty="0"/>
              <a:t>спеціальному </a:t>
            </a:r>
            <a:r>
              <a:rPr lang="uk-UA" sz="1800" dirty="0"/>
              <a:t>фонду за </a:t>
            </a:r>
            <a:r>
              <a:rPr lang="uk-UA" sz="1800" b="1" i="1" dirty="0"/>
              <a:t>9 місяців 2019 року  </a:t>
            </a:r>
            <a:r>
              <a:rPr lang="uk-UA" sz="1800" dirty="0"/>
              <a:t>склали - </a:t>
            </a:r>
            <a:r>
              <a:rPr lang="uk-UA" sz="1800" b="1" i="1" dirty="0"/>
              <a:t>2 929 454 грн.</a:t>
            </a:r>
            <a:endParaRPr lang="uk-UA" sz="1800" dirty="0"/>
          </a:p>
          <a:p>
            <a:pPr algn="ctr">
              <a:buNone/>
            </a:pPr>
            <a:r>
              <a:rPr lang="ru-RU" sz="1800" dirty="0"/>
              <a:t>		У </a:t>
            </a:r>
            <a:r>
              <a:rPr lang="ru-RU" sz="1800" dirty="0" err="1"/>
              <a:t>структурі</a:t>
            </a:r>
            <a:r>
              <a:rPr lang="ru-RU" sz="1800" dirty="0"/>
              <a:t> </a:t>
            </a:r>
            <a:r>
              <a:rPr lang="ru-RU" sz="1800" dirty="0" err="1"/>
              <a:t>видатків</a:t>
            </a:r>
            <a:r>
              <a:rPr lang="ru-RU" sz="1800" dirty="0"/>
              <a:t> бюджету</a:t>
            </a:r>
            <a:r>
              <a:rPr lang="uk-UA" sz="1800" dirty="0"/>
              <a:t> по спеціальному фонду:</a:t>
            </a:r>
          </a:p>
          <a:p>
            <a:pPr>
              <a:buNone/>
            </a:pPr>
            <a:endParaRPr lang="uk-UA" sz="1800" dirty="0"/>
          </a:p>
          <a:p>
            <a:r>
              <a:rPr lang="uk-UA" sz="1800" dirty="0"/>
              <a:t>Видатки </a:t>
            </a:r>
            <a:r>
              <a:rPr lang="ru-RU" sz="1800" dirty="0"/>
              <a:t>  </a:t>
            </a:r>
            <a:r>
              <a:rPr lang="uk-UA" sz="1800" b="1" i="1" dirty="0"/>
              <a:t>на організаційне, інформаційно-аналітичне та матеріально-технічне забезпечення </a:t>
            </a:r>
            <a:r>
              <a:rPr lang="uk-UA" sz="1800" dirty="0"/>
              <a:t>діяльності ОТГ складають – </a:t>
            </a:r>
            <a:r>
              <a:rPr lang="uk-UA" sz="1800" b="1" i="1" dirty="0"/>
              <a:t>545 801  грн. </a:t>
            </a:r>
            <a:r>
              <a:rPr lang="uk-UA" sz="1800" dirty="0"/>
              <a:t>або </a:t>
            </a:r>
            <a:r>
              <a:rPr lang="uk-UA" sz="1800" b="1" i="1" dirty="0"/>
              <a:t>18,6 % </a:t>
            </a:r>
            <a:r>
              <a:rPr lang="uk-UA" sz="1800" dirty="0"/>
              <a:t>від загальної суми видатків спеціального фонду.</a:t>
            </a:r>
            <a:r>
              <a:rPr lang="ru-RU" sz="1800" dirty="0"/>
              <a:t> </a:t>
            </a:r>
            <a:r>
              <a:rPr lang="uk-UA" sz="1800" dirty="0"/>
              <a:t> </a:t>
            </a:r>
          </a:p>
          <a:p>
            <a:r>
              <a:rPr lang="uk-UA" sz="1800" dirty="0"/>
              <a:t> Видатки на утримання </a:t>
            </a:r>
            <a:r>
              <a:rPr lang="uk-UA" sz="1800" b="1" i="1" dirty="0"/>
              <a:t>загальноосвітніх шкіл , дошкільної освіти та школи  естетичного виховання</a:t>
            </a:r>
            <a:r>
              <a:rPr lang="uk-UA" sz="1800" dirty="0"/>
              <a:t> складають</a:t>
            </a:r>
            <a:r>
              <a:rPr lang="ru-RU" sz="1800" dirty="0"/>
              <a:t> </a:t>
            </a:r>
            <a:r>
              <a:rPr lang="uk-UA" sz="1800" dirty="0"/>
              <a:t>- </a:t>
            </a:r>
            <a:r>
              <a:rPr lang="uk-UA" sz="1800" b="1" i="1" dirty="0"/>
              <a:t>1 123 605 </a:t>
            </a:r>
            <a:r>
              <a:rPr lang="ru-RU" sz="1800" b="1" i="1" dirty="0" err="1"/>
              <a:t>гр</a:t>
            </a:r>
            <a:r>
              <a:rPr lang="uk-UA" sz="1800" b="1" i="1" dirty="0"/>
              <a:t>н. </a:t>
            </a:r>
            <a:r>
              <a:rPr lang="uk-UA" sz="1800" dirty="0"/>
              <a:t>або </a:t>
            </a:r>
            <a:r>
              <a:rPr lang="uk-UA" sz="1800" b="1" i="1" dirty="0"/>
              <a:t>38,4% </a:t>
            </a:r>
            <a:r>
              <a:rPr lang="uk-UA" sz="1800" dirty="0"/>
              <a:t>від загальної суми видатків в  тому числі:</a:t>
            </a:r>
          </a:p>
          <a:p>
            <a:pPr>
              <a:buNone/>
            </a:pPr>
            <a:r>
              <a:rPr lang="uk-UA" sz="1800" dirty="0"/>
              <a:t>		- на придбання предметів,матеріалів та обладнання -</a:t>
            </a:r>
            <a:r>
              <a:rPr lang="uk-UA" sz="1800" b="1" i="1" dirty="0"/>
              <a:t>102 157 грн.</a:t>
            </a:r>
            <a:r>
              <a:rPr lang="uk-UA" sz="1800" dirty="0"/>
              <a:t>;</a:t>
            </a:r>
          </a:p>
          <a:p>
            <a:pPr>
              <a:buNone/>
            </a:pPr>
            <a:r>
              <a:rPr lang="uk-UA" sz="1800" dirty="0"/>
              <a:t>		- на  придбання продуктів харчування – </a:t>
            </a:r>
            <a:r>
              <a:rPr lang="uk-UA" sz="1800" b="1" i="1" dirty="0"/>
              <a:t>380 098 грн</a:t>
            </a:r>
            <a:r>
              <a:rPr lang="uk-UA" sz="1800" dirty="0"/>
              <a:t>.;</a:t>
            </a:r>
          </a:p>
          <a:p>
            <a:pPr>
              <a:buNone/>
            </a:pPr>
            <a:r>
              <a:rPr lang="uk-UA" sz="1800" dirty="0"/>
              <a:t>		- на придбання предметів довгострокового використання - </a:t>
            </a:r>
            <a:r>
              <a:rPr lang="uk-UA" sz="1800" b="1" i="1" dirty="0"/>
              <a:t>606 346 грн.</a:t>
            </a:r>
            <a:r>
              <a:rPr lang="uk-UA" sz="1800" dirty="0"/>
              <a:t>;</a:t>
            </a:r>
          </a:p>
          <a:p>
            <a:pPr>
              <a:buNone/>
            </a:pPr>
            <a:r>
              <a:rPr lang="uk-UA" sz="1800" dirty="0"/>
              <a:t>		- на заробітну плату з нарахуваннями вчителям школи  естетичного виховання -	</a:t>
            </a:r>
            <a:r>
              <a:rPr lang="uk-UA" sz="1800" b="1" i="1" dirty="0"/>
              <a:t>35 004 грн.</a:t>
            </a:r>
          </a:p>
          <a:p>
            <a:r>
              <a:rPr lang="uk-UA" sz="1800" dirty="0"/>
              <a:t>Видатки на ремонт церкви Пресвятої </a:t>
            </a:r>
            <a:r>
              <a:rPr lang="uk-UA" sz="1800" dirty="0" err="1"/>
              <a:t>Богородиі</a:t>
            </a:r>
            <a:r>
              <a:rPr lang="uk-UA" sz="1800" dirty="0"/>
              <a:t> становлять </a:t>
            </a:r>
            <a:r>
              <a:rPr lang="uk-UA" sz="1800" b="1" i="1" dirty="0"/>
              <a:t>70 000 грн.</a:t>
            </a:r>
            <a:r>
              <a:rPr lang="uk-UA" sz="1800" dirty="0"/>
              <a:t>(кошти з обласного бюджету).</a:t>
            </a:r>
          </a:p>
          <a:p>
            <a:r>
              <a:rPr lang="uk-UA" sz="1800" dirty="0"/>
              <a:t> Видатки на утримання та навчально-тренувальну роботу дитячо-юнацької спортивної  школи –  </a:t>
            </a:r>
            <a:r>
              <a:rPr lang="uk-UA" sz="1800" b="1" i="1" dirty="0"/>
              <a:t>40 645  грн</a:t>
            </a:r>
            <a:r>
              <a:rPr lang="uk-UA" sz="1800" dirty="0"/>
              <a:t>.</a:t>
            </a:r>
          </a:p>
          <a:p>
            <a:r>
              <a:rPr lang="uk-UA" sz="1800" dirty="0"/>
              <a:t>Касові видатки на </a:t>
            </a:r>
            <a:r>
              <a:rPr lang="uk-UA" sz="1800" dirty="0" err="1"/>
              <a:t>співфінансування</a:t>
            </a:r>
            <a:r>
              <a:rPr lang="uk-UA" sz="1800" dirty="0"/>
              <a:t> будівництва амбулаторії становлять</a:t>
            </a:r>
          </a:p>
          <a:p>
            <a:pPr>
              <a:buNone/>
            </a:pPr>
            <a:r>
              <a:rPr lang="uk-UA" sz="1800" dirty="0">
                <a:solidFill>
                  <a:srgbClr val="FF0000"/>
                </a:solidFill>
              </a:rPr>
              <a:t>	  </a:t>
            </a:r>
            <a:r>
              <a:rPr lang="uk-UA" sz="1800" b="1" i="1" dirty="0"/>
              <a:t>649 000 грн.</a:t>
            </a:r>
            <a:endParaRPr lang="uk-UA" sz="1800" dirty="0"/>
          </a:p>
          <a:p>
            <a:pPr>
              <a:buNone/>
            </a:pPr>
            <a:r>
              <a:rPr lang="uk-UA" sz="1800" dirty="0"/>
              <a:t>        </a:t>
            </a:r>
          </a:p>
          <a:p>
            <a:endParaRPr lang="uk-UA" sz="1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F6585C7-7166-474E-A5D7-0CC25DD950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8800" b="1" i="1" dirty="0">
                <a:latin typeface="Arial" panose="020B0604020202020204" pitchFamily="34" charset="0"/>
                <a:cs typeface="Arial" panose="020B0604020202020204" pitchFamily="34" charset="0"/>
              </a:rPr>
              <a:t>Дякуємо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571353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br>
              <a:rPr lang="uk-UA" sz="2000" dirty="0"/>
            </a:br>
            <a:r>
              <a:rPr lang="uk-UA" sz="2000" dirty="0"/>
              <a:t> </a:t>
            </a:r>
            <a:r>
              <a:rPr lang="ru-RU" sz="2000" b="1" dirty="0"/>
              <a:t>З державного бюджету</a:t>
            </a:r>
            <a:r>
              <a:rPr lang="ru-RU" sz="2000" dirty="0"/>
              <a:t> до </a:t>
            </a:r>
            <a:r>
              <a:rPr lang="uk-UA" sz="2000" dirty="0"/>
              <a:t>сільського</a:t>
            </a:r>
            <a:r>
              <a:rPr lang="ru-RU" sz="2000" dirty="0"/>
              <a:t>  бюджету</a:t>
            </a:r>
            <a:r>
              <a:rPr lang="uk-UA" sz="2000" dirty="0"/>
              <a:t> ОТГ  </a:t>
            </a:r>
            <a:br>
              <a:rPr lang="uk-UA" sz="2000" dirty="0"/>
            </a:br>
            <a:r>
              <a:rPr lang="uk-UA" sz="2000" dirty="0"/>
              <a:t>за </a:t>
            </a:r>
            <a:r>
              <a:rPr lang="uk-UA" sz="2000" b="1" i="1" dirty="0"/>
              <a:t>9 місяців 2019 року</a:t>
            </a:r>
            <a:r>
              <a:rPr lang="uk-UA" sz="2000" dirty="0"/>
              <a:t> </a:t>
            </a:r>
            <a:r>
              <a:rPr lang="ru-RU" sz="2000" dirty="0" err="1"/>
              <a:t>надійшло</a:t>
            </a:r>
            <a:r>
              <a:rPr lang="ru-RU" sz="2000" dirty="0"/>
              <a:t> </a:t>
            </a:r>
            <a:r>
              <a:rPr lang="ru-RU" sz="2000" dirty="0" err="1"/>
              <a:t>трансфертів</a:t>
            </a:r>
            <a:r>
              <a:rPr lang="ru-RU" sz="2000" dirty="0"/>
              <a:t> на суму </a:t>
            </a:r>
            <a:r>
              <a:rPr lang="uk-UA" sz="2000" b="1" i="1" dirty="0"/>
              <a:t>45 437 700 </a:t>
            </a:r>
            <a:r>
              <a:rPr lang="uk-UA" sz="2000" b="1" i="1" dirty="0" err="1"/>
              <a:t>грн.</a:t>
            </a:r>
            <a:r>
              <a:rPr lang="uk-UA" sz="2000" dirty="0" err="1"/>
              <a:t>в</a:t>
            </a:r>
            <a:r>
              <a:rPr lang="uk-UA" sz="2000" dirty="0"/>
              <a:t> т.ч.</a:t>
            </a:r>
            <a:br>
              <a:rPr lang="uk-UA" sz="2000" dirty="0"/>
            </a:br>
            <a:r>
              <a:rPr lang="uk-UA" sz="2000" b="1" dirty="0"/>
              <a:t>ТРАНСФЕРТИ, </a:t>
            </a:r>
            <a:r>
              <a:rPr lang="uk-UA" sz="2000" b="1" dirty="0" err="1"/>
              <a:t>тис.грн</a:t>
            </a:r>
            <a:r>
              <a:rPr lang="uk-UA" sz="2000" b="1" i="1" dirty="0"/>
              <a:t>.</a:t>
            </a:r>
            <a:br>
              <a:rPr lang="uk-UA" sz="2000" dirty="0"/>
            </a:br>
            <a:endParaRPr lang="uk-UA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889248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712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4040188" cy="1988840"/>
          </a:xfrm>
        </p:spPr>
        <p:txBody>
          <a:bodyPr>
            <a:normAutofit fontScale="62500" lnSpcReduction="20000"/>
          </a:bodyPr>
          <a:lstStyle/>
          <a:p>
            <a:endParaRPr lang="uk-UA" dirty="0"/>
          </a:p>
          <a:p>
            <a:pPr algn="ctr"/>
            <a:endParaRPr lang="uk-UA" sz="2500" b="0" dirty="0"/>
          </a:p>
          <a:p>
            <a:pPr algn="ctr"/>
            <a:r>
              <a:rPr lang="uk-UA" sz="3200" b="0" dirty="0"/>
              <a:t>Доходів загального фонду (без урахування міжбюджетних трансфертів) надійшло </a:t>
            </a:r>
          </a:p>
          <a:p>
            <a:pPr algn="ctr"/>
            <a:r>
              <a:rPr lang="uk-UA" sz="3200" i="1" dirty="0"/>
              <a:t>8 313 783 </a:t>
            </a:r>
            <a:r>
              <a:rPr lang="uk-UA" sz="3200" b="0" dirty="0"/>
              <a:t>грн. </a:t>
            </a:r>
            <a:r>
              <a:rPr lang="uk-UA" sz="3200" i="1" dirty="0"/>
              <a:t>16</a:t>
            </a:r>
            <a:r>
              <a:rPr lang="uk-UA" sz="3200" b="0" dirty="0"/>
              <a:t> коп., що складає</a:t>
            </a:r>
          </a:p>
          <a:p>
            <a:pPr algn="ctr"/>
            <a:r>
              <a:rPr lang="uk-UA" sz="3200" b="0" dirty="0"/>
              <a:t> </a:t>
            </a:r>
            <a:r>
              <a:rPr lang="uk-UA" sz="3200" i="1" dirty="0"/>
              <a:t>76 % </a:t>
            </a:r>
            <a:r>
              <a:rPr lang="uk-UA" sz="3200" b="0" dirty="0"/>
              <a:t>до уточненого плану на рік. </a:t>
            </a:r>
          </a:p>
          <a:p>
            <a:endParaRPr lang="uk-UA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4040188" cy="4869160"/>
          </a:xfrm>
        </p:spPr>
        <p:txBody>
          <a:bodyPr>
            <a:normAutofit fontScale="92500" lnSpcReduction="10000"/>
          </a:bodyPr>
          <a:lstStyle/>
          <a:p>
            <a:r>
              <a:rPr lang="uk-UA" sz="2100" dirty="0"/>
              <a:t>Основну питому вагу у складі доходів загального фонду сільського бюджету об’єднаної територіальної громади займає </a:t>
            </a:r>
            <a:r>
              <a:rPr lang="uk-UA" sz="2100" b="1" dirty="0"/>
              <a:t>податок на доходи фізичних осіб</a:t>
            </a:r>
            <a:r>
              <a:rPr lang="uk-UA" sz="2100" dirty="0"/>
              <a:t>, частка якого займає </a:t>
            </a:r>
          </a:p>
          <a:p>
            <a:r>
              <a:rPr lang="uk-UA" sz="2100" b="1" dirty="0"/>
              <a:t>58,2 </a:t>
            </a:r>
            <a:r>
              <a:rPr lang="uk-UA" sz="2100" b="1" i="1" dirty="0"/>
              <a:t>%</a:t>
            </a:r>
            <a:r>
              <a:rPr lang="uk-UA" sz="2100" dirty="0"/>
              <a:t>від усіх надходжень. </a:t>
            </a:r>
          </a:p>
          <a:p>
            <a:r>
              <a:rPr lang="ru-RU" sz="2100" b="1" dirty="0"/>
              <a:t>За </a:t>
            </a:r>
            <a:r>
              <a:rPr lang="uk-UA" sz="2100" b="1" dirty="0"/>
              <a:t>9 місяців </a:t>
            </a:r>
            <a:r>
              <a:rPr lang="ru-RU" sz="2100" b="1" dirty="0"/>
              <a:t>201</a:t>
            </a:r>
            <a:r>
              <a:rPr lang="uk-UA" sz="2100" b="1" dirty="0"/>
              <a:t>9</a:t>
            </a:r>
            <a:r>
              <a:rPr lang="ru-RU" sz="2100" b="1" dirty="0"/>
              <a:t> </a:t>
            </a:r>
            <a:r>
              <a:rPr lang="ru-RU" sz="2100" b="1" dirty="0" err="1"/>
              <a:t>р</a:t>
            </a:r>
            <a:r>
              <a:rPr lang="uk-UA" sz="2100" b="1" dirty="0"/>
              <a:t>о</a:t>
            </a:r>
            <a:r>
              <a:rPr lang="ru-RU" sz="2100" b="1" dirty="0"/>
              <a:t>к</a:t>
            </a:r>
            <a:r>
              <a:rPr lang="uk-UA" sz="2100" b="1" dirty="0"/>
              <a:t>у </a:t>
            </a:r>
            <a:r>
              <a:rPr lang="uk-UA" sz="2100" dirty="0"/>
              <a:t>надходження цього податку склали </a:t>
            </a:r>
            <a:r>
              <a:rPr lang="uk-UA" sz="2100" b="1" i="1" dirty="0"/>
              <a:t>4 837 967 </a:t>
            </a:r>
            <a:r>
              <a:rPr lang="ru-RU" sz="2100" b="1" i="1" dirty="0" err="1"/>
              <a:t>грн</a:t>
            </a:r>
            <a:r>
              <a:rPr lang="ru-RU" sz="2100" b="1" i="1" dirty="0"/>
              <a:t>. </a:t>
            </a:r>
            <a:r>
              <a:rPr lang="uk-UA" sz="2100" b="1" i="1" dirty="0"/>
              <a:t>38 коп. </a:t>
            </a:r>
            <a:r>
              <a:rPr lang="uk-UA" sz="2100" dirty="0"/>
              <a:t>і зросли проти відповідного періоду минулого року </a:t>
            </a:r>
          </a:p>
          <a:p>
            <a:pPr>
              <a:buNone/>
            </a:pPr>
            <a:r>
              <a:rPr lang="uk-UA" sz="2100" dirty="0"/>
              <a:t>	на </a:t>
            </a:r>
            <a:r>
              <a:rPr lang="uk-UA" sz="2100" b="1" i="1" dirty="0"/>
              <a:t>1 023 936 грн. 42 коп. </a:t>
            </a:r>
            <a:r>
              <a:rPr lang="uk-UA" sz="2100" dirty="0"/>
              <a:t>або на </a:t>
            </a:r>
            <a:r>
              <a:rPr lang="uk-UA" sz="2100" b="1" i="1" dirty="0"/>
              <a:t>26,8 %</a:t>
            </a:r>
            <a:r>
              <a:rPr lang="uk-UA" sz="2100" dirty="0"/>
              <a:t>. </a:t>
            </a:r>
          </a:p>
          <a:p>
            <a:pPr>
              <a:buNone/>
            </a:pPr>
            <a:r>
              <a:rPr lang="uk-UA" sz="2100" dirty="0"/>
              <a:t>	Затверджені уточнені планові показники </a:t>
            </a:r>
            <a:r>
              <a:rPr lang="ru-RU" sz="2100" b="1" dirty="0"/>
              <a:t>за </a:t>
            </a:r>
            <a:r>
              <a:rPr lang="uk-UA" sz="2100" b="1" dirty="0"/>
              <a:t>9 місяців </a:t>
            </a:r>
            <a:r>
              <a:rPr lang="ru-RU" sz="2100" b="1" dirty="0"/>
              <a:t>201</a:t>
            </a:r>
            <a:r>
              <a:rPr lang="uk-UA" sz="2100" b="1" dirty="0"/>
              <a:t>9</a:t>
            </a:r>
            <a:r>
              <a:rPr lang="ru-RU" sz="2100" b="1" dirty="0"/>
              <a:t> </a:t>
            </a:r>
            <a:r>
              <a:rPr lang="ru-RU" sz="2100" b="1" dirty="0" err="1"/>
              <a:t>р</a:t>
            </a:r>
            <a:r>
              <a:rPr lang="uk-UA" sz="2100" b="1" dirty="0"/>
              <a:t>о</a:t>
            </a:r>
            <a:r>
              <a:rPr lang="ru-RU" sz="2100" b="1" dirty="0"/>
              <a:t>к</a:t>
            </a:r>
            <a:r>
              <a:rPr lang="uk-UA" sz="2100" b="1" dirty="0"/>
              <a:t>у </a:t>
            </a:r>
            <a:r>
              <a:rPr lang="uk-UA" sz="2100" dirty="0"/>
              <a:t>виконано на </a:t>
            </a:r>
            <a:r>
              <a:rPr lang="uk-UA" sz="2100" b="1" i="1" dirty="0"/>
              <a:t>100,7 %</a:t>
            </a:r>
            <a:r>
              <a:rPr lang="uk-UA" sz="2100" dirty="0"/>
              <a:t>. </a:t>
            </a:r>
          </a:p>
          <a:p>
            <a:endParaRPr lang="uk-UA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0"/>
            <a:ext cx="4186808" cy="2058243"/>
          </a:xfrm>
        </p:spPr>
        <p:txBody>
          <a:bodyPr>
            <a:normAutofit fontScale="85000" lnSpcReduction="10000"/>
          </a:bodyPr>
          <a:lstStyle/>
          <a:p>
            <a:endParaRPr lang="uk-UA" dirty="0"/>
          </a:p>
          <a:p>
            <a:pPr algn="ctr"/>
            <a:r>
              <a:rPr lang="uk-UA" b="0" dirty="0"/>
              <a:t>Доходів спеціального фонду надійшло (без урахування міжбюджетних трансфертів) </a:t>
            </a:r>
          </a:p>
          <a:p>
            <a:pPr algn="ctr"/>
            <a:r>
              <a:rPr lang="uk-UA" i="1" dirty="0"/>
              <a:t>769 059 грн. 65 коп</a:t>
            </a:r>
            <a:r>
              <a:rPr lang="uk-UA" b="0" dirty="0"/>
              <a:t>., що складає </a:t>
            </a:r>
            <a:r>
              <a:rPr lang="uk-UA" i="1" dirty="0"/>
              <a:t>106,3 </a:t>
            </a:r>
            <a:r>
              <a:rPr lang="uk-UA" b="0" dirty="0"/>
              <a:t>%до уточненого річного плану.</a:t>
            </a:r>
          </a:p>
          <a:p>
            <a:pPr algn="ctr"/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392487"/>
          </a:xfrm>
        </p:spPr>
        <p:txBody>
          <a:bodyPr>
            <a:normAutofit/>
          </a:bodyPr>
          <a:lstStyle/>
          <a:p>
            <a:r>
              <a:rPr lang="uk-UA" sz="1800" dirty="0"/>
              <a:t>Основну питому вагу у складі доходів спеціального фонду займають власні надходження бюджетних установ. </a:t>
            </a:r>
            <a:r>
              <a:rPr lang="ru-RU" sz="1800" b="1" dirty="0"/>
              <a:t>За </a:t>
            </a:r>
            <a:r>
              <a:rPr lang="uk-UA" sz="1800" b="1" dirty="0"/>
              <a:t>9 місяців </a:t>
            </a:r>
            <a:r>
              <a:rPr lang="ru-RU" sz="1800" b="1" dirty="0"/>
              <a:t>201</a:t>
            </a:r>
            <a:r>
              <a:rPr lang="uk-UA" sz="1800" b="1" dirty="0"/>
              <a:t>9</a:t>
            </a:r>
            <a:r>
              <a:rPr lang="ru-RU" sz="1800" b="1" dirty="0"/>
              <a:t> </a:t>
            </a:r>
            <a:r>
              <a:rPr lang="ru-RU" sz="1800" b="1" dirty="0" err="1"/>
              <a:t>р</a:t>
            </a:r>
            <a:r>
              <a:rPr lang="uk-UA" sz="1800" b="1" dirty="0"/>
              <a:t>о</a:t>
            </a:r>
            <a:r>
              <a:rPr lang="ru-RU" sz="1800" b="1" dirty="0"/>
              <a:t>к</a:t>
            </a:r>
            <a:r>
              <a:rPr lang="uk-UA" sz="1800" b="1" dirty="0"/>
              <a:t>у</a:t>
            </a:r>
            <a:r>
              <a:rPr lang="uk-UA" sz="1800" dirty="0"/>
              <a:t> надійшло власних надходжень на загальну суму </a:t>
            </a:r>
          </a:p>
          <a:p>
            <a:pPr>
              <a:buNone/>
            </a:pPr>
            <a:r>
              <a:rPr lang="uk-UA" sz="1800" b="1" i="1" dirty="0"/>
              <a:t>	683 271 грн. 61 коп.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2016224"/>
          </a:xfrm>
        </p:spPr>
        <p:txBody>
          <a:bodyPr>
            <a:noAutofit/>
          </a:bodyPr>
          <a:lstStyle/>
          <a:p>
            <a:r>
              <a:rPr lang="uk-UA" sz="1400" b="1" dirty="0"/>
              <a:t>Надійшло доходів загального фонду</a:t>
            </a:r>
            <a:r>
              <a:rPr lang="uk-UA" sz="1400" dirty="0"/>
              <a:t> сільського бюджету ОТГ  (без врахування трансферт) </a:t>
            </a:r>
            <a:r>
              <a:rPr lang="uk-UA" sz="1400" b="1" i="1" dirty="0"/>
              <a:t>8 313 783 грн. 16 коп. або 76,0  %</a:t>
            </a:r>
            <a:r>
              <a:rPr lang="uk-UA" sz="1400" dirty="0"/>
              <a:t>  до показників затверджених сесією сільської</a:t>
            </a:r>
            <a:r>
              <a:rPr lang="ru-RU" sz="1400" dirty="0"/>
              <a:t> </a:t>
            </a:r>
            <a:r>
              <a:rPr lang="uk-UA" sz="1400" dirty="0"/>
              <a:t> ради ОТГ  з  урахуванням  внесених змін  та </a:t>
            </a:r>
            <a:br>
              <a:rPr lang="uk-UA" sz="1400" dirty="0"/>
            </a:br>
            <a:r>
              <a:rPr lang="uk-UA" sz="1400" b="1" i="1" dirty="0"/>
              <a:t>139,3 % </a:t>
            </a:r>
            <a:r>
              <a:rPr lang="uk-UA" sz="1400" dirty="0"/>
              <a:t>до доходів </a:t>
            </a:r>
            <a:r>
              <a:rPr lang="uk-UA" sz="1400" b="1" i="1" dirty="0"/>
              <a:t>за відповідний період  2018 року</a:t>
            </a:r>
            <a:r>
              <a:rPr lang="uk-UA" sz="1400" dirty="0"/>
              <a:t>. На одного жителя ОТГ припадає  </a:t>
            </a:r>
            <a:r>
              <a:rPr lang="uk-UA" sz="1400" b="1" i="1" dirty="0"/>
              <a:t>860,82 </a:t>
            </a:r>
            <a:r>
              <a:rPr lang="uk-UA" sz="1400" dirty="0"/>
              <a:t>гривень доходів.</a:t>
            </a:r>
            <a:br>
              <a:rPr lang="uk-UA" sz="1400" dirty="0"/>
            </a:br>
            <a:r>
              <a:rPr lang="uk-UA" sz="1400" dirty="0" err="1"/>
              <a:t>Зних</a:t>
            </a:r>
            <a:r>
              <a:rPr lang="uk-UA" sz="1400" dirty="0"/>
              <a:t>:</a:t>
            </a:r>
            <a:br>
              <a:rPr lang="uk-UA" sz="1400" dirty="0"/>
            </a:br>
            <a:r>
              <a:rPr lang="uk-UA" sz="1400" dirty="0"/>
              <a:t>Податкові надходження – </a:t>
            </a:r>
            <a:r>
              <a:rPr lang="uk-UA" sz="1400" b="1" i="1" dirty="0"/>
              <a:t>8 282 059 грн. 75 коп., що на 20 065 грн</a:t>
            </a:r>
            <a:r>
              <a:rPr lang="uk-UA" sz="1400" dirty="0"/>
              <a:t>. менше затвердженого плану на звітний період (відсоток виконання </a:t>
            </a:r>
            <a:r>
              <a:rPr lang="uk-UA" sz="1400" b="1" i="1" dirty="0"/>
              <a:t>99,75 %</a:t>
            </a:r>
            <a:r>
              <a:rPr lang="uk-UA" sz="1400" dirty="0"/>
              <a:t>) . На одного жителя ОТГ припадає  </a:t>
            </a:r>
            <a:r>
              <a:rPr lang="uk-UA" sz="1400" b="1" i="1" dirty="0"/>
              <a:t>857 грн. 53 </a:t>
            </a:r>
            <a:r>
              <a:rPr lang="uk-UA" sz="1400" dirty="0"/>
              <a:t>коп.</a:t>
            </a:r>
            <a:br>
              <a:rPr lang="uk-UA" sz="1400" dirty="0"/>
            </a:br>
            <a:r>
              <a:rPr lang="uk-UA" sz="1400" dirty="0"/>
              <a:t>Найбільшу питому вагу у сумі  податкових надходжень займає</a:t>
            </a:r>
            <a:br>
              <a:rPr lang="uk-UA" sz="1400" dirty="0"/>
            </a:br>
            <a:r>
              <a:rPr lang="uk-UA" sz="1400" dirty="0"/>
              <a:t> </a:t>
            </a:r>
            <a:r>
              <a:rPr lang="uk-UA" sz="1400" b="1" dirty="0"/>
              <a:t>податок на доходи фізичних осіб </a:t>
            </a:r>
            <a:r>
              <a:rPr lang="uk-UA" sz="1400" dirty="0"/>
              <a:t>(</a:t>
            </a:r>
            <a:r>
              <a:rPr lang="uk-UA" sz="1400" b="1" i="1" dirty="0"/>
              <a:t>58,4 % </a:t>
            </a:r>
            <a:r>
              <a:rPr lang="uk-UA" sz="1400" dirty="0"/>
              <a:t>від суми податкових надходжень).</a:t>
            </a:r>
            <a:br>
              <a:rPr lang="uk-UA" sz="1400" dirty="0"/>
            </a:br>
            <a:r>
              <a:rPr lang="uk-UA" sz="1400" b="1" i="1" dirty="0"/>
              <a:t>4 837 967 </a:t>
            </a:r>
            <a:r>
              <a:rPr lang="ru-RU" sz="1400" b="1" i="1" dirty="0"/>
              <a:t>грн. </a:t>
            </a:r>
            <a:r>
              <a:rPr lang="uk-UA" sz="1400" b="1" i="1" dirty="0"/>
              <a:t>38 коп.</a:t>
            </a:r>
            <a:br>
              <a:rPr lang="uk-UA" sz="1400" dirty="0"/>
            </a:br>
            <a:r>
              <a:rPr lang="uk-UA" sz="1800" b="1" dirty="0"/>
              <a:t>ПДФО, </a:t>
            </a:r>
            <a:r>
              <a:rPr lang="uk-UA" sz="1800" b="1" dirty="0" err="1"/>
              <a:t>тис.грн</a:t>
            </a:r>
            <a:r>
              <a:rPr lang="uk-UA" sz="1800" b="1" dirty="0"/>
              <a:t>.</a:t>
            </a:r>
            <a:br>
              <a:rPr lang="uk-UA" sz="1400" b="1" dirty="0"/>
            </a:br>
            <a:endParaRPr lang="uk-UA" sz="1400" b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6095373"/>
              </p:ext>
            </p:extLst>
          </p:nvPr>
        </p:nvGraphicFramePr>
        <p:xfrm>
          <a:off x="323528" y="2212529"/>
          <a:ext cx="8136904" cy="463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uk-UA" sz="1800" b="1" dirty="0"/>
              <a:t>Є</a:t>
            </a:r>
            <a:r>
              <a:rPr lang="ru-RU" sz="1800" b="1" dirty="0"/>
              <a:t>дин</a:t>
            </a:r>
            <a:r>
              <a:rPr lang="uk-UA" sz="1800" b="1" dirty="0" err="1"/>
              <a:t>ого</a:t>
            </a:r>
            <a:r>
              <a:rPr lang="ru-RU" sz="1800" b="1" dirty="0"/>
              <a:t> </a:t>
            </a:r>
            <a:r>
              <a:rPr lang="ru-RU" sz="1800" b="1" dirty="0" err="1"/>
              <a:t>подат</a:t>
            </a:r>
            <a:r>
              <a:rPr lang="uk-UA" sz="1800" b="1" dirty="0" err="1"/>
              <a:t>ку</a:t>
            </a:r>
            <a:r>
              <a:rPr lang="uk-UA" sz="1800" b="1" dirty="0"/>
              <a:t> за 9 місяців 2019 року </a:t>
            </a:r>
            <a:r>
              <a:rPr lang="uk-UA" sz="1800" dirty="0"/>
              <a:t>поступило </a:t>
            </a:r>
            <a:r>
              <a:rPr lang="uk-UA" sz="1800" b="1" i="1" dirty="0"/>
              <a:t>1 359 457 </a:t>
            </a:r>
            <a:r>
              <a:rPr lang="ru-RU" sz="1800" b="1" i="1" dirty="0"/>
              <a:t> </a:t>
            </a:r>
            <a:r>
              <a:rPr lang="ru-RU" sz="1800" b="1" i="1" dirty="0" err="1"/>
              <a:t>гр</a:t>
            </a:r>
            <a:r>
              <a:rPr lang="uk-UA" sz="1800" b="1" i="1" dirty="0"/>
              <a:t>н. 17 коп</a:t>
            </a:r>
            <a:r>
              <a:rPr lang="uk-UA" sz="1800" i="1" dirty="0"/>
              <a:t>.</a:t>
            </a:r>
            <a:r>
              <a:rPr lang="ru-RU" sz="1800" dirty="0"/>
              <a:t>, </a:t>
            </a:r>
            <a:r>
              <a:rPr lang="uk-UA" sz="1800" dirty="0"/>
              <a:t>відсоток виконання </a:t>
            </a:r>
            <a:r>
              <a:rPr lang="ru-RU" sz="1800" dirty="0"/>
              <a:t>затвердженого план</a:t>
            </a:r>
            <a:r>
              <a:rPr lang="uk-UA" sz="1800" dirty="0"/>
              <a:t>у на звітний період становить </a:t>
            </a:r>
            <a:r>
              <a:rPr lang="uk-UA" sz="1800" b="1" i="1" dirty="0"/>
              <a:t>88,4 %  </a:t>
            </a:r>
            <a:r>
              <a:rPr lang="uk-UA" sz="1800" dirty="0"/>
              <a:t>та на </a:t>
            </a:r>
            <a:r>
              <a:rPr lang="uk-UA" sz="1800" b="1" i="1" dirty="0"/>
              <a:t>281 552 грн. </a:t>
            </a:r>
            <a:r>
              <a:rPr lang="uk-UA" sz="1800" dirty="0"/>
              <a:t>більше, ніж за </a:t>
            </a:r>
            <a:r>
              <a:rPr lang="uk-UA" sz="1800" b="1" i="1" dirty="0"/>
              <a:t>9 місяців 2018 року.</a:t>
            </a:r>
            <a:br>
              <a:rPr lang="uk-UA" sz="1800" b="1" i="1" dirty="0"/>
            </a:br>
            <a:br>
              <a:rPr lang="uk-UA" sz="1800" b="1" dirty="0"/>
            </a:br>
            <a:r>
              <a:rPr lang="uk-UA" sz="1800" b="1" dirty="0"/>
              <a:t>ЄДИНИЙ ПОДАТОК, </a:t>
            </a:r>
            <a:r>
              <a:rPr lang="uk-UA" sz="1800" b="1" dirty="0" err="1"/>
              <a:t>тис.грн</a:t>
            </a:r>
            <a:r>
              <a:rPr lang="uk-UA" sz="1800" b="1" dirty="0"/>
              <a:t>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br>
              <a:rPr lang="uk-UA" sz="1800" b="1" dirty="0"/>
            </a:br>
            <a:br>
              <a:rPr lang="uk-UA" sz="1800" b="1" dirty="0"/>
            </a:br>
            <a:r>
              <a:rPr lang="uk-UA" sz="1800" b="1" dirty="0"/>
              <a:t>Р</a:t>
            </a:r>
            <a:r>
              <a:rPr lang="ru-RU" sz="1800" b="1" dirty="0" err="1"/>
              <a:t>ентн</a:t>
            </a:r>
            <a:r>
              <a:rPr lang="uk-UA" sz="1800" b="1" dirty="0" err="1"/>
              <a:t>ої</a:t>
            </a:r>
            <a:r>
              <a:rPr lang="ru-RU" sz="1800" b="1" dirty="0"/>
              <a:t> плат</a:t>
            </a:r>
            <a:r>
              <a:rPr lang="uk-UA" sz="1800" b="1" dirty="0"/>
              <a:t>и</a:t>
            </a:r>
            <a:r>
              <a:rPr lang="ru-RU" sz="1800" dirty="0"/>
              <a:t> за </a:t>
            </a:r>
            <a:r>
              <a:rPr lang="ru-RU" sz="1800" dirty="0" err="1"/>
              <a:t>використання</a:t>
            </a:r>
            <a:r>
              <a:rPr lang="ru-RU" sz="1800" dirty="0"/>
              <a:t>  </a:t>
            </a:r>
            <a:r>
              <a:rPr lang="ru-RU" sz="1800" dirty="0" err="1"/>
              <a:t>природних</a:t>
            </a:r>
            <a:r>
              <a:rPr lang="ru-RU" sz="1800" dirty="0"/>
              <a:t> </a:t>
            </a:r>
            <a:r>
              <a:rPr lang="ru-RU" sz="1800" dirty="0" err="1"/>
              <a:t>ресурсів</a:t>
            </a:r>
            <a:r>
              <a:rPr lang="ru-RU" sz="1800" dirty="0"/>
              <a:t> </a:t>
            </a:r>
            <a:r>
              <a:rPr lang="ru-RU" sz="1800" dirty="0" err="1"/>
              <a:t>за</a:t>
            </a:r>
            <a:r>
              <a:rPr lang="ru-RU" sz="1800" dirty="0"/>
              <a:t> </a:t>
            </a:r>
            <a:r>
              <a:rPr lang="ru-RU" sz="1800" b="1" i="1" dirty="0"/>
              <a:t>9 </a:t>
            </a:r>
            <a:r>
              <a:rPr lang="ru-RU" sz="1800" b="1" i="1" dirty="0" err="1"/>
              <a:t>місяців</a:t>
            </a:r>
            <a:r>
              <a:rPr lang="ru-RU" sz="1800" b="1" i="1" dirty="0"/>
              <a:t> 2019 року</a:t>
            </a:r>
            <a:br>
              <a:rPr lang="ru-RU" sz="1800" b="1" i="1" dirty="0"/>
            </a:br>
            <a:r>
              <a:rPr lang="ru-RU" sz="1800" dirty="0"/>
              <a:t> </a:t>
            </a:r>
            <a:r>
              <a:rPr lang="uk-UA" sz="1800" dirty="0"/>
              <a:t> надійшло </a:t>
            </a:r>
            <a:r>
              <a:rPr lang="uk-UA" sz="1800" b="1" i="1" dirty="0"/>
              <a:t>72 111 </a:t>
            </a:r>
            <a:r>
              <a:rPr lang="ru-RU" sz="1800" b="1" i="1" dirty="0" err="1"/>
              <a:t>грн</a:t>
            </a:r>
            <a:r>
              <a:rPr lang="ru-RU" sz="1800" dirty="0"/>
              <a:t>.,</a:t>
            </a:r>
            <a:br>
              <a:rPr lang="ru-RU" sz="1800" dirty="0"/>
            </a:br>
            <a:r>
              <a:rPr lang="ru-RU" sz="1800" dirty="0"/>
              <a:t> </a:t>
            </a:r>
            <a:r>
              <a:rPr lang="uk-UA" sz="1800" dirty="0"/>
              <a:t>що на </a:t>
            </a:r>
            <a:r>
              <a:rPr lang="uk-UA" sz="1800" b="1" i="1" dirty="0"/>
              <a:t>65 733 грн.</a:t>
            </a:r>
            <a:r>
              <a:rPr lang="uk-UA" sz="1800" dirty="0"/>
              <a:t> більше, ніж за </a:t>
            </a:r>
            <a:r>
              <a:rPr lang="uk-UA" sz="1800" b="1" i="1" dirty="0"/>
              <a:t>9 місяців 2018 року</a:t>
            </a:r>
            <a:r>
              <a:rPr lang="uk-UA" sz="1800" dirty="0"/>
              <a:t>.</a:t>
            </a:r>
            <a:br>
              <a:rPr lang="uk-UA" sz="1800" dirty="0"/>
            </a:br>
            <a:br>
              <a:rPr lang="uk-UA" sz="1800" dirty="0">
                <a:latin typeface="+mn-lt"/>
              </a:rPr>
            </a:br>
            <a:r>
              <a:rPr lang="uk-UA" sz="1800" b="1" dirty="0">
                <a:latin typeface="+mn-lt"/>
                <a:cs typeface="Times New Roman" pitchFamily="18" charset="0"/>
              </a:rPr>
              <a:t>РЕНТНА ПЛАТА, </a:t>
            </a:r>
            <a:r>
              <a:rPr lang="uk-UA" sz="1800" b="1" dirty="0" err="1">
                <a:latin typeface="+mn-lt"/>
                <a:cs typeface="Times New Roman" pitchFamily="18" charset="0"/>
              </a:rPr>
              <a:t>тис.грн</a:t>
            </a:r>
            <a:r>
              <a:rPr lang="uk-UA" sz="1800" b="1" dirty="0">
                <a:latin typeface="+mn-lt"/>
                <a:cs typeface="Times New Roman" pitchFamily="18" charset="0"/>
              </a:rPr>
              <a:t>.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br>
              <a:rPr lang="uk-UA" sz="1600" b="1" dirty="0"/>
            </a:br>
            <a:r>
              <a:rPr lang="uk-UA" sz="1600" b="1" dirty="0"/>
              <a:t>А</a:t>
            </a:r>
            <a:r>
              <a:rPr lang="ru-RU" sz="1600" b="1" dirty="0" err="1"/>
              <a:t>кцизн</a:t>
            </a:r>
            <a:r>
              <a:rPr lang="uk-UA" sz="1600" b="1" dirty="0" err="1"/>
              <a:t>ого</a:t>
            </a:r>
            <a:r>
              <a:rPr lang="ru-RU" sz="1600" b="1" dirty="0"/>
              <a:t> </a:t>
            </a:r>
            <a:r>
              <a:rPr lang="ru-RU" sz="1600" b="1" dirty="0" err="1"/>
              <a:t>подат</a:t>
            </a:r>
            <a:r>
              <a:rPr lang="uk-UA" sz="1600" b="1" dirty="0" err="1"/>
              <a:t>к</a:t>
            </a:r>
            <a:r>
              <a:rPr lang="uk-UA" sz="1600" dirty="0" err="1"/>
              <a:t>у</a:t>
            </a:r>
            <a:r>
              <a:rPr lang="uk-UA" sz="1600" dirty="0"/>
              <a:t>  підприємцями сплачено </a:t>
            </a:r>
            <a:r>
              <a:rPr lang="uk-UA" sz="1600" b="1" i="1" dirty="0"/>
              <a:t>130 762 </a:t>
            </a:r>
            <a:r>
              <a:rPr lang="ru-RU" sz="1600" b="1" i="1" dirty="0" err="1"/>
              <a:t>грн</a:t>
            </a:r>
            <a:r>
              <a:rPr lang="ru-RU" sz="1600" dirty="0"/>
              <a:t>., </a:t>
            </a:r>
            <a:r>
              <a:rPr lang="uk-UA" sz="1600" dirty="0"/>
              <a:t>щ</a:t>
            </a:r>
            <a:r>
              <a:rPr lang="ru-RU" sz="1600" dirty="0"/>
              <a:t>о на </a:t>
            </a:r>
            <a:r>
              <a:rPr lang="uk-UA" sz="1600" b="1" i="1" dirty="0"/>
              <a:t>4 462 </a:t>
            </a:r>
            <a:r>
              <a:rPr lang="ru-RU" sz="1600" b="1" i="1" dirty="0" err="1"/>
              <a:t>грн</a:t>
            </a:r>
            <a:r>
              <a:rPr lang="ru-RU" sz="1600" dirty="0"/>
              <a:t>.  </a:t>
            </a:r>
            <a:r>
              <a:rPr lang="ru-RU" sz="1600" dirty="0" err="1"/>
              <a:t>більше</a:t>
            </a:r>
            <a:r>
              <a:rPr lang="ru-RU" sz="1600" dirty="0"/>
              <a:t> затвердженого плану</a:t>
            </a:r>
            <a:r>
              <a:rPr lang="uk-UA" sz="1600" dirty="0"/>
              <a:t> на </a:t>
            </a:r>
            <a:r>
              <a:rPr lang="uk-UA" sz="1600" b="1" i="1" dirty="0"/>
              <a:t>9 місяців 2019 року. </a:t>
            </a:r>
            <a:r>
              <a:rPr lang="uk-UA" sz="1600" dirty="0"/>
              <a:t>(відсоток виконання </a:t>
            </a:r>
            <a:r>
              <a:rPr lang="uk-UA" sz="1600" b="1" i="1" dirty="0"/>
              <a:t>103,5  %</a:t>
            </a:r>
            <a:r>
              <a:rPr lang="uk-UA" sz="1600" dirty="0"/>
              <a:t>), </a:t>
            </a:r>
            <a:br>
              <a:rPr lang="uk-UA" sz="1600" dirty="0"/>
            </a:br>
            <a:r>
              <a:rPr lang="uk-UA" sz="1600" dirty="0"/>
              <a:t>та на </a:t>
            </a:r>
            <a:r>
              <a:rPr lang="uk-UA" sz="1600" b="1" i="1" dirty="0"/>
              <a:t>17 274 грн</a:t>
            </a:r>
            <a:r>
              <a:rPr lang="uk-UA" sz="1600" dirty="0"/>
              <a:t>. більше , ніж за </a:t>
            </a:r>
            <a:r>
              <a:rPr lang="uk-UA" sz="1600" b="1" i="1" dirty="0"/>
              <a:t>9 місяців 2018 року.</a:t>
            </a:r>
            <a:br>
              <a:rPr lang="uk-UA" sz="1600" b="1" i="1" dirty="0"/>
            </a:br>
            <a:br>
              <a:rPr lang="uk-UA" sz="1600" b="1" dirty="0"/>
            </a:br>
            <a:r>
              <a:rPr lang="uk-UA" sz="1600" b="1" dirty="0"/>
              <a:t>АКЦИЗНИЙ ЗБІР , </a:t>
            </a:r>
            <a:r>
              <a:rPr lang="uk-UA" sz="1600" b="1" dirty="0" err="1"/>
              <a:t>тис.грн</a:t>
            </a:r>
            <a:r>
              <a:rPr lang="uk-UA" sz="1600" b="1" dirty="0"/>
              <a:t>.</a:t>
            </a:r>
            <a:br>
              <a:rPr lang="uk-UA" sz="1600" dirty="0"/>
            </a:br>
            <a:endParaRPr lang="uk-UA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br>
              <a:rPr lang="uk-UA" sz="1600" b="1" dirty="0"/>
            </a:br>
            <a:r>
              <a:rPr lang="uk-UA" sz="1600" b="1" dirty="0"/>
              <a:t>Земельного  податку та орендної плати </a:t>
            </a:r>
            <a:r>
              <a:rPr lang="uk-UA" sz="1600" dirty="0"/>
              <a:t>за </a:t>
            </a:r>
            <a:r>
              <a:rPr lang="uk-UA" sz="1600" b="1" i="1" dirty="0"/>
              <a:t>9 місяців 2019 року </a:t>
            </a:r>
            <a:r>
              <a:rPr lang="uk-UA" sz="1600" dirty="0"/>
              <a:t>надійшло до бюджету ОТГ  </a:t>
            </a:r>
            <a:br>
              <a:rPr lang="uk-UA" sz="1600" dirty="0"/>
            </a:br>
            <a:r>
              <a:rPr lang="uk-UA" sz="1600" b="1" i="1" dirty="0"/>
              <a:t>1 704 394 грн.</a:t>
            </a:r>
            <a:r>
              <a:rPr lang="uk-UA" sz="1600" dirty="0"/>
              <a:t>, що на </a:t>
            </a:r>
            <a:r>
              <a:rPr lang="uk-UA" sz="1600" b="1" i="1" dirty="0"/>
              <a:t>330 604 грн.</a:t>
            </a:r>
            <a:r>
              <a:rPr lang="uk-UA" sz="1600" dirty="0"/>
              <a:t> більше затвердженого плану на </a:t>
            </a:r>
            <a:r>
              <a:rPr lang="uk-UA" sz="1600" b="1" i="1" dirty="0"/>
              <a:t>9 місяців 2019 року </a:t>
            </a:r>
            <a:r>
              <a:rPr lang="uk-UA" sz="1600" dirty="0"/>
              <a:t>(відсоток</a:t>
            </a:r>
            <a:r>
              <a:rPr lang="uk-UA" sz="1600" b="1" i="1" dirty="0"/>
              <a:t> </a:t>
            </a:r>
            <a:r>
              <a:rPr lang="uk-UA" sz="1600" dirty="0"/>
              <a:t>виконання </a:t>
            </a:r>
            <a:r>
              <a:rPr lang="uk-UA" sz="1600" b="1" i="1" dirty="0"/>
              <a:t>124,1 %</a:t>
            </a:r>
            <a:r>
              <a:rPr lang="uk-UA" sz="1600" dirty="0"/>
              <a:t>), та на </a:t>
            </a:r>
            <a:r>
              <a:rPr lang="uk-UA" sz="1600" b="1" i="1" dirty="0"/>
              <a:t>992 968 грн</a:t>
            </a:r>
            <a:r>
              <a:rPr lang="uk-UA" sz="1600" dirty="0"/>
              <a:t>. більше , ніж за відповідний період  </a:t>
            </a:r>
            <a:r>
              <a:rPr lang="uk-UA" sz="1600" b="1" i="1" dirty="0"/>
              <a:t>2018 року.</a:t>
            </a:r>
            <a:br>
              <a:rPr lang="uk-UA" sz="1600" dirty="0"/>
            </a:br>
            <a:r>
              <a:rPr lang="uk-UA" sz="1600" dirty="0"/>
              <a:t>Такий відсоток виконання досягнуто за рахунок сплати даного податку комунальним підприємством «Добробут-Захід» - </a:t>
            </a:r>
            <a:r>
              <a:rPr lang="uk-UA" sz="1600" b="1" i="1" dirty="0"/>
              <a:t>634 969 грн</a:t>
            </a:r>
            <a:r>
              <a:rPr lang="uk-UA" sz="1600" dirty="0"/>
              <a:t>.</a:t>
            </a:r>
            <a:br>
              <a:rPr lang="uk-UA" sz="1600" dirty="0"/>
            </a:br>
            <a:r>
              <a:rPr lang="uk-UA" sz="1600" dirty="0"/>
              <a:t> та ПАТ Укрзалізниця - </a:t>
            </a:r>
            <a:r>
              <a:rPr lang="uk-UA" sz="1600" b="1" i="1" dirty="0"/>
              <a:t>438 072 грн.</a:t>
            </a:r>
            <a:br>
              <a:rPr lang="uk-UA" sz="1600" b="1" i="1" dirty="0"/>
            </a:br>
            <a:br>
              <a:rPr lang="uk-UA" sz="1600" b="1" i="1" dirty="0"/>
            </a:br>
            <a:r>
              <a:rPr lang="uk-UA" sz="1600" b="1" dirty="0"/>
              <a:t>ЗЕМЕЛЬНИЙ ПОДАТОК ТА ОРЕНДНА ПЛАТА, </a:t>
            </a:r>
            <a:r>
              <a:rPr lang="uk-UA" sz="1600" b="1" dirty="0" err="1"/>
              <a:t>тис.грн</a:t>
            </a:r>
            <a:r>
              <a:rPr lang="uk-UA" sz="1600" b="1" dirty="0"/>
              <a:t>.</a:t>
            </a:r>
            <a:br>
              <a:rPr lang="uk-UA" sz="1600" dirty="0"/>
            </a:br>
            <a:endParaRPr lang="uk-UA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537520"/>
          <a:ext cx="822960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1315</TotalTime>
  <Words>684</Words>
  <Application>Microsoft Office PowerPoint</Application>
  <PresentationFormat>Екран (4:3)</PresentationFormat>
  <Paragraphs>170</Paragraphs>
  <Slides>27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30" baseType="lpstr">
      <vt:lpstr>Arial</vt:lpstr>
      <vt:lpstr>Calibri</vt:lpstr>
      <vt:lpstr>Тема Office</vt:lpstr>
      <vt:lpstr> Про виконання бюджету П’ядицької сільської  об’єднаної територіальної  громади за 9 місяців 2019 року </vt:lpstr>
      <vt:lpstr>За 9 місяців 2019 року до сільського бюджету об’єднаної територіальної громади надійшло доходів загального та спеціального фондів з урахуванням міжбюджетних трансфертів в сумі  54 520 542 грн.81коп., що складає 79,2% до уточненого плану на рік. Загальна сума доходів по загальному і спеціальному фонду без врахування трансфертів 9 082 842,81 грн., що складає 77,9 % до уточненого плану на рік 11 658 300,00 грн.</vt:lpstr>
      <vt:lpstr>  З державного бюджету до сільського  бюджету ОТГ   за 9 місяців 2019 року надійшло трансфертів на суму 45 437 700 грн.в т.ч. ТРАНСФЕРТИ, тис.грн. </vt:lpstr>
      <vt:lpstr>Презентація PowerPoint</vt:lpstr>
      <vt:lpstr>Надійшло доходів загального фонду сільського бюджету ОТГ  (без врахування трансферт) 8 313 783 грн. 16 коп. або 76,0  %  до показників затверджених сесією сільської  ради ОТГ  з  урахуванням  внесених змін  та  139,3 % до доходів за відповідний період  2018 року. На одного жителя ОТГ припадає  860,82 гривень доходів. Зних: Податкові надходження – 8 282 059 грн. 75 коп., що на 20 065 грн. менше затвердженого плану на звітний період (відсоток виконання 99,75 %) . На одного жителя ОТГ припадає  857 грн. 53 коп. Найбільшу питому вагу у сумі  податкових надходжень займає  податок на доходи фізичних осіб (58,4 % від суми податкових надходжень). 4 837 967 грн. 38 коп. ПДФО, тис.грн. </vt:lpstr>
      <vt:lpstr>Єдиного податку за 9 місяців 2019 року поступило 1 359 457  грн. 17 коп., відсоток виконання затвердженого плану на звітний період становить 88,4 %  та на 281 552 грн. більше, ніж за 9 місяців 2018 року.  ЄДИНИЙ ПОДАТОК, тис.грн.</vt:lpstr>
      <vt:lpstr>  Рентної плати за використання  природних ресурсів за 9 місяців 2019 року   надійшло 72 111 грн.,  що на 65 733 грн. більше, ніж за 9 місяців 2018 року.  РЕНТНА ПЛАТА, тис.грн. </vt:lpstr>
      <vt:lpstr> Акцизного податку  підприємцями сплачено 130 762 грн., що на 4 462 грн.  більше затвердженого плану на 9 місяців 2019 року. (відсоток виконання 103,5  %),  та на 17 274 грн. більше , ніж за 9 місяців 2018 року.  АКЦИЗНИЙ ЗБІР , тис.грн. </vt:lpstr>
      <vt:lpstr> Земельного  податку та орендної плати за 9 місяців 2019 року надійшло до бюджету ОТГ   1 704 394 грн., що на 330 604 грн. більше затвердженого плану на 9 місяців 2019 року (відсоток виконання 124,1 %), та на 992 968 грн. більше , ніж за відповідний період  2018 року. Такий відсоток виконання досягнуто за рахунок сплати даного податку комунальним підприємством «Добробут-Захід» - 634 969 грн.  та ПАТ Укрзалізниця - 438 072 грн.  ЗЕМЕЛЬНИЙ ПОДАТОК ТА ОРЕНДНА ПЛАТА, тис.грн. </vt:lpstr>
      <vt:lpstr>  Сума податку на нерухоме майно відмінне від земельної ділянки за 9 місяців 2019 року становить 177 532 грн. , що на 5 802  грн.  більше планових показників за звітний період, та на 131 047 грн. більше, ніж  за відповідний період  2018 року.  Податок на нерухоме майно відмінне від земельної ділянки, тис.грн. </vt:lpstr>
      <vt:lpstr>Презентація PowerPoint</vt:lpstr>
      <vt:lpstr> </vt:lpstr>
      <vt:lpstr>Видатки сільського бюджету об’єднаної територіальної громади по загальному та спеціальному фондах за звітний період склали  40 268 175 грн. 03 коп., або 56,4 %. до уточненого плану на рік  71 394 240 грн. 40 коп., в тому числі:</vt:lpstr>
      <vt:lpstr>Основну питому вагу у загальному обсязі видатків загального фонду займають видатки на захищені статті, які за 9 місяців 2019року  склали 31 275 615 грн. 08 коп. (83,8%), з них:  тис.грн. </vt:lpstr>
      <vt:lpstr>       Видатки сільського бюджету за 9 місяців 2019 року по загальному фонду  становлять  37 338 721  грн. , це  88,8%  до плану на звітний період.  При фінансуванні сільського бюджету в першочерговому порядку фінансувались видатки по захищених статтях витрат, визначених у рішенні про прийняття сільського бюджету на 2019 рік.  </vt:lpstr>
      <vt:lpstr>Касові видатки на організаційне, інформаційно-аналітичне та матеріально-технічне забезпечення діяльності ОТГ  становлять 3 916 709  грн. або 10,5 % від загальної суми видатків. тис.грн. </vt:lpstr>
      <vt:lpstr>  Касові  видатки на утримання дитячих дошкільних закладів  складають  2 909 630 грн. Це становить 11,4 %  від загальної суми видатків на освіту. На одну дитину припадає 14 263 грн. тис.грн. </vt:lpstr>
      <vt:lpstr>    Касові видатки на утримання загальноосвітніх  закладів складають  –   21 808 533,72  грн. при плані на 9 місяців 2019 року 24 037 317 грн.,  відсоток виконання від загальної суми видатків на освіту – 86 %.       В тому числі за рахунок освітньої субвенції – 15 018 667 грн., за рахунок додаткової дотації – 2 445 200 грн.,за рахунок місцевого бюджету – 4 516 884 грн.   Середні видатки на одного учня становлять 22 684 грн. тис.грн.</vt:lpstr>
      <vt:lpstr> Касові видатки на надання спеціальної освіти школою естетичного виховання витрачено за звітний період    662 125 грн.  -  2,6 % від загальної суми видатків на освіту. Видатки на одну дитину – 13 243 грн. тис.грн.</vt:lpstr>
      <vt:lpstr>  Касові  видатки  на соціальний захист та соціальне забезпечення   становлять    340 756 грн. або 0,09 % від загальної суми видатків.  тис.грн. </vt:lpstr>
      <vt:lpstr>Видатки на забезпечення діяльності бібліотек становлять 1 241 497 грн. або 3,3% від загальної суми видатків.   В тому числі:  - на забезпечення діяльності  бібліотек  – 305 165 грн. ; </vt:lpstr>
      <vt:lpstr> Касові видатки на  забезпечення діяльності палаців, будинків культури і клуби та інші заклади клубного типу   936 332  грн. тис.грн. </vt:lpstr>
      <vt:lpstr>Касові видатки на утримання дитячо-юнацької спортивної школи  витрачено  937 082  грн. тис.грн.</vt:lpstr>
      <vt:lpstr>На організацію благоустрою населених пунктів профінансовано коштів   в сумі 157 029 грн., або 0,4% від загальної суми видатків  з них на оплату за вуличне освітлення  витрачено  136 844 грн.  тис.грн.</vt:lpstr>
      <vt:lpstr>Презентація PowerPoint</vt:lpstr>
      <vt:lpstr>Презентація PowerPoint</vt:lpstr>
      <vt:lpstr>Дякуємо за увагу!</vt:lpstr>
    </vt:vector>
  </TitlesOfParts>
  <Company>office 2007 rus ent: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виконання бюджету П’ядицької сільської  об’єднаної територіальної  громади за 9 місяців 2019 року</dc:title>
  <dc:creator>Економіст</dc:creator>
  <cp:lastModifiedBy>П'ядицька ОТГ</cp:lastModifiedBy>
  <cp:revision>168</cp:revision>
  <dcterms:created xsi:type="dcterms:W3CDTF">2019-09-23T09:40:29Z</dcterms:created>
  <dcterms:modified xsi:type="dcterms:W3CDTF">2019-11-08T12:35:39Z</dcterms:modified>
</cp:coreProperties>
</file>