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260" r:id="rId1"/>
  </p:sldMasterIdLst>
  <p:notesMasterIdLst>
    <p:notesMasterId r:id="rId11"/>
  </p:notesMasterIdLst>
  <p:sldIdLst>
    <p:sldId id="268" r:id="rId2"/>
    <p:sldId id="256" r:id="rId3"/>
    <p:sldId id="267" r:id="rId4"/>
    <p:sldId id="258" r:id="rId5"/>
    <p:sldId id="261" r:id="rId6"/>
    <p:sldId id="264" r:id="rId7"/>
    <p:sldId id="259" r:id="rId8"/>
    <p:sldId id="257" r:id="rId9"/>
    <p:sldId id="265" r:id="rId10"/>
  </p:sldIdLst>
  <p:sldSz cx="9144000" cy="6858000" type="screen4x3"/>
  <p:notesSz cx="6797675" cy="987266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3131"/>
    <a:srgbClr val="2A0F61"/>
    <a:srgbClr val="783D2A"/>
    <a:srgbClr val="142C38"/>
    <a:srgbClr val="FFFFFF"/>
    <a:srgbClr val="FDE9F8"/>
    <a:srgbClr val="FBE5F8"/>
    <a:srgbClr val="CC99FF"/>
    <a:srgbClr val="F5D3F5"/>
    <a:srgbClr val="690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4" autoAdjust="0"/>
    <p:restoredTop sz="86389" autoAdjust="0"/>
  </p:normalViewPr>
  <p:slideViewPr>
    <p:cSldViewPr>
      <p:cViewPr varScale="1">
        <p:scale>
          <a:sx n="114" d="100"/>
          <a:sy n="114" d="100"/>
        </p:scale>
        <p:origin x="132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000AD-54C1-4E86-A4EE-06D050A44C45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02C45-7107-4D76-85C1-8E26F19F890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7841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D55E5C-F88B-4027-8B56-921C082EB9D7}" type="datetimeFigureOut">
              <a:rPr lang="uk-UA" smtClean="0"/>
              <a:pPr/>
              <a:t>14.12.2020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8D52A7-BF00-48F1-9957-CAB07CD42A47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rot="10800000" flipH="1" flipV="1">
            <a:off x="1376726" y="188640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Головне управління ДПС у Луганській області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8572" y="666662"/>
            <a:ext cx="4355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b="1" i="1" dirty="0">
                <a:solidFill>
                  <a:srgbClr val="13203D"/>
                </a:solidFill>
              </a:rPr>
              <a:t>Головне управління ДПС у Луганській області</a:t>
            </a:r>
          </a:p>
          <a:p>
            <a:pPr algn="just"/>
            <a:r>
              <a:rPr lang="uk-UA" sz="1600" b="1" i="1" dirty="0">
                <a:solidFill>
                  <a:srgbClr val="13203D"/>
                </a:solidFill>
              </a:rPr>
              <a:t>93401, </a:t>
            </a:r>
            <a:r>
              <a:rPr lang="uk-UA" sz="1600" b="1" i="1" dirty="0" err="1">
                <a:solidFill>
                  <a:srgbClr val="13203D"/>
                </a:solidFill>
              </a:rPr>
              <a:t>м.Сєвєродонецьк</a:t>
            </a:r>
            <a:r>
              <a:rPr lang="uk-UA" sz="1600" b="1" i="1" dirty="0">
                <a:solidFill>
                  <a:srgbClr val="13203D"/>
                </a:solidFill>
              </a:rPr>
              <a:t>, </a:t>
            </a:r>
            <a:r>
              <a:rPr lang="uk-UA" sz="1600" b="1" i="1" dirty="0" err="1">
                <a:solidFill>
                  <a:srgbClr val="13203D"/>
                </a:solidFill>
              </a:rPr>
              <a:t>вул.Енергетиків</a:t>
            </a:r>
            <a:r>
              <a:rPr lang="uk-UA" sz="1600" b="1" i="1" dirty="0">
                <a:solidFill>
                  <a:srgbClr val="13203D"/>
                </a:solidFill>
              </a:rPr>
              <a:t>, 72</a:t>
            </a:r>
          </a:p>
          <a:p>
            <a:pPr algn="ctr"/>
            <a:r>
              <a:rPr lang="uk-UA" sz="1600" b="1" i="1" dirty="0">
                <a:solidFill>
                  <a:srgbClr val="13203D"/>
                </a:solidFill>
              </a:rPr>
              <a:t>0645-70-20-80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528" y="4365104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Kokila" panose="020B0604020202020204" pitchFamily="34" charset="0"/>
              </a:rPr>
              <a:t>Зміни які передбачено в </a:t>
            </a:r>
          </a:p>
          <a:p>
            <a:pPr algn="ctr"/>
            <a:r>
              <a:rPr lang="uk-UA" sz="3600" b="1" i="1" dirty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Kokila" panose="020B0604020202020204" pitchFamily="34" charset="0"/>
              </a:rPr>
              <a:t>Законі № 1017-ІХ від 01.12.2020 </a:t>
            </a:r>
          </a:p>
          <a:p>
            <a:pPr algn="ctr"/>
            <a:r>
              <a:rPr lang="uk-UA" sz="3600" b="1" i="1" dirty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Kokila" panose="020B0604020202020204" pitchFamily="34" charset="0"/>
              </a:rPr>
              <a:t>щодо лібералізації застосування РРО або ПРРО платниками єдиного податку</a:t>
            </a:r>
            <a:endParaRPr lang="uk-UA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5004048" y="1619721"/>
            <a:ext cx="3407162" cy="2485541"/>
            <a:chOff x="5364088" y="3523997"/>
            <a:chExt cx="3390978" cy="2597182"/>
          </a:xfrm>
        </p:grpSpPr>
        <p:pic>
          <p:nvPicPr>
            <p:cNvPr id="13" name="Picture 4" descr="D:\телега сохран\1ba0e32062b0a023be51d8626a4285b1954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82736" y="3523997"/>
              <a:ext cx="2972330" cy="2597182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5364088" y="4869160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uk-UA" sz="24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pic>
        <p:nvPicPr>
          <p:cNvPr id="15" name="Picture 3" descr="C:\Users\Sofia\Desktop\80540_1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792088" cy="98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6444208" y="275685"/>
            <a:ext cx="2232248" cy="720080"/>
            <a:chOff x="2339752" y="3284984"/>
            <a:chExt cx="2232248" cy="720080"/>
          </a:xfrm>
        </p:grpSpPr>
        <p:sp>
          <p:nvSpPr>
            <p:cNvPr id="19" name="TextBox 18"/>
            <p:cNvSpPr txBox="1"/>
            <p:nvPr/>
          </p:nvSpPr>
          <p:spPr>
            <a:xfrm>
              <a:off x="3059832" y="3429000"/>
              <a:ext cx="151216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300" b="1" dirty="0">
                  <a:solidFill>
                    <a:srgbClr val="FF0000"/>
                  </a:solidFill>
                </a:rPr>
                <a:t>Важливо</a:t>
              </a:r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2339752" y="3284984"/>
              <a:ext cx="755576" cy="720080"/>
              <a:chOff x="251520" y="1988840"/>
              <a:chExt cx="2411760" cy="2448272"/>
            </a:xfrm>
            <a:scene3d>
              <a:camera prst="perspectiveFront" fov="0">
                <a:rot lat="21594000" lon="19800000" rev="0"/>
              </a:camera>
              <a:lightRig rig="threePt" dir="t">
                <a:rot lat="0" lon="0" rev="0"/>
              </a:lightRig>
            </a:scene3d>
          </p:grpSpPr>
          <p:sp>
            <p:nvSpPr>
              <p:cNvPr id="21" name="Овал 20"/>
              <p:cNvSpPr/>
              <p:nvPr/>
            </p:nvSpPr>
            <p:spPr>
              <a:xfrm>
                <a:off x="251520" y="1988840"/>
                <a:ext cx="2411760" cy="2448272"/>
              </a:xfrm>
              <a:prstGeom prst="ellipse">
                <a:avLst/>
              </a:prstGeom>
              <a:noFill/>
              <a:ln w="34925">
                <a:solidFill>
                  <a:srgbClr val="FFFFFF"/>
                </a:solidFill>
              </a:ln>
              <a:effectLst>
                <a:outerShdw blurRad="317500" dir="2700000" algn="ctr">
                  <a:srgbClr val="000000">
                    <a:alpha val="43000"/>
                  </a:srgbClr>
                </a:outerShdw>
              </a:effectLst>
              <a:sp3d extrusionH="38100" prstMaterial="clear">
                <a:bevelT w="260350" h="50800" prst="softRound"/>
                <a:bevelB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1187624" y="2132856"/>
                <a:ext cx="576064" cy="1368152"/>
              </a:xfrm>
              <a:prstGeom prst="roundRect">
                <a:avLst/>
              </a:prstGeom>
              <a:solidFill>
                <a:srgbClr val="FF0000"/>
              </a:solidFill>
              <a:ln w="34925">
                <a:solidFill>
                  <a:srgbClr val="FFFFFF"/>
                </a:solidFill>
              </a:ln>
              <a:effectLst>
                <a:outerShdw blurRad="317500" dir="2700000" algn="ctr">
                  <a:srgbClr val="000000">
                    <a:alpha val="43000"/>
                  </a:srgbClr>
                </a:outerShdw>
              </a:effectLst>
              <a:sp3d extrusionH="38100" prstMaterial="clear">
                <a:bevelT w="260350" h="50800" prst="softRound"/>
                <a:bevelB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1187624" y="3717032"/>
                <a:ext cx="576064" cy="504056"/>
              </a:xfrm>
              <a:prstGeom prst="ellipse">
                <a:avLst/>
              </a:prstGeom>
              <a:solidFill>
                <a:srgbClr val="FF0000"/>
              </a:solidFill>
              <a:ln w="34925">
                <a:solidFill>
                  <a:srgbClr val="FFFFFF"/>
                </a:solidFill>
              </a:ln>
              <a:effectLst>
                <a:outerShdw blurRad="317500" dir="2700000" algn="ctr">
                  <a:srgbClr val="000000">
                    <a:alpha val="43000"/>
                  </a:srgbClr>
                </a:outerShdw>
              </a:effectLst>
              <a:sp3d extrusionH="38100" prstMaterial="clear">
                <a:bevelT w="260350" h="50800" prst="softRound"/>
                <a:bevelB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9721"/>
            <a:ext cx="4211513" cy="273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63888" y="26064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30"/>
              </a:spcAft>
            </a:pPr>
            <a:r>
              <a:rPr lang="uk-UA" i="1" dirty="0"/>
              <a:t>     </a:t>
            </a:r>
            <a:endParaRPr lang="uk-UA" b="1" i="1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4401" y="4292146"/>
            <a:ext cx="3779912" cy="369332"/>
          </a:xfrm>
          <a:prstGeom prst="rect">
            <a:avLst/>
          </a:prstGeom>
          <a:noFill/>
          <a:ln w="28575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/>
              <a:t>    </a:t>
            </a:r>
            <a:endParaRPr lang="uk-UA" sz="2800" b="1" i="1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2231" y="3208410"/>
            <a:ext cx="87129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uk-UA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06814"/>
            <a:ext cx="7416824" cy="1754326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uk-UA" sz="36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Ліміти платників єдиного податку, прив’язані до мінімальних заробітних плат </a:t>
            </a: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 rot="1626963">
            <a:off x="1996049" y="2186490"/>
            <a:ext cx="675302" cy="1713175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139952" y="2398983"/>
            <a:ext cx="792088" cy="2542185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270803">
            <a:off x="6369161" y="2222003"/>
            <a:ext cx="667071" cy="1642148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12304" y="558924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/>
              <a:t> </a:t>
            </a:r>
            <a:endParaRPr lang="ru-R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07530" y="4229896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/>
              <a:t> </a:t>
            </a:r>
            <a:endParaRPr lang="ru-RU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4401" y="3957596"/>
            <a:ext cx="3465068" cy="1271606"/>
          </a:xfrm>
          <a:prstGeom prst="ellipse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i="1" dirty="0">
                <a:solidFill>
                  <a:schemeClr val="bg1">
                    <a:lumMod val="75000"/>
                  </a:schemeClr>
                </a:solidFill>
              </a:rPr>
              <a:t>1 група – 167 МЗП</a:t>
            </a:r>
            <a:endParaRPr lang="uk-UA" sz="2000" b="1" i="1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699792" y="5270828"/>
            <a:ext cx="3672408" cy="1254516"/>
          </a:xfrm>
          <a:prstGeom prst="ellipse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>
                <a:solidFill>
                  <a:schemeClr val="bg1">
                    <a:lumMod val="75000"/>
                  </a:schemeClr>
                </a:solidFill>
              </a:rPr>
              <a:t>2 група – 834 МЗП</a:t>
            </a:r>
            <a:endParaRPr lang="ru-RU" sz="2000" dirty="0"/>
          </a:p>
        </p:txBody>
      </p:sp>
      <p:sp>
        <p:nvSpPr>
          <p:cNvPr id="14" name="Овал 13"/>
          <p:cNvSpPr/>
          <p:nvPr/>
        </p:nvSpPr>
        <p:spPr>
          <a:xfrm>
            <a:off x="5580112" y="3993183"/>
            <a:ext cx="3384376" cy="1200431"/>
          </a:xfrm>
          <a:prstGeom prst="ellipse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>
                <a:solidFill>
                  <a:schemeClr val="bg1">
                    <a:lumMod val="75000"/>
                  </a:schemeClr>
                </a:solidFill>
              </a:rPr>
              <a:t>3 група – 1167 МЗП</a:t>
            </a:r>
            <a:endParaRPr lang="ru-RU" sz="2000" dirty="0"/>
          </a:p>
        </p:txBody>
      </p:sp>
    </p:spTree>
  </p:cSld>
  <p:clrMapOvr>
    <a:masterClrMapping/>
  </p:clrMapOvr>
  <p:transition spd="slow" advClick="0" advTm="15000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ownloads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542084" cy="259752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88" y="4005064"/>
            <a:ext cx="3074280" cy="2448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40466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Ліміт не використання РРО прив’язаний до 220 мінімальних заробітних плат станом </a:t>
            </a:r>
          </a:p>
          <a:p>
            <a:pPr algn="ctr"/>
            <a:r>
              <a:rPr lang="uk-UA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01.01 звітного року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50100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Якщо платник єдиного податку 2 – 4 групи перевищив зазначений ліміт, то </a:t>
            </a:r>
            <a:r>
              <a:rPr lang="uk-UA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обов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язково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повинен застосувати РРО в наступному календарному місяці з дня його перевищення!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5000"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540" y="4005064"/>
            <a:ext cx="8208912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2" name="Овал 1"/>
          <p:cNvSpPr/>
          <p:nvPr/>
        </p:nvSpPr>
        <p:spPr>
          <a:xfrm>
            <a:off x="107504" y="3830193"/>
            <a:ext cx="4824536" cy="2767159"/>
          </a:xfrm>
          <a:prstGeom prst="ellipse">
            <a:avLst/>
          </a:prstGeom>
          <a:solidFill>
            <a:srgbClr val="EBB39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>
                <a:solidFill>
                  <a:srgbClr val="8127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1 січня 2021 </a:t>
            </a:r>
            <a:r>
              <a:rPr lang="uk-UA" sz="2800" b="1" i="1" dirty="0" err="1">
                <a:solidFill>
                  <a:srgbClr val="8127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обов</a:t>
            </a:r>
            <a:r>
              <a:rPr lang="en-US" sz="2800" b="1" i="1" dirty="0">
                <a:solidFill>
                  <a:srgbClr val="8127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800" b="1" i="1" dirty="0" err="1">
                <a:solidFill>
                  <a:srgbClr val="8127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язкове</a:t>
            </a:r>
            <a:r>
              <a:rPr lang="uk-UA" sz="2800" b="1" i="1" dirty="0">
                <a:solidFill>
                  <a:srgbClr val="8127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застосування РРО</a:t>
            </a:r>
            <a:endParaRPr lang="ru-RU" sz="2800" b="1" i="1" dirty="0">
              <a:solidFill>
                <a:srgbClr val="81272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203749" y="2996307"/>
            <a:ext cx="0" cy="83388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779912" y="2626976"/>
            <a:ext cx="1512168" cy="138788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932040" y="5373217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19775" y="2396142"/>
            <a:ext cx="4572000" cy="46166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uk-UA" sz="2400" b="1" dirty="0">
                <a:solidFill>
                  <a:srgbClr val="F9E9E3"/>
                </a:solidFill>
              </a:rPr>
              <a:t>Лікарські та медичні засоби</a:t>
            </a:r>
            <a:endParaRPr lang="ru-RU" sz="2400" b="1" dirty="0">
              <a:solidFill>
                <a:srgbClr val="F9E9E3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92080" y="2609737"/>
            <a:ext cx="3868908" cy="461665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9E9E3"/>
                </a:solidFill>
              </a:rPr>
              <a:t>Складна побутова техніка</a:t>
            </a:r>
            <a:endParaRPr lang="ru-RU" sz="2400" b="1" dirty="0">
              <a:solidFill>
                <a:srgbClr val="F9E9E3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75106" y="3830193"/>
            <a:ext cx="2767510" cy="46166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9E9E3"/>
                </a:solidFill>
              </a:rPr>
              <a:t>Ювелірні</a:t>
            </a:r>
            <a:r>
              <a:rPr lang="uk-UA" dirty="0">
                <a:solidFill>
                  <a:srgbClr val="F9E9E3"/>
                </a:solidFill>
              </a:rPr>
              <a:t> </a:t>
            </a:r>
            <a:r>
              <a:rPr lang="uk-UA" sz="2400" b="1" dirty="0">
                <a:solidFill>
                  <a:srgbClr val="F9E9E3"/>
                </a:solidFill>
              </a:rPr>
              <a:t>вироби</a:t>
            </a:r>
            <a:endParaRPr lang="ru-RU" sz="2400" b="1" dirty="0">
              <a:solidFill>
                <a:srgbClr val="F9E9E3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91858"/>
            <a:ext cx="3325451" cy="247001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40" y="94631"/>
            <a:ext cx="3207348" cy="21716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4631"/>
            <a:ext cx="3397459" cy="23682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5000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вальная выноска 28"/>
          <p:cNvSpPr/>
          <p:nvPr/>
        </p:nvSpPr>
        <p:spPr>
          <a:xfrm flipH="1">
            <a:off x="81082" y="250556"/>
            <a:ext cx="2595483" cy="1934353"/>
          </a:xfrm>
          <a:prstGeom prst="wedgeEllipseCallout">
            <a:avLst>
              <a:gd name="adj1" fmla="val -40062"/>
              <a:gd name="adj2" fmla="val 100084"/>
            </a:avLst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690B6B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товарів у мережі Інтернет</a:t>
            </a: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ngsanaUPC" pitchFamily="18" charset="-34"/>
            </a:endParaRPr>
          </a:p>
        </p:txBody>
      </p:sp>
      <p:sp>
        <p:nvSpPr>
          <p:cNvPr id="33" name="Овальная выноска 32"/>
          <p:cNvSpPr/>
          <p:nvPr/>
        </p:nvSpPr>
        <p:spPr>
          <a:xfrm>
            <a:off x="2771800" y="340589"/>
            <a:ext cx="2085037" cy="1393659"/>
          </a:xfrm>
          <a:prstGeom prst="wedgeEllipseCallout">
            <a:avLst>
              <a:gd name="adj1" fmla="val -20099"/>
              <a:gd name="adj2" fmla="val 156143"/>
            </a:avLst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690B6B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текстилю</a:t>
            </a:r>
          </a:p>
        </p:txBody>
      </p:sp>
      <p:sp>
        <p:nvSpPr>
          <p:cNvPr id="36" name="Овальная выноска 35"/>
          <p:cNvSpPr/>
          <p:nvPr/>
        </p:nvSpPr>
        <p:spPr>
          <a:xfrm>
            <a:off x="5076056" y="296007"/>
            <a:ext cx="3024336" cy="1336497"/>
          </a:xfrm>
          <a:prstGeom prst="wedgeEllipseCallout">
            <a:avLst>
              <a:gd name="adj1" fmla="val -82076"/>
              <a:gd name="adj2" fmla="val 167940"/>
            </a:avLst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690B6B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автозапчастин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6300192" y="2996952"/>
            <a:ext cx="2520280" cy="1224136"/>
          </a:xfrm>
          <a:prstGeom prst="wedgeEllipseCallout">
            <a:avLst>
              <a:gd name="adj1" fmla="val -85695"/>
              <a:gd name="adj2" fmla="val 44460"/>
            </a:avLst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690B6B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вживаних товарів</a:t>
            </a:r>
            <a:endParaRPr lang="uk-UA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ngsanaUPC" pitchFamily="18" charset="-34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6372200" y="1772816"/>
            <a:ext cx="2520280" cy="936104"/>
          </a:xfrm>
          <a:prstGeom prst="wedgeEllipseCallout">
            <a:avLst>
              <a:gd name="adj1" fmla="val -86018"/>
              <a:gd name="adj2" fmla="val 99252"/>
            </a:avLst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690B6B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Діяльність ресторанів</a:t>
            </a:r>
            <a:endParaRPr lang="uk-UA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ngsanaUPC" pitchFamily="18" charset="-34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6189442" y="4437112"/>
            <a:ext cx="2520280" cy="936104"/>
          </a:xfrm>
          <a:prstGeom prst="wedgeEllipseCallout">
            <a:avLst>
              <a:gd name="adj1" fmla="val -84399"/>
              <a:gd name="adj2" fmla="val 6803"/>
            </a:avLst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690B6B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Діяльність готелів</a:t>
            </a:r>
            <a:endParaRPr lang="uk-UA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ngsanaUPC" pitchFamily="18" charset="-34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6228184" y="5589240"/>
            <a:ext cx="2520280" cy="1080120"/>
          </a:xfrm>
          <a:prstGeom prst="wedgeEllipseCallout">
            <a:avLst>
              <a:gd name="adj1" fmla="val -86667"/>
              <a:gd name="adj2" fmla="val -58783"/>
            </a:avLst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690B6B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Діяльність туристичних агентств</a:t>
            </a:r>
            <a:endParaRPr lang="uk-UA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ngsanaUPC" pitchFamily="18" charset="-34"/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218711" y="3284984"/>
            <a:ext cx="4968552" cy="3032720"/>
          </a:xfrm>
          <a:prstGeom prst="flowChartAlternateProcess">
            <a:avLst/>
          </a:prstGeom>
          <a:gradFill flip="none" rotWithShape="1">
            <a:gsLst>
              <a:gs pos="0">
                <a:srgbClr val="FBE5F8">
                  <a:shade val="30000"/>
                  <a:satMod val="115000"/>
                </a:srgbClr>
              </a:gs>
              <a:gs pos="50000">
                <a:srgbClr val="FBE5F8">
                  <a:shade val="67500"/>
                  <a:satMod val="115000"/>
                </a:srgbClr>
              </a:gs>
              <a:gs pos="100000">
                <a:srgbClr val="FBE5F8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690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Обов’язкове застосування РРО для інших ризикових видів діяльності –переноситься на </a:t>
            </a:r>
          </a:p>
          <a:p>
            <a:pPr algn="ctr"/>
            <a:r>
              <a:rPr lang="uk-UA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01.01.2022 року</a:t>
            </a:r>
          </a:p>
        </p:txBody>
      </p:sp>
    </p:spTree>
  </p:cSld>
  <p:clrMapOvr>
    <a:masterClrMapping/>
  </p:clrMapOvr>
  <p:transition spd="slow" advTm="1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allAtOnce" animBg="1"/>
      <p:bldP spid="33" grpId="0" build="allAtOnce" animBg="1"/>
      <p:bldP spid="3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293167"/>
            <a:ext cx="7920880" cy="243143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bg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270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b="1" i="1" dirty="0">
                <a:solidFill>
                  <a:srgbClr val="142C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Обов’язкове застосування РРО для всіх платників другої-четвертої групи переноситься 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400" b="1" dirty="0">
                <a:solidFill>
                  <a:srgbClr val="A131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01.01.2022 року</a:t>
            </a:r>
            <a:endParaRPr kumimoji="0" lang="uk-UA" sz="4400" b="1" i="0" strike="noStrike" cap="none" normalizeH="0" baseline="0" dirty="0">
              <a:ln>
                <a:noFill/>
              </a:ln>
              <a:solidFill>
                <a:srgbClr val="A131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51520" y="2262937"/>
            <a:ext cx="3995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>
                <a:ln>
                  <a:noFill/>
                </a:ln>
                <a:solidFill>
                  <a:srgbClr val="3E1B5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1600" b="0" i="1" u="none" strike="noStrike" cap="none" normalizeH="0" baseline="0" dirty="0">
              <a:ln>
                <a:noFill/>
              </a:ln>
              <a:solidFill>
                <a:srgbClr val="3E1B5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" descr="C:\Users\Admin\Downloads\PPO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72" y="2996952"/>
            <a:ext cx="4788024" cy="3573016"/>
          </a:xfrm>
          <a:prstGeom prst="rect">
            <a:avLst/>
          </a:prstGeom>
          <a:noFill/>
          <a:effectLst>
            <a:softEdge rad="317500"/>
          </a:effectLst>
        </p:spPr>
      </p:pic>
      <p:grpSp>
        <p:nvGrpSpPr>
          <p:cNvPr id="18" name="Группа 17"/>
          <p:cNvGrpSpPr/>
          <p:nvPr/>
        </p:nvGrpSpPr>
        <p:grpSpPr>
          <a:xfrm>
            <a:off x="5664646" y="3573016"/>
            <a:ext cx="2592288" cy="2218556"/>
            <a:chOff x="251520" y="1988840"/>
            <a:chExt cx="2411760" cy="2448272"/>
          </a:xfrm>
          <a:scene3d>
            <a:camera prst="perspectiveFront" fov="0">
              <a:rot lat="21594000" lon="19800000" rev="0"/>
            </a:camera>
            <a:lightRig rig="threePt" dir="t">
              <a:rot lat="0" lon="0" rev="0"/>
            </a:lightRig>
          </a:scene3d>
        </p:grpSpPr>
        <p:sp>
          <p:nvSpPr>
            <p:cNvPr id="20" name="Овал 19"/>
            <p:cNvSpPr/>
            <p:nvPr/>
          </p:nvSpPr>
          <p:spPr>
            <a:xfrm>
              <a:off x="251520" y="1988840"/>
              <a:ext cx="2411760" cy="2448272"/>
            </a:xfrm>
            <a:prstGeom prst="ellipse">
              <a:avLst/>
            </a:prstGeom>
            <a:noFill/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1187624" y="2132856"/>
              <a:ext cx="576064" cy="1368152"/>
            </a:xfrm>
            <a:prstGeom prst="roundRect">
              <a:avLst/>
            </a:prstGeom>
            <a:solidFill>
              <a:srgbClr val="FF0000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187624" y="3717032"/>
              <a:ext cx="576064" cy="504056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</p:cSld>
  <p:clrMapOvr>
    <a:masterClrMapping/>
  </p:clrMapOvr>
  <p:transition spd="slow" advTm="1500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5496" y="332656"/>
            <a:ext cx="4895427" cy="3052501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0" scaled="1"/>
            <a:tileRect/>
          </a:gradFill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Лібералізуються штрафні санкції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2036355"/>
            <a:ext cx="3064803" cy="201622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Прибрано штраф за невідповідність </a:t>
            </a:r>
          </a:p>
          <a:p>
            <a:pPr algn="ctr"/>
            <a:r>
              <a:rPr lang="uk-UA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готівки в касі</a:t>
            </a:r>
            <a:endParaRPr lang="ru-RU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55745" y="4509120"/>
            <a:ext cx="2653697" cy="1949808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Прибрано штраф за неподання звітності з використання програмного РРО</a:t>
            </a:r>
            <a:endParaRPr lang="ru-RU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0891" y="4509120"/>
            <a:ext cx="2596547" cy="190192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Прибрано штраф за попереднє програмування товарів (крім підакцизних товарів)</a:t>
            </a:r>
            <a:endParaRPr lang="ru-RU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4581128"/>
            <a:ext cx="3096344" cy="192236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Прибрано штраф за не створення контрольної стрічки на програмному РРО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5076056" y="2348880"/>
            <a:ext cx="792088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522620">
            <a:off x="4326269" y="3832830"/>
            <a:ext cx="1904703" cy="3153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3461607">
            <a:off x="3039124" y="3744425"/>
            <a:ext cx="993953" cy="50405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1120911" y="3711737"/>
            <a:ext cx="853505" cy="57606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94" b="100000" l="2015" r="100000">
                        <a14:foregroundMark x1="13224" y1="57420" x2="13224" y2="57420"/>
                        <a14:foregroundMark x1="37280" y1="49647" x2="37280" y2="49647"/>
                        <a14:foregroundMark x1="46348" y1="45583" x2="46348" y2="45583"/>
                        <a14:foregroundMark x1="65491" y1="39929" x2="65491" y2="39929"/>
                        <a14:foregroundMark x1="81108" y1="35159" x2="81108" y2="351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-125868"/>
            <a:ext cx="3059385" cy="2180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 rot="1166784">
            <a:off x="5015588" y="900470"/>
            <a:ext cx="3921623" cy="90307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15000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7767" y="404664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3600" b="1" i="1" dirty="0">
                <a:ln>
                  <a:solidFill>
                    <a:srgbClr val="A13131"/>
                  </a:solidFill>
                </a:ln>
                <a:solidFill>
                  <a:srgbClr val="2A0F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Скасовується механізм компенсації частини штрафних санкцій покупцю (КЕШБЕК)</a:t>
            </a:r>
            <a:endParaRPr lang="ru-RU" sz="3600" b="1" i="1" dirty="0">
              <a:ln>
                <a:solidFill>
                  <a:srgbClr val="A13131"/>
                </a:solidFill>
              </a:ln>
              <a:solidFill>
                <a:srgbClr val="2A0F6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21"/>
          <a:stretch/>
        </p:blipFill>
        <p:spPr>
          <a:xfrm>
            <a:off x="1644772" y="2636912"/>
            <a:ext cx="5522811" cy="37710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1763340">
            <a:off x="673942" y="4239009"/>
            <a:ext cx="8056806" cy="145622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9890819">
            <a:off x="151918" y="4242810"/>
            <a:ext cx="8136764" cy="138018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15000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23698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sz="3600" b="1" i="1" dirty="0">
                <a:ln w="18000">
                  <a:solidFill>
                    <a:schemeClr val="bg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Надання дистанційної послуги </a:t>
            </a:r>
          </a:p>
          <a:p>
            <a:pPr algn="ctr"/>
            <a:r>
              <a:rPr lang="uk-UA" sz="3600" b="1" i="1" dirty="0">
                <a:ln w="18000">
                  <a:solidFill>
                    <a:schemeClr val="bg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(з оплатою виключно в безготівковій формі) може здійснюватися </a:t>
            </a:r>
          </a:p>
          <a:p>
            <a:pPr algn="ctr"/>
            <a:r>
              <a:rPr lang="uk-UA" sz="4000" b="1" i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A1313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без застосування РРО</a:t>
            </a:r>
            <a:endParaRPr lang="ru-RU" sz="4000" b="1" i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A1313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52891"/>
            <a:ext cx="6264696" cy="394243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 advTm="15000">
    <p:wheel spokes="2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6">
      <a:dk1>
        <a:srgbClr val="254451"/>
      </a:dk1>
      <a:lt1>
        <a:sysClr val="window" lastClr="FFFFFF"/>
      </a:lt1>
      <a:dk2>
        <a:srgbClr val="468198"/>
      </a:dk2>
      <a:lt2>
        <a:srgbClr val="DFE6D0"/>
      </a:lt2>
      <a:accent1>
        <a:srgbClr val="F4ED5B"/>
      </a:accent1>
      <a:accent2>
        <a:srgbClr val="F5EF6C"/>
      </a:accent2>
      <a:accent3>
        <a:srgbClr val="CBD6B3"/>
      </a:accent3>
      <a:accent4>
        <a:srgbClr val="90AC97"/>
      </a:accent4>
      <a:accent5>
        <a:srgbClr val="A8C9D7"/>
      </a:accent5>
      <a:accent6>
        <a:srgbClr val="F4ED5B"/>
      </a:accent6>
      <a:hlink>
        <a:srgbClr val="66AACD"/>
      </a:hlink>
      <a:folHlink>
        <a:srgbClr val="809DB3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2481</TotalTime>
  <Words>248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Любов Миколаївна Куряча</cp:lastModifiedBy>
  <cp:revision>245</cp:revision>
  <cp:lastPrinted>2020-04-17T08:33:35Z</cp:lastPrinted>
  <dcterms:created xsi:type="dcterms:W3CDTF">2020-04-14T16:15:37Z</dcterms:created>
  <dcterms:modified xsi:type="dcterms:W3CDTF">2020-12-14T06:44:58Z</dcterms:modified>
</cp:coreProperties>
</file>