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8" r:id="rId2"/>
    <p:sldId id="260" r:id="rId3"/>
    <p:sldId id="279" r:id="rId4"/>
    <p:sldId id="280" r:id="rId5"/>
    <p:sldId id="262" r:id="rId6"/>
    <p:sldId id="284" r:id="rId7"/>
    <p:sldId id="285" r:id="rId8"/>
    <p:sldId id="281" r:id="rId9"/>
    <p:sldId id="282" r:id="rId10"/>
    <p:sldId id="283" r:id="rId11"/>
    <p:sldId id="287" r:id="rId12"/>
    <p:sldId id="288" r:id="rId13"/>
    <p:sldId id="269" r:id="rId14"/>
    <p:sldId id="289" r:id="rId15"/>
    <p:sldId id="267" r:id="rId16"/>
    <p:sldId id="268" r:id="rId17"/>
    <p:sldId id="271" r:id="rId18"/>
    <p:sldId id="275" r:id="rId19"/>
    <p:sldId id="276" r:id="rId20"/>
    <p:sldId id="277" r:id="rId21"/>
    <p:sldId id="270" r:id="rId22"/>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29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6404" autoAdjust="0"/>
  </p:normalViewPr>
  <p:slideViewPr>
    <p:cSldViewPr snapToGrid="0">
      <p:cViewPr varScale="1">
        <p:scale>
          <a:sx n="114" d="100"/>
          <a:sy n="114" d="100"/>
        </p:scale>
        <p:origin x="44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909E50-0C2A-4248-9CB0-DF055C26E620}" type="datetimeFigureOut">
              <a:rPr lang="uk-UA" smtClean="0"/>
              <a:t>21.01.2022</a:t>
            </a:fld>
            <a:endParaRPr lang="uk-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1C6E94A-D6CC-41A6-B513-845B72C5711D}" type="slidenum">
              <a:rPr lang="uk-UA" smtClean="0"/>
              <a:t>‹#›</a:t>
            </a:fld>
            <a:endParaRPr lang="uk-UA"/>
          </a:p>
        </p:txBody>
      </p:sp>
    </p:spTree>
    <p:extLst>
      <p:ext uri="{BB962C8B-B14F-4D97-AF65-F5344CB8AC3E}">
        <p14:creationId xmlns:p14="http://schemas.microsoft.com/office/powerpoint/2010/main" val="41089309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u="sng" dirty="0">
                <a:solidFill>
                  <a:srgbClr val="FF0000"/>
                </a:solidFill>
              </a:rPr>
              <a:t>УВАГА! ПЕРЕД</a:t>
            </a:r>
            <a:r>
              <a:rPr lang="uk-UA" b="1" u="sng" baseline="0" dirty="0">
                <a:solidFill>
                  <a:srgbClr val="FF0000"/>
                </a:solidFill>
              </a:rPr>
              <a:t> РЕДАГУВАННЯМ ПРЕЗЕНТАЦІЇ ОЗНАЙОМТЕСЬ ТА ДОТРИМУЙТЕСЬ ВИМОГ І СТИЛІСТИКИ!</a:t>
            </a:r>
            <a:br>
              <a:rPr lang="uk-UA" b="1" u="sng" baseline="0" dirty="0">
                <a:solidFill>
                  <a:srgbClr val="FF0000"/>
                </a:solidFill>
              </a:rPr>
            </a:br>
            <a:br>
              <a:rPr lang="uk-UA" b="1" u="sng" baseline="0" dirty="0">
                <a:solidFill>
                  <a:srgbClr val="FF0000"/>
                </a:solidFill>
              </a:rPr>
            </a:br>
            <a:r>
              <a:rPr lang="uk-UA" b="0" u="none" baseline="0" dirty="0">
                <a:solidFill>
                  <a:srgbClr val="FF0000"/>
                </a:solidFill>
              </a:rPr>
              <a:t>1) Встановіть шрифт </a:t>
            </a:r>
            <a:r>
              <a:rPr lang="en-US" b="0" i="0" u="none" baseline="0" dirty="0" err="1">
                <a:solidFill>
                  <a:srgbClr val="FF0000"/>
                </a:solidFill>
              </a:rPr>
              <a:t>Proxima</a:t>
            </a:r>
            <a:r>
              <a:rPr lang="en-US" b="0" i="0" u="none" baseline="0" dirty="0">
                <a:solidFill>
                  <a:srgbClr val="FF0000"/>
                </a:solidFill>
              </a:rPr>
              <a:t> Nova</a:t>
            </a:r>
            <a:r>
              <a:rPr lang="uk-UA" b="0" i="0" u="none" baseline="0" dirty="0">
                <a:solidFill>
                  <a:srgbClr val="FF0000"/>
                </a:solidFill>
              </a:rPr>
              <a:t>. Цей шрифт обраний і затверджений як корпоративний. Використовуйте тільки його.</a:t>
            </a:r>
          </a:p>
          <a:p>
            <a:r>
              <a:rPr lang="uk-UA" b="0" i="0" u="none" baseline="0" dirty="0">
                <a:solidFill>
                  <a:srgbClr val="FF0000"/>
                </a:solidFill>
              </a:rPr>
              <a:t>2) Кольори не змінюйте. Презентація виконана в єдиному стилі із використанням фірмових кольорів. </a:t>
            </a:r>
            <a:br>
              <a:rPr lang="uk-UA" b="0" i="0" u="none" baseline="0" dirty="0">
                <a:solidFill>
                  <a:srgbClr val="FF0000"/>
                </a:solidFill>
              </a:rPr>
            </a:br>
            <a:r>
              <a:rPr lang="uk-UA" b="0" i="0" u="none" baseline="0" dirty="0">
                <a:solidFill>
                  <a:srgbClr val="FF0000"/>
                </a:solidFill>
              </a:rPr>
              <a:t>3) Умовне число «100», «1000» змінюєте на значення притаманне саме вашій ОТГ. Розмір встановлений за умовчуванням – його також не змінюємо. Просто у віконці для редагування вводимо необхідне значення.</a:t>
            </a:r>
          </a:p>
          <a:p>
            <a:r>
              <a:rPr lang="uk-UA" b="0" i="0" u="none" baseline="0" dirty="0">
                <a:solidFill>
                  <a:srgbClr val="FF0000"/>
                </a:solidFill>
              </a:rPr>
              <a:t>4) Елементи не переміщуйте. Єдиний випадок коли можна видалити елемент це не відповідність позиції вашій ОТГ. Наприклад, за 2020 рік на території ОТГ не відбулось жодного вбивства, відповідно розкриття немає. Ця позиція не відповідає вашій ОТГ. Отже, видаляєте цю графу. А стовпчик вирівнюєте. Елементи не повинні бути хаотично розкидані по слайду. Нулів «О» чи «-» бути не повинно.</a:t>
            </a:r>
            <a:br>
              <a:rPr lang="uk-UA" b="0" i="0" u="none" baseline="0" dirty="0">
                <a:solidFill>
                  <a:srgbClr val="FF0000"/>
                </a:solidFill>
              </a:rPr>
            </a:br>
            <a:r>
              <a:rPr lang="uk-UA" b="0" i="0" u="none" baseline="0" dirty="0">
                <a:solidFill>
                  <a:srgbClr val="FF0000"/>
                </a:solidFill>
              </a:rPr>
              <a:t>5) Ваша презентація – це лише опорний конспект, це підказка для вас і зручний </a:t>
            </a:r>
            <a:r>
              <a:rPr lang="uk-UA" b="0" i="0" u="none" baseline="0" dirty="0" err="1">
                <a:solidFill>
                  <a:srgbClr val="FF0000"/>
                </a:solidFill>
              </a:rPr>
              <a:t>візуал</a:t>
            </a:r>
            <a:r>
              <a:rPr lang="uk-UA" b="0" i="0" u="none" baseline="0" dirty="0">
                <a:solidFill>
                  <a:srgbClr val="FF0000"/>
                </a:solidFill>
              </a:rPr>
              <a:t> для слухачів. Просто брати і просто називати цифри з презентації – це не звітування. Основні поняття повинні проговорюватись усно у промові.</a:t>
            </a:r>
            <a:br>
              <a:rPr lang="uk-UA" b="0" i="0" u="none" baseline="0" dirty="0">
                <a:solidFill>
                  <a:srgbClr val="FF0000"/>
                </a:solidFill>
              </a:rPr>
            </a:br>
            <a:br>
              <a:rPr lang="uk-UA" b="0" i="0" u="none" baseline="0" dirty="0">
                <a:solidFill>
                  <a:srgbClr val="FF0000"/>
                </a:solidFill>
              </a:rPr>
            </a:br>
            <a:r>
              <a:rPr lang="uk-UA" b="0" i="0" u="none" baseline="0" dirty="0">
                <a:solidFill>
                  <a:srgbClr val="FF0000"/>
                </a:solidFill>
              </a:rPr>
              <a:t>За додатковою інформацією чи питаннями щодо оформлення презентації не соромтесь телефонуйте: 067 284 72 00 Ярослава Крамаренко</a:t>
            </a:r>
          </a:p>
          <a:p>
            <a:endParaRPr lang="uk-UA" b="1" i="0" u="sng" dirty="0">
              <a:solidFill>
                <a:srgbClr val="FF0000"/>
              </a:solidFill>
            </a:endParaRPr>
          </a:p>
        </p:txBody>
      </p:sp>
      <p:sp>
        <p:nvSpPr>
          <p:cNvPr id="4" name="Номер слайда 3"/>
          <p:cNvSpPr>
            <a:spLocks noGrp="1"/>
          </p:cNvSpPr>
          <p:nvPr>
            <p:ph type="sldNum" sz="quarter" idx="10"/>
          </p:nvPr>
        </p:nvSpPr>
        <p:spPr/>
        <p:txBody>
          <a:bodyPr/>
          <a:lstStyle/>
          <a:p>
            <a:fld id="{01C6E94A-D6CC-41A6-B513-845B72C5711D}" type="slidenum">
              <a:rPr lang="uk-UA" smtClean="0"/>
              <a:t>1</a:t>
            </a:fld>
            <a:endParaRPr lang="uk-UA"/>
          </a:p>
        </p:txBody>
      </p:sp>
    </p:spTree>
    <p:extLst>
      <p:ext uri="{BB962C8B-B14F-4D97-AF65-F5344CB8AC3E}">
        <p14:creationId xmlns:p14="http://schemas.microsoft.com/office/powerpoint/2010/main" val="1634022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dirty="0"/>
              <a:t>Розглянути матеріалів. Це</a:t>
            </a:r>
            <a:r>
              <a:rPr lang="en-US" dirty="0"/>
              <a:t> </a:t>
            </a:r>
            <a:r>
              <a:rPr lang="uk-UA" dirty="0"/>
              <a:t>документи,</a:t>
            </a:r>
            <a:r>
              <a:rPr lang="uk-UA" baseline="0" dirty="0"/>
              <a:t> які прийнятті з ВП + розглянуті самостійно.  </a:t>
            </a:r>
          </a:p>
          <a:p>
            <a:r>
              <a:rPr lang="uk-UA" baseline="0" dirty="0"/>
              <a:t>Значення вказуються за минулий рік та поточний: 2019(кількість викликів)/2020(кількість викликів), 2019(кількість розглянутих матеріалів)/2020(кількість розглянутих матеріалів)</a:t>
            </a:r>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5</a:t>
            </a:fld>
            <a:endParaRPr lang="uk-UA"/>
          </a:p>
        </p:txBody>
      </p:sp>
    </p:spTree>
    <p:extLst>
      <p:ext uri="{BB962C8B-B14F-4D97-AF65-F5344CB8AC3E}">
        <p14:creationId xmlns:p14="http://schemas.microsoft.com/office/powerpoint/2010/main" val="3812056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крадіжка 20/10</a:t>
            </a:r>
          </a:p>
        </p:txBody>
      </p:sp>
      <p:sp>
        <p:nvSpPr>
          <p:cNvPr id="4" name="Номер слайда 3"/>
          <p:cNvSpPr>
            <a:spLocks noGrp="1"/>
          </p:cNvSpPr>
          <p:nvPr>
            <p:ph type="sldNum" sz="quarter" idx="10"/>
          </p:nvPr>
        </p:nvSpPr>
        <p:spPr/>
        <p:txBody>
          <a:bodyPr/>
          <a:lstStyle/>
          <a:p>
            <a:fld id="{01C6E94A-D6CC-41A6-B513-845B72C5711D}" type="slidenum">
              <a:rPr lang="uk-UA" smtClean="0"/>
              <a:t>13</a:t>
            </a:fld>
            <a:endParaRPr lang="uk-UA"/>
          </a:p>
        </p:txBody>
      </p:sp>
    </p:spTree>
    <p:extLst>
      <p:ext uri="{BB962C8B-B14F-4D97-AF65-F5344CB8AC3E}">
        <p14:creationId xmlns:p14="http://schemas.microsoft.com/office/powerpoint/2010/main" val="1163902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uk-UA" baseline="0" dirty="0"/>
              <a:t>Значення вказуються за минулий рік та поточний: 2019(кількість правопорушень)/2020(кількість правопорушень), наприклад: умисне вбивство 2/1</a:t>
            </a:r>
          </a:p>
        </p:txBody>
      </p:sp>
      <p:sp>
        <p:nvSpPr>
          <p:cNvPr id="4" name="Номер слайда 3"/>
          <p:cNvSpPr>
            <a:spLocks noGrp="1"/>
          </p:cNvSpPr>
          <p:nvPr>
            <p:ph type="sldNum" sz="quarter" idx="10"/>
          </p:nvPr>
        </p:nvSpPr>
        <p:spPr/>
        <p:txBody>
          <a:bodyPr/>
          <a:lstStyle/>
          <a:p>
            <a:fld id="{01C6E94A-D6CC-41A6-B513-845B72C5711D}" type="slidenum">
              <a:rPr lang="uk-UA" smtClean="0"/>
              <a:t>16</a:t>
            </a:fld>
            <a:endParaRPr lang="uk-UA"/>
          </a:p>
        </p:txBody>
      </p:sp>
    </p:spTree>
    <p:extLst>
      <p:ext uri="{BB962C8B-B14F-4D97-AF65-F5344CB8AC3E}">
        <p14:creationId xmlns:p14="http://schemas.microsoft.com/office/powerpoint/2010/main" val="17288226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uk-UA" b="1" dirty="0"/>
              <a:t>На</a:t>
            </a:r>
            <a:r>
              <a:rPr lang="uk-UA" b="1" baseline="0" dirty="0"/>
              <a:t> пустих слайдах розміщуєте найякісніші, </a:t>
            </a:r>
            <a:r>
              <a:rPr lang="uk-UA" b="1" baseline="0" dirty="0" err="1"/>
              <a:t>найуспішні</a:t>
            </a:r>
            <a:r>
              <a:rPr lang="uk-UA" b="1" baseline="0" dirty="0"/>
              <a:t>, найвдаліші, найінформативніші фотографії, які мають смислове навантаження</a:t>
            </a:r>
            <a:r>
              <a:rPr lang="uk-UA" baseline="0" dirty="0"/>
              <a:t>. Розмиті, з обрізаними головами чи тулубом не висвітлюємо. Не більше 2 фото на слайді, якщо буде більше, то вони будуть настільки маленькими, що слухачі/глядачі не побачать зображення. </a:t>
            </a:r>
          </a:p>
          <a:p>
            <a:endParaRPr lang="uk-UA" baseline="0" dirty="0"/>
          </a:p>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17</a:t>
            </a:fld>
            <a:endParaRPr lang="uk-UA"/>
          </a:p>
        </p:txBody>
      </p:sp>
    </p:spTree>
    <p:extLst>
      <p:ext uri="{BB962C8B-B14F-4D97-AF65-F5344CB8AC3E}">
        <p14:creationId xmlns:p14="http://schemas.microsoft.com/office/powerpoint/2010/main" val="3314889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uk-UA" dirty="0"/>
          </a:p>
        </p:txBody>
      </p:sp>
      <p:sp>
        <p:nvSpPr>
          <p:cNvPr id="4" name="Номер слайда 3"/>
          <p:cNvSpPr>
            <a:spLocks noGrp="1"/>
          </p:cNvSpPr>
          <p:nvPr>
            <p:ph type="sldNum" sz="quarter" idx="10"/>
          </p:nvPr>
        </p:nvSpPr>
        <p:spPr/>
        <p:txBody>
          <a:bodyPr/>
          <a:lstStyle/>
          <a:p>
            <a:fld id="{01C6E94A-D6CC-41A6-B513-845B72C5711D}" type="slidenum">
              <a:rPr lang="uk-UA" smtClean="0"/>
              <a:t>21</a:t>
            </a:fld>
            <a:endParaRPr lang="uk-UA"/>
          </a:p>
        </p:txBody>
      </p:sp>
    </p:spTree>
    <p:extLst>
      <p:ext uri="{BB962C8B-B14F-4D97-AF65-F5344CB8AC3E}">
        <p14:creationId xmlns:p14="http://schemas.microsoft.com/office/powerpoint/2010/main" val="3714867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741171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088713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156519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10"/>
          </p:nvPr>
        </p:nvSpPr>
        <p:spPr/>
        <p:txBody>
          <a:body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210784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737591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Дата 4"/>
          <p:cNvSpPr>
            <a:spLocks noGrp="1"/>
          </p:cNvSpPr>
          <p:nvPr>
            <p:ph type="dt" sz="half" idx="10"/>
          </p:nvPr>
        </p:nvSpPr>
        <p:spPr/>
        <p:txBody>
          <a:bodyPr/>
          <a:lstStyle/>
          <a:p>
            <a:fld id="{27063F98-9BFB-48F0-83B9-4EBBA86B68AB}" type="datetimeFigureOut">
              <a:rPr lang="uk-UA" smtClean="0"/>
              <a:t>21.01.2022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547998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7" name="Дата 6"/>
          <p:cNvSpPr>
            <a:spLocks noGrp="1"/>
          </p:cNvSpPr>
          <p:nvPr>
            <p:ph type="dt" sz="half" idx="10"/>
          </p:nvPr>
        </p:nvSpPr>
        <p:spPr/>
        <p:txBody>
          <a:bodyPr/>
          <a:lstStyle/>
          <a:p>
            <a:fld id="{27063F98-9BFB-48F0-83B9-4EBBA86B68AB}" type="datetimeFigureOut">
              <a:rPr lang="uk-UA" smtClean="0"/>
              <a:t>21.01.2022</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2072656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uk-UA"/>
          </a:p>
        </p:txBody>
      </p:sp>
      <p:sp>
        <p:nvSpPr>
          <p:cNvPr id="3" name="Дата 2"/>
          <p:cNvSpPr>
            <a:spLocks noGrp="1"/>
          </p:cNvSpPr>
          <p:nvPr>
            <p:ph type="dt" sz="half" idx="10"/>
          </p:nvPr>
        </p:nvSpPr>
        <p:spPr/>
        <p:txBody>
          <a:bodyPr/>
          <a:lstStyle/>
          <a:p>
            <a:fld id="{27063F98-9BFB-48F0-83B9-4EBBA86B68AB}" type="datetimeFigureOut">
              <a:rPr lang="uk-UA" smtClean="0"/>
              <a:t>21.01.2022</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15155058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27063F98-9BFB-48F0-83B9-4EBBA86B68AB}" type="datetimeFigureOut">
              <a:rPr lang="uk-UA" smtClean="0"/>
              <a:t>21.01.2022</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2968573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21.01.2022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5179737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27063F98-9BFB-48F0-83B9-4EBBA86B68AB}" type="datetimeFigureOut">
              <a:rPr lang="uk-UA" smtClean="0"/>
              <a:t>21.01.2022</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4EA817AF-ABCD-4CF0-8950-E01922773A3C}" type="slidenum">
              <a:rPr lang="uk-UA" smtClean="0"/>
              <a:t>‹#›</a:t>
            </a:fld>
            <a:endParaRPr lang="uk-UA"/>
          </a:p>
        </p:txBody>
      </p:sp>
    </p:spTree>
    <p:extLst>
      <p:ext uri="{BB962C8B-B14F-4D97-AF65-F5344CB8AC3E}">
        <p14:creationId xmlns:p14="http://schemas.microsoft.com/office/powerpoint/2010/main" val="38966188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063F98-9BFB-48F0-83B9-4EBBA86B68AB}" type="datetimeFigureOut">
              <a:rPr lang="uk-UA" smtClean="0"/>
              <a:t>21.01.2022</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A817AF-ABCD-4CF0-8950-E01922773A3C}" type="slidenum">
              <a:rPr lang="uk-UA" smtClean="0"/>
              <a:t>‹#›</a:t>
            </a:fld>
            <a:endParaRPr lang="uk-UA"/>
          </a:p>
        </p:txBody>
      </p:sp>
    </p:spTree>
    <p:extLst>
      <p:ext uri="{BB962C8B-B14F-4D97-AF65-F5344CB8AC3E}">
        <p14:creationId xmlns:p14="http://schemas.microsoft.com/office/powerpoint/2010/main" val="25384663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0.jfif"/><Relationship Id="rId5" Type="http://schemas.openxmlformats.org/officeDocument/2006/relationships/image" Target="../media/image9.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4208"/>
            <a:ext cx="12252960" cy="6892208"/>
          </a:xfrm>
          <a:prstGeom prst="rect">
            <a:avLst/>
          </a:prstGeom>
        </p:spPr>
      </p:pic>
      <p:sp>
        <p:nvSpPr>
          <p:cNvPr id="3" name="TextBox 2"/>
          <p:cNvSpPr txBox="1"/>
          <p:nvPr/>
        </p:nvSpPr>
        <p:spPr>
          <a:xfrm>
            <a:off x="3894941" y="3441614"/>
            <a:ext cx="4463081" cy="2677656"/>
          </a:xfrm>
          <a:prstGeom prst="rect">
            <a:avLst/>
          </a:prstGeom>
          <a:noFill/>
        </p:spPr>
        <p:txBody>
          <a:bodyPr wrap="none" rtlCol="0">
            <a:spAutoFit/>
          </a:bodyPr>
          <a:lstStyle/>
          <a:p>
            <a:pPr algn="ctr">
              <a:lnSpc>
                <a:spcPct val="150000"/>
              </a:lnSpc>
            </a:pPr>
            <a:r>
              <a:rPr lang="uk-UA" sz="2800" dirty="0">
                <a:solidFill>
                  <a:srgbClr val="182947"/>
                </a:solidFill>
                <a:latin typeface="Proxima Nova Rg" panose="02000506030000020004" pitchFamily="2" charset="0"/>
              </a:rPr>
              <a:t>З В І Т</a:t>
            </a:r>
          </a:p>
          <a:p>
            <a:pPr algn="ctr">
              <a:lnSpc>
                <a:spcPct val="150000"/>
              </a:lnSpc>
            </a:pPr>
            <a:r>
              <a:rPr lang="uk-UA" sz="2800" dirty="0">
                <a:solidFill>
                  <a:srgbClr val="182947"/>
                </a:solidFill>
                <a:latin typeface="Proxima Nova Rg" panose="02000506030000020004" pitchFamily="2" charset="0"/>
              </a:rPr>
              <a:t>за 2021 рік</a:t>
            </a:r>
          </a:p>
          <a:p>
            <a:pPr algn="ctr">
              <a:lnSpc>
                <a:spcPct val="150000"/>
              </a:lnSpc>
            </a:pPr>
            <a:r>
              <a:rPr lang="uk-UA" sz="2800" dirty="0">
                <a:solidFill>
                  <a:srgbClr val="182947"/>
                </a:solidFill>
                <a:latin typeface="Proxima Nova Rg" panose="02000506030000020004" pitchFamily="2" charset="0"/>
              </a:rPr>
              <a:t>поліцейських офіцерів громади</a:t>
            </a:r>
          </a:p>
          <a:p>
            <a:pPr algn="ctr">
              <a:lnSpc>
                <a:spcPct val="150000"/>
              </a:lnSpc>
            </a:pPr>
            <a:r>
              <a:rPr lang="uk-UA" sz="2800" dirty="0">
                <a:solidFill>
                  <a:srgbClr val="182947"/>
                </a:solidFill>
                <a:latin typeface="Proxima Nova Rg" panose="02000506030000020004" pitchFamily="2" charset="0"/>
              </a:rPr>
              <a:t>Марківської</a:t>
            </a:r>
            <a:r>
              <a:rPr lang="uk-UA" sz="2800" dirty="0">
                <a:solidFill>
                  <a:srgbClr val="FF0000"/>
                </a:solidFill>
                <a:latin typeface="Proxima Nova Rg" panose="02000506030000020004" pitchFamily="2" charset="0"/>
              </a:rPr>
              <a:t> </a:t>
            </a:r>
            <a:r>
              <a:rPr lang="uk-UA" sz="2800" dirty="0">
                <a:solidFill>
                  <a:srgbClr val="182947"/>
                </a:solidFill>
                <a:latin typeface="Proxima Nova Rg" panose="02000506030000020004" pitchFamily="2" charset="0"/>
              </a:rPr>
              <a:t>територіальної громади</a:t>
            </a:r>
          </a:p>
        </p:txBody>
      </p:sp>
      <p:cxnSp>
        <p:nvCxnSpPr>
          <p:cNvPr id="6" name="Прямая соединительная линия 5"/>
          <p:cNvCxnSpPr/>
          <p:nvPr/>
        </p:nvCxnSpPr>
        <p:spPr>
          <a:xfrm>
            <a:off x="231354" y="1916935"/>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7" name="Прямая соединительная линия 6"/>
          <p:cNvCxnSpPr/>
          <p:nvPr/>
        </p:nvCxnSpPr>
        <p:spPr>
          <a:xfrm>
            <a:off x="7346414" y="1927952"/>
            <a:ext cx="4583017" cy="11017"/>
          </a:xfrm>
          <a:prstGeom prst="line">
            <a:avLst/>
          </a:prstGeom>
          <a:ln w="19050"/>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4626704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98549"/>
            <a:ext cx="4801314"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177 КУпАП </a:t>
            </a:r>
          </a:p>
          <a:p>
            <a:r>
              <a:rPr lang="ru-RU" dirty="0" err="1">
                <a:solidFill>
                  <a:srgbClr val="182947"/>
                </a:solidFill>
                <a:latin typeface="Proxima Nova Lt" panose="02000506030000020004" pitchFamily="2" charset="0"/>
              </a:rPr>
              <a:t>Придбання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інших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міцних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спиртних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ru-RU" dirty="0">
              <a:solidFill>
                <a:srgbClr val="182947"/>
              </a:solidFill>
              <a:latin typeface="Proxima Nova Lt" panose="02000506030000020004" pitchFamily="2" charset="0"/>
            </a:endParaRPr>
          </a:p>
        </p:txBody>
      </p:sp>
      <p:sp>
        <p:nvSpPr>
          <p:cNvPr id="10" name="TextBox 9"/>
          <p:cNvSpPr txBox="1"/>
          <p:nvPr/>
        </p:nvSpPr>
        <p:spPr>
          <a:xfrm>
            <a:off x="255523" y="4041682"/>
            <a:ext cx="9988632"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178 КУпАП</a:t>
            </a:r>
          </a:p>
          <a:p>
            <a:r>
              <a:rPr lang="ru-RU" dirty="0" err="1">
                <a:solidFill>
                  <a:srgbClr val="182947"/>
                </a:solidFill>
                <a:latin typeface="Proxima Nova Lt" panose="02000506030000020004" pitchFamily="2" charset="0"/>
              </a:rPr>
              <a:t>Розпивання</a:t>
            </a:r>
            <a:r>
              <a:rPr lang="ru-RU" dirty="0">
                <a:solidFill>
                  <a:srgbClr val="182947"/>
                </a:solidFill>
                <a:latin typeface="Proxima Nova Lt" panose="02000506030000020004" pitchFamily="2" charset="0"/>
              </a:rPr>
              <a:t> пива, </a:t>
            </a:r>
            <a:r>
              <a:rPr lang="ru-RU" dirty="0" err="1">
                <a:solidFill>
                  <a:srgbClr val="182947"/>
                </a:solidFill>
                <a:latin typeface="Proxima Nova Lt" panose="02000506030000020004" pitchFamily="2" charset="0"/>
              </a:rPr>
              <a:t>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слабоалкогольних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напоїв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законом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a:p>
            <a:r>
              <a:rPr lang="ru-RU" dirty="0" err="1">
                <a:solidFill>
                  <a:srgbClr val="182947"/>
                </a:solidFill>
                <a:latin typeface="Proxima Nova Lt" panose="02000506030000020004" pitchFamily="2" charset="0"/>
              </a:rPr>
              <a:t>або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поява</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громадських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п'яному</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вигляді</a:t>
            </a:r>
            <a:endParaRPr lang="uk-UA" dirty="0">
              <a:solidFill>
                <a:srgbClr val="182947"/>
              </a:solidFill>
              <a:latin typeface="Proxima Nova Lt" panose="02000506030000020004" pitchFamily="2" charset="0"/>
            </a:endParaRPr>
          </a:p>
        </p:txBody>
      </p:sp>
      <p:sp>
        <p:nvSpPr>
          <p:cNvPr id="12" name="TextBox 11"/>
          <p:cNvSpPr txBox="1"/>
          <p:nvPr/>
        </p:nvSpPr>
        <p:spPr>
          <a:xfrm>
            <a:off x="255523" y="5482284"/>
            <a:ext cx="5246949"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187 КУпАП</a:t>
            </a:r>
          </a:p>
          <a:p>
            <a:r>
              <a:rPr lang="uk-UA" dirty="0">
                <a:solidFill>
                  <a:srgbClr val="182947"/>
                </a:solidFill>
                <a:latin typeface="Proxima Nova Lt" panose="02000506030000020004" pitchFamily="2" charset="0"/>
              </a:rPr>
              <a:t>Порушення правил адміністративного нагляду</a:t>
            </a:r>
          </a:p>
          <a:p>
            <a:endParaRPr lang="uk-UA" b="1" dirty="0">
              <a:solidFill>
                <a:srgbClr val="182947"/>
              </a:solidFill>
              <a:latin typeface="Proxima Nova Rg" panose="02000506030000020004" pitchFamily="2" charset="0"/>
            </a:endParaRPr>
          </a:p>
        </p:txBody>
      </p:sp>
      <p:sp>
        <p:nvSpPr>
          <p:cNvPr id="14" name="TextBox 13"/>
          <p:cNvSpPr txBox="1"/>
          <p:nvPr/>
        </p:nvSpPr>
        <p:spPr>
          <a:xfrm>
            <a:off x="10912257" y="2898604"/>
            <a:ext cx="301174" cy="523220"/>
          </a:xfrm>
          <a:prstGeom prst="rect">
            <a:avLst/>
          </a:prstGeom>
          <a:noFill/>
        </p:spPr>
        <p:txBody>
          <a:bodyPr wrap="square" rtlCol="0">
            <a:spAutoFit/>
          </a:bodyPr>
          <a:lstStyle/>
          <a:p>
            <a:r>
              <a:rPr lang="uk-UA" sz="2800" dirty="0">
                <a:solidFill>
                  <a:srgbClr val="182947"/>
                </a:solidFill>
                <a:latin typeface="Proxima Nova Rg" panose="02000506030000020004" pitchFamily="2" charset="0"/>
              </a:rPr>
              <a:t>0</a:t>
            </a:r>
          </a:p>
        </p:txBody>
      </p:sp>
      <p:sp>
        <p:nvSpPr>
          <p:cNvPr id="15" name="TextBox 14"/>
          <p:cNvSpPr txBox="1"/>
          <p:nvPr/>
        </p:nvSpPr>
        <p:spPr>
          <a:xfrm>
            <a:off x="10912257" y="4441792"/>
            <a:ext cx="301174" cy="523220"/>
          </a:xfrm>
          <a:prstGeom prst="rect">
            <a:avLst/>
          </a:prstGeom>
          <a:noFill/>
        </p:spPr>
        <p:txBody>
          <a:bodyPr wrap="square" rtlCol="0">
            <a:spAutoFit/>
          </a:bodyPr>
          <a:lstStyle/>
          <a:p>
            <a:r>
              <a:rPr lang="uk-UA" sz="2800" dirty="0">
                <a:solidFill>
                  <a:srgbClr val="182947"/>
                </a:solidFill>
                <a:latin typeface="Proxima Nova Rg" panose="02000506030000020004" pitchFamily="2" charset="0"/>
              </a:rPr>
              <a:t>3</a:t>
            </a:r>
          </a:p>
        </p:txBody>
      </p:sp>
      <p:sp>
        <p:nvSpPr>
          <p:cNvPr id="16" name="TextBox 15"/>
          <p:cNvSpPr txBox="1"/>
          <p:nvPr/>
        </p:nvSpPr>
        <p:spPr>
          <a:xfrm>
            <a:off x="10912257" y="5649354"/>
            <a:ext cx="301174" cy="523220"/>
          </a:xfrm>
          <a:prstGeom prst="rect">
            <a:avLst/>
          </a:prstGeom>
          <a:noFill/>
        </p:spPr>
        <p:txBody>
          <a:bodyPr wrap="square" rtlCol="0">
            <a:spAutoFit/>
          </a:bodyPr>
          <a:lstStyle/>
          <a:p>
            <a:r>
              <a:rPr lang="uk-UA" sz="2800" dirty="0">
                <a:solidFill>
                  <a:srgbClr val="182947"/>
                </a:solidFill>
                <a:latin typeface="Proxima Nova Rg" panose="02000506030000020004" pitchFamily="2" charset="0"/>
              </a:rPr>
              <a:t>1</a:t>
            </a:r>
          </a:p>
        </p:txBody>
      </p:sp>
    </p:spTree>
    <p:extLst>
      <p:ext uri="{BB962C8B-B14F-4D97-AF65-F5344CB8AC3E}">
        <p14:creationId xmlns:p14="http://schemas.microsoft.com/office/powerpoint/2010/main" val="1423534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5064862" y="1945420"/>
            <a:ext cx="5897768"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безпеки дорожнього руху</a:t>
            </a:r>
          </a:p>
        </p:txBody>
      </p:sp>
      <p:cxnSp>
        <p:nvCxnSpPr>
          <p:cNvPr id="6" name="Прямая соединительная линия 5"/>
          <p:cNvCxnSpPr/>
          <p:nvPr/>
        </p:nvCxnSpPr>
        <p:spPr>
          <a:xfrm>
            <a:off x="5064862" y="2514810"/>
            <a:ext cx="5769694"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865403"/>
            <a:ext cx="5833648" cy="1754326"/>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124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дорожнього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руху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що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спричинило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пошкодження</a:t>
            </a:r>
            <a:r>
              <a:rPr lang="ru-RU" dirty="0">
                <a:solidFill>
                  <a:srgbClr val="182947"/>
                </a:solidFill>
                <a:latin typeface="Proxima Nova Lt" panose="02000506030000020004" pitchFamily="2" charset="0"/>
              </a:rPr>
              <a:t> ТЗ, </a:t>
            </a:r>
            <a:r>
              <a:rPr lang="ru-RU" dirty="0" err="1">
                <a:solidFill>
                  <a:srgbClr val="182947"/>
                </a:solidFill>
                <a:latin typeface="Proxima Nova Lt" panose="02000506030000020004" pitchFamily="2" charset="0"/>
              </a:rPr>
              <a:t>вантажу</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автомобільних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доріг</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вулиць</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залізничних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переїздів</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дорожніх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споруд</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чи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іншого</a:t>
            </a:r>
            <a:r>
              <a:rPr lang="ru-RU" dirty="0">
                <a:solidFill>
                  <a:srgbClr val="182947"/>
                </a:solidFill>
                <a:latin typeface="Proxima Nova Lt" panose="02000506030000020004" pitchFamily="2" charset="0"/>
              </a:rPr>
              <a:t> майна</a:t>
            </a:r>
          </a:p>
          <a:p>
            <a:endParaRPr lang="uk-UA" b="1" dirty="0">
              <a:solidFill>
                <a:srgbClr val="182947"/>
              </a:solidFill>
              <a:latin typeface="Proxima Nova Rg" panose="02000506030000020004" pitchFamily="2" charset="0"/>
            </a:endParaRPr>
          </a:p>
        </p:txBody>
      </p:sp>
      <p:sp>
        <p:nvSpPr>
          <p:cNvPr id="12" name="TextBox 11"/>
          <p:cNvSpPr txBox="1"/>
          <p:nvPr/>
        </p:nvSpPr>
        <p:spPr>
          <a:xfrm>
            <a:off x="260272" y="4740288"/>
            <a:ext cx="5394425"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130 КУпАП</a:t>
            </a:r>
          </a:p>
          <a:p>
            <a:r>
              <a:rPr lang="uk-UA" dirty="0">
                <a:solidFill>
                  <a:srgbClr val="182947"/>
                </a:solidFill>
                <a:latin typeface="Proxima Nova Lt" panose="02000506030000020004" pitchFamily="2" charset="0"/>
              </a:rPr>
              <a:t>Керування транспортним засобом</a:t>
            </a:r>
          </a:p>
          <a:p>
            <a:r>
              <a:rPr lang="uk-UA" dirty="0">
                <a:solidFill>
                  <a:srgbClr val="182947"/>
                </a:solidFill>
                <a:latin typeface="Proxima Nova Lt" panose="02000506030000020004" pitchFamily="2" charset="0"/>
              </a:rPr>
              <a:t>у стані алкогольного чи наркотичного сп’яніння</a:t>
            </a:r>
          </a:p>
        </p:txBody>
      </p:sp>
      <p:sp>
        <p:nvSpPr>
          <p:cNvPr id="14" name="TextBox 13"/>
          <p:cNvSpPr txBox="1"/>
          <p:nvPr/>
        </p:nvSpPr>
        <p:spPr>
          <a:xfrm>
            <a:off x="260272" y="5962988"/>
            <a:ext cx="5668539" cy="369332"/>
          </a:xfrm>
          <a:prstGeom prst="rect">
            <a:avLst/>
          </a:prstGeom>
          <a:noFill/>
        </p:spPr>
        <p:txBody>
          <a:bodyPr wrap="none" rtlCol="0">
            <a:spAutoFit/>
          </a:bodyPr>
          <a:lstStyle/>
          <a:p>
            <a:r>
              <a:rPr lang="ru-RU" dirty="0">
                <a:solidFill>
                  <a:srgbClr val="182947"/>
                </a:solidFill>
                <a:latin typeface="Proxima Nova Rg" panose="02000506030000020004" pitchFamily="2" charset="0"/>
              </a:rPr>
              <a:t>ІНШІ ПОРУШЕННЯ ПРАВИЛ ДОРОЖНЬОГО РУХУ</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89637" y="1855302"/>
            <a:ext cx="722816" cy="722816"/>
          </a:xfrm>
          <a:prstGeom prst="rect">
            <a:avLst/>
          </a:prstGeom>
        </p:spPr>
      </p:pic>
      <p:sp>
        <p:nvSpPr>
          <p:cNvPr id="16" name="TextBox 15"/>
          <p:cNvSpPr txBox="1"/>
          <p:nvPr/>
        </p:nvSpPr>
        <p:spPr>
          <a:xfrm>
            <a:off x="11189783" y="5790162"/>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2</a:t>
            </a:r>
          </a:p>
        </p:txBody>
      </p:sp>
      <p:sp>
        <p:nvSpPr>
          <p:cNvPr id="17" name="TextBox 16"/>
          <p:cNvSpPr txBox="1"/>
          <p:nvPr/>
        </p:nvSpPr>
        <p:spPr>
          <a:xfrm>
            <a:off x="11189783" y="3427937"/>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9" name="TextBox 18"/>
          <p:cNvSpPr txBox="1"/>
          <p:nvPr/>
        </p:nvSpPr>
        <p:spPr>
          <a:xfrm>
            <a:off x="11166975" y="4940343"/>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Tree>
    <p:extLst>
      <p:ext uri="{BB962C8B-B14F-4D97-AF65-F5344CB8AC3E}">
        <p14:creationId xmlns:p14="http://schemas.microsoft.com/office/powerpoint/2010/main" val="622796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1"/>
            <a:ext cx="12192074" cy="6857960"/>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9065"/>
            <a:ext cx="12192073" cy="6857960"/>
          </a:xfrm>
          <a:prstGeom prst="rect">
            <a:avLst/>
          </a:prstGeom>
        </p:spPr>
      </p:pic>
      <p:sp>
        <p:nvSpPr>
          <p:cNvPr id="6" name="Прямоугольник 5"/>
          <p:cNvSpPr/>
          <p:nvPr/>
        </p:nvSpPr>
        <p:spPr>
          <a:xfrm>
            <a:off x="6176786" y="1851134"/>
            <a:ext cx="4751622"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дозвільної системи</a:t>
            </a:r>
          </a:p>
        </p:txBody>
      </p:sp>
      <p:cxnSp>
        <p:nvCxnSpPr>
          <p:cNvPr id="7" name="Прямая соединительная линия 6"/>
          <p:cNvCxnSpPr/>
          <p:nvPr/>
        </p:nvCxnSpPr>
        <p:spPr>
          <a:xfrm flipV="1">
            <a:off x="6176786" y="2385926"/>
            <a:ext cx="4657385" cy="2128"/>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8" name="Рисунок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8043" y="3945002"/>
            <a:ext cx="1077454" cy="1077454"/>
          </a:xfrm>
          <a:prstGeom prst="rect">
            <a:avLst/>
          </a:prstGeom>
        </p:spPr>
      </p:pic>
      <p:sp>
        <p:nvSpPr>
          <p:cNvPr id="9" name="TextBox 8"/>
          <p:cNvSpPr txBox="1"/>
          <p:nvPr/>
        </p:nvSpPr>
        <p:spPr>
          <a:xfrm>
            <a:off x="638043" y="3276728"/>
            <a:ext cx="490070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Перевірено власників зброї</a:t>
            </a:r>
          </a:p>
        </p:txBody>
      </p:sp>
      <p:sp>
        <p:nvSpPr>
          <p:cNvPr id="13" name="TextBox 12"/>
          <p:cNvSpPr txBox="1"/>
          <p:nvPr/>
        </p:nvSpPr>
        <p:spPr>
          <a:xfrm>
            <a:off x="1938131" y="3975897"/>
            <a:ext cx="777777"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47</a:t>
            </a:r>
          </a:p>
        </p:txBody>
      </p:sp>
      <p:sp>
        <p:nvSpPr>
          <p:cNvPr id="16" name="TextBox 15"/>
          <p:cNvSpPr txBox="1"/>
          <p:nvPr/>
        </p:nvSpPr>
        <p:spPr>
          <a:xfrm>
            <a:off x="6176786" y="2943687"/>
            <a:ext cx="3571812"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191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правил зберігання,</a:t>
            </a:r>
          </a:p>
          <a:p>
            <a:r>
              <a:rPr lang="uk-UA" dirty="0">
                <a:solidFill>
                  <a:srgbClr val="182947"/>
                </a:solidFill>
                <a:latin typeface="Proxima Nova Lt" panose="02000506030000020004" pitchFamily="2" charset="0"/>
              </a:rPr>
              <a:t>носіння або перевезення зброї</a:t>
            </a:r>
          </a:p>
        </p:txBody>
      </p:sp>
      <p:sp>
        <p:nvSpPr>
          <p:cNvPr id="17" name="TextBox 16"/>
          <p:cNvSpPr txBox="1"/>
          <p:nvPr/>
        </p:nvSpPr>
        <p:spPr>
          <a:xfrm>
            <a:off x="6176786" y="5203170"/>
            <a:ext cx="3975768"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192 КУпАП</a:t>
            </a:r>
          </a:p>
          <a:p>
            <a:r>
              <a:rPr lang="uk-UA" dirty="0">
                <a:solidFill>
                  <a:srgbClr val="182947"/>
                </a:solidFill>
                <a:latin typeface="Proxima Nova Lt" panose="02000506030000020004" pitchFamily="2" charset="0"/>
              </a:rPr>
              <a:t>Порушення громадянами</a:t>
            </a:r>
          </a:p>
          <a:p>
            <a:r>
              <a:rPr lang="uk-UA" dirty="0">
                <a:solidFill>
                  <a:srgbClr val="182947"/>
                </a:solidFill>
                <a:latin typeface="Proxima Nova Lt" panose="02000506030000020004" pitchFamily="2" charset="0"/>
              </a:rPr>
              <a:t>строків реєстрації (перереєстрації) </a:t>
            </a:r>
          </a:p>
          <a:p>
            <a:r>
              <a:rPr lang="uk-UA" dirty="0">
                <a:solidFill>
                  <a:srgbClr val="182947"/>
                </a:solidFill>
                <a:latin typeface="Proxima Nova Lt" panose="02000506030000020004" pitchFamily="2" charset="0"/>
              </a:rPr>
              <a:t>зброї і правил взяття її на облік</a:t>
            </a:r>
          </a:p>
        </p:txBody>
      </p:sp>
      <p:sp>
        <p:nvSpPr>
          <p:cNvPr id="19" name="TextBox 18"/>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8" name="TextBox 17"/>
          <p:cNvSpPr txBox="1"/>
          <p:nvPr/>
        </p:nvSpPr>
        <p:spPr>
          <a:xfrm>
            <a:off x="11168931" y="3276728"/>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20" name="TextBox 19"/>
          <p:cNvSpPr txBox="1"/>
          <p:nvPr/>
        </p:nvSpPr>
        <p:spPr>
          <a:xfrm>
            <a:off x="11168931" y="554172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p>
        </p:txBody>
      </p:sp>
    </p:spTree>
    <p:extLst>
      <p:ext uri="{BB962C8B-B14F-4D97-AF65-F5344CB8AC3E}">
        <p14:creationId xmlns:p14="http://schemas.microsoft.com/office/powerpoint/2010/main" val="2968704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001"/>
            <a:ext cx="12192000" cy="6857919"/>
          </a:xfrm>
          <a:prstGeom prst="rect">
            <a:avLst/>
          </a:prstGeom>
          <a:solidFill>
            <a:schemeClr val="bg1"/>
          </a:solidFill>
        </p:spPr>
      </p:pic>
      <p:pic>
        <p:nvPicPr>
          <p:cNvPr id="11" name="Рисунок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58287" y="2729939"/>
            <a:ext cx="681811" cy="716925"/>
          </a:xfrm>
          <a:prstGeom prst="rect">
            <a:avLst/>
          </a:prstGeom>
        </p:spPr>
      </p:pic>
      <p:cxnSp>
        <p:nvCxnSpPr>
          <p:cNvPr id="19" name="Прямая соединительная линия 18"/>
          <p:cNvCxnSpPr/>
          <p:nvPr/>
        </p:nvCxnSpPr>
        <p:spPr>
          <a:xfrm>
            <a:off x="1940054" y="2357387"/>
            <a:ext cx="8213094" cy="796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20" name="TextBox 19"/>
          <p:cNvSpPr txBox="1"/>
          <p:nvPr/>
        </p:nvSpPr>
        <p:spPr>
          <a:xfrm>
            <a:off x="362179" y="3446864"/>
            <a:ext cx="3474028" cy="584775"/>
          </a:xfrm>
          <a:prstGeom prst="rect">
            <a:avLst/>
          </a:prstGeom>
          <a:noFill/>
        </p:spPr>
        <p:txBody>
          <a:bodyPr wrap="none" rtlCol="0">
            <a:spAutoFit/>
          </a:bodyPr>
          <a:lstStyle/>
          <a:p>
            <a:pPr algn="ctr"/>
            <a:r>
              <a:rPr lang="uk-UA" sz="1600" b="1" dirty="0">
                <a:solidFill>
                  <a:srgbClr val="182947"/>
                </a:solidFill>
                <a:latin typeface="Proxima Nova Rg" panose="02000506030000020004" pitchFamily="2" charset="0"/>
              </a:rPr>
              <a:t>Незаконна порубка, перевезення</a:t>
            </a:r>
          </a:p>
          <a:p>
            <a:pPr algn="ctr"/>
            <a:r>
              <a:rPr lang="uk-UA" sz="1600" b="1" dirty="0">
                <a:solidFill>
                  <a:srgbClr val="182947"/>
                </a:solidFill>
                <a:latin typeface="Proxima Nova Rg" panose="02000506030000020004" pitchFamily="2" charset="0"/>
              </a:rPr>
              <a:t>або зберігання, збут лісу</a:t>
            </a:r>
          </a:p>
        </p:txBody>
      </p:sp>
      <p:sp>
        <p:nvSpPr>
          <p:cNvPr id="22" name="TextBox 21"/>
          <p:cNvSpPr txBox="1"/>
          <p:nvPr/>
        </p:nvSpPr>
        <p:spPr>
          <a:xfrm>
            <a:off x="3036500" y="4442398"/>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pic>
        <p:nvPicPr>
          <p:cNvPr id="23" name="Рисунок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91989" y="2695007"/>
            <a:ext cx="733314" cy="716925"/>
          </a:xfrm>
          <a:prstGeom prst="rect">
            <a:avLst/>
          </a:prstGeom>
        </p:spPr>
      </p:pic>
      <p:sp>
        <p:nvSpPr>
          <p:cNvPr id="24" name="TextBox 23"/>
          <p:cNvSpPr txBox="1"/>
          <p:nvPr/>
        </p:nvSpPr>
        <p:spPr>
          <a:xfrm>
            <a:off x="9782978" y="4205766"/>
            <a:ext cx="184731" cy="369332"/>
          </a:xfrm>
          <a:prstGeom prst="rect">
            <a:avLst/>
          </a:prstGeom>
          <a:noFill/>
        </p:spPr>
        <p:txBody>
          <a:bodyPr wrap="none" rtlCol="0">
            <a:spAutoFit/>
          </a:bodyPr>
          <a:lstStyle/>
          <a:p>
            <a:endParaRPr lang="uk-UA" dirty="0"/>
          </a:p>
        </p:txBody>
      </p:sp>
      <p:sp>
        <p:nvSpPr>
          <p:cNvPr id="25" name="TextBox 24"/>
          <p:cNvSpPr txBox="1"/>
          <p:nvPr/>
        </p:nvSpPr>
        <p:spPr>
          <a:xfrm>
            <a:off x="4733178" y="3446863"/>
            <a:ext cx="2250937" cy="584775"/>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Самовільне зайняття</a:t>
            </a:r>
          </a:p>
          <a:p>
            <a:pPr algn="ctr"/>
            <a:r>
              <a:rPr lang="uk-UA" sz="1600" dirty="0">
                <a:solidFill>
                  <a:srgbClr val="182947"/>
                </a:solidFill>
                <a:latin typeface="Proxima Nova Rg" panose="02000506030000020004" pitchFamily="2" charset="0"/>
              </a:rPr>
              <a:t>земельної ділянки</a:t>
            </a:r>
          </a:p>
        </p:txBody>
      </p:sp>
      <p:sp>
        <p:nvSpPr>
          <p:cNvPr id="26" name="TextBox 25"/>
          <p:cNvSpPr txBox="1"/>
          <p:nvPr/>
        </p:nvSpPr>
        <p:spPr>
          <a:xfrm>
            <a:off x="6592122" y="4442398"/>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p>
        </p:txBody>
      </p:sp>
      <p:pic>
        <p:nvPicPr>
          <p:cNvPr id="27" name="Рисунок 2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16878" y="2729938"/>
            <a:ext cx="716925" cy="716925"/>
          </a:xfrm>
          <a:prstGeom prst="rect">
            <a:avLst/>
          </a:prstGeom>
        </p:spPr>
      </p:pic>
      <p:sp>
        <p:nvSpPr>
          <p:cNvPr id="28" name="TextBox 27"/>
          <p:cNvSpPr txBox="1"/>
          <p:nvPr/>
        </p:nvSpPr>
        <p:spPr>
          <a:xfrm>
            <a:off x="8088635" y="3449232"/>
            <a:ext cx="3573414" cy="830997"/>
          </a:xfrm>
          <a:prstGeom prst="rect">
            <a:avLst/>
          </a:prstGeom>
          <a:noFill/>
        </p:spPr>
        <p:txBody>
          <a:bodyPr wrap="none" rtlCol="0">
            <a:spAutoFit/>
          </a:bodyPr>
          <a:lstStyle/>
          <a:p>
            <a:pPr algn="ctr"/>
            <a:r>
              <a:rPr lang="uk-UA" sz="1600" dirty="0">
                <a:solidFill>
                  <a:srgbClr val="182947"/>
                </a:solidFill>
                <a:latin typeface="Proxima Nova Rg" panose="02000506030000020004" pitchFamily="2" charset="0"/>
              </a:rPr>
              <a:t>Незаконне полювання та зайняття</a:t>
            </a:r>
          </a:p>
          <a:p>
            <a:pPr algn="ctr"/>
            <a:r>
              <a:rPr lang="uk-UA" sz="1600" dirty="0">
                <a:solidFill>
                  <a:srgbClr val="182947"/>
                </a:solidFill>
                <a:latin typeface="Proxima Nova Rg" panose="02000506030000020004" pitchFamily="2" charset="0"/>
              </a:rPr>
              <a:t>рибним, звіриним іншим</a:t>
            </a:r>
          </a:p>
          <a:p>
            <a:pPr algn="ctr"/>
            <a:r>
              <a:rPr lang="uk-UA" sz="1600" dirty="0">
                <a:solidFill>
                  <a:srgbClr val="182947"/>
                </a:solidFill>
                <a:latin typeface="Proxima Nova Rg" panose="02000506030000020004" pitchFamily="2" charset="0"/>
              </a:rPr>
              <a:t>водним добувним промислом</a:t>
            </a:r>
          </a:p>
        </p:txBody>
      </p:sp>
      <p:sp>
        <p:nvSpPr>
          <p:cNvPr id="29" name="TextBox 28"/>
          <p:cNvSpPr txBox="1"/>
          <p:nvPr/>
        </p:nvSpPr>
        <p:spPr>
          <a:xfrm>
            <a:off x="11142878" y="443735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33" name="TextBox 32"/>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34" name="Прямоугольник 33"/>
          <p:cNvSpPr/>
          <p:nvPr/>
        </p:nvSpPr>
        <p:spPr>
          <a:xfrm>
            <a:off x="1940054" y="1799836"/>
            <a:ext cx="8311891" cy="523220"/>
          </a:xfrm>
          <a:prstGeom prst="rect">
            <a:avLst/>
          </a:prstGeom>
        </p:spPr>
        <p:txBody>
          <a:bodyPr wrap="none">
            <a:spAutoFit/>
          </a:bodyPr>
          <a:lstStyle/>
          <a:p>
            <a:r>
              <a:rPr lang="uk-UA" sz="2800" dirty="0">
                <a:solidFill>
                  <a:srgbClr val="182947"/>
                </a:solidFill>
                <a:latin typeface="Proxima Nova Lt" panose="02000506030000020004" pitchFamily="2" charset="0"/>
              </a:rPr>
              <a:t>у сфері захисту довкілля та природних ресурсів</a:t>
            </a:r>
          </a:p>
        </p:txBody>
      </p:sp>
      <p:cxnSp>
        <p:nvCxnSpPr>
          <p:cNvPr id="7" name="Прямая соединительная линия 6"/>
          <p:cNvCxnSpPr/>
          <p:nvPr/>
        </p:nvCxnSpPr>
        <p:spPr>
          <a:xfrm>
            <a:off x="4198385" y="3053468"/>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cxnSp>
        <p:nvCxnSpPr>
          <p:cNvPr id="35" name="Прямая соединительная линия 34"/>
          <p:cNvCxnSpPr/>
          <p:nvPr/>
        </p:nvCxnSpPr>
        <p:spPr>
          <a:xfrm>
            <a:off x="7559372" y="3020251"/>
            <a:ext cx="24938" cy="3591098"/>
          </a:xfrm>
          <a:prstGeom prst="line">
            <a:avLst/>
          </a:prstGeom>
          <a:ln w="19050"/>
        </p:spPr>
        <p:style>
          <a:lnRef idx="1">
            <a:schemeClr val="accent4"/>
          </a:lnRef>
          <a:fillRef idx="0">
            <a:schemeClr val="accent4"/>
          </a:fillRef>
          <a:effectRef idx="0">
            <a:schemeClr val="accent4"/>
          </a:effectRef>
          <a:fontRef idx="minor">
            <a:schemeClr val="tx1"/>
          </a:fontRef>
        </p:style>
      </p:cxnSp>
      <p:sp>
        <p:nvSpPr>
          <p:cNvPr id="21" name="TextBox 20"/>
          <p:cNvSpPr txBox="1"/>
          <p:nvPr/>
        </p:nvSpPr>
        <p:spPr>
          <a:xfrm>
            <a:off x="361491" y="4534869"/>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6" name="TextBox 35"/>
          <p:cNvSpPr txBox="1"/>
          <p:nvPr/>
        </p:nvSpPr>
        <p:spPr>
          <a:xfrm>
            <a:off x="315276" y="532823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37" name="TextBox 36"/>
          <p:cNvSpPr txBox="1"/>
          <p:nvPr/>
        </p:nvSpPr>
        <p:spPr>
          <a:xfrm>
            <a:off x="3035956" y="523590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38" name="TextBox 37"/>
          <p:cNvSpPr txBox="1"/>
          <p:nvPr/>
        </p:nvSpPr>
        <p:spPr>
          <a:xfrm>
            <a:off x="4363858"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39" name="TextBox 38"/>
          <p:cNvSpPr txBox="1"/>
          <p:nvPr/>
        </p:nvSpPr>
        <p:spPr>
          <a:xfrm>
            <a:off x="4363858" y="5329187"/>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0" name="TextBox 39"/>
          <p:cNvSpPr txBox="1"/>
          <p:nvPr/>
        </p:nvSpPr>
        <p:spPr>
          <a:xfrm>
            <a:off x="6592122" y="5234609"/>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1" name="TextBox 40"/>
          <p:cNvSpPr txBox="1"/>
          <p:nvPr/>
        </p:nvSpPr>
        <p:spPr>
          <a:xfrm>
            <a:off x="11142878" y="523230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42" name="TextBox 41"/>
          <p:cNvSpPr txBox="1"/>
          <p:nvPr/>
        </p:nvSpPr>
        <p:spPr>
          <a:xfrm>
            <a:off x="7858537" y="4534731"/>
            <a:ext cx="180369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Провели заходів</a:t>
            </a:r>
          </a:p>
        </p:txBody>
      </p:sp>
      <p:sp>
        <p:nvSpPr>
          <p:cNvPr id="43" name="TextBox 42"/>
          <p:cNvSpPr txBox="1"/>
          <p:nvPr/>
        </p:nvSpPr>
        <p:spPr>
          <a:xfrm>
            <a:off x="7857631" y="5323308"/>
            <a:ext cx="1883849" cy="338554"/>
          </a:xfrm>
          <a:prstGeom prst="rect">
            <a:avLst/>
          </a:prstGeom>
          <a:noFill/>
        </p:spPr>
        <p:txBody>
          <a:bodyPr wrap="none" rtlCol="0">
            <a:spAutoFit/>
          </a:bodyPr>
          <a:lstStyle/>
          <a:p>
            <a:r>
              <a:rPr lang="uk-UA" sz="1600" dirty="0">
                <a:solidFill>
                  <a:srgbClr val="182947"/>
                </a:solidFill>
                <a:latin typeface="Proxima Nova Lt" panose="02000506030000020004" pitchFamily="2" charset="0"/>
              </a:rPr>
              <a:t>Задокументували</a:t>
            </a:r>
          </a:p>
        </p:txBody>
      </p:sp>
      <p:sp>
        <p:nvSpPr>
          <p:cNvPr id="45" name="TextBox 44"/>
          <p:cNvSpPr txBox="1"/>
          <p:nvPr/>
        </p:nvSpPr>
        <p:spPr>
          <a:xfrm>
            <a:off x="365541" y="5913568"/>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6" name="TextBox 45"/>
          <p:cNvSpPr txBox="1"/>
          <p:nvPr/>
        </p:nvSpPr>
        <p:spPr>
          <a:xfrm>
            <a:off x="4366785" y="5908589"/>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
        <p:nvSpPr>
          <p:cNvPr id="47" name="TextBox 46"/>
          <p:cNvSpPr txBox="1"/>
          <p:nvPr/>
        </p:nvSpPr>
        <p:spPr>
          <a:xfrm>
            <a:off x="7977108" y="5916364"/>
            <a:ext cx="548548" cy="646331"/>
          </a:xfrm>
          <a:prstGeom prst="rect">
            <a:avLst/>
          </a:prstGeom>
          <a:noFill/>
        </p:spPr>
        <p:txBody>
          <a:bodyPr wrap="none" rtlCol="0">
            <a:spAutoFit/>
          </a:bodyPr>
          <a:lstStyle/>
          <a:p>
            <a:pPr marL="285750" indent="-285750">
              <a:buFont typeface="Wingdings" panose="05000000000000000000" pitchFamily="2" charset="2"/>
              <a:buChar char="§"/>
            </a:pPr>
            <a:r>
              <a:rPr lang="uk-UA" dirty="0">
                <a:solidFill>
                  <a:srgbClr val="182947"/>
                </a:solidFill>
              </a:rPr>
              <a:t>!</a:t>
            </a:r>
          </a:p>
          <a:p>
            <a:pPr marL="285750" indent="-285750">
              <a:buFont typeface="Wingdings" panose="05000000000000000000" pitchFamily="2" charset="2"/>
              <a:buChar char="§"/>
            </a:pPr>
            <a:r>
              <a:rPr lang="uk-UA" dirty="0">
                <a:solidFill>
                  <a:srgbClr val="182947"/>
                </a:solidFill>
              </a:rPr>
              <a:t>!</a:t>
            </a:r>
          </a:p>
        </p:txBody>
      </p:sp>
    </p:spTree>
    <p:extLst>
      <p:ext uri="{BB962C8B-B14F-4D97-AF65-F5344CB8AC3E}">
        <p14:creationId xmlns:p14="http://schemas.microsoft.com/office/powerpoint/2010/main" val="9738374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4" name="TextBox 3"/>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97655" y="1873443"/>
            <a:ext cx="904876" cy="904876"/>
          </a:xfrm>
          <a:prstGeom prst="rect">
            <a:avLst/>
          </a:prstGeom>
        </p:spPr>
      </p:pic>
      <p:sp>
        <p:nvSpPr>
          <p:cNvPr id="6" name="TextBox 5"/>
          <p:cNvSpPr txBox="1"/>
          <p:nvPr/>
        </p:nvSpPr>
        <p:spPr>
          <a:xfrm>
            <a:off x="3528170" y="2778319"/>
            <a:ext cx="4443845"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Виступи перед громадою</a:t>
            </a:r>
          </a:p>
        </p:txBody>
      </p:sp>
      <p:cxnSp>
        <p:nvCxnSpPr>
          <p:cNvPr id="7" name="Прямая соединительная линия 6"/>
          <p:cNvCxnSpPr/>
          <p:nvPr/>
        </p:nvCxnSpPr>
        <p:spPr>
          <a:xfrm flipV="1">
            <a:off x="5750092" y="3705052"/>
            <a:ext cx="0" cy="2992994"/>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938342" y="3574060"/>
            <a:ext cx="3483646" cy="646331"/>
          </a:xfrm>
          <a:prstGeom prst="rect">
            <a:avLst/>
          </a:prstGeom>
          <a:ln w="9525"/>
        </p:spPr>
        <p:style>
          <a:lnRef idx="2">
            <a:schemeClr val="dk1"/>
          </a:lnRef>
          <a:fillRef idx="1">
            <a:schemeClr val="lt1"/>
          </a:fillRef>
          <a:effectRef idx="0">
            <a:schemeClr val="dk1"/>
          </a:effectRef>
          <a:fontRef idx="minor">
            <a:schemeClr val="dk1"/>
          </a:fontRef>
        </p:style>
        <p:txBody>
          <a:bodyPr wrap="none" rtlCol="0">
            <a:spAutoFit/>
          </a:bodyPr>
          <a:lstStyle/>
          <a:p>
            <a:pPr algn="ctr"/>
            <a:r>
              <a:rPr lang="uk-UA" dirty="0">
                <a:solidFill>
                  <a:srgbClr val="182947"/>
                </a:solidFill>
                <a:latin typeface="Proxima Nova Rg" panose="02000506030000020004" pitchFamily="2" charset="0"/>
              </a:rPr>
              <a:t>В органах державної влади</a:t>
            </a:r>
          </a:p>
          <a:p>
            <a:pPr algn="ctr"/>
            <a:r>
              <a:rPr lang="uk-UA" dirty="0">
                <a:solidFill>
                  <a:srgbClr val="182947"/>
                </a:solidFill>
                <a:latin typeface="Proxima Nova Rg" panose="02000506030000020004" pitchFamily="2" charset="0"/>
              </a:rPr>
              <a:t>та місцевого самоврядування</a:t>
            </a:r>
          </a:p>
        </p:txBody>
      </p:sp>
      <p:sp>
        <p:nvSpPr>
          <p:cNvPr id="11" name="TextBox 10"/>
          <p:cNvSpPr txBox="1"/>
          <p:nvPr/>
        </p:nvSpPr>
        <p:spPr>
          <a:xfrm>
            <a:off x="7164115" y="3574888"/>
            <a:ext cx="3264035" cy="646331"/>
          </a:xfrm>
          <a:prstGeom prst="rect">
            <a:avLst/>
          </a:prstGeom>
          <a:noFill/>
          <a:ln w="9525">
            <a:solidFill>
              <a:schemeClr val="tx1"/>
            </a:solidFill>
          </a:ln>
        </p:spPr>
        <p:txBody>
          <a:bodyPr wrap="none" rtlCol="0">
            <a:spAutoFit/>
          </a:bodyPr>
          <a:lstStyle/>
          <a:p>
            <a:pPr algn="ctr"/>
            <a:r>
              <a:rPr lang="uk-UA" dirty="0">
                <a:solidFill>
                  <a:srgbClr val="182947"/>
                </a:solidFill>
                <a:latin typeface="Proxima Nova Rg" panose="02000506030000020004" pitchFamily="2" charset="0"/>
              </a:rPr>
              <a:t>В приватних підприємствах,</a:t>
            </a:r>
          </a:p>
          <a:p>
            <a:pPr algn="ctr"/>
            <a:r>
              <a:rPr lang="uk-UA" dirty="0">
                <a:solidFill>
                  <a:srgbClr val="182947"/>
                </a:solidFill>
                <a:latin typeface="Proxima Nova Rg" panose="02000506030000020004" pitchFamily="2" charset="0"/>
              </a:rPr>
              <a:t>установах та організаціях</a:t>
            </a:r>
          </a:p>
        </p:txBody>
      </p:sp>
      <p:sp>
        <p:nvSpPr>
          <p:cNvPr id="12" name="TextBox 11"/>
          <p:cNvSpPr txBox="1"/>
          <p:nvPr/>
        </p:nvSpPr>
        <p:spPr>
          <a:xfrm>
            <a:off x="1198829" y="4517129"/>
            <a:ext cx="3369833" cy="1015663"/>
          </a:xfrm>
          <a:prstGeom prst="rect">
            <a:avLst/>
          </a:prstGeom>
          <a:noFill/>
        </p:spPr>
        <p:txBody>
          <a:bodyPr wrap="none" rtlCol="0">
            <a:spAutoFit/>
          </a:bodyPr>
          <a:lstStyle/>
          <a:p>
            <a:pPr marL="285750" indent="-285750" algn="just">
              <a:buFont typeface="Wingdings" panose="05000000000000000000" pitchFamily="2" charset="2"/>
              <a:buChar char="§"/>
            </a:pPr>
            <a:r>
              <a:rPr lang="ru-RU" sz="1400" dirty="0" err="1">
                <a:latin typeface="Proxima Nova Lt" panose="02000506030000020004" pitchFamily="2" charset="0"/>
              </a:rPr>
              <a:t>Марківське</a:t>
            </a:r>
            <a:r>
              <a:rPr lang="ru-RU" sz="1400" dirty="0">
                <a:latin typeface="Proxima Nova Lt" panose="02000506030000020004" pitchFamily="2" charset="0"/>
              </a:rPr>
              <a:t> </a:t>
            </a:r>
            <a:r>
              <a:rPr lang="ru-RU" sz="1400" dirty="0" err="1">
                <a:latin typeface="Proxima Nova Lt" panose="02000506030000020004" pitchFamily="2" charset="0"/>
              </a:rPr>
              <a:t>управління</a:t>
            </a:r>
            <a:r>
              <a:rPr lang="ru-RU" sz="1400" dirty="0">
                <a:latin typeface="Proxima Nova Lt" panose="02000506030000020004" pitchFamily="2" charset="0"/>
              </a:rPr>
              <a:t> </a:t>
            </a:r>
            <a:r>
              <a:rPr lang="ru-RU" sz="1400" dirty="0" err="1">
                <a:latin typeface="Proxima Nova Lt" panose="02000506030000020004" pitchFamily="2" charset="0"/>
              </a:rPr>
              <a:t>Пенсійного</a:t>
            </a:r>
            <a:r>
              <a:rPr lang="ru-RU" sz="1400" dirty="0">
                <a:latin typeface="Proxima Nova Lt" panose="02000506030000020004" pitchFamily="2" charset="0"/>
              </a:rPr>
              <a:t> фонду </a:t>
            </a:r>
            <a:r>
              <a:rPr lang="ru-RU" sz="1400" dirty="0" err="1">
                <a:latin typeface="Proxima Nova Lt" panose="02000506030000020004" pitchFamily="2" charset="0"/>
              </a:rPr>
              <a:t>України</a:t>
            </a:r>
            <a:endParaRPr lang="uk-UA" sz="1400" dirty="0">
              <a:latin typeface="Proxima Nova Lt" panose="02000506030000020004" pitchFamily="2" charset="0"/>
            </a:endParaRPr>
          </a:p>
          <a:p>
            <a:pPr marL="285750" indent="-285750" algn="just">
              <a:buFont typeface="Wingdings" panose="05000000000000000000" pitchFamily="2" charset="2"/>
              <a:buChar char="§"/>
            </a:pPr>
            <a:r>
              <a:rPr lang="uk-UA" sz="1400" dirty="0">
                <a:latin typeface="Proxima Nova Lt" panose="02000506030000020004" pitchFamily="2" charset="0"/>
              </a:rPr>
              <a:t>КУ «Центр надання соціальних послуг»</a:t>
            </a:r>
          </a:p>
          <a:p>
            <a:pPr marL="285750" indent="-285750" algn="just">
              <a:buFont typeface="Wingdings" panose="05000000000000000000" pitchFamily="2" charset="2"/>
              <a:buChar char="§"/>
            </a:pPr>
            <a:r>
              <a:rPr lang="uk-UA" sz="1400" dirty="0">
                <a:latin typeface="Proxima Nova Lt" panose="02000506030000020004" pitchFamily="2" charset="0"/>
              </a:rPr>
              <a:t>Укрпошта</a:t>
            </a:r>
          </a:p>
          <a:p>
            <a:r>
              <a:rPr lang="uk-UA" dirty="0"/>
              <a:t>  </a:t>
            </a:r>
          </a:p>
        </p:txBody>
      </p:sp>
      <p:sp>
        <p:nvSpPr>
          <p:cNvPr id="13" name="TextBox 12"/>
          <p:cNvSpPr txBox="1"/>
          <p:nvPr/>
        </p:nvSpPr>
        <p:spPr>
          <a:xfrm>
            <a:off x="6893051" y="4592723"/>
            <a:ext cx="2486580" cy="1446550"/>
          </a:xfrm>
          <a:prstGeom prst="rect">
            <a:avLst/>
          </a:prstGeom>
          <a:noFill/>
        </p:spPr>
        <p:txBody>
          <a:bodyPr wrap="square" rtlCol="0">
            <a:spAutoFit/>
          </a:bodyPr>
          <a:lstStyle/>
          <a:p>
            <a:pPr marL="285750" indent="-285750" algn="just">
              <a:buFont typeface="Wingdings" panose="05000000000000000000" pitchFamily="2" charset="2"/>
              <a:buChar char="§"/>
            </a:pPr>
            <a:r>
              <a:rPr lang="uk-UA" sz="1400" dirty="0">
                <a:latin typeface="Proxima Nova Lt" panose="02000506030000020004" pitchFamily="2" charset="0"/>
              </a:rPr>
              <a:t>! Нова Пошта</a:t>
            </a:r>
          </a:p>
          <a:p>
            <a:pPr marL="285750" indent="-285750" algn="just">
              <a:buFont typeface="Wingdings" panose="05000000000000000000" pitchFamily="2" charset="2"/>
              <a:buChar char="§"/>
            </a:pPr>
            <a:r>
              <a:rPr lang="uk-UA" sz="1400" dirty="0" err="1">
                <a:latin typeface="Proxima Nova Lt" panose="02000506030000020004" pitchFamily="2" charset="0"/>
              </a:rPr>
              <a:t>Інтайм</a:t>
            </a:r>
            <a:r>
              <a:rPr lang="uk-UA" sz="1400" dirty="0">
                <a:latin typeface="Proxima Nova Lt" panose="02000506030000020004" pitchFamily="2" charset="0"/>
              </a:rPr>
              <a:t> </a:t>
            </a:r>
          </a:p>
          <a:p>
            <a:pPr marL="285750" indent="-285750" algn="just">
              <a:buFont typeface="Wingdings" panose="05000000000000000000" pitchFamily="2" charset="2"/>
              <a:buChar char="§"/>
            </a:pPr>
            <a:r>
              <a:rPr lang="uk-UA" sz="1400" dirty="0">
                <a:latin typeface="Proxima Nova Lt" panose="02000506030000020004" pitchFamily="2" charset="0"/>
              </a:rPr>
              <a:t>!</a:t>
            </a:r>
            <a:r>
              <a:rPr lang="uk-UA" sz="1400" dirty="0" err="1">
                <a:latin typeface="Proxima Nova Lt" panose="02000506030000020004" pitchFamily="2" charset="0"/>
              </a:rPr>
              <a:t>Ділівері</a:t>
            </a:r>
            <a:endParaRPr lang="uk-UA" sz="1400" dirty="0">
              <a:latin typeface="Proxima Nova Lt" panose="02000506030000020004" pitchFamily="2" charset="0"/>
            </a:endParaRPr>
          </a:p>
          <a:p>
            <a:pPr marL="285750" indent="-285750" algn="just">
              <a:buFont typeface="Wingdings" panose="05000000000000000000" pitchFamily="2" charset="2"/>
              <a:buChar char="§"/>
            </a:pPr>
            <a:r>
              <a:rPr lang="uk-UA" sz="1400" dirty="0">
                <a:latin typeface="Proxima Nova Lt" panose="02000506030000020004" pitchFamily="2" charset="0"/>
              </a:rPr>
              <a:t>СТОВ «</a:t>
            </a:r>
            <a:r>
              <a:rPr lang="uk-UA" sz="1400" dirty="0" err="1">
                <a:latin typeface="Proxima Nova Lt" panose="02000506030000020004" pitchFamily="2" charset="0"/>
              </a:rPr>
              <a:t>Бондарівське</a:t>
            </a:r>
            <a:r>
              <a:rPr lang="uk-UA" sz="1400" dirty="0">
                <a:latin typeface="Proxima Nova Lt" panose="02000506030000020004" pitchFamily="2" charset="0"/>
              </a:rPr>
              <a:t>»</a:t>
            </a:r>
          </a:p>
          <a:p>
            <a:pPr marL="285750" indent="-285750" algn="just">
              <a:buFont typeface="Wingdings" panose="05000000000000000000" pitchFamily="2" charset="2"/>
              <a:buChar char="§"/>
            </a:pPr>
            <a:r>
              <a:rPr lang="uk-UA" sz="1400" dirty="0">
                <a:latin typeface="Proxima Nova Lt" panose="02000506030000020004" pitchFamily="2" charset="0"/>
              </a:rPr>
              <a:t>СТОВ «Мирне плюс»</a:t>
            </a:r>
          </a:p>
          <a:p>
            <a:r>
              <a:rPr lang="uk-UA" dirty="0"/>
              <a:t>  </a:t>
            </a:r>
          </a:p>
        </p:txBody>
      </p:sp>
    </p:spTree>
    <p:extLst>
      <p:ext uri="{BB962C8B-B14F-4D97-AF65-F5344CB8AC3E}">
        <p14:creationId xmlns:p14="http://schemas.microsoft.com/office/powerpoint/2010/main" val="13480657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192000" cy="6857919"/>
          </a:xfrm>
          <a:prstGeom prst="rect">
            <a:avLst/>
          </a:prstGeom>
        </p:spPr>
      </p:pic>
      <p:pic>
        <p:nvPicPr>
          <p:cNvPr id="3" name="Рисунок 2"/>
          <p:cNvPicPr>
            <a:picLocks noChangeAspect="1"/>
          </p:cNvPicPr>
          <p:nvPr/>
        </p:nvPicPr>
        <p:blipFill>
          <a:blip r:embed="rId3"/>
          <a:stretch>
            <a:fillRect/>
          </a:stretch>
        </p:blipFill>
        <p:spPr>
          <a:xfrm>
            <a:off x="251322" y="515284"/>
            <a:ext cx="7907197" cy="749873"/>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6689" y="2341314"/>
            <a:ext cx="834886" cy="834886"/>
          </a:xfrm>
          <a:prstGeom prst="rect">
            <a:avLst/>
          </a:prstGeom>
        </p:spPr>
      </p:pic>
      <p:pic>
        <p:nvPicPr>
          <p:cNvPr id="8" name="Рисунок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29378" y="2341314"/>
            <a:ext cx="938892" cy="938892"/>
          </a:xfrm>
          <a:prstGeom prst="rect">
            <a:avLst/>
          </a:prstGeom>
        </p:spPr>
      </p:pic>
      <p:pic>
        <p:nvPicPr>
          <p:cNvPr id="10" name="Рисунок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38240" y="2345634"/>
            <a:ext cx="834886" cy="834886"/>
          </a:xfrm>
          <a:prstGeom prst="rect">
            <a:avLst/>
          </a:prstGeom>
        </p:spPr>
      </p:pic>
      <p:sp>
        <p:nvSpPr>
          <p:cNvPr id="11" name="TextBox 10"/>
          <p:cNvSpPr txBox="1"/>
          <p:nvPr/>
        </p:nvSpPr>
        <p:spPr>
          <a:xfrm>
            <a:off x="183334" y="3284526"/>
            <a:ext cx="3344185" cy="923330"/>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транспортні засоби,</a:t>
            </a:r>
          </a:p>
          <a:p>
            <a:pPr algn="ctr"/>
            <a:r>
              <a:rPr lang="uk-UA" dirty="0">
                <a:solidFill>
                  <a:srgbClr val="182947"/>
                </a:solidFill>
                <a:latin typeface="Proxima Nova Lt" panose="02000506030000020004" pitchFamily="2" charset="0"/>
              </a:rPr>
              <a:t>якими незаконно заволоділи</a:t>
            </a:r>
          </a:p>
        </p:txBody>
      </p:sp>
      <p:sp>
        <p:nvSpPr>
          <p:cNvPr id="12" name="TextBox 11"/>
          <p:cNvSpPr txBox="1"/>
          <p:nvPr/>
        </p:nvSpPr>
        <p:spPr>
          <a:xfrm>
            <a:off x="4681580" y="3330691"/>
            <a:ext cx="2744662" cy="830997"/>
          </a:xfrm>
          <a:prstGeom prst="rect">
            <a:avLst/>
          </a:prstGeom>
          <a:noFill/>
        </p:spPr>
        <p:txBody>
          <a:bodyPr wrap="none" rtlCol="0">
            <a:spAutoFit/>
          </a:bodyPr>
          <a:lstStyle/>
          <a:p>
            <a:pPr algn="ctr"/>
            <a:r>
              <a:rPr lang="uk-UA" sz="2400" dirty="0">
                <a:solidFill>
                  <a:srgbClr val="182947"/>
                </a:solidFill>
                <a:latin typeface="Proxima Nova Lt" panose="02000506030000020004" pitchFamily="2" charset="0"/>
              </a:rPr>
              <a:t>Затримали</a:t>
            </a:r>
          </a:p>
          <a:p>
            <a:pPr algn="ctr"/>
            <a:r>
              <a:rPr lang="uk-UA" sz="2400" dirty="0">
                <a:solidFill>
                  <a:srgbClr val="182947"/>
                </a:solidFill>
                <a:latin typeface="Proxima Nova Lt" panose="02000506030000020004" pitchFamily="2" charset="0"/>
              </a:rPr>
              <a:t>правопорушників</a:t>
            </a:r>
          </a:p>
        </p:txBody>
      </p:sp>
      <p:sp>
        <p:nvSpPr>
          <p:cNvPr id="13" name="TextBox 12"/>
          <p:cNvSpPr txBox="1"/>
          <p:nvPr/>
        </p:nvSpPr>
        <p:spPr>
          <a:xfrm>
            <a:off x="8795246" y="3330692"/>
            <a:ext cx="2807179" cy="1200329"/>
          </a:xfrm>
          <a:prstGeom prst="rect">
            <a:avLst/>
          </a:prstGeom>
          <a:noFill/>
        </p:spPr>
        <p:txBody>
          <a:bodyPr wrap="none" rtlCol="0">
            <a:spAutoFit/>
          </a:bodyPr>
          <a:lstStyle/>
          <a:p>
            <a:pPr algn="ctr"/>
            <a:r>
              <a:rPr lang="uk-UA" dirty="0">
                <a:solidFill>
                  <a:srgbClr val="182947"/>
                </a:solidFill>
                <a:latin typeface="Proxima Nova Lt" panose="02000506030000020004" pitchFamily="2" charset="0"/>
              </a:rPr>
              <a:t>Розшукали</a:t>
            </a:r>
          </a:p>
          <a:p>
            <a:pPr algn="ctr"/>
            <a:r>
              <a:rPr lang="uk-UA" dirty="0">
                <a:solidFill>
                  <a:srgbClr val="182947"/>
                </a:solidFill>
                <a:latin typeface="Proxima Nova Lt" panose="02000506030000020004" pitchFamily="2" charset="0"/>
              </a:rPr>
              <a:t>осіб зниклих безвісти та</a:t>
            </a:r>
          </a:p>
          <a:p>
            <a:pPr algn="ctr"/>
            <a:r>
              <a:rPr lang="uk-UA" dirty="0">
                <a:solidFill>
                  <a:srgbClr val="182947"/>
                </a:solidFill>
                <a:latin typeface="Proxima Nova Lt" panose="02000506030000020004" pitchFamily="2" charset="0"/>
              </a:rPr>
              <a:t>осіб, що переховуються</a:t>
            </a:r>
          </a:p>
          <a:p>
            <a:pPr algn="ctr"/>
            <a:r>
              <a:rPr lang="uk-UA" dirty="0">
                <a:solidFill>
                  <a:srgbClr val="182947"/>
                </a:solidFill>
                <a:latin typeface="Proxima Nova Lt" panose="02000506030000020004" pitchFamily="2" charset="0"/>
              </a:rPr>
              <a:t>від слідства та суду</a:t>
            </a:r>
          </a:p>
        </p:txBody>
      </p:sp>
      <p:sp>
        <p:nvSpPr>
          <p:cNvPr id="18" name="TextBox 17"/>
          <p:cNvSpPr txBox="1"/>
          <p:nvPr/>
        </p:nvSpPr>
        <p:spPr>
          <a:xfrm>
            <a:off x="1076208" y="5195569"/>
            <a:ext cx="48122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0</a:t>
            </a:r>
          </a:p>
        </p:txBody>
      </p:sp>
      <p:sp>
        <p:nvSpPr>
          <p:cNvPr id="19" name="TextBox 18"/>
          <p:cNvSpPr txBox="1"/>
          <p:nvPr/>
        </p:nvSpPr>
        <p:spPr>
          <a:xfrm>
            <a:off x="5342428" y="5183378"/>
            <a:ext cx="48122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0</a:t>
            </a:r>
          </a:p>
        </p:txBody>
      </p:sp>
      <p:sp>
        <p:nvSpPr>
          <p:cNvPr id="20" name="TextBox 19"/>
          <p:cNvSpPr txBox="1"/>
          <p:nvPr/>
        </p:nvSpPr>
        <p:spPr>
          <a:xfrm>
            <a:off x="9608648" y="5183377"/>
            <a:ext cx="481222" cy="1015663"/>
          </a:xfrm>
          <a:prstGeom prst="rect">
            <a:avLst/>
          </a:prstGeom>
          <a:noFill/>
        </p:spPr>
        <p:txBody>
          <a:bodyPr wrap="none" rtlCol="0">
            <a:spAutoFit/>
          </a:bodyPr>
          <a:lstStyle/>
          <a:p>
            <a:r>
              <a:rPr lang="uk-UA" sz="6000" dirty="0">
                <a:solidFill>
                  <a:srgbClr val="FFC000"/>
                </a:solidFill>
                <a:latin typeface="Proxima Nova Rg" panose="02000506030000020004" pitchFamily="2" charset="0"/>
              </a:rPr>
              <a:t>1</a:t>
            </a:r>
          </a:p>
        </p:txBody>
      </p:sp>
      <p:cxnSp>
        <p:nvCxnSpPr>
          <p:cNvPr id="16" name="Прямая соединительная линия 15"/>
          <p:cNvCxnSpPr/>
          <p:nvPr/>
        </p:nvCxnSpPr>
        <p:spPr>
          <a:xfrm>
            <a:off x="8101643" y="2272566"/>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cxnSp>
        <p:nvCxnSpPr>
          <p:cNvPr id="21" name="Прямая соединительная линия 20"/>
          <p:cNvCxnSpPr/>
          <p:nvPr/>
        </p:nvCxnSpPr>
        <p:spPr>
          <a:xfrm>
            <a:off x="3926438" y="2272565"/>
            <a:ext cx="6938" cy="2258455"/>
          </a:xfrm>
          <a:prstGeom prst="line">
            <a:avLst/>
          </a:prstGeom>
          <a:ln w="19050"/>
        </p:spPr>
        <p:style>
          <a:lnRef idx="2">
            <a:schemeClr val="accent4"/>
          </a:lnRef>
          <a:fillRef idx="0">
            <a:schemeClr val="accent4"/>
          </a:fillRef>
          <a:effectRef idx="1">
            <a:schemeClr val="accent4"/>
          </a:effectRef>
          <a:fontRef idx="minor">
            <a:schemeClr val="tx1"/>
          </a:fontRef>
        </p:style>
      </p:cxnSp>
    </p:spTree>
    <p:extLst>
      <p:ext uri="{BB962C8B-B14F-4D97-AF65-F5344CB8AC3E}">
        <p14:creationId xmlns:p14="http://schemas.microsoft.com/office/powerpoint/2010/main" val="1818822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7919"/>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14" name="Полилиния 13"/>
          <p:cNvSpPr/>
          <p:nvPr/>
        </p:nvSpPr>
        <p:spPr>
          <a:xfrm>
            <a:off x="1658844" y="3080238"/>
            <a:ext cx="801399" cy="1628647"/>
          </a:xfrm>
          <a:custGeom>
            <a:avLst/>
            <a:gdLst>
              <a:gd name="connsiteX0" fmla="*/ 118014 w 727833"/>
              <a:gd name="connsiteY0" fmla="*/ 575483 h 1464327"/>
              <a:gd name="connsiteX1" fmla="*/ 118014 w 727833"/>
              <a:gd name="connsiteY1" fmla="*/ 741655 h 1464327"/>
              <a:gd name="connsiteX2" fmla="*/ 130377 w 727833"/>
              <a:gd name="connsiteY2" fmla="*/ 738514 h 1464327"/>
              <a:gd name="connsiteX3" fmla="*/ 135000 w 727833"/>
              <a:gd name="connsiteY3" fmla="*/ 739689 h 1464327"/>
              <a:gd name="connsiteX4" fmla="*/ 135574 w 727833"/>
              <a:gd name="connsiteY4" fmla="*/ 575483 h 1464327"/>
              <a:gd name="connsiteX5" fmla="*/ 387816 w 727833"/>
              <a:gd name="connsiteY5" fmla="*/ 442310 h 1464327"/>
              <a:gd name="connsiteX6" fmla="*/ 387816 w 727833"/>
              <a:gd name="connsiteY6" fmla="*/ 465088 h 1464327"/>
              <a:gd name="connsiteX7" fmla="*/ 398557 w 727833"/>
              <a:gd name="connsiteY7" fmla="*/ 470784 h 1464327"/>
              <a:gd name="connsiteX8" fmla="*/ 409298 w 727833"/>
              <a:gd name="connsiteY8" fmla="*/ 465089 h 1464327"/>
              <a:gd name="connsiteX9" fmla="*/ 409298 w 727833"/>
              <a:gd name="connsiteY9" fmla="*/ 442310 h 1464327"/>
              <a:gd name="connsiteX10" fmla="*/ 164580 w 727833"/>
              <a:gd name="connsiteY10" fmla="*/ 434821 h 1464327"/>
              <a:gd name="connsiteX11" fmla="*/ 164580 w 727833"/>
              <a:gd name="connsiteY11" fmla="*/ 446632 h 1464327"/>
              <a:gd name="connsiteX12" fmla="*/ 257063 w 727833"/>
              <a:gd name="connsiteY12" fmla="*/ 446632 h 1464327"/>
              <a:gd name="connsiteX13" fmla="*/ 257063 w 727833"/>
              <a:gd name="connsiteY13" fmla="*/ 434821 h 1464327"/>
              <a:gd name="connsiteX14" fmla="*/ 399619 w 727833"/>
              <a:gd name="connsiteY14" fmla="*/ 424031 h 1464327"/>
              <a:gd name="connsiteX15" fmla="*/ 409474 w 727833"/>
              <a:gd name="connsiteY15" fmla="*/ 432471 h 1464327"/>
              <a:gd name="connsiteX16" fmla="*/ 424871 w 727833"/>
              <a:gd name="connsiteY16" fmla="*/ 432471 h 1464327"/>
              <a:gd name="connsiteX17" fmla="*/ 424871 w 727833"/>
              <a:gd name="connsiteY17" fmla="*/ 445658 h 1464327"/>
              <a:gd name="connsiteX18" fmla="*/ 436809 w 727833"/>
              <a:gd name="connsiteY18" fmla="*/ 455881 h 1464327"/>
              <a:gd name="connsiteX19" fmla="*/ 424871 w 727833"/>
              <a:gd name="connsiteY19" fmla="*/ 466104 h 1464327"/>
              <a:gd name="connsiteX20" fmla="*/ 424871 w 727833"/>
              <a:gd name="connsiteY20" fmla="*/ 477513 h 1464327"/>
              <a:gd name="connsiteX21" fmla="*/ 411550 w 727833"/>
              <a:gd name="connsiteY21" fmla="*/ 477513 h 1464327"/>
              <a:gd name="connsiteX22" fmla="*/ 399621 w 727833"/>
              <a:gd name="connsiteY22" fmla="*/ 487730 h 1464327"/>
              <a:gd name="connsiteX23" fmla="*/ 387689 w 727833"/>
              <a:gd name="connsiteY23" fmla="*/ 477513 h 1464327"/>
              <a:gd name="connsiteX24" fmla="*/ 372278 w 727833"/>
              <a:gd name="connsiteY24" fmla="*/ 477513 h 1464327"/>
              <a:gd name="connsiteX25" fmla="*/ 372278 w 727833"/>
              <a:gd name="connsiteY25" fmla="*/ 464314 h 1464327"/>
              <a:gd name="connsiteX26" fmla="*/ 362431 w 727833"/>
              <a:gd name="connsiteY26" fmla="*/ 455880 h 1464327"/>
              <a:gd name="connsiteX27" fmla="*/ 372278 w 727833"/>
              <a:gd name="connsiteY27" fmla="*/ 447447 h 1464327"/>
              <a:gd name="connsiteX28" fmla="*/ 372278 w 727833"/>
              <a:gd name="connsiteY28" fmla="*/ 432471 h 1464327"/>
              <a:gd name="connsiteX29" fmla="*/ 389766 w 727833"/>
              <a:gd name="connsiteY29" fmla="*/ 432471 h 1464327"/>
              <a:gd name="connsiteX30" fmla="*/ 399676 w 727833"/>
              <a:gd name="connsiteY30" fmla="*/ 408434 h 1464327"/>
              <a:gd name="connsiteX31" fmla="*/ 356096 w 727833"/>
              <a:gd name="connsiteY31" fmla="*/ 455870 h 1464327"/>
              <a:gd name="connsiteX32" fmla="*/ 399676 w 727833"/>
              <a:gd name="connsiteY32" fmla="*/ 503305 h 1464327"/>
              <a:gd name="connsiteX33" fmla="*/ 443258 w 727833"/>
              <a:gd name="connsiteY33" fmla="*/ 455870 h 1464327"/>
              <a:gd name="connsiteX34" fmla="*/ 399676 w 727833"/>
              <a:gd name="connsiteY34" fmla="*/ 408434 h 1464327"/>
              <a:gd name="connsiteX35" fmla="*/ 495842 w 727833"/>
              <a:gd name="connsiteY35" fmla="*/ 337647 h 1464327"/>
              <a:gd name="connsiteX36" fmla="*/ 556394 w 727833"/>
              <a:gd name="connsiteY36" fmla="*/ 376120 h 1464327"/>
              <a:gd name="connsiteX37" fmla="*/ 598674 w 727833"/>
              <a:gd name="connsiteY37" fmla="*/ 449097 h 1464327"/>
              <a:gd name="connsiteX38" fmla="*/ 722728 w 727833"/>
              <a:gd name="connsiteY38" fmla="*/ 663221 h 1464327"/>
              <a:gd name="connsiteX39" fmla="*/ 695652 w 727833"/>
              <a:gd name="connsiteY39" fmla="*/ 732372 h 1464327"/>
              <a:gd name="connsiteX40" fmla="*/ 622192 w 727833"/>
              <a:gd name="connsiteY40" fmla="*/ 721467 h 1464327"/>
              <a:gd name="connsiteX41" fmla="*/ 513783 w 727833"/>
              <a:gd name="connsiteY41" fmla="*/ 534349 h 1464327"/>
              <a:gd name="connsiteX42" fmla="*/ 513282 w 727833"/>
              <a:gd name="connsiteY42" fmla="*/ 534640 h 1464327"/>
              <a:gd name="connsiteX43" fmla="*/ 473784 w 727833"/>
              <a:gd name="connsiteY43" fmla="*/ 466465 h 1464327"/>
              <a:gd name="connsiteX44" fmla="*/ 473784 w 727833"/>
              <a:gd name="connsiteY44" fmla="*/ 758328 h 1464327"/>
              <a:gd name="connsiteX45" fmla="*/ 350533 w 727833"/>
              <a:gd name="connsiteY45" fmla="*/ 778394 h 1464327"/>
              <a:gd name="connsiteX46" fmla="*/ 344198 w 727833"/>
              <a:gd name="connsiteY46" fmla="*/ 767544 h 1464327"/>
              <a:gd name="connsiteX47" fmla="*/ 265541 w 727833"/>
              <a:gd name="connsiteY47" fmla="*/ 767544 h 1464327"/>
              <a:gd name="connsiteX48" fmla="*/ 258748 w 727833"/>
              <a:gd name="connsiteY48" fmla="*/ 779179 h 1464327"/>
              <a:gd name="connsiteX49" fmla="*/ 175345 w 727833"/>
              <a:gd name="connsiteY49" fmla="*/ 765600 h 1464327"/>
              <a:gd name="connsiteX50" fmla="*/ 185447 w 727833"/>
              <a:gd name="connsiteY50" fmla="*/ 784462 h 1464327"/>
              <a:gd name="connsiteX51" fmla="*/ 186146 w 727833"/>
              <a:gd name="connsiteY51" fmla="*/ 788814 h 1464327"/>
              <a:gd name="connsiteX52" fmla="*/ 257021 w 727833"/>
              <a:gd name="connsiteY52" fmla="*/ 800353 h 1464327"/>
              <a:gd name="connsiteX53" fmla="*/ 257768 w 727833"/>
              <a:gd name="connsiteY53" fmla="*/ 796988 h 1464327"/>
              <a:gd name="connsiteX54" fmla="*/ 265541 w 727833"/>
              <a:gd name="connsiteY54" fmla="*/ 810301 h 1464327"/>
              <a:gd name="connsiteX55" fmla="*/ 344198 w 727833"/>
              <a:gd name="connsiteY55" fmla="*/ 810301 h 1464327"/>
              <a:gd name="connsiteX56" fmla="*/ 352250 w 727833"/>
              <a:gd name="connsiteY56" fmla="*/ 796510 h 1464327"/>
              <a:gd name="connsiteX57" fmla="*/ 352906 w 727833"/>
              <a:gd name="connsiteY57" fmla="*/ 799464 h 1464327"/>
              <a:gd name="connsiteX58" fmla="*/ 473784 w 727833"/>
              <a:gd name="connsiteY58" fmla="*/ 779784 h 1464327"/>
              <a:gd name="connsiteX59" fmla="*/ 473784 w 727833"/>
              <a:gd name="connsiteY59" fmla="*/ 873858 h 1464327"/>
              <a:gd name="connsiteX60" fmla="*/ 471944 w 727833"/>
              <a:gd name="connsiteY60" fmla="*/ 1401165 h 1464327"/>
              <a:gd name="connsiteX61" fmla="*/ 398193 w 727833"/>
              <a:gd name="connsiteY61" fmla="*/ 1464327 h 1464327"/>
              <a:gd name="connsiteX62" fmla="*/ 324443 w 727833"/>
              <a:gd name="connsiteY62" fmla="*/ 1401165 h 1464327"/>
              <a:gd name="connsiteX63" fmla="*/ 324443 w 727833"/>
              <a:gd name="connsiteY63" fmla="*/ 896349 h 1464327"/>
              <a:gd name="connsiteX64" fmla="*/ 280192 w 727833"/>
              <a:gd name="connsiteY64" fmla="*/ 896349 h 1464327"/>
              <a:gd name="connsiteX65" fmla="*/ 280192 w 727833"/>
              <a:gd name="connsiteY65" fmla="*/ 1401164 h 1464327"/>
              <a:gd name="connsiteX66" fmla="*/ 206442 w 727833"/>
              <a:gd name="connsiteY66" fmla="*/ 1464327 h 1464327"/>
              <a:gd name="connsiteX67" fmla="*/ 132691 w 727833"/>
              <a:gd name="connsiteY67" fmla="*/ 1401164 h 1464327"/>
              <a:gd name="connsiteX68" fmla="*/ 134483 w 727833"/>
              <a:gd name="connsiteY68" fmla="*/ 887935 h 1464327"/>
              <a:gd name="connsiteX69" fmla="*/ 130377 w 727833"/>
              <a:gd name="connsiteY69" fmla="*/ 888978 h 1464327"/>
              <a:gd name="connsiteX70" fmla="*/ 88116 w 727833"/>
              <a:gd name="connsiteY70" fmla="*/ 866943 h 1464327"/>
              <a:gd name="connsiteX71" fmla="*/ 83123 w 727833"/>
              <a:gd name="connsiteY71" fmla="*/ 857621 h 1464327"/>
              <a:gd name="connsiteX72" fmla="*/ 81976 w 727833"/>
              <a:gd name="connsiteY72" fmla="*/ 858284 h 1464327"/>
              <a:gd name="connsiteX73" fmla="*/ 59008 w 727833"/>
              <a:gd name="connsiteY73" fmla="*/ 862255 h 1464327"/>
              <a:gd name="connsiteX74" fmla="*/ 0 w 727833"/>
              <a:gd name="connsiteY74" fmla="*/ 811719 h 1464327"/>
              <a:gd name="connsiteX75" fmla="*/ 0 w 727833"/>
              <a:gd name="connsiteY75" fmla="*/ 575483 h 1464327"/>
              <a:gd name="connsiteX76" fmla="*/ 0 w 727833"/>
              <a:gd name="connsiteY76" fmla="*/ 449256 h 1464327"/>
              <a:gd name="connsiteX77" fmla="*/ 114807 w 727833"/>
              <a:gd name="connsiteY77" fmla="*/ 350932 h 1464327"/>
              <a:gd name="connsiteX78" fmla="*/ 423840 w 727833"/>
              <a:gd name="connsiteY78" fmla="*/ 350932 h 1464327"/>
              <a:gd name="connsiteX79" fmla="*/ 455085 w 727833"/>
              <a:gd name="connsiteY79" fmla="*/ 338968 h 1464327"/>
              <a:gd name="connsiteX80" fmla="*/ 495842 w 727833"/>
              <a:gd name="connsiteY80" fmla="*/ 337647 h 1464327"/>
              <a:gd name="connsiteX81" fmla="*/ 421943 w 727833"/>
              <a:gd name="connsiteY81" fmla="*/ 146317 h 1464327"/>
              <a:gd name="connsiteX82" fmla="*/ 432544 w 727833"/>
              <a:gd name="connsiteY82" fmla="*/ 159781 h 1464327"/>
              <a:gd name="connsiteX83" fmla="*/ 443404 w 727833"/>
              <a:gd name="connsiteY83" fmla="*/ 205854 h 1464327"/>
              <a:gd name="connsiteX84" fmla="*/ 305199 w 727833"/>
              <a:gd name="connsiteY84" fmla="*/ 324216 h 1464327"/>
              <a:gd name="connsiteX85" fmla="*/ 166995 w 727833"/>
              <a:gd name="connsiteY85" fmla="*/ 205854 h 1464327"/>
              <a:gd name="connsiteX86" fmla="*/ 177856 w 727833"/>
              <a:gd name="connsiteY86" fmla="*/ 159781 h 1464327"/>
              <a:gd name="connsiteX87" fmla="*/ 188023 w 727833"/>
              <a:gd name="connsiteY87" fmla="*/ 146866 h 1464327"/>
              <a:gd name="connsiteX88" fmla="*/ 196467 w 727833"/>
              <a:gd name="connsiteY88" fmla="*/ 156415 h 1464327"/>
              <a:gd name="connsiteX89" fmla="*/ 304740 w 727833"/>
              <a:gd name="connsiteY89" fmla="*/ 191446 h 1464327"/>
              <a:gd name="connsiteX90" fmla="*/ 413013 w 727833"/>
              <a:gd name="connsiteY90" fmla="*/ 156415 h 1464327"/>
              <a:gd name="connsiteX91" fmla="*/ 292743 w 727833"/>
              <a:gd name="connsiteY91" fmla="*/ 44660 h 1464327"/>
              <a:gd name="connsiteX92" fmla="*/ 317616 w 727833"/>
              <a:gd name="connsiteY92" fmla="*/ 44660 h 1464327"/>
              <a:gd name="connsiteX93" fmla="*/ 317617 w 727833"/>
              <a:gd name="connsiteY93" fmla="*/ 71034 h 1464327"/>
              <a:gd name="connsiteX94" fmla="*/ 305179 w 727833"/>
              <a:gd name="connsiteY94" fmla="*/ 77627 h 1464327"/>
              <a:gd name="connsiteX95" fmla="*/ 292743 w 727833"/>
              <a:gd name="connsiteY95" fmla="*/ 71034 h 1464327"/>
              <a:gd name="connsiteX96" fmla="*/ 306410 w 727833"/>
              <a:gd name="connsiteY96" fmla="*/ 23496 h 1464327"/>
              <a:gd name="connsiteX97" fmla="*/ 295000 w 727833"/>
              <a:gd name="connsiteY97" fmla="*/ 33267 h 1464327"/>
              <a:gd name="connsiteX98" fmla="*/ 274752 w 727833"/>
              <a:gd name="connsiteY98" fmla="*/ 33267 h 1464327"/>
              <a:gd name="connsiteX99" fmla="*/ 274752 w 727833"/>
              <a:gd name="connsiteY99" fmla="*/ 50608 h 1464327"/>
              <a:gd name="connsiteX100" fmla="*/ 263351 w 727833"/>
              <a:gd name="connsiteY100" fmla="*/ 60372 h 1464327"/>
              <a:gd name="connsiteX101" fmla="*/ 274752 w 727833"/>
              <a:gd name="connsiteY101" fmla="*/ 70137 h 1464327"/>
              <a:gd name="connsiteX102" fmla="*/ 274752 w 727833"/>
              <a:gd name="connsiteY102" fmla="*/ 85419 h 1464327"/>
              <a:gd name="connsiteX103" fmla="*/ 292596 w 727833"/>
              <a:gd name="connsiteY103" fmla="*/ 85419 h 1464327"/>
              <a:gd name="connsiteX104" fmla="*/ 296726 w 727833"/>
              <a:gd name="connsiteY104" fmla="*/ 88955 h 1464327"/>
              <a:gd name="connsiteX105" fmla="*/ 305020 w 727833"/>
              <a:gd name="connsiteY105" fmla="*/ 87521 h 1464327"/>
              <a:gd name="connsiteX106" fmla="*/ 305179 w 727833"/>
              <a:gd name="connsiteY106" fmla="*/ 87605 h 1464327"/>
              <a:gd name="connsiteX107" fmla="*/ 305347 w 727833"/>
              <a:gd name="connsiteY107" fmla="*/ 87515 h 1464327"/>
              <a:gd name="connsiteX108" fmla="*/ 315688 w 727833"/>
              <a:gd name="connsiteY108" fmla="*/ 89303 h 1464327"/>
              <a:gd name="connsiteX109" fmla="*/ 320223 w 727833"/>
              <a:gd name="connsiteY109" fmla="*/ 85419 h 1464327"/>
              <a:gd name="connsiteX110" fmla="*/ 335647 w 727833"/>
              <a:gd name="connsiteY110" fmla="*/ 85419 h 1464327"/>
              <a:gd name="connsiteX111" fmla="*/ 335647 w 727833"/>
              <a:gd name="connsiteY111" fmla="*/ 72210 h 1464327"/>
              <a:gd name="connsiteX112" fmla="*/ 349468 w 727833"/>
              <a:gd name="connsiteY112" fmla="*/ 60372 h 1464327"/>
              <a:gd name="connsiteX113" fmla="*/ 335647 w 727833"/>
              <a:gd name="connsiteY113" fmla="*/ 48535 h 1464327"/>
              <a:gd name="connsiteX114" fmla="*/ 335646 w 727833"/>
              <a:gd name="connsiteY114" fmla="*/ 33267 h 1464327"/>
              <a:gd name="connsiteX115" fmla="*/ 317819 w 727833"/>
              <a:gd name="connsiteY115" fmla="*/ 33267 h 1464327"/>
              <a:gd name="connsiteX116" fmla="*/ 305201 w 727833"/>
              <a:gd name="connsiteY116" fmla="*/ 0 h 1464327"/>
              <a:gd name="connsiteX117" fmla="*/ 415143 w 727833"/>
              <a:gd name="connsiteY117" fmla="*/ 34730 h 1464327"/>
              <a:gd name="connsiteX118" fmla="*/ 432968 w 727833"/>
              <a:gd name="connsiteY118" fmla="*/ 39408 h 1464327"/>
              <a:gd name="connsiteX119" fmla="*/ 443704 w 727833"/>
              <a:gd name="connsiteY119" fmla="*/ 41263 h 1464327"/>
              <a:gd name="connsiteX120" fmla="*/ 467133 w 727833"/>
              <a:gd name="connsiteY120" fmla="*/ 71535 h 1464327"/>
              <a:gd name="connsiteX121" fmla="*/ 443704 w 727833"/>
              <a:gd name="connsiteY121" fmla="*/ 101807 h 1464327"/>
              <a:gd name="connsiteX122" fmla="*/ 435990 w 727833"/>
              <a:gd name="connsiteY122" fmla="*/ 103140 h 1464327"/>
              <a:gd name="connsiteX123" fmla="*/ 425056 w 727833"/>
              <a:gd name="connsiteY123" fmla="*/ 114552 h 1464327"/>
              <a:gd name="connsiteX124" fmla="*/ 427607 w 727833"/>
              <a:gd name="connsiteY124" fmla="*/ 114552 h 1464327"/>
              <a:gd name="connsiteX125" fmla="*/ 426039 w 727833"/>
              <a:gd name="connsiteY125" fmla="*/ 119882 h 1464327"/>
              <a:gd name="connsiteX126" fmla="*/ 304768 w 727833"/>
              <a:gd name="connsiteY126" fmla="*/ 175030 h 1464327"/>
              <a:gd name="connsiteX127" fmla="*/ 183499 w 727833"/>
              <a:gd name="connsiteY127" fmla="*/ 119882 h 1464327"/>
              <a:gd name="connsiteX128" fmla="*/ 181930 w 727833"/>
              <a:gd name="connsiteY128" fmla="*/ 114552 h 1464327"/>
              <a:gd name="connsiteX129" fmla="*/ 184482 w 727833"/>
              <a:gd name="connsiteY129" fmla="*/ 114552 h 1464327"/>
              <a:gd name="connsiteX130" fmla="*/ 173377 w 727833"/>
              <a:gd name="connsiteY130" fmla="*/ 102961 h 1464327"/>
              <a:gd name="connsiteX131" fmla="*/ 166696 w 727833"/>
              <a:gd name="connsiteY131" fmla="*/ 101807 h 1464327"/>
              <a:gd name="connsiteX132" fmla="*/ 146281 w 727833"/>
              <a:gd name="connsiteY132" fmla="*/ 84323 h 1464327"/>
              <a:gd name="connsiteX133" fmla="*/ 143267 w 727833"/>
              <a:gd name="connsiteY133" fmla="*/ 71535 h 1464327"/>
              <a:gd name="connsiteX134" fmla="*/ 166696 w 727833"/>
              <a:gd name="connsiteY134" fmla="*/ 41263 h 1464327"/>
              <a:gd name="connsiteX135" fmla="*/ 177436 w 727833"/>
              <a:gd name="connsiteY135" fmla="*/ 39407 h 1464327"/>
              <a:gd name="connsiteX136" fmla="*/ 195264 w 727833"/>
              <a:gd name="connsiteY136" fmla="*/ 34729 h 14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727833" h="1464327">
                <a:moveTo>
                  <a:pt x="118014" y="575483"/>
                </a:moveTo>
                <a:lnTo>
                  <a:pt x="118014" y="741655"/>
                </a:lnTo>
                <a:lnTo>
                  <a:pt x="130377" y="738514"/>
                </a:lnTo>
                <a:lnTo>
                  <a:pt x="135000" y="739689"/>
                </a:lnTo>
                <a:lnTo>
                  <a:pt x="135574" y="575483"/>
                </a:lnTo>
                <a:close/>
                <a:moveTo>
                  <a:pt x="387816" y="442310"/>
                </a:moveTo>
                <a:lnTo>
                  <a:pt x="387816" y="465088"/>
                </a:lnTo>
                <a:lnTo>
                  <a:pt x="398557" y="470784"/>
                </a:lnTo>
                <a:lnTo>
                  <a:pt x="409298" y="465089"/>
                </a:lnTo>
                <a:lnTo>
                  <a:pt x="409298" y="442310"/>
                </a:lnTo>
                <a:close/>
                <a:moveTo>
                  <a:pt x="164580" y="434821"/>
                </a:moveTo>
                <a:lnTo>
                  <a:pt x="164580" y="446632"/>
                </a:lnTo>
                <a:lnTo>
                  <a:pt x="257063" y="446632"/>
                </a:lnTo>
                <a:lnTo>
                  <a:pt x="257063" y="434821"/>
                </a:lnTo>
                <a:close/>
                <a:moveTo>
                  <a:pt x="399619" y="424031"/>
                </a:moveTo>
                <a:lnTo>
                  <a:pt x="409474" y="432471"/>
                </a:lnTo>
                <a:lnTo>
                  <a:pt x="424871" y="432471"/>
                </a:lnTo>
                <a:lnTo>
                  <a:pt x="424871" y="445658"/>
                </a:lnTo>
                <a:lnTo>
                  <a:pt x="436809" y="455881"/>
                </a:lnTo>
                <a:lnTo>
                  <a:pt x="424871" y="466104"/>
                </a:lnTo>
                <a:lnTo>
                  <a:pt x="424871" y="477513"/>
                </a:lnTo>
                <a:lnTo>
                  <a:pt x="411550" y="477513"/>
                </a:lnTo>
                <a:lnTo>
                  <a:pt x="399621" y="487730"/>
                </a:lnTo>
                <a:lnTo>
                  <a:pt x="387689" y="477513"/>
                </a:lnTo>
                <a:lnTo>
                  <a:pt x="372278" y="477513"/>
                </a:lnTo>
                <a:lnTo>
                  <a:pt x="372278" y="464314"/>
                </a:lnTo>
                <a:lnTo>
                  <a:pt x="362431" y="455880"/>
                </a:lnTo>
                <a:lnTo>
                  <a:pt x="372278" y="447447"/>
                </a:lnTo>
                <a:lnTo>
                  <a:pt x="372278" y="432471"/>
                </a:lnTo>
                <a:lnTo>
                  <a:pt x="389766" y="432471"/>
                </a:lnTo>
                <a:close/>
                <a:moveTo>
                  <a:pt x="399676" y="408434"/>
                </a:moveTo>
                <a:cubicBezTo>
                  <a:pt x="375607" y="408434"/>
                  <a:pt x="356096" y="429672"/>
                  <a:pt x="356096" y="455870"/>
                </a:cubicBezTo>
                <a:cubicBezTo>
                  <a:pt x="356096" y="482068"/>
                  <a:pt x="375607" y="503305"/>
                  <a:pt x="399676" y="503305"/>
                </a:cubicBezTo>
                <a:cubicBezTo>
                  <a:pt x="423746" y="503305"/>
                  <a:pt x="443258" y="482068"/>
                  <a:pt x="443258" y="455870"/>
                </a:cubicBezTo>
                <a:cubicBezTo>
                  <a:pt x="443258" y="429672"/>
                  <a:pt x="423746" y="408434"/>
                  <a:pt x="399676" y="408434"/>
                </a:cubicBezTo>
                <a:close/>
                <a:moveTo>
                  <a:pt x="495842" y="337647"/>
                </a:moveTo>
                <a:cubicBezTo>
                  <a:pt x="521707" y="341486"/>
                  <a:pt x="543934" y="354614"/>
                  <a:pt x="556394" y="376120"/>
                </a:cubicBezTo>
                <a:lnTo>
                  <a:pt x="598674" y="449097"/>
                </a:lnTo>
                <a:lnTo>
                  <a:pt x="722728" y="663221"/>
                </a:lnTo>
                <a:cubicBezTo>
                  <a:pt x="735536" y="685327"/>
                  <a:pt x="723414" y="716288"/>
                  <a:pt x="695652" y="732372"/>
                </a:cubicBezTo>
                <a:cubicBezTo>
                  <a:pt x="667888" y="748457"/>
                  <a:pt x="635000" y="743574"/>
                  <a:pt x="622192" y="721467"/>
                </a:cubicBezTo>
                <a:lnTo>
                  <a:pt x="513783" y="534349"/>
                </a:lnTo>
                <a:lnTo>
                  <a:pt x="513282" y="534640"/>
                </a:lnTo>
                <a:lnTo>
                  <a:pt x="473784" y="466465"/>
                </a:lnTo>
                <a:lnTo>
                  <a:pt x="473784" y="758328"/>
                </a:lnTo>
                <a:lnTo>
                  <a:pt x="350533" y="778394"/>
                </a:lnTo>
                <a:lnTo>
                  <a:pt x="344198" y="767544"/>
                </a:lnTo>
                <a:lnTo>
                  <a:pt x="265541" y="767544"/>
                </a:lnTo>
                <a:lnTo>
                  <a:pt x="258748" y="779179"/>
                </a:lnTo>
                <a:lnTo>
                  <a:pt x="175345" y="765600"/>
                </a:lnTo>
                <a:lnTo>
                  <a:pt x="185447" y="784462"/>
                </a:lnTo>
                <a:lnTo>
                  <a:pt x="186146" y="788814"/>
                </a:lnTo>
                <a:lnTo>
                  <a:pt x="257021" y="800353"/>
                </a:lnTo>
                <a:lnTo>
                  <a:pt x="257768" y="796988"/>
                </a:lnTo>
                <a:lnTo>
                  <a:pt x="265541" y="810301"/>
                </a:lnTo>
                <a:lnTo>
                  <a:pt x="344198" y="810301"/>
                </a:lnTo>
                <a:lnTo>
                  <a:pt x="352250" y="796510"/>
                </a:lnTo>
                <a:lnTo>
                  <a:pt x="352906" y="799464"/>
                </a:lnTo>
                <a:lnTo>
                  <a:pt x="473784" y="779784"/>
                </a:lnTo>
                <a:lnTo>
                  <a:pt x="473784" y="873858"/>
                </a:lnTo>
                <a:lnTo>
                  <a:pt x="471944" y="1401165"/>
                </a:lnTo>
                <a:cubicBezTo>
                  <a:pt x="471944" y="1436048"/>
                  <a:pt x="438924" y="1464327"/>
                  <a:pt x="398193" y="1464327"/>
                </a:cubicBezTo>
                <a:cubicBezTo>
                  <a:pt x="357462" y="1464327"/>
                  <a:pt x="324443" y="1436048"/>
                  <a:pt x="324443" y="1401165"/>
                </a:cubicBezTo>
                <a:lnTo>
                  <a:pt x="324443" y="896349"/>
                </a:lnTo>
                <a:lnTo>
                  <a:pt x="280192" y="896349"/>
                </a:lnTo>
                <a:lnTo>
                  <a:pt x="280192" y="1401164"/>
                </a:lnTo>
                <a:cubicBezTo>
                  <a:pt x="280192" y="1436048"/>
                  <a:pt x="247173" y="1464327"/>
                  <a:pt x="206442" y="1464327"/>
                </a:cubicBezTo>
                <a:cubicBezTo>
                  <a:pt x="165711" y="1464327"/>
                  <a:pt x="132691" y="1436048"/>
                  <a:pt x="132691" y="1401164"/>
                </a:cubicBezTo>
                <a:lnTo>
                  <a:pt x="134483" y="887935"/>
                </a:lnTo>
                <a:lnTo>
                  <a:pt x="130377" y="888978"/>
                </a:lnTo>
                <a:cubicBezTo>
                  <a:pt x="113873" y="888978"/>
                  <a:pt x="98932" y="880557"/>
                  <a:pt x="88116" y="866943"/>
                </a:cubicBezTo>
                <a:lnTo>
                  <a:pt x="83123" y="857621"/>
                </a:lnTo>
                <a:lnTo>
                  <a:pt x="81976" y="858284"/>
                </a:lnTo>
                <a:cubicBezTo>
                  <a:pt x="74916" y="860841"/>
                  <a:pt x="67155" y="862255"/>
                  <a:pt x="59008" y="862255"/>
                </a:cubicBezTo>
                <a:cubicBezTo>
                  <a:pt x="26419" y="862255"/>
                  <a:pt x="0" y="839629"/>
                  <a:pt x="0" y="811719"/>
                </a:cubicBezTo>
                <a:lnTo>
                  <a:pt x="0" y="575483"/>
                </a:lnTo>
                <a:lnTo>
                  <a:pt x="0" y="449256"/>
                </a:lnTo>
                <a:cubicBezTo>
                  <a:pt x="0" y="394953"/>
                  <a:pt x="51402" y="350932"/>
                  <a:pt x="114807" y="350932"/>
                </a:cubicBezTo>
                <a:lnTo>
                  <a:pt x="423840" y="350932"/>
                </a:lnTo>
                <a:lnTo>
                  <a:pt x="455085" y="338968"/>
                </a:lnTo>
                <a:cubicBezTo>
                  <a:pt x="469069" y="336129"/>
                  <a:pt x="482910" y="335727"/>
                  <a:pt x="495842" y="337647"/>
                </a:cubicBezTo>
                <a:close/>
                <a:moveTo>
                  <a:pt x="421943" y="146317"/>
                </a:moveTo>
                <a:lnTo>
                  <a:pt x="432544" y="159781"/>
                </a:lnTo>
                <a:cubicBezTo>
                  <a:pt x="439537" y="173942"/>
                  <a:pt x="443404" y="189511"/>
                  <a:pt x="443404" y="205854"/>
                </a:cubicBezTo>
                <a:cubicBezTo>
                  <a:pt x="443404" y="271224"/>
                  <a:pt x="381528" y="324216"/>
                  <a:pt x="305199" y="324216"/>
                </a:cubicBezTo>
                <a:cubicBezTo>
                  <a:pt x="228871" y="324216"/>
                  <a:pt x="166995" y="271224"/>
                  <a:pt x="166995" y="205854"/>
                </a:cubicBezTo>
                <a:cubicBezTo>
                  <a:pt x="166995" y="189511"/>
                  <a:pt x="170862" y="173942"/>
                  <a:pt x="177856" y="159781"/>
                </a:cubicBezTo>
                <a:lnTo>
                  <a:pt x="188023" y="146866"/>
                </a:lnTo>
                <a:lnTo>
                  <a:pt x="196467" y="156415"/>
                </a:lnTo>
                <a:cubicBezTo>
                  <a:pt x="222203" y="177810"/>
                  <a:pt x="261151" y="191446"/>
                  <a:pt x="304740" y="191446"/>
                </a:cubicBezTo>
                <a:cubicBezTo>
                  <a:pt x="348330" y="191446"/>
                  <a:pt x="387277" y="177810"/>
                  <a:pt x="413013" y="156415"/>
                </a:cubicBezTo>
                <a:close/>
                <a:moveTo>
                  <a:pt x="292743" y="44660"/>
                </a:moveTo>
                <a:lnTo>
                  <a:pt x="317616" y="44660"/>
                </a:lnTo>
                <a:lnTo>
                  <a:pt x="317617" y="71034"/>
                </a:lnTo>
                <a:lnTo>
                  <a:pt x="305179" y="77627"/>
                </a:lnTo>
                <a:lnTo>
                  <a:pt x="292743" y="71034"/>
                </a:lnTo>
                <a:close/>
                <a:moveTo>
                  <a:pt x="306410" y="23496"/>
                </a:moveTo>
                <a:lnTo>
                  <a:pt x="295000" y="33267"/>
                </a:lnTo>
                <a:lnTo>
                  <a:pt x="274752" y="33267"/>
                </a:lnTo>
                <a:lnTo>
                  <a:pt x="274752" y="50608"/>
                </a:lnTo>
                <a:lnTo>
                  <a:pt x="263351" y="60372"/>
                </a:lnTo>
                <a:lnTo>
                  <a:pt x="274752" y="70137"/>
                </a:lnTo>
                <a:lnTo>
                  <a:pt x="274752" y="85419"/>
                </a:lnTo>
                <a:lnTo>
                  <a:pt x="292596" y="85419"/>
                </a:lnTo>
                <a:lnTo>
                  <a:pt x="296726" y="88955"/>
                </a:lnTo>
                <a:lnTo>
                  <a:pt x="305020" y="87521"/>
                </a:lnTo>
                <a:lnTo>
                  <a:pt x="305179" y="87605"/>
                </a:lnTo>
                <a:lnTo>
                  <a:pt x="305347" y="87515"/>
                </a:lnTo>
                <a:lnTo>
                  <a:pt x="315688" y="89303"/>
                </a:lnTo>
                <a:lnTo>
                  <a:pt x="320223" y="85419"/>
                </a:lnTo>
                <a:lnTo>
                  <a:pt x="335647" y="85419"/>
                </a:lnTo>
                <a:lnTo>
                  <a:pt x="335647" y="72210"/>
                </a:lnTo>
                <a:lnTo>
                  <a:pt x="349468" y="60372"/>
                </a:lnTo>
                <a:lnTo>
                  <a:pt x="335647" y="48535"/>
                </a:lnTo>
                <a:lnTo>
                  <a:pt x="335646" y="33267"/>
                </a:lnTo>
                <a:lnTo>
                  <a:pt x="317819" y="33267"/>
                </a:lnTo>
                <a:close/>
                <a:moveTo>
                  <a:pt x="305201" y="0"/>
                </a:moveTo>
                <a:lnTo>
                  <a:pt x="415143" y="34730"/>
                </a:lnTo>
                <a:lnTo>
                  <a:pt x="432968" y="39408"/>
                </a:lnTo>
                <a:lnTo>
                  <a:pt x="443704" y="41263"/>
                </a:lnTo>
                <a:cubicBezTo>
                  <a:pt x="457472" y="46251"/>
                  <a:pt x="467133" y="57927"/>
                  <a:pt x="467133" y="71535"/>
                </a:cubicBezTo>
                <a:cubicBezTo>
                  <a:pt x="467133" y="85143"/>
                  <a:pt x="457472" y="96819"/>
                  <a:pt x="443704" y="101807"/>
                </a:cubicBezTo>
                <a:lnTo>
                  <a:pt x="435990" y="103140"/>
                </a:lnTo>
                <a:lnTo>
                  <a:pt x="425056" y="114552"/>
                </a:lnTo>
                <a:lnTo>
                  <a:pt x="427607" y="114552"/>
                </a:lnTo>
                <a:lnTo>
                  <a:pt x="426039" y="119882"/>
                </a:lnTo>
                <a:cubicBezTo>
                  <a:pt x="406059" y="152290"/>
                  <a:pt x="359285" y="175030"/>
                  <a:pt x="304768" y="175030"/>
                </a:cubicBezTo>
                <a:cubicBezTo>
                  <a:pt x="250253" y="175030"/>
                  <a:pt x="203478" y="152290"/>
                  <a:pt x="183499" y="119882"/>
                </a:cubicBezTo>
                <a:lnTo>
                  <a:pt x="181930" y="114552"/>
                </a:lnTo>
                <a:lnTo>
                  <a:pt x="184482" y="114552"/>
                </a:lnTo>
                <a:lnTo>
                  <a:pt x="173377" y="102961"/>
                </a:lnTo>
                <a:lnTo>
                  <a:pt x="166696" y="101807"/>
                </a:lnTo>
                <a:cubicBezTo>
                  <a:pt x="157517" y="98482"/>
                  <a:pt x="150164" y="92184"/>
                  <a:pt x="146281" y="84323"/>
                </a:cubicBezTo>
                <a:lnTo>
                  <a:pt x="143267" y="71535"/>
                </a:lnTo>
                <a:cubicBezTo>
                  <a:pt x="143267" y="57927"/>
                  <a:pt x="152928" y="46251"/>
                  <a:pt x="166696" y="41263"/>
                </a:cubicBezTo>
                <a:lnTo>
                  <a:pt x="177436" y="39407"/>
                </a:lnTo>
                <a:lnTo>
                  <a:pt x="195264" y="34729"/>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sp>
        <p:nvSpPr>
          <p:cNvPr id="15" name="Полилиния 14"/>
          <p:cNvSpPr/>
          <p:nvPr/>
        </p:nvSpPr>
        <p:spPr>
          <a:xfrm>
            <a:off x="2554031" y="3534439"/>
            <a:ext cx="936670" cy="1106631"/>
          </a:xfrm>
          <a:custGeom>
            <a:avLst/>
            <a:gdLst/>
            <a:ahLst/>
            <a:cxnLst/>
            <a:rect l="l" t="t" r="r" b="b"/>
            <a:pathLst>
              <a:path w="787542" h="1115390">
                <a:moveTo>
                  <a:pt x="458269" y="689116"/>
                </a:moveTo>
                <a:lnTo>
                  <a:pt x="498899" y="689116"/>
                </a:lnTo>
                <a:lnTo>
                  <a:pt x="498899" y="774841"/>
                </a:lnTo>
                <a:lnTo>
                  <a:pt x="446772" y="774841"/>
                </a:lnTo>
                <a:cubicBezTo>
                  <a:pt x="454437" y="741727"/>
                  <a:pt x="458269" y="713859"/>
                  <a:pt x="458269" y="691237"/>
                </a:cubicBezTo>
                <a:close/>
                <a:moveTo>
                  <a:pt x="636491" y="682196"/>
                </a:moveTo>
                <a:lnTo>
                  <a:pt x="650890" y="682196"/>
                </a:lnTo>
                <a:cubicBezTo>
                  <a:pt x="660340" y="682196"/>
                  <a:pt x="666777" y="683982"/>
                  <a:pt x="670200" y="687554"/>
                </a:cubicBezTo>
                <a:cubicBezTo>
                  <a:pt x="673623" y="691125"/>
                  <a:pt x="675335" y="695479"/>
                  <a:pt x="675335" y="700613"/>
                </a:cubicBezTo>
                <a:cubicBezTo>
                  <a:pt x="675335" y="705897"/>
                  <a:pt x="673363" y="710231"/>
                  <a:pt x="669419" y="713617"/>
                </a:cubicBezTo>
                <a:cubicBezTo>
                  <a:pt x="665475" y="717003"/>
                  <a:pt x="658629" y="718696"/>
                  <a:pt x="648881" y="718696"/>
                </a:cubicBezTo>
                <a:lnTo>
                  <a:pt x="636491" y="718696"/>
                </a:lnTo>
                <a:close/>
                <a:moveTo>
                  <a:pt x="284066" y="682196"/>
                </a:moveTo>
                <a:lnTo>
                  <a:pt x="298465" y="682196"/>
                </a:lnTo>
                <a:cubicBezTo>
                  <a:pt x="307915" y="682196"/>
                  <a:pt x="314352" y="683982"/>
                  <a:pt x="317775" y="687554"/>
                </a:cubicBezTo>
                <a:cubicBezTo>
                  <a:pt x="321198" y="691125"/>
                  <a:pt x="322910" y="695479"/>
                  <a:pt x="322910" y="700613"/>
                </a:cubicBezTo>
                <a:cubicBezTo>
                  <a:pt x="322910" y="705897"/>
                  <a:pt x="320938" y="710231"/>
                  <a:pt x="316994" y="713617"/>
                </a:cubicBezTo>
                <a:cubicBezTo>
                  <a:pt x="313050" y="717003"/>
                  <a:pt x="306204" y="718696"/>
                  <a:pt x="296456" y="718696"/>
                </a:cubicBezTo>
                <a:lnTo>
                  <a:pt x="284066" y="718696"/>
                </a:lnTo>
                <a:close/>
                <a:moveTo>
                  <a:pt x="585703" y="648933"/>
                </a:moveTo>
                <a:lnTo>
                  <a:pt x="585703" y="812569"/>
                </a:lnTo>
                <a:lnTo>
                  <a:pt x="636491" y="812569"/>
                </a:lnTo>
                <a:lnTo>
                  <a:pt x="636491" y="751847"/>
                </a:lnTo>
                <a:lnTo>
                  <a:pt x="664173" y="751847"/>
                </a:lnTo>
                <a:cubicBezTo>
                  <a:pt x="684562" y="751847"/>
                  <a:pt x="699724" y="747196"/>
                  <a:pt x="709658" y="737895"/>
                </a:cubicBezTo>
                <a:cubicBezTo>
                  <a:pt x="719593" y="728593"/>
                  <a:pt x="724560" y="715682"/>
                  <a:pt x="724560" y="699162"/>
                </a:cubicBezTo>
                <a:cubicBezTo>
                  <a:pt x="724560" y="683089"/>
                  <a:pt x="720002" y="670699"/>
                  <a:pt x="710886" y="661992"/>
                </a:cubicBezTo>
                <a:cubicBezTo>
                  <a:pt x="701770" y="653286"/>
                  <a:pt x="688060" y="648933"/>
                  <a:pt x="669754" y="648933"/>
                </a:cubicBezTo>
                <a:close/>
                <a:moveTo>
                  <a:pt x="412281" y="648933"/>
                </a:moveTo>
                <a:lnTo>
                  <a:pt x="412281" y="685433"/>
                </a:lnTo>
                <a:cubicBezTo>
                  <a:pt x="412281" y="718621"/>
                  <a:pt x="407556" y="748424"/>
                  <a:pt x="398105" y="774841"/>
                </a:cubicBezTo>
                <a:lnTo>
                  <a:pt x="381250" y="774841"/>
                </a:lnTo>
                <a:lnTo>
                  <a:pt x="381250" y="848176"/>
                </a:lnTo>
                <a:lnTo>
                  <a:pt x="421880" y="848176"/>
                </a:lnTo>
                <a:lnTo>
                  <a:pt x="421880" y="812569"/>
                </a:lnTo>
                <a:lnTo>
                  <a:pt x="526358" y="812569"/>
                </a:lnTo>
                <a:lnTo>
                  <a:pt x="526358" y="848176"/>
                </a:lnTo>
                <a:lnTo>
                  <a:pt x="567100" y="848176"/>
                </a:lnTo>
                <a:lnTo>
                  <a:pt x="567100" y="774841"/>
                </a:lnTo>
                <a:lnTo>
                  <a:pt x="549463" y="774841"/>
                </a:lnTo>
                <a:lnTo>
                  <a:pt x="549463" y="648933"/>
                </a:lnTo>
                <a:close/>
                <a:moveTo>
                  <a:pt x="233278" y="648933"/>
                </a:moveTo>
                <a:lnTo>
                  <a:pt x="233278" y="812569"/>
                </a:lnTo>
                <a:lnTo>
                  <a:pt x="284066" y="812569"/>
                </a:lnTo>
                <a:lnTo>
                  <a:pt x="284066" y="751847"/>
                </a:lnTo>
                <a:lnTo>
                  <a:pt x="311748" y="751847"/>
                </a:lnTo>
                <a:cubicBezTo>
                  <a:pt x="332137" y="751847"/>
                  <a:pt x="347299" y="747196"/>
                  <a:pt x="357233" y="737895"/>
                </a:cubicBezTo>
                <a:cubicBezTo>
                  <a:pt x="367168" y="728593"/>
                  <a:pt x="372135" y="715682"/>
                  <a:pt x="372135" y="699162"/>
                </a:cubicBezTo>
                <a:cubicBezTo>
                  <a:pt x="372135" y="683089"/>
                  <a:pt x="367577" y="670699"/>
                  <a:pt x="358461" y="661992"/>
                </a:cubicBezTo>
                <a:cubicBezTo>
                  <a:pt x="349345" y="653286"/>
                  <a:pt x="335635" y="648933"/>
                  <a:pt x="317329" y="648933"/>
                </a:cubicBezTo>
                <a:close/>
                <a:moveTo>
                  <a:pt x="131331" y="646142"/>
                </a:moveTo>
                <a:cubicBezTo>
                  <a:pt x="104021" y="646142"/>
                  <a:pt x="83017" y="653435"/>
                  <a:pt x="68321" y="668020"/>
                </a:cubicBezTo>
                <a:cubicBezTo>
                  <a:pt x="53624" y="682605"/>
                  <a:pt x="46275" y="703143"/>
                  <a:pt x="46275" y="729635"/>
                </a:cubicBezTo>
                <a:cubicBezTo>
                  <a:pt x="46275" y="757242"/>
                  <a:pt x="53549" y="778432"/>
                  <a:pt x="68097" y="793203"/>
                </a:cubicBezTo>
                <a:cubicBezTo>
                  <a:pt x="82645" y="807974"/>
                  <a:pt x="103053" y="815360"/>
                  <a:pt x="129322" y="815360"/>
                </a:cubicBezTo>
                <a:cubicBezTo>
                  <a:pt x="152985" y="815360"/>
                  <a:pt x="171161" y="810690"/>
                  <a:pt x="183848" y="801351"/>
                </a:cubicBezTo>
                <a:cubicBezTo>
                  <a:pt x="196536" y="792012"/>
                  <a:pt x="205410" y="779901"/>
                  <a:pt x="210470" y="765019"/>
                </a:cubicBezTo>
                <a:lnTo>
                  <a:pt x="162919" y="752182"/>
                </a:lnTo>
                <a:cubicBezTo>
                  <a:pt x="158306" y="769000"/>
                  <a:pt x="147702" y="777408"/>
                  <a:pt x="131107" y="777408"/>
                </a:cubicBezTo>
                <a:cubicBezTo>
                  <a:pt x="111760" y="777408"/>
                  <a:pt x="100709" y="766953"/>
                  <a:pt x="97956" y="746043"/>
                </a:cubicBezTo>
                <a:lnTo>
                  <a:pt x="147293" y="746043"/>
                </a:lnTo>
                <a:lnTo>
                  <a:pt x="147293" y="715682"/>
                </a:lnTo>
                <a:lnTo>
                  <a:pt x="97733" y="715682"/>
                </a:lnTo>
                <a:cubicBezTo>
                  <a:pt x="100933" y="694623"/>
                  <a:pt x="112132" y="684093"/>
                  <a:pt x="131331" y="684093"/>
                </a:cubicBezTo>
                <a:cubicBezTo>
                  <a:pt x="146288" y="684093"/>
                  <a:pt x="156259" y="690939"/>
                  <a:pt x="161245" y="704632"/>
                </a:cubicBezTo>
                <a:lnTo>
                  <a:pt x="206787" y="687330"/>
                </a:lnTo>
                <a:cubicBezTo>
                  <a:pt x="193243" y="659871"/>
                  <a:pt x="168091" y="646142"/>
                  <a:pt x="131331" y="646142"/>
                </a:cubicBezTo>
                <a:close/>
                <a:moveTo>
                  <a:pt x="182174" y="134714"/>
                </a:moveTo>
                <a:lnTo>
                  <a:pt x="275727" y="134714"/>
                </a:lnTo>
                <a:lnTo>
                  <a:pt x="275727" y="250536"/>
                </a:lnTo>
                <a:lnTo>
                  <a:pt x="228950" y="279492"/>
                </a:lnTo>
                <a:lnTo>
                  <a:pt x="182174" y="250536"/>
                </a:lnTo>
                <a:close/>
                <a:moveTo>
                  <a:pt x="233577" y="41770"/>
                </a:moveTo>
                <a:lnTo>
                  <a:pt x="190664" y="84682"/>
                </a:lnTo>
                <a:lnTo>
                  <a:pt x="114512" y="84682"/>
                </a:lnTo>
                <a:lnTo>
                  <a:pt x="114512" y="160835"/>
                </a:lnTo>
                <a:lnTo>
                  <a:pt x="71629" y="203716"/>
                </a:lnTo>
                <a:lnTo>
                  <a:pt x="114512" y="246598"/>
                </a:lnTo>
                <a:lnTo>
                  <a:pt x="114512" y="313708"/>
                </a:lnTo>
                <a:lnTo>
                  <a:pt x="181624" y="313709"/>
                </a:lnTo>
                <a:lnTo>
                  <a:pt x="233577" y="365663"/>
                </a:lnTo>
                <a:lnTo>
                  <a:pt x="285530" y="313709"/>
                </a:lnTo>
                <a:lnTo>
                  <a:pt x="343540" y="313709"/>
                </a:lnTo>
                <a:lnTo>
                  <a:pt x="343540" y="255700"/>
                </a:lnTo>
                <a:lnTo>
                  <a:pt x="395523" y="203716"/>
                </a:lnTo>
                <a:lnTo>
                  <a:pt x="343540" y="151733"/>
                </a:lnTo>
                <a:lnTo>
                  <a:pt x="343538" y="84682"/>
                </a:lnTo>
                <a:lnTo>
                  <a:pt x="276488" y="84682"/>
                </a:lnTo>
                <a:close/>
                <a:moveTo>
                  <a:pt x="0" y="5863"/>
                </a:moveTo>
                <a:lnTo>
                  <a:pt x="455068" y="5863"/>
                </a:lnTo>
                <a:lnTo>
                  <a:pt x="455068" y="342922"/>
                </a:lnTo>
                <a:lnTo>
                  <a:pt x="783778" y="342922"/>
                </a:lnTo>
                <a:lnTo>
                  <a:pt x="783778" y="1115390"/>
                </a:lnTo>
                <a:lnTo>
                  <a:pt x="0" y="1115390"/>
                </a:lnTo>
                <a:close/>
                <a:moveTo>
                  <a:pt x="494382" y="0"/>
                </a:moveTo>
                <a:lnTo>
                  <a:pt x="787542" y="305978"/>
                </a:lnTo>
                <a:lnTo>
                  <a:pt x="494382" y="305978"/>
                </a:lnTo>
                <a:close/>
              </a:path>
            </a:pathLst>
          </a:custGeom>
          <a:solidFill>
            <a:srgbClr val="1829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6" name="TextBox 15"/>
          <p:cNvSpPr txBox="1"/>
          <p:nvPr/>
        </p:nvSpPr>
        <p:spPr>
          <a:xfrm>
            <a:off x="620669" y="2055466"/>
            <a:ext cx="4772460" cy="1200329"/>
          </a:xfrm>
          <a:prstGeom prst="rect">
            <a:avLst/>
          </a:prstGeom>
          <a:noFill/>
        </p:spPr>
        <p:txBody>
          <a:bodyPr wrap="none" rtlCol="0">
            <a:spAutoFit/>
          </a:bodyPr>
          <a:lstStyle/>
          <a:p>
            <a:pPr algn="ctr"/>
            <a:r>
              <a:rPr lang="uk-UA" dirty="0" err="1">
                <a:solidFill>
                  <a:srgbClr val="182947"/>
                </a:solidFill>
                <a:latin typeface="Proxima Nova Rg" panose="02000506030000020004" pitchFamily="2" charset="0"/>
                <a:cs typeface="Arial" panose="020B0604020202020204" pitchFamily="34" charset="0"/>
              </a:rPr>
              <a:t>Внесено</a:t>
            </a:r>
            <a:r>
              <a:rPr lang="uk-UA" dirty="0">
                <a:solidFill>
                  <a:srgbClr val="182947"/>
                </a:solidFill>
                <a:latin typeface="Proxima Nova Rg" panose="02000506030000020004" pitchFamily="2" charset="0"/>
                <a:cs typeface="Arial" panose="020B0604020202020204" pitchFamily="34" charset="0"/>
              </a:rPr>
              <a:t> відомості до</a:t>
            </a:r>
          </a:p>
          <a:p>
            <a:pPr algn="ctr"/>
            <a:r>
              <a:rPr lang="uk-UA" dirty="0">
                <a:solidFill>
                  <a:srgbClr val="182947"/>
                </a:solidFill>
                <a:latin typeface="Proxima Nova Rg" panose="02000506030000020004" pitchFamily="2" charset="0"/>
                <a:cs typeface="Arial" panose="020B0604020202020204" pitchFamily="34" charset="0"/>
              </a:rPr>
              <a:t>Єдиного реєстру досудових розслідувань</a:t>
            </a:r>
          </a:p>
          <a:p>
            <a:pPr algn="ctr"/>
            <a:r>
              <a:rPr lang="uk-UA" dirty="0">
                <a:solidFill>
                  <a:srgbClr val="182947"/>
                </a:solidFill>
                <a:latin typeface="Proxima Nova Rg" panose="02000506030000020004" pitchFamily="2" charset="0"/>
                <a:cs typeface="Arial" panose="020B0604020202020204" pitchFamily="34" charset="0"/>
              </a:rPr>
              <a:t>за матеріалами ПОГ</a:t>
            </a:r>
          </a:p>
          <a:p>
            <a:endParaRPr lang="uk-UA" dirty="0"/>
          </a:p>
        </p:txBody>
      </p:sp>
      <p:cxnSp>
        <p:nvCxnSpPr>
          <p:cNvPr id="22" name="Прямая соединительная линия 21"/>
          <p:cNvCxnSpPr/>
          <p:nvPr/>
        </p:nvCxnSpPr>
        <p:spPr>
          <a:xfrm flipH="1">
            <a:off x="6013798" y="2144046"/>
            <a:ext cx="16332" cy="4286835"/>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3" name="TextBox 2"/>
          <p:cNvSpPr txBox="1"/>
          <p:nvPr/>
        </p:nvSpPr>
        <p:spPr>
          <a:xfrm>
            <a:off x="228600" y="859161"/>
            <a:ext cx="793807" cy="523220"/>
          </a:xfrm>
          <a:prstGeom prst="rect">
            <a:avLst/>
          </a:prstGeom>
          <a:noFill/>
        </p:spPr>
        <p:txBody>
          <a:bodyPr wrap="none" rtlCol="0">
            <a:spAutoFit/>
          </a:bodyPr>
          <a:lstStyle/>
          <a:p>
            <a:r>
              <a:rPr lang="uk-UA" sz="2800" b="1" dirty="0">
                <a:solidFill>
                  <a:schemeClr val="bg1"/>
                </a:solidFill>
                <a:latin typeface="Proxima Nova Lt" panose="02000506030000020004" pitchFamily="2" charset="0"/>
              </a:rPr>
              <a:t>2021</a:t>
            </a:r>
          </a:p>
        </p:txBody>
      </p:sp>
      <p:sp>
        <p:nvSpPr>
          <p:cNvPr id="37" name="TextBox 36"/>
          <p:cNvSpPr txBox="1"/>
          <p:nvPr/>
        </p:nvSpPr>
        <p:spPr>
          <a:xfrm>
            <a:off x="646983" y="5129210"/>
            <a:ext cx="994183"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3/3</a:t>
            </a:r>
          </a:p>
        </p:txBody>
      </p:sp>
      <p:sp>
        <p:nvSpPr>
          <p:cNvPr id="30" name="TextBox 29"/>
          <p:cNvSpPr txBox="1"/>
          <p:nvPr/>
        </p:nvSpPr>
        <p:spPr>
          <a:xfrm>
            <a:off x="6927934" y="1970452"/>
            <a:ext cx="4607352" cy="1200329"/>
          </a:xfrm>
          <a:prstGeom prst="rect">
            <a:avLst/>
          </a:prstGeom>
          <a:noFill/>
        </p:spPr>
        <p:txBody>
          <a:bodyPr wrap="none" rtlCol="0">
            <a:spAutoFit/>
          </a:bodyPr>
          <a:lstStyle/>
          <a:p>
            <a:pPr algn="ctr"/>
            <a:r>
              <a:rPr lang="uk-UA" dirty="0">
                <a:solidFill>
                  <a:srgbClr val="182947"/>
                </a:solidFill>
                <a:latin typeface="Proxima Nova Rg" panose="02000506030000020004" pitchFamily="2" charset="0"/>
              </a:rPr>
              <a:t>Розкрито кримінальних правопорушень</a:t>
            </a:r>
          </a:p>
          <a:p>
            <a:pPr algn="ctr"/>
            <a:r>
              <a:rPr lang="uk-UA" dirty="0">
                <a:solidFill>
                  <a:srgbClr val="182947"/>
                </a:solidFill>
                <a:latin typeface="Proxima Nova Rg" panose="02000506030000020004" pitchFamily="2" charset="0"/>
              </a:rPr>
              <a:t>ПОГ самостійно</a:t>
            </a:r>
          </a:p>
          <a:p>
            <a:pPr algn="ctr"/>
            <a:r>
              <a:rPr lang="uk-UA" dirty="0">
                <a:solidFill>
                  <a:srgbClr val="182947"/>
                </a:solidFill>
                <a:latin typeface="Proxima Nova Rg" panose="02000506030000020004" pitchFamily="2" charset="0"/>
              </a:rPr>
              <a:t>та спільно з іншими структурними</a:t>
            </a:r>
          </a:p>
          <a:p>
            <a:pPr algn="ctr"/>
            <a:r>
              <a:rPr lang="uk-UA" dirty="0">
                <a:solidFill>
                  <a:srgbClr val="182947"/>
                </a:solidFill>
                <a:latin typeface="Proxima Nova Rg" panose="02000506030000020004" pitchFamily="2" charset="0"/>
              </a:rPr>
              <a:t>підрозділами НПУ </a:t>
            </a:r>
          </a:p>
        </p:txBody>
      </p:sp>
      <p:pic>
        <p:nvPicPr>
          <p:cNvPr id="31" name="Рисунок 26"/>
          <p:cNvPicPr>
            <a:picLocks noChangeAspect="1"/>
          </p:cNvPicPr>
          <p:nvPr/>
        </p:nvPicPr>
        <p:blipFill>
          <a:blip r:embed="rId4" cstate="print">
            <a:duotone>
              <a:schemeClr val="accent5">
                <a:shade val="45000"/>
                <a:satMod val="135000"/>
              </a:schemeClr>
              <a:prstClr val="white"/>
            </a:duotone>
            <a:lum bright="-40000" contrast="-40000"/>
          </a:blip>
          <a:srcRect/>
          <a:stretch>
            <a:fillRect/>
          </a:stretch>
        </p:blipFill>
        <p:spPr bwMode="auto">
          <a:xfrm>
            <a:off x="8595038" y="3358898"/>
            <a:ext cx="1273135" cy="1282172"/>
          </a:xfrm>
          <a:prstGeom prst="rect">
            <a:avLst/>
          </a:prstGeom>
          <a:noFill/>
          <a:ln w="9525">
            <a:noFill/>
            <a:miter lim="800000"/>
            <a:headEnd/>
            <a:tailEnd/>
          </a:ln>
        </p:spPr>
      </p:pic>
      <p:sp>
        <p:nvSpPr>
          <p:cNvPr id="32" name="TextBox 31"/>
          <p:cNvSpPr txBox="1"/>
          <p:nvPr/>
        </p:nvSpPr>
        <p:spPr>
          <a:xfrm>
            <a:off x="7263760" y="5129209"/>
            <a:ext cx="994183" cy="1015663"/>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uk-UA" sz="6000" dirty="0">
                <a:solidFill>
                  <a:srgbClr val="FFC000"/>
                </a:solidFill>
                <a:latin typeface="Proxima Nova Rg" panose="02000506030000020004" pitchFamily="2" charset="0"/>
              </a:rPr>
              <a:t>2/2</a:t>
            </a:r>
          </a:p>
        </p:txBody>
      </p:sp>
    </p:spTree>
    <p:extLst>
      <p:ext uri="{BB962C8B-B14F-4D97-AF65-F5344CB8AC3E}">
        <p14:creationId xmlns:p14="http://schemas.microsoft.com/office/powerpoint/2010/main" val="21276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0"/>
            <a:ext cx="12192073" cy="6857960"/>
          </a:xfrm>
          <a:prstGeom prst="rect">
            <a:avLst/>
          </a:prstGeom>
        </p:spPr>
      </p:pic>
      <p:sp>
        <p:nvSpPr>
          <p:cNvPr id="4" name="TextBox 3"/>
          <p:cNvSpPr txBox="1"/>
          <p:nvPr/>
        </p:nvSpPr>
        <p:spPr>
          <a:xfrm>
            <a:off x="228600" y="428274"/>
            <a:ext cx="6308137"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КРИМІНАЛЬНІ ПРАВОПОРУШЕННЯ</a:t>
            </a:r>
          </a:p>
          <a:p>
            <a:endParaRPr lang="uk-UA" sz="2800" dirty="0">
              <a:solidFill>
                <a:schemeClr val="bg1"/>
              </a:solidFill>
              <a:latin typeface="Proxima Nova Rg" panose="02000506030000020004" pitchFamily="2" charset="0"/>
            </a:endParaRPr>
          </a:p>
        </p:txBody>
      </p:sp>
      <p:sp>
        <p:nvSpPr>
          <p:cNvPr id="5" name="TextBox 4"/>
          <p:cNvSpPr txBox="1"/>
          <p:nvPr/>
        </p:nvSpPr>
        <p:spPr>
          <a:xfrm>
            <a:off x="228600" y="859161"/>
            <a:ext cx="793807" cy="523220"/>
          </a:xfrm>
          <a:prstGeom prst="rect">
            <a:avLst/>
          </a:prstGeom>
          <a:noFill/>
        </p:spPr>
        <p:txBody>
          <a:bodyPr wrap="none" rtlCol="0">
            <a:spAutoFit/>
          </a:bodyPr>
          <a:lstStyle/>
          <a:p>
            <a:r>
              <a:rPr lang="uk-UA" sz="2800" b="1" dirty="0">
                <a:solidFill>
                  <a:schemeClr val="bg1"/>
                </a:solidFill>
                <a:latin typeface="Proxima Nova Lt" panose="02000506030000020004" pitchFamily="2" charset="0"/>
              </a:rPr>
              <a:t>2021</a:t>
            </a:r>
          </a:p>
        </p:txBody>
      </p:sp>
      <p:pic>
        <p:nvPicPr>
          <p:cNvPr id="6" name="Рисунок 183"/>
          <p:cNvPicPr preferRelativeResize="0">
            <a:picLocks/>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006" y="2210516"/>
            <a:ext cx="948883" cy="85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421889" y="2286547"/>
            <a:ext cx="2712602"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Зберігання</a:t>
            </a:r>
          </a:p>
          <a:p>
            <a:r>
              <a:rPr lang="uk-UA" sz="2000" dirty="0">
                <a:solidFill>
                  <a:srgbClr val="182947"/>
                </a:solidFill>
                <a:latin typeface="Proxima Nova Rg" panose="02000506030000020004" pitchFamily="2" charset="0"/>
              </a:rPr>
              <a:t>наркотичних засобів</a:t>
            </a:r>
          </a:p>
        </p:txBody>
      </p:sp>
      <p:pic>
        <p:nvPicPr>
          <p:cNvPr id="11" name="Рисунок 134"/>
          <p:cNvPicPr preferRelativeResize="0">
            <a:picLocks/>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3693" y="5696956"/>
            <a:ext cx="917658" cy="82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1421889" y="5754058"/>
            <a:ext cx="2674130" cy="707886"/>
          </a:xfrm>
          <a:prstGeom prst="rect">
            <a:avLst/>
          </a:prstGeom>
          <a:noFill/>
        </p:spPr>
        <p:txBody>
          <a:bodyPr wrap="none" rtlCol="0">
            <a:spAutoFit/>
          </a:bodyPr>
          <a:lstStyle/>
          <a:p>
            <a:r>
              <a:rPr lang="uk-UA" sz="2000" dirty="0">
                <a:solidFill>
                  <a:srgbClr val="182947"/>
                </a:solidFill>
                <a:latin typeface="Proxima Nova Rg" panose="02000506030000020004" pitchFamily="2" charset="0"/>
              </a:rPr>
              <a:t>Нанесення</a:t>
            </a:r>
          </a:p>
          <a:p>
            <a:r>
              <a:rPr lang="uk-UA" sz="2000" dirty="0">
                <a:solidFill>
                  <a:srgbClr val="182947"/>
                </a:solidFill>
                <a:latin typeface="Proxima Nova Rg" panose="02000506030000020004" pitchFamily="2" charset="0"/>
              </a:rPr>
              <a:t>тілесних ушкоджень</a:t>
            </a:r>
          </a:p>
        </p:txBody>
      </p:sp>
      <p:sp>
        <p:nvSpPr>
          <p:cNvPr id="15" name="TextBox 14"/>
          <p:cNvSpPr txBox="1"/>
          <p:nvPr/>
        </p:nvSpPr>
        <p:spPr>
          <a:xfrm>
            <a:off x="1692433" y="3957694"/>
            <a:ext cx="1519968"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Підробка</a:t>
            </a:r>
          </a:p>
          <a:p>
            <a:r>
              <a:rPr lang="uk-UA" sz="2000" dirty="0">
                <a:solidFill>
                  <a:srgbClr val="182947"/>
                </a:solidFill>
                <a:latin typeface="Proxima Nova Lt" panose="02000506030000020004" pitchFamily="2" charset="0"/>
              </a:rPr>
              <a:t>документів</a:t>
            </a:r>
          </a:p>
        </p:txBody>
      </p:sp>
      <p:pic>
        <p:nvPicPr>
          <p:cNvPr id="16" name="Рисунок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2929" y="3922045"/>
            <a:ext cx="779185" cy="779185"/>
          </a:xfrm>
          <a:prstGeom prst="rect">
            <a:avLst/>
          </a:prstGeom>
        </p:spPr>
      </p:pic>
      <p:sp>
        <p:nvSpPr>
          <p:cNvPr id="17" name="TextBox 16"/>
          <p:cNvSpPr txBox="1"/>
          <p:nvPr/>
        </p:nvSpPr>
        <p:spPr>
          <a:xfrm>
            <a:off x="4686802" y="2386958"/>
            <a:ext cx="508473"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1/1</a:t>
            </a:r>
          </a:p>
        </p:txBody>
      </p:sp>
      <p:sp>
        <p:nvSpPr>
          <p:cNvPr id="19" name="TextBox 18"/>
          <p:cNvSpPr txBox="1"/>
          <p:nvPr/>
        </p:nvSpPr>
        <p:spPr>
          <a:xfrm>
            <a:off x="4686801" y="5877168"/>
            <a:ext cx="508473"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1/1</a:t>
            </a:r>
          </a:p>
        </p:txBody>
      </p:sp>
      <p:sp>
        <p:nvSpPr>
          <p:cNvPr id="21" name="TextBox 20"/>
          <p:cNvSpPr txBox="1"/>
          <p:nvPr/>
        </p:nvSpPr>
        <p:spPr>
          <a:xfrm>
            <a:off x="4686800" y="4080804"/>
            <a:ext cx="508473" cy="461665"/>
          </a:xfrm>
          <a:prstGeom prst="rect">
            <a:avLst/>
          </a:prstGeom>
          <a:noFill/>
        </p:spPr>
        <p:txBody>
          <a:bodyPr wrap="none" rtlCol="0">
            <a:spAutoFit/>
          </a:bodyPr>
          <a:lstStyle/>
          <a:p>
            <a:r>
              <a:rPr lang="uk-UA" sz="2400" dirty="0">
                <a:solidFill>
                  <a:srgbClr val="182947"/>
                </a:solidFill>
                <a:latin typeface="Proxima Nova Rg" panose="02000506030000020004" pitchFamily="2" charset="0"/>
              </a:rPr>
              <a:t>1/1</a:t>
            </a:r>
          </a:p>
        </p:txBody>
      </p:sp>
    </p:spTree>
    <p:extLst>
      <p:ext uri="{BB962C8B-B14F-4D97-AF65-F5344CB8AC3E}">
        <p14:creationId xmlns:p14="http://schemas.microsoft.com/office/powerpoint/2010/main" val="567844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a:stretch>
            <a:fillRect/>
          </a:stretch>
        </p:blipFill>
        <p:spPr>
          <a:xfrm>
            <a:off x="0" y="1662658"/>
            <a:ext cx="6108700" cy="3436144"/>
          </a:xfrm>
          <a:prstGeom prst="rect">
            <a:avLst/>
          </a:prstGeom>
        </p:spPr>
      </p:pic>
      <p:pic>
        <p:nvPicPr>
          <p:cNvPr id="5" name="Рисунок 4"/>
          <p:cNvPicPr>
            <a:picLocks noChangeAspect="1"/>
          </p:cNvPicPr>
          <p:nvPr/>
        </p:nvPicPr>
        <p:blipFill>
          <a:blip r:embed="rId4"/>
          <a:stretch>
            <a:fillRect/>
          </a:stretch>
        </p:blipFill>
        <p:spPr>
          <a:xfrm>
            <a:off x="6105878" y="1675358"/>
            <a:ext cx="6086122" cy="3423444"/>
          </a:xfrm>
          <a:prstGeom prst="rect">
            <a:avLst/>
          </a:prstGeom>
        </p:spPr>
      </p:pic>
    </p:spTree>
    <p:extLst>
      <p:ext uri="{BB962C8B-B14F-4D97-AF65-F5344CB8AC3E}">
        <p14:creationId xmlns:p14="http://schemas.microsoft.com/office/powerpoint/2010/main" val="1838811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a:stretch>
            <a:fillRect/>
          </a:stretch>
        </p:blipFill>
        <p:spPr>
          <a:xfrm>
            <a:off x="-1" y="1652485"/>
            <a:ext cx="6207209" cy="3491555"/>
          </a:xfrm>
          <a:prstGeom prst="rect">
            <a:avLst/>
          </a:prstGeom>
        </p:spPr>
      </p:pic>
      <p:pic>
        <p:nvPicPr>
          <p:cNvPr id="5" name="Рисунок 4"/>
          <p:cNvPicPr>
            <a:picLocks noChangeAspect="1"/>
          </p:cNvPicPr>
          <p:nvPr/>
        </p:nvPicPr>
        <p:blipFill>
          <a:blip r:embed="rId4"/>
          <a:stretch>
            <a:fillRect/>
          </a:stretch>
        </p:blipFill>
        <p:spPr>
          <a:xfrm>
            <a:off x="6003909" y="1663199"/>
            <a:ext cx="6188163" cy="3480842"/>
          </a:xfrm>
          <a:prstGeom prst="rect">
            <a:avLst/>
          </a:prstGeom>
        </p:spPr>
      </p:pic>
    </p:spTree>
    <p:extLst>
      <p:ext uri="{BB962C8B-B14F-4D97-AF65-F5344CB8AC3E}">
        <p14:creationId xmlns:p14="http://schemas.microsoft.com/office/powerpoint/2010/main" val="36862769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726" y="-38016"/>
            <a:ext cx="12258677" cy="6857960"/>
          </a:xfrm>
          <a:prstGeom prst="rect">
            <a:avLst/>
          </a:prstGeom>
        </p:spPr>
      </p:pic>
      <p:pic>
        <p:nvPicPr>
          <p:cNvPr id="6" name="Рисунок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6133" y="2127741"/>
            <a:ext cx="753535" cy="753535"/>
          </a:xfrm>
          <a:prstGeom prst="rect">
            <a:avLst/>
          </a:prstGeom>
        </p:spPr>
      </p:pic>
      <p:sp>
        <p:nvSpPr>
          <p:cNvPr id="8" name="TextBox 7"/>
          <p:cNvSpPr txBox="1"/>
          <p:nvPr/>
        </p:nvSpPr>
        <p:spPr>
          <a:xfrm>
            <a:off x="2815798" y="2242897"/>
            <a:ext cx="6987810"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населених пунктів на території громади</a:t>
            </a:r>
          </a:p>
        </p:txBody>
      </p:sp>
      <p:sp>
        <p:nvSpPr>
          <p:cNvPr id="9" name="TextBox 8"/>
          <p:cNvSpPr txBox="1"/>
          <p:nvPr/>
        </p:nvSpPr>
        <p:spPr>
          <a:xfrm>
            <a:off x="2098764" y="2212120"/>
            <a:ext cx="502061" cy="584775"/>
          </a:xfrm>
          <a:prstGeom prst="rect">
            <a:avLst/>
          </a:prstGeom>
          <a:noFill/>
        </p:spPr>
        <p:txBody>
          <a:bodyPr wrap="none" rtlCol="0">
            <a:spAutoFit/>
          </a:bodyPr>
          <a:lstStyle/>
          <a:p>
            <a:r>
              <a:rPr lang="uk-UA" sz="3200" dirty="0">
                <a:latin typeface="Proxima Nova Rg" panose="02000506030000020004" pitchFamily="2" charset="0"/>
              </a:rPr>
              <a:t>34</a:t>
            </a:r>
          </a:p>
        </p:txBody>
      </p:sp>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2296" y="3390964"/>
            <a:ext cx="812091" cy="757474"/>
          </a:xfrm>
          <a:prstGeom prst="rect">
            <a:avLst/>
          </a:prstGeom>
        </p:spPr>
      </p:pic>
      <p:sp>
        <p:nvSpPr>
          <p:cNvPr id="11" name="TextBox 10"/>
          <p:cNvSpPr txBox="1"/>
          <p:nvPr/>
        </p:nvSpPr>
        <p:spPr>
          <a:xfrm>
            <a:off x="2206711" y="3529158"/>
            <a:ext cx="189827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Проживає</a:t>
            </a:r>
          </a:p>
        </p:txBody>
      </p:sp>
      <p:sp>
        <p:nvSpPr>
          <p:cNvPr id="12" name="TextBox 11"/>
          <p:cNvSpPr txBox="1"/>
          <p:nvPr/>
        </p:nvSpPr>
        <p:spPr>
          <a:xfrm>
            <a:off x="4104988" y="3529158"/>
            <a:ext cx="873957" cy="523220"/>
          </a:xfrm>
          <a:prstGeom prst="rect">
            <a:avLst/>
          </a:prstGeom>
          <a:noFill/>
        </p:spPr>
        <p:txBody>
          <a:bodyPr wrap="none" rtlCol="0">
            <a:spAutoFit/>
          </a:bodyPr>
          <a:lstStyle/>
          <a:p>
            <a:r>
              <a:rPr lang="en-US" sz="2800" dirty="0">
                <a:solidFill>
                  <a:srgbClr val="182947"/>
                </a:solidFill>
                <a:latin typeface="Proxima Nova Lt" panose="02000506030000020004" pitchFamily="2" charset="0"/>
              </a:rPr>
              <a:t>13938</a:t>
            </a:r>
            <a:endParaRPr lang="uk-UA" sz="2800" dirty="0">
              <a:solidFill>
                <a:srgbClr val="182947"/>
              </a:solidFill>
              <a:latin typeface="Proxima Nova Lt" panose="02000506030000020004" pitchFamily="2" charset="0"/>
            </a:endParaRPr>
          </a:p>
        </p:txBody>
      </p:sp>
      <p:sp>
        <p:nvSpPr>
          <p:cNvPr id="14" name="TextBox 13"/>
          <p:cNvSpPr txBox="1"/>
          <p:nvPr/>
        </p:nvSpPr>
        <p:spPr>
          <a:xfrm>
            <a:off x="2697005" y="4815419"/>
            <a:ext cx="909255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Поліцейські офіцери громади, які обслуговують ОТГ</a:t>
            </a:r>
          </a:p>
        </p:txBody>
      </p:sp>
      <p:sp>
        <p:nvSpPr>
          <p:cNvPr id="16" name="Овал 15"/>
          <p:cNvSpPr/>
          <p:nvPr/>
        </p:nvSpPr>
        <p:spPr>
          <a:xfrm>
            <a:off x="900161" y="4600083"/>
            <a:ext cx="753535" cy="753535"/>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lang="uk-UA"/>
          </a:p>
        </p:txBody>
      </p:sp>
      <p:pic>
        <p:nvPicPr>
          <p:cNvPr id="13" name="Рисунок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8841" y="4698763"/>
            <a:ext cx="556176" cy="556176"/>
          </a:xfrm>
          <a:prstGeom prst="rect">
            <a:avLst/>
          </a:prstGeom>
        </p:spPr>
      </p:pic>
      <p:sp>
        <p:nvSpPr>
          <p:cNvPr id="18" name="TextBox 17"/>
          <p:cNvSpPr txBox="1"/>
          <p:nvPr/>
        </p:nvSpPr>
        <p:spPr>
          <a:xfrm>
            <a:off x="260272" y="579421"/>
            <a:ext cx="2105063"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МАРКІВСЬКА ОТГ</a:t>
            </a:r>
          </a:p>
        </p:txBody>
      </p:sp>
      <p:cxnSp>
        <p:nvCxnSpPr>
          <p:cNvPr id="19" name="Прямая соединительная линия 18"/>
          <p:cNvCxnSpPr/>
          <p:nvPr/>
        </p:nvCxnSpPr>
        <p:spPr>
          <a:xfrm flipH="1">
            <a:off x="1879251" y="1982579"/>
            <a:ext cx="17185" cy="3644023"/>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4" name="TextBox 3"/>
          <p:cNvSpPr txBox="1"/>
          <p:nvPr/>
        </p:nvSpPr>
        <p:spPr>
          <a:xfrm>
            <a:off x="5443572" y="3507829"/>
            <a:ext cx="1994457"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мешканців</a:t>
            </a:r>
          </a:p>
        </p:txBody>
      </p:sp>
      <p:sp>
        <p:nvSpPr>
          <p:cNvPr id="5" name="Прямоугольник 4"/>
          <p:cNvSpPr/>
          <p:nvPr/>
        </p:nvSpPr>
        <p:spPr>
          <a:xfrm>
            <a:off x="2697005" y="5334894"/>
            <a:ext cx="6096000" cy="678776"/>
          </a:xfrm>
          <a:prstGeom prst="rect">
            <a:avLst/>
          </a:prstGeom>
        </p:spPr>
        <p:txBody>
          <a:bodyPr>
            <a:spAutoFit/>
          </a:bodyPr>
          <a:lstStyle/>
          <a:p>
            <a:pPr lvl="0">
              <a:lnSpc>
                <a:spcPct val="107000"/>
              </a:lnSpc>
              <a:spcAft>
                <a:spcPts val="0"/>
              </a:spcAft>
            </a:pPr>
            <a:r>
              <a:rPr lang="uk-UA" spc="300" dirty="0">
                <a:solidFill>
                  <a:schemeClr val="tx2">
                    <a:lumMod val="75000"/>
                  </a:schemeClr>
                </a:solidFill>
                <a:latin typeface="Proxima Nova Lt" panose="02000506030000020004" pitchFamily="2" charset="0"/>
                <a:ea typeface="Calibri" panose="020F0502020204030204" pitchFamily="34" charset="0"/>
                <a:cs typeface="Times New Roman" panose="02020603050405020304" pitchFamily="18" charset="0"/>
              </a:rPr>
              <a:t>КАПЛЯ </a:t>
            </a:r>
            <a:r>
              <a:rPr lang="uk-UA" dirty="0">
                <a:solidFill>
                  <a:schemeClr val="tx2">
                    <a:lumMod val="75000"/>
                  </a:schemeClr>
                </a:solidFill>
                <a:latin typeface="Proxima Nova Lt" panose="02000506030000020004" pitchFamily="2" charset="0"/>
                <a:ea typeface="Calibri" panose="020F0502020204030204" pitchFamily="34" charset="0"/>
                <a:cs typeface="Times New Roman" panose="02020603050405020304" pitchFamily="18" charset="0"/>
              </a:rPr>
              <a:t>Валентин Вікторович</a:t>
            </a:r>
          </a:p>
          <a:p>
            <a:pPr lvl="0">
              <a:lnSpc>
                <a:spcPct val="107000"/>
              </a:lnSpc>
              <a:spcAft>
                <a:spcPts val="800"/>
              </a:spcAft>
            </a:pPr>
            <a:r>
              <a:rPr lang="uk-UA" spc="300" dirty="0">
                <a:solidFill>
                  <a:schemeClr val="tx2">
                    <a:lumMod val="75000"/>
                  </a:schemeClr>
                </a:solidFill>
                <a:latin typeface="Proxima Nova Lt" panose="02000506030000020004" pitchFamily="2" charset="0"/>
                <a:ea typeface="Calibri" panose="020F0502020204030204" pitchFamily="34" charset="0"/>
                <a:cs typeface="Times New Roman" panose="02020603050405020304" pitchFamily="18" charset="0"/>
              </a:rPr>
              <a:t>БІЛЯНСЬКИЙ</a:t>
            </a:r>
            <a:r>
              <a:rPr lang="uk-UA" dirty="0">
                <a:solidFill>
                  <a:schemeClr val="tx2">
                    <a:lumMod val="75000"/>
                  </a:schemeClr>
                </a:solidFill>
                <a:latin typeface="Proxima Nova Lt" panose="02000506030000020004" pitchFamily="2" charset="0"/>
                <a:ea typeface="Calibri" panose="020F0502020204030204" pitchFamily="34" charset="0"/>
                <a:cs typeface="Times New Roman" panose="02020603050405020304" pitchFamily="18" charset="0"/>
              </a:rPr>
              <a:t> Іван Іванович</a:t>
            </a:r>
            <a:endParaRPr lang="uk-UA" dirty="0">
              <a:solidFill>
                <a:schemeClr val="tx2">
                  <a:lumMod val="75000"/>
                </a:schemeClr>
              </a:solidFill>
              <a:effectLst/>
              <a:latin typeface="Proxima Nova Lt" panose="02000506030000020004" pitchFamily="2" charset="0"/>
              <a:ea typeface="Calibri" panose="020F0502020204030204" pitchFamily="34" charset="0"/>
              <a:cs typeface="Times New Roman" panose="02020603050405020304" pitchFamily="18" charset="0"/>
            </a:endParaRPr>
          </a:p>
        </p:txBody>
      </p:sp>
      <p:sp>
        <p:nvSpPr>
          <p:cNvPr id="7" name="TextBox 6"/>
          <p:cNvSpPr txBox="1"/>
          <p:nvPr/>
        </p:nvSpPr>
        <p:spPr>
          <a:xfrm>
            <a:off x="2206711" y="4753864"/>
            <a:ext cx="359394" cy="584775"/>
          </a:xfrm>
          <a:prstGeom prst="rect">
            <a:avLst/>
          </a:prstGeom>
          <a:noFill/>
        </p:spPr>
        <p:txBody>
          <a:bodyPr wrap="none" rtlCol="0">
            <a:spAutoFit/>
          </a:bodyPr>
          <a:lstStyle/>
          <a:p>
            <a:r>
              <a:rPr lang="uk-UA" sz="3200" b="1" dirty="0">
                <a:solidFill>
                  <a:schemeClr val="tx2">
                    <a:lumMod val="75000"/>
                  </a:schemeClr>
                </a:solidFill>
                <a:latin typeface="Proxima Nova Rg" panose="02000506030000020004" pitchFamily="2" charset="0"/>
              </a:rPr>
              <a:t>2</a:t>
            </a:r>
          </a:p>
        </p:txBody>
      </p:sp>
    </p:spTree>
    <p:extLst>
      <p:ext uri="{BB962C8B-B14F-4D97-AF65-F5344CB8AC3E}">
        <p14:creationId xmlns:p14="http://schemas.microsoft.com/office/powerpoint/2010/main" val="839602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3" name="Прямоугольник 2"/>
          <p:cNvSpPr/>
          <p:nvPr/>
        </p:nvSpPr>
        <p:spPr>
          <a:xfrm>
            <a:off x="304801" y="539253"/>
            <a:ext cx="6096000" cy="523220"/>
          </a:xfrm>
          <a:prstGeom prst="rect">
            <a:avLst/>
          </a:prstGeom>
        </p:spPr>
        <p:txBody>
          <a:bodyPr>
            <a:spAutoFit/>
          </a:bodyPr>
          <a:lstStyle/>
          <a:p>
            <a:pPr lvl="0"/>
            <a:r>
              <a:rPr lang="uk-UA" sz="2800" dirty="0">
                <a:solidFill>
                  <a:prstClr val="white"/>
                </a:solidFill>
                <a:latin typeface="Proxima Nova Rg" panose="02000506030000020004" pitchFamily="2" charset="0"/>
              </a:rPr>
              <a:t>ФОТОЗВІТ</a:t>
            </a:r>
          </a:p>
        </p:txBody>
      </p:sp>
      <p:pic>
        <p:nvPicPr>
          <p:cNvPr id="4" name="Рисунок 3"/>
          <p:cNvPicPr>
            <a:picLocks noChangeAspect="1"/>
          </p:cNvPicPr>
          <p:nvPr/>
        </p:nvPicPr>
        <p:blipFill>
          <a:blip r:embed="rId3"/>
          <a:stretch>
            <a:fillRect/>
          </a:stretch>
        </p:blipFill>
        <p:spPr>
          <a:xfrm>
            <a:off x="-1" y="1601686"/>
            <a:ext cx="7001125" cy="5256314"/>
          </a:xfrm>
          <a:prstGeom prst="rect">
            <a:avLst/>
          </a:prstGeom>
        </p:spPr>
      </p:pic>
      <p:pic>
        <p:nvPicPr>
          <p:cNvPr id="5" name="Рисунок 4"/>
          <p:cNvPicPr>
            <a:picLocks noChangeAspect="1"/>
          </p:cNvPicPr>
          <p:nvPr/>
        </p:nvPicPr>
        <p:blipFill rotWithShape="1">
          <a:blip r:embed="rId4"/>
          <a:srcRect t="12671" b="23670"/>
          <a:stretch/>
        </p:blipFill>
        <p:spPr>
          <a:xfrm>
            <a:off x="5939761" y="1600200"/>
            <a:ext cx="6252240" cy="5276850"/>
          </a:xfrm>
          <a:prstGeom prst="rect">
            <a:avLst/>
          </a:prstGeom>
        </p:spPr>
      </p:pic>
    </p:spTree>
    <p:extLst>
      <p:ext uri="{BB962C8B-B14F-4D97-AF65-F5344CB8AC3E}">
        <p14:creationId xmlns:p14="http://schemas.microsoft.com/office/powerpoint/2010/main" val="31711969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40"/>
            <a:ext cx="12192073" cy="6857960"/>
          </a:xfrm>
          <a:prstGeom prst="rect">
            <a:avLst/>
          </a:prstGeom>
        </p:spPr>
      </p:pic>
      <p:sp>
        <p:nvSpPr>
          <p:cNvPr id="4" name="TextBox 3"/>
          <p:cNvSpPr txBox="1"/>
          <p:nvPr/>
        </p:nvSpPr>
        <p:spPr>
          <a:xfrm>
            <a:off x="1340578" y="3740266"/>
            <a:ext cx="9510937" cy="1938992"/>
          </a:xfrm>
          <a:prstGeom prst="rect">
            <a:avLst/>
          </a:prstGeom>
          <a:ln w="28575"/>
        </p:spPr>
        <p:style>
          <a:lnRef idx="2">
            <a:schemeClr val="accent4"/>
          </a:lnRef>
          <a:fillRef idx="1">
            <a:schemeClr val="lt1"/>
          </a:fillRef>
          <a:effectRef idx="0">
            <a:schemeClr val="accent4"/>
          </a:effectRef>
          <a:fontRef idx="minor">
            <a:schemeClr val="dk1"/>
          </a:fontRef>
        </p:style>
        <p:txBody>
          <a:bodyPr wrap="none" rtlCol="0">
            <a:spAutoFit/>
          </a:bodyPr>
          <a:lstStyle/>
          <a:p>
            <a:pPr algn="ctr"/>
            <a:r>
              <a:rPr lang="uk-UA" sz="6000" dirty="0">
                <a:solidFill>
                  <a:srgbClr val="182947"/>
                </a:solidFill>
                <a:latin typeface="Proxima Nova Rg" panose="02000506030000020004" pitchFamily="2" charset="0"/>
              </a:rPr>
              <a:t>Тільки разом ми зробимо</a:t>
            </a:r>
          </a:p>
          <a:p>
            <a:pPr algn="ctr"/>
            <a:r>
              <a:rPr lang="uk-UA" sz="6000" dirty="0">
                <a:solidFill>
                  <a:srgbClr val="182947"/>
                </a:solidFill>
                <a:latin typeface="Proxima Nova Rg" panose="02000506030000020004" pitchFamily="2" charset="0"/>
              </a:rPr>
              <a:t> громаду безпечною!</a:t>
            </a:r>
          </a:p>
        </p:txBody>
      </p:sp>
    </p:spTree>
    <p:extLst>
      <p:ext uri="{BB962C8B-B14F-4D97-AF65-F5344CB8AC3E}">
        <p14:creationId xmlns:p14="http://schemas.microsoft.com/office/powerpoint/2010/main" val="2322654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2105063"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МАРКІВСЬКА ОТГ</a:t>
            </a: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109" y="2069331"/>
            <a:ext cx="868573" cy="868573"/>
          </a:xfrm>
          <a:prstGeom prst="rect">
            <a:avLst/>
          </a:prstGeom>
        </p:spPr>
      </p:pic>
      <p:sp>
        <p:nvSpPr>
          <p:cNvPr id="4" name="TextBox 3"/>
          <p:cNvSpPr txBox="1"/>
          <p:nvPr/>
        </p:nvSpPr>
        <p:spPr>
          <a:xfrm>
            <a:off x="1544453" y="2242007"/>
            <a:ext cx="5505033"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Реалізовано </a:t>
            </a:r>
            <a:r>
              <a:rPr lang="uk-UA" sz="2800" dirty="0" err="1">
                <a:solidFill>
                  <a:srgbClr val="182947"/>
                </a:solidFill>
                <a:latin typeface="Proxima Nova Lt" panose="02000506030000020004" pitchFamily="2" charset="0"/>
              </a:rPr>
              <a:t>безпекові</a:t>
            </a:r>
            <a:r>
              <a:rPr lang="uk-UA" sz="2800" dirty="0">
                <a:solidFill>
                  <a:srgbClr val="182947"/>
                </a:solidFill>
                <a:latin typeface="Proxima Nova Lt" panose="02000506030000020004" pitchFamily="2" charset="0"/>
              </a:rPr>
              <a:t> </a:t>
            </a:r>
            <a:r>
              <a:rPr lang="uk-UA" sz="2800" dirty="0" err="1">
                <a:solidFill>
                  <a:srgbClr val="182947"/>
                </a:solidFill>
                <a:latin typeface="Proxima Nova Lt" panose="02000506030000020004" pitchFamily="2" charset="0"/>
              </a:rPr>
              <a:t>проєкти</a:t>
            </a:r>
            <a:endParaRPr lang="uk-UA" sz="2800" dirty="0">
              <a:solidFill>
                <a:srgbClr val="182947"/>
              </a:solidFill>
              <a:latin typeface="Proxima Nova Lt" panose="02000506030000020004" pitchFamily="2" charset="0"/>
            </a:endParaRPr>
          </a:p>
        </p:txBody>
      </p:sp>
      <p:sp>
        <p:nvSpPr>
          <p:cNvPr id="17" name="Прямоугольник 16"/>
          <p:cNvSpPr/>
          <p:nvPr/>
        </p:nvSpPr>
        <p:spPr>
          <a:xfrm>
            <a:off x="9565516" y="1995785"/>
            <a:ext cx="978153" cy="1015663"/>
          </a:xfrm>
          <a:prstGeom prst="rect">
            <a:avLst/>
          </a:prstGeom>
        </p:spPr>
        <p:txBody>
          <a:bodyPr wrap="none">
            <a:spAutoFit/>
          </a:bodyPr>
          <a:lstStyle/>
          <a:p>
            <a:pPr lvl="0"/>
            <a:r>
              <a:rPr lang="uk-UA" sz="6000" dirty="0">
                <a:solidFill>
                  <a:srgbClr val="182947"/>
                </a:solidFill>
                <a:latin typeface="Proxima Nova Rg" panose="02000506030000020004" pitchFamily="2" charset="0"/>
              </a:rPr>
              <a:t>10</a:t>
            </a:r>
          </a:p>
        </p:txBody>
      </p:sp>
      <p:sp>
        <p:nvSpPr>
          <p:cNvPr id="21" name="TextBox 20"/>
          <p:cNvSpPr txBox="1"/>
          <p:nvPr/>
        </p:nvSpPr>
        <p:spPr>
          <a:xfrm>
            <a:off x="2948999" y="3515693"/>
            <a:ext cx="5453737" cy="954107"/>
          </a:xfrm>
          <a:prstGeom prst="rect">
            <a:avLst/>
          </a:prstGeom>
          <a:noFill/>
        </p:spPr>
        <p:txBody>
          <a:bodyPr wrap="none" rtlCol="0">
            <a:spAutoFit/>
          </a:bodyPr>
          <a:lstStyle/>
          <a:p>
            <a:pPr algn="ctr"/>
            <a:r>
              <a:rPr lang="uk-UA" sz="2800" dirty="0">
                <a:solidFill>
                  <a:schemeClr val="tx2">
                    <a:lumMod val="75000"/>
                  </a:schemeClr>
                </a:solidFill>
                <a:latin typeface="Proxima Nova Rg" panose="02000506030000020004" pitchFamily="2" charset="0"/>
              </a:rPr>
              <a:t>«Очищення обочини проїзної частини </a:t>
            </a:r>
          </a:p>
          <a:p>
            <a:pPr algn="ctr"/>
            <a:r>
              <a:rPr lang="uk-UA" sz="2800" dirty="0">
                <a:solidFill>
                  <a:schemeClr val="tx2">
                    <a:lumMod val="75000"/>
                  </a:schemeClr>
                </a:solidFill>
                <a:latin typeface="Proxima Nova Rg" panose="02000506030000020004" pitchFamily="2" charset="0"/>
              </a:rPr>
              <a:t>для забезпечення безпеки дорожнього руху»</a:t>
            </a:r>
          </a:p>
        </p:txBody>
      </p:sp>
      <p:cxnSp>
        <p:nvCxnSpPr>
          <p:cNvPr id="22" name="Прямая соединительная линия 21"/>
          <p:cNvCxnSpPr/>
          <p:nvPr/>
        </p:nvCxnSpPr>
        <p:spPr>
          <a:xfrm>
            <a:off x="1632588" y="2936272"/>
            <a:ext cx="8820735" cy="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5" name="TextBox 4"/>
          <p:cNvSpPr txBox="1"/>
          <p:nvPr/>
        </p:nvSpPr>
        <p:spPr>
          <a:xfrm>
            <a:off x="3393195" y="3718690"/>
            <a:ext cx="184731" cy="369332"/>
          </a:xfrm>
          <a:prstGeom prst="rect">
            <a:avLst/>
          </a:prstGeom>
          <a:noFill/>
        </p:spPr>
        <p:txBody>
          <a:bodyPr wrap="none" rtlCol="0">
            <a:spAutoFit/>
          </a:bodyPr>
          <a:lstStyle/>
          <a:p>
            <a:endParaRPr lang="uk-UA" dirty="0"/>
          </a:p>
        </p:txBody>
      </p:sp>
    </p:spTree>
    <p:extLst>
      <p:ext uri="{BB962C8B-B14F-4D97-AF65-F5344CB8AC3E}">
        <p14:creationId xmlns:p14="http://schemas.microsoft.com/office/powerpoint/2010/main" val="4228965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2013693"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ФОТОЗВІТ</a:t>
            </a:r>
          </a:p>
        </p:txBody>
      </p:sp>
      <p:pic>
        <p:nvPicPr>
          <p:cNvPr id="1026" name="Picture 2" descr="Возможно, это изображение (1 человек, стоит и на открытом воздухе)"/>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682022"/>
            <a:ext cx="2911488" cy="5175978"/>
          </a:xfrm>
          <a:prstGeom prst="rect">
            <a:avLst/>
          </a:prstGeom>
          <a:noFill/>
          <a:extLst>
            <a:ext uri="{909E8E84-426E-40DD-AFC4-6F175D3DCCD1}">
              <a14:hiddenFill xmlns:a14="http://schemas.microsoft.com/office/drawing/2010/main">
                <a:solidFill>
                  <a:srgbClr val="FFFFFF"/>
                </a:solidFill>
              </a14:hiddenFill>
            </a:ext>
          </a:extLst>
        </p:spPr>
      </p:pic>
      <p:pic>
        <p:nvPicPr>
          <p:cNvPr id="4" name="Рисунок 3"/>
          <p:cNvPicPr>
            <a:picLocks noChangeAspect="1"/>
          </p:cNvPicPr>
          <p:nvPr/>
        </p:nvPicPr>
        <p:blipFill rotWithShape="1">
          <a:blip r:embed="rId4">
            <a:extLst>
              <a:ext uri="{28A0092B-C50C-407E-A947-70E740481C1C}">
                <a14:useLocalDpi xmlns:a14="http://schemas.microsoft.com/office/drawing/2010/main" val="0"/>
              </a:ext>
            </a:extLst>
          </a:blip>
          <a:srcRect l="60396" t="11895" r="2321"/>
          <a:stretch/>
        </p:blipFill>
        <p:spPr>
          <a:xfrm>
            <a:off x="2895600" y="1663700"/>
            <a:ext cx="2936889" cy="5194340"/>
          </a:xfrm>
          <a:prstGeom prst="rect">
            <a:avLst/>
          </a:prstGeom>
        </p:spPr>
      </p:pic>
      <p:pic>
        <p:nvPicPr>
          <p:cNvPr id="6" name="Рисунок 5"/>
          <p:cNvPicPr>
            <a:picLocks noChangeAspect="1"/>
          </p:cNvPicPr>
          <p:nvPr/>
        </p:nvPicPr>
        <p:blipFill rotWithShape="1">
          <a:blip r:embed="rId5"/>
          <a:srcRect l="34143" r="30709"/>
          <a:stretch/>
        </p:blipFill>
        <p:spPr>
          <a:xfrm>
            <a:off x="5829888" y="1682022"/>
            <a:ext cx="3237912" cy="5181840"/>
          </a:xfrm>
          <a:prstGeom prst="rect">
            <a:avLst/>
          </a:prstGeom>
        </p:spPr>
      </p:pic>
      <p:pic>
        <p:nvPicPr>
          <p:cNvPr id="10" name="Рисунок 9"/>
          <p:cNvPicPr>
            <a:picLocks noChangeAspect="1"/>
          </p:cNvPicPr>
          <p:nvPr/>
        </p:nvPicPr>
        <p:blipFill rotWithShape="1">
          <a:blip r:embed="rId6">
            <a:extLst>
              <a:ext uri="{28A0092B-C50C-407E-A947-70E740481C1C}">
                <a14:useLocalDpi xmlns:a14="http://schemas.microsoft.com/office/drawing/2010/main" val="0"/>
              </a:ext>
            </a:extLst>
          </a:blip>
          <a:srcRect r="23947" b="6921"/>
          <a:stretch/>
        </p:blipFill>
        <p:spPr>
          <a:xfrm>
            <a:off x="9067800" y="1663701"/>
            <a:ext cx="3190877" cy="5207000"/>
          </a:xfrm>
          <a:prstGeom prst="rect">
            <a:avLst/>
          </a:prstGeom>
        </p:spPr>
      </p:pic>
    </p:spTree>
    <p:extLst>
      <p:ext uri="{BB962C8B-B14F-4D97-AF65-F5344CB8AC3E}">
        <p14:creationId xmlns:p14="http://schemas.microsoft.com/office/powerpoint/2010/main" val="3558427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1" cy="6857960"/>
          </a:xfrm>
          <a:prstGeom prst="rect">
            <a:avLst/>
          </a:prstGeom>
        </p:spPr>
      </p:pic>
      <p:pic>
        <p:nvPicPr>
          <p:cNvPr id="4" name="Рисунок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58822" y="2286000"/>
            <a:ext cx="629510" cy="629510"/>
          </a:xfrm>
          <a:prstGeom prst="rect">
            <a:avLst/>
          </a:prstGeom>
        </p:spPr>
      </p:pic>
      <p:pic>
        <p:nvPicPr>
          <p:cNvPr id="5" name="Рисунок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74270" y="2286000"/>
            <a:ext cx="608740" cy="608740"/>
          </a:xfrm>
          <a:prstGeom prst="rect">
            <a:avLst/>
          </a:prstGeom>
        </p:spPr>
      </p:pic>
      <p:sp>
        <p:nvSpPr>
          <p:cNvPr id="6" name="TextBox 5"/>
          <p:cNvSpPr txBox="1"/>
          <p:nvPr/>
        </p:nvSpPr>
        <p:spPr>
          <a:xfrm>
            <a:off x="1070535" y="2994925"/>
            <a:ext cx="395492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Обслугували викликів</a:t>
            </a:r>
          </a:p>
        </p:txBody>
      </p:sp>
      <p:sp>
        <p:nvSpPr>
          <p:cNvPr id="7" name="TextBox 6"/>
          <p:cNvSpPr txBox="1"/>
          <p:nvPr/>
        </p:nvSpPr>
        <p:spPr>
          <a:xfrm>
            <a:off x="7166535" y="2994925"/>
            <a:ext cx="4011034"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Розглянули матеріалів</a:t>
            </a:r>
          </a:p>
        </p:txBody>
      </p:sp>
      <p:sp>
        <p:nvSpPr>
          <p:cNvPr id="8" name="TextBox 7"/>
          <p:cNvSpPr txBox="1"/>
          <p:nvPr/>
        </p:nvSpPr>
        <p:spPr>
          <a:xfrm>
            <a:off x="1286256" y="4175116"/>
            <a:ext cx="1234633"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8 / 8</a:t>
            </a:r>
          </a:p>
        </p:txBody>
      </p:sp>
      <p:cxnSp>
        <p:nvCxnSpPr>
          <p:cNvPr id="11" name="Прямая соединительная линия 10"/>
          <p:cNvCxnSpPr/>
          <p:nvPr/>
        </p:nvCxnSpPr>
        <p:spPr>
          <a:xfrm>
            <a:off x="6095999" y="2579985"/>
            <a:ext cx="0" cy="3620790"/>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10" name="TextBox 9"/>
          <p:cNvSpPr txBox="1"/>
          <p:nvPr/>
        </p:nvSpPr>
        <p:spPr>
          <a:xfrm>
            <a:off x="518831" y="379319"/>
            <a:ext cx="3515706" cy="954107"/>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РЕЗУЛЬТАТИ ДІЯЛЬНОСТІ ПОГ</a:t>
            </a:r>
            <a:br>
              <a:rPr lang="uk-UA" sz="2800" dirty="0">
                <a:solidFill>
                  <a:schemeClr val="bg1"/>
                </a:solidFill>
                <a:latin typeface="Proxima Nova Rg" panose="02000506030000020004" pitchFamily="2" charset="0"/>
              </a:rPr>
            </a:br>
            <a:r>
              <a:rPr lang="uk-UA" sz="2800" dirty="0">
                <a:solidFill>
                  <a:schemeClr val="bg1"/>
                </a:solidFill>
                <a:latin typeface="Proxima Nova Rg" panose="02000506030000020004" pitchFamily="2" charset="0"/>
              </a:rPr>
              <a:t>2020/2021 </a:t>
            </a:r>
          </a:p>
        </p:txBody>
      </p:sp>
      <p:sp>
        <p:nvSpPr>
          <p:cNvPr id="18" name="TextBox 17"/>
          <p:cNvSpPr txBox="1"/>
          <p:nvPr/>
        </p:nvSpPr>
        <p:spPr>
          <a:xfrm>
            <a:off x="7382255" y="4175116"/>
            <a:ext cx="1827744" cy="1015663"/>
          </a:xfrm>
          <a:prstGeom prst="rect">
            <a:avLst/>
          </a:prstGeom>
          <a:noFill/>
        </p:spPr>
        <p:txBody>
          <a:bodyPr wrap="none" rtlCol="0">
            <a:spAutoFit/>
          </a:bodyPr>
          <a:lstStyle/>
          <a:p>
            <a:r>
              <a:rPr lang="uk-UA" sz="6000" dirty="0">
                <a:solidFill>
                  <a:srgbClr val="182947"/>
                </a:solidFill>
                <a:latin typeface="Proxima Nova Rg" panose="02000506030000020004" pitchFamily="2" charset="0"/>
              </a:rPr>
              <a:t>25 / 25</a:t>
            </a:r>
          </a:p>
        </p:txBody>
      </p:sp>
    </p:spTree>
    <p:extLst>
      <p:ext uri="{BB962C8B-B14F-4D97-AF65-F5344CB8AC3E}">
        <p14:creationId xmlns:p14="http://schemas.microsoft.com/office/powerpoint/2010/main" val="14147733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1271926" y="2112638"/>
            <a:ext cx="958146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запобігання та протидії домашньому насильству</a:t>
            </a:r>
          </a:p>
        </p:txBody>
      </p:sp>
      <p:cxnSp>
        <p:nvCxnSpPr>
          <p:cNvPr id="9" name="Прямая соединительная линия 8"/>
          <p:cNvCxnSpPr/>
          <p:nvPr/>
        </p:nvCxnSpPr>
        <p:spPr>
          <a:xfrm>
            <a:off x="1271926" y="2635858"/>
            <a:ext cx="9581469" cy="0"/>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16" name="Рисунок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199" y="3151124"/>
            <a:ext cx="710002" cy="708615"/>
          </a:xfrm>
          <a:prstGeom prst="rect">
            <a:avLst/>
          </a:prstGeom>
        </p:spPr>
      </p:pic>
      <p:sp>
        <p:nvSpPr>
          <p:cNvPr id="17" name="TextBox 16"/>
          <p:cNvSpPr txBox="1"/>
          <p:nvPr/>
        </p:nvSpPr>
        <p:spPr>
          <a:xfrm>
            <a:off x="1370268" y="3279604"/>
            <a:ext cx="4362092"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Перевірено осіб,</a:t>
            </a:r>
          </a:p>
          <a:p>
            <a:r>
              <a:rPr lang="uk-UA" sz="2000" dirty="0">
                <a:solidFill>
                  <a:srgbClr val="182947"/>
                </a:solidFill>
                <a:latin typeface="Proxima Nova Lt" panose="02000506030000020004" pitchFamily="2" charset="0"/>
              </a:rPr>
              <a:t>що вчиняють домашнє насильство</a:t>
            </a:r>
          </a:p>
        </p:txBody>
      </p:sp>
      <p:sp>
        <p:nvSpPr>
          <p:cNvPr id="19" name="TextBox 18"/>
          <p:cNvSpPr txBox="1"/>
          <p:nvPr/>
        </p:nvSpPr>
        <p:spPr>
          <a:xfrm>
            <a:off x="1426373" y="5513618"/>
            <a:ext cx="4249881" cy="707886"/>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Винесено термінових заборонних</a:t>
            </a:r>
          </a:p>
          <a:p>
            <a:r>
              <a:rPr lang="uk-UA" sz="2000" dirty="0">
                <a:solidFill>
                  <a:srgbClr val="182947"/>
                </a:solidFill>
                <a:latin typeface="Proxima Nova Lt" panose="02000506030000020004" pitchFamily="2" charset="0"/>
              </a:rPr>
              <a:t>приписів стосовно кривдників</a:t>
            </a:r>
          </a:p>
        </p:txBody>
      </p:sp>
      <p:pic>
        <p:nvPicPr>
          <p:cNvPr id="20" name="Рисунок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5232" y="5270932"/>
            <a:ext cx="614349" cy="614349"/>
          </a:xfrm>
          <a:prstGeom prst="rect">
            <a:avLst/>
          </a:prstGeom>
        </p:spPr>
      </p:pic>
      <p:pic>
        <p:nvPicPr>
          <p:cNvPr id="21" name="Рисунок 26"/>
          <p:cNvPicPr>
            <a:picLocks noChangeAspect="1"/>
          </p:cNvPicPr>
          <p:nvPr/>
        </p:nvPicPr>
        <p:blipFill>
          <a:blip r:embed="rId5" cstate="print">
            <a:duotone>
              <a:schemeClr val="accent5">
                <a:shade val="45000"/>
                <a:satMod val="135000"/>
              </a:schemeClr>
              <a:prstClr val="white"/>
            </a:duotone>
            <a:lum bright="-40000" contrast="-40000"/>
          </a:blip>
          <a:srcRect/>
          <a:stretch>
            <a:fillRect/>
          </a:stretch>
        </p:blipFill>
        <p:spPr bwMode="auto">
          <a:xfrm>
            <a:off x="6763218" y="3290654"/>
            <a:ext cx="619832" cy="624232"/>
          </a:xfrm>
          <a:prstGeom prst="rect">
            <a:avLst/>
          </a:prstGeom>
          <a:noFill/>
          <a:ln w="9525">
            <a:noFill/>
            <a:miter lim="800000"/>
            <a:headEnd/>
            <a:tailEnd/>
          </a:ln>
        </p:spPr>
      </p:pic>
      <p:sp>
        <p:nvSpPr>
          <p:cNvPr id="22" name="TextBox 21"/>
          <p:cNvSpPr txBox="1"/>
          <p:nvPr/>
        </p:nvSpPr>
        <p:spPr>
          <a:xfrm>
            <a:off x="7529117" y="3461189"/>
            <a:ext cx="3361818" cy="400110"/>
          </a:xfrm>
          <a:prstGeom prst="rect">
            <a:avLst/>
          </a:prstGeom>
          <a:noFill/>
        </p:spPr>
        <p:txBody>
          <a:bodyPr wrap="none" rtlCol="0">
            <a:spAutoFit/>
          </a:bodyPr>
          <a:lstStyle/>
          <a:p>
            <a:r>
              <a:rPr lang="uk-UA" sz="2000" dirty="0">
                <a:solidFill>
                  <a:srgbClr val="182947"/>
                </a:solidFill>
                <a:latin typeface="Proxima Nova Lt" panose="02000506030000020004" pitchFamily="2" charset="0"/>
              </a:rPr>
              <a:t>Кривдників взято на облік</a:t>
            </a:r>
          </a:p>
        </p:txBody>
      </p:sp>
      <p:sp>
        <p:nvSpPr>
          <p:cNvPr id="23" name="TextBox 22"/>
          <p:cNvSpPr txBox="1"/>
          <p:nvPr/>
        </p:nvSpPr>
        <p:spPr>
          <a:xfrm>
            <a:off x="7528048" y="5405896"/>
            <a:ext cx="4419800" cy="923330"/>
          </a:xfrm>
          <a:prstGeom prst="rect">
            <a:avLst/>
          </a:prstGeom>
          <a:noFill/>
        </p:spPr>
        <p:txBody>
          <a:bodyPr wrap="none" rtlCol="0">
            <a:spAutoFit/>
          </a:bodyPr>
          <a:lstStyle/>
          <a:p>
            <a:r>
              <a:rPr lang="uk-UA" dirty="0">
                <a:solidFill>
                  <a:srgbClr val="182947"/>
                </a:solidFill>
                <a:latin typeface="Proxima Nova Lt" panose="02000506030000020004" pitchFamily="2" charset="0"/>
              </a:rPr>
              <a:t>Складено адміністративних протоколів</a:t>
            </a:r>
          </a:p>
          <a:p>
            <a:r>
              <a:rPr lang="uk-UA" dirty="0">
                <a:solidFill>
                  <a:srgbClr val="182947"/>
                </a:solidFill>
                <a:latin typeface="Proxima Nova Lt" panose="02000506030000020004" pitchFamily="2" charset="0"/>
              </a:rPr>
              <a:t>за порушення ст. 173-2 КУпАП</a:t>
            </a:r>
          </a:p>
          <a:p>
            <a:r>
              <a:rPr lang="uk-UA" dirty="0">
                <a:solidFill>
                  <a:srgbClr val="182947"/>
                </a:solidFill>
                <a:latin typeface="Proxima Nova Lt" panose="02000506030000020004" pitchFamily="2" charset="0"/>
              </a:rPr>
              <a:t>«</a:t>
            </a:r>
            <a:r>
              <a:rPr lang="ru-RU" dirty="0" err="1">
                <a:solidFill>
                  <a:srgbClr val="182947"/>
                </a:solidFill>
                <a:latin typeface="Proxima Nova Lt" panose="02000506030000020004" pitchFamily="2" charset="0"/>
              </a:rPr>
              <a:t>Вчинення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домашнього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насильства</a:t>
            </a:r>
            <a:r>
              <a:rPr lang="ru-RU" dirty="0">
                <a:solidFill>
                  <a:srgbClr val="182947"/>
                </a:solidFill>
                <a:latin typeface="Proxima Nova Lt" panose="02000506030000020004" pitchFamily="2" charset="0"/>
              </a:rPr>
              <a:t>» </a:t>
            </a:r>
            <a:endParaRPr lang="uk-UA" dirty="0">
              <a:solidFill>
                <a:srgbClr val="182947"/>
              </a:solidFill>
              <a:latin typeface="Proxima Nova Lt" panose="02000506030000020004" pitchFamily="2" charset="0"/>
            </a:endParaRPr>
          </a:p>
        </p:txBody>
      </p:sp>
      <p:pic>
        <p:nvPicPr>
          <p:cNvPr id="15" name="Рисунок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9098"/>
            <a:ext cx="797334" cy="797334"/>
          </a:xfrm>
          <a:prstGeom prst="rect">
            <a:avLst/>
          </a:prstGeom>
        </p:spPr>
      </p:pic>
      <p:sp>
        <p:nvSpPr>
          <p:cNvPr id="24" name="TextBox 23"/>
          <p:cNvSpPr txBox="1"/>
          <p:nvPr/>
        </p:nvSpPr>
        <p:spPr>
          <a:xfrm>
            <a:off x="513519" y="3845373"/>
            <a:ext cx="598241"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128</a:t>
            </a:r>
          </a:p>
        </p:txBody>
      </p:sp>
      <p:sp>
        <p:nvSpPr>
          <p:cNvPr id="25" name="TextBox 24"/>
          <p:cNvSpPr txBox="1"/>
          <p:nvPr/>
        </p:nvSpPr>
        <p:spPr>
          <a:xfrm>
            <a:off x="6684245" y="3888310"/>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26" name="TextBox 25"/>
          <p:cNvSpPr txBox="1"/>
          <p:nvPr/>
        </p:nvSpPr>
        <p:spPr>
          <a:xfrm>
            <a:off x="526378" y="6006061"/>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27" name="TextBox 26"/>
          <p:cNvSpPr txBox="1"/>
          <p:nvPr/>
        </p:nvSpPr>
        <p:spPr>
          <a:xfrm>
            <a:off x="6684245" y="6006062"/>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pic>
        <p:nvPicPr>
          <p:cNvPr id="29" name="Рисунок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84245" y="5275801"/>
            <a:ext cx="797334" cy="797334"/>
          </a:xfrm>
          <a:prstGeom prst="rect">
            <a:avLst/>
          </a:prstGeom>
        </p:spPr>
      </p:pic>
    </p:spTree>
    <p:extLst>
      <p:ext uri="{BB962C8B-B14F-4D97-AF65-F5344CB8AC3E}">
        <p14:creationId xmlns:p14="http://schemas.microsoft.com/office/powerpoint/2010/main" val="32069124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0"/>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14" name="TextBox 13"/>
          <p:cNvSpPr txBox="1"/>
          <p:nvPr/>
        </p:nvSpPr>
        <p:spPr>
          <a:xfrm>
            <a:off x="2751081" y="1868324"/>
            <a:ext cx="6566221"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охорони та захисту прав дітей</a:t>
            </a:r>
          </a:p>
        </p:txBody>
      </p:sp>
      <p:cxnSp>
        <p:nvCxnSpPr>
          <p:cNvPr id="9" name="Прямая соединительная линия 8"/>
          <p:cNvCxnSpPr/>
          <p:nvPr/>
        </p:nvCxnSpPr>
        <p:spPr>
          <a:xfrm flipV="1">
            <a:off x="2778400" y="2405019"/>
            <a:ext cx="6491885" cy="20091"/>
          </a:xfrm>
          <a:prstGeom prst="line">
            <a:avLst/>
          </a:prstGeom>
          <a:ln w="19050"/>
        </p:spPr>
        <p:style>
          <a:lnRef idx="2">
            <a:schemeClr val="accent4"/>
          </a:lnRef>
          <a:fillRef idx="0">
            <a:schemeClr val="accent4"/>
          </a:fillRef>
          <a:effectRef idx="1">
            <a:schemeClr val="accent4"/>
          </a:effectRef>
          <a:fontRef idx="minor">
            <a:schemeClr val="tx1"/>
          </a:fontRef>
        </p:style>
      </p:cxnSp>
      <p:pic>
        <p:nvPicPr>
          <p:cNvPr id="28" name="Рисунок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1987" y="3029735"/>
            <a:ext cx="794496" cy="794496"/>
          </a:xfrm>
          <a:prstGeom prst="rect">
            <a:avLst/>
          </a:prstGeom>
        </p:spPr>
      </p:pic>
      <p:sp>
        <p:nvSpPr>
          <p:cNvPr id="29" name="TextBox 28"/>
          <p:cNvSpPr txBox="1"/>
          <p:nvPr/>
        </p:nvSpPr>
        <p:spPr>
          <a:xfrm>
            <a:off x="1239067" y="3391067"/>
            <a:ext cx="369524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Відвідано сімей, що опинилися</a:t>
            </a:r>
          </a:p>
          <a:p>
            <a:r>
              <a:rPr lang="uk-UA" dirty="0">
                <a:solidFill>
                  <a:srgbClr val="182947"/>
                </a:solidFill>
                <a:latin typeface="Proxima Nova Lt" panose="02000506030000020004" pitchFamily="2" charset="0"/>
              </a:rPr>
              <a:t>у складних життєвих обставинах</a:t>
            </a:r>
          </a:p>
        </p:txBody>
      </p:sp>
      <p:pic>
        <p:nvPicPr>
          <p:cNvPr id="30" name="Рисунок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0272" y="5058711"/>
            <a:ext cx="922018" cy="922018"/>
          </a:xfrm>
          <a:prstGeom prst="rect">
            <a:avLst/>
          </a:prstGeom>
        </p:spPr>
      </p:pic>
      <p:sp>
        <p:nvSpPr>
          <p:cNvPr id="31" name="TextBox 30"/>
          <p:cNvSpPr txBox="1"/>
          <p:nvPr/>
        </p:nvSpPr>
        <p:spPr>
          <a:xfrm>
            <a:off x="1252725" y="5511423"/>
            <a:ext cx="4506362" cy="646331"/>
          </a:xfrm>
          <a:prstGeom prst="rect">
            <a:avLst/>
          </a:prstGeom>
          <a:noFill/>
        </p:spPr>
        <p:txBody>
          <a:bodyPr wrap="none" rtlCol="0">
            <a:spAutoFit/>
          </a:bodyPr>
          <a:lstStyle/>
          <a:p>
            <a:r>
              <a:rPr lang="uk-UA" dirty="0">
                <a:solidFill>
                  <a:srgbClr val="182947"/>
                </a:solidFill>
                <a:latin typeface="Proxima Nova Lt" panose="02000506030000020004" pitchFamily="2" charset="0"/>
              </a:rPr>
              <a:t>Профілактично-роз’яснювальна робота</a:t>
            </a:r>
          </a:p>
          <a:p>
            <a:r>
              <a:rPr lang="uk-UA" dirty="0">
                <a:solidFill>
                  <a:srgbClr val="182947"/>
                </a:solidFill>
                <a:latin typeface="Proxima Nova Lt" panose="02000506030000020004" pitchFamily="2" charset="0"/>
              </a:rPr>
              <a:t>у навчальних закладах</a:t>
            </a:r>
          </a:p>
        </p:txBody>
      </p:sp>
      <p:pic>
        <p:nvPicPr>
          <p:cNvPr id="36" name="Рисунок 3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56158" y="3068135"/>
            <a:ext cx="767929" cy="767929"/>
          </a:xfrm>
          <a:prstGeom prst="rect">
            <a:avLst/>
          </a:prstGeom>
        </p:spPr>
      </p:pic>
      <p:sp>
        <p:nvSpPr>
          <p:cNvPr id="37" name="TextBox 36"/>
          <p:cNvSpPr txBox="1"/>
          <p:nvPr/>
        </p:nvSpPr>
        <p:spPr>
          <a:xfrm>
            <a:off x="6443368" y="3079596"/>
            <a:ext cx="5880781" cy="1138773"/>
          </a:xfrm>
          <a:prstGeom prst="rect">
            <a:avLst/>
          </a:prstGeom>
          <a:noFill/>
        </p:spPr>
        <p:txBody>
          <a:bodyPr wrap="square" rtlCol="0">
            <a:spAutoFit/>
          </a:bodyPr>
          <a:lstStyle/>
          <a:p>
            <a:r>
              <a:rPr lang="uk-UA" sz="1700" dirty="0">
                <a:solidFill>
                  <a:srgbClr val="182947"/>
                </a:solidFill>
                <a:latin typeface="Proxima Nova Lt" panose="02000506030000020004" pitchFamily="2" charset="0"/>
              </a:rPr>
              <a:t>Складено адміністративних протоколів</a:t>
            </a:r>
          </a:p>
          <a:p>
            <a:r>
              <a:rPr lang="uk-UA" sz="1700" dirty="0">
                <a:solidFill>
                  <a:srgbClr val="182947"/>
                </a:solidFill>
                <a:latin typeface="Proxima Nova Lt" panose="02000506030000020004" pitchFamily="2" charset="0"/>
              </a:rPr>
              <a:t>за ст. 184 КУпАП</a:t>
            </a:r>
          </a:p>
          <a:p>
            <a:r>
              <a:rPr lang="uk-UA" sz="1700" dirty="0">
                <a:solidFill>
                  <a:srgbClr val="182947"/>
                </a:solidFill>
                <a:latin typeface="Proxima Nova Lt" panose="02000506030000020004" pitchFamily="2" charset="0"/>
              </a:rPr>
              <a:t>«Невиконання батьками або особами,</a:t>
            </a:r>
          </a:p>
          <a:p>
            <a:r>
              <a:rPr lang="uk-UA" sz="1700" dirty="0">
                <a:solidFill>
                  <a:srgbClr val="182947"/>
                </a:solidFill>
                <a:latin typeface="Proxima Nova Lt" panose="02000506030000020004" pitchFamily="2" charset="0"/>
              </a:rPr>
              <a:t>що їх замінюють, обов'язків щодо виховання дітей»</a:t>
            </a:r>
          </a:p>
        </p:txBody>
      </p:sp>
      <p:sp>
        <p:nvSpPr>
          <p:cNvPr id="39" name="TextBox 38"/>
          <p:cNvSpPr txBox="1"/>
          <p:nvPr/>
        </p:nvSpPr>
        <p:spPr>
          <a:xfrm>
            <a:off x="5525094" y="3791539"/>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a:t>
            </a:r>
          </a:p>
        </p:txBody>
      </p:sp>
      <p:sp>
        <p:nvSpPr>
          <p:cNvPr id="40" name="TextBox 39"/>
          <p:cNvSpPr txBox="1"/>
          <p:nvPr/>
        </p:nvSpPr>
        <p:spPr>
          <a:xfrm>
            <a:off x="330346" y="3791539"/>
            <a:ext cx="598241"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161</a:t>
            </a:r>
          </a:p>
        </p:txBody>
      </p:sp>
      <p:sp>
        <p:nvSpPr>
          <p:cNvPr id="41" name="TextBox 40"/>
          <p:cNvSpPr txBox="1"/>
          <p:nvPr/>
        </p:nvSpPr>
        <p:spPr>
          <a:xfrm>
            <a:off x="338706" y="589614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7</a:t>
            </a:r>
          </a:p>
        </p:txBody>
      </p:sp>
      <p:sp>
        <p:nvSpPr>
          <p:cNvPr id="49" name="Прямоугольник 48"/>
          <p:cNvSpPr/>
          <p:nvPr/>
        </p:nvSpPr>
        <p:spPr>
          <a:xfrm>
            <a:off x="8103872" y="5485789"/>
            <a:ext cx="2278188" cy="369332"/>
          </a:xfrm>
          <a:prstGeom prst="rect">
            <a:avLst/>
          </a:prstGeom>
        </p:spPr>
        <p:txBody>
          <a:bodyPr wrap="none">
            <a:spAutoFit/>
          </a:bodyPr>
          <a:lstStyle/>
          <a:p>
            <a:r>
              <a:rPr lang="uk-UA" dirty="0">
                <a:solidFill>
                  <a:srgbClr val="182947"/>
                </a:solidFill>
                <a:latin typeface="Proxima Nova Lt" panose="02000506030000020004" pitchFamily="2" charset="0"/>
              </a:rPr>
              <a:t>Загальноосвітні НЗ</a:t>
            </a:r>
          </a:p>
        </p:txBody>
      </p:sp>
      <p:cxnSp>
        <p:nvCxnSpPr>
          <p:cNvPr id="52" name="Прямая со стрелкой 51"/>
          <p:cNvCxnSpPr/>
          <p:nvPr/>
        </p:nvCxnSpPr>
        <p:spPr>
          <a:xfrm>
            <a:off x="6024343" y="5670455"/>
            <a:ext cx="777777" cy="0"/>
          </a:xfrm>
          <a:prstGeom prst="straightConnector1">
            <a:avLst/>
          </a:prstGeom>
          <a:ln w="12700">
            <a:tailEnd type="triangle"/>
          </a:ln>
        </p:spPr>
        <p:style>
          <a:lnRef idx="1">
            <a:schemeClr val="accent4"/>
          </a:lnRef>
          <a:fillRef idx="0">
            <a:schemeClr val="accent4"/>
          </a:fillRef>
          <a:effectRef idx="0">
            <a:schemeClr val="accent4"/>
          </a:effectRef>
          <a:fontRef idx="minor">
            <a:schemeClr val="tx1"/>
          </a:fontRef>
        </p:style>
      </p:cxnSp>
      <p:sp>
        <p:nvSpPr>
          <p:cNvPr id="56" name="TextBox 55"/>
          <p:cNvSpPr txBox="1"/>
          <p:nvPr/>
        </p:nvSpPr>
        <p:spPr>
          <a:xfrm>
            <a:off x="7190489" y="5408845"/>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7</a:t>
            </a:r>
          </a:p>
        </p:txBody>
      </p:sp>
    </p:spTree>
    <p:extLst>
      <p:ext uri="{BB962C8B-B14F-4D97-AF65-F5344CB8AC3E}">
        <p14:creationId xmlns:p14="http://schemas.microsoft.com/office/powerpoint/2010/main" val="3895974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992042" y="1868585"/>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1044022" y="2358643"/>
            <a:ext cx="5471455" cy="2131"/>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60272" y="2568951"/>
            <a:ext cx="8430513" cy="923330"/>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44 КУпАП </a:t>
            </a:r>
          </a:p>
          <a:p>
            <a:r>
              <a:rPr lang="uk-UA" dirty="0">
                <a:solidFill>
                  <a:srgbClr val="182947"/>
                </a:solidFill>
                <a:latin typeface="Proxima Nova Lt" panose="02000506030000020004" pitchFamily="2" charset="0"/>
              </a:rPr>
              <a:t>Незаконні виробництво, придбання, зберігання, перевезення, пересилання</a:t>
            </a:r>
          </a:p>
          <a:p>
            <a:r>
              <a:rPr lang="uk-UA" dirty="0">
                <a:solidFill>
                  <a:srgbClr val="182947"/>
                </a:solidFill>
                <a:latin typeface="Proxima Nova Lt" panose="02000506030000020004" pitchFamily="2" charset="0"/>
              </a:rPr>
              <a:t>наркотичних засобів без мети збуту в невеликих розмірів</a:t>
            </a:r>
          </a:p>
        </p:txBody>
      </p:sp>
      <p:sp>
        <p:nvSpPr>
          <p:cNvPr id="10" name="TextBox 9"/>
          <p:cNvSpPr txBox="1"/>
          <p:nvPr/>
        </p:nvSpPr>
        <p:spPr>
          <a:xfrm>
            <a:off x="260272" y="3701284"/>
            <a:ext cx="485261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44-3 КУпАП</a:t>
            </a:r>
          </a:p>
          <a:p>
            <a:r>
              <a:rPr lang="uk-UA" dirty="0">
                <a:solidFill>
                  <a:srgbClr val="182947"/>
                </a:solidFill>
                <a:latin typeface="Proxima Nova Lt" panose="02000506030000020004" pitchFamily="2" charset="0"/>
              </a:rPr>
              <a:t>Порушення правил щодо карантину людей</a:t>
            </a:r>
          </a:p>
        </p:txBody>
      </p:sp>
      <p:sp>
        <p:nvSpPr>
          <p:cNvPr id="12" name="TextBox 11"/>
          <p:cNvSpPr txBox="1"/>
          <p:nvPr/>
        </p:nvSpPr>
        <p:spPr>
          <a:xfrm>
            <a:off x="260272" y="4558481"/>
            <a:ext cx="3876382"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51 КУпАП</a:t>
            </a:r>
          </a:p>
          <a:p>
            <a:r>
              <a:rPr lang="uk-UA" dirty="0">
                <a:solidFill>
                  <a:srgbClr val="182947"/>
                </a:solidFill>
                <a:latin typeface="Proxima Nova Lt" panose="02000506030000020004" pitchFamily="2" charset="0"/>
              </a:rPr>
              <a:t>Дрібне викрадення чужого майна</a:t>
            </a:r>
          </a:p>
        </p:txBody>
      </p:sp>
      <p:sp>
        <p:nvSpPr>
          <p:cNvPr id="14" name="TextBox 13"/>
          <p:cNvSpPr txBox="1"/>
          <p:nvPr/>
        </p:nvSpPr>
        <p:spPr>
          <a:xfrm>
            <a:off x="260272" y="5415678"/>
            <a:ext cx="5511445" cy="923330"/>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152 КУпАП</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державних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стандартів</a:t>
            </a:r>
            <a:r>
              <a:rPr lang="ru-RU" dirty="0">
                <a:solidFill>
                  <a:srgbClr val="182947"/>
                </a:solidFill>
                <a:latin typeface="Proxima Nova Lt" panose="02000506030000020004" pitchFamily="2" charset="0"/>
              </a:rPr>
              <a:t>, норм і правил</a:t>
            </a:r>
          </a:p>
          <a:p>
            <a:r>
              <a:rPr lang="ru-RU" dirty="0">
                <a:solidFill>
                  <a:srgbClr val="182947"/>
                </a:solidFill>
                <a:latin typeface="Proxima Nova Lt" panose="02000506030000020004" pitchFamily="2" charset="0"/>
              </a:rPr>
              <a:t>у </a:t>
            </a:r>
            <a:r>
              <a:rPr lang="ru-RU" dirty="0" err="1">
                <a:solidFill>
                  <a:srgbClr val="182947"/>
                </a:solidFill>
                <a:latin typeface="Proxima Nova Lt" panose="02000506030000020004" pitchFamily="2" charset="0"/>
              </a:rPr>
              <a:t>сфері</a:t>
            </a:r>
            <a:r>
              <a:rPr lang="ru-RU" dirty="0">
                <a:solidFill>
                  <a:srgbClr val="182947"/>
                </a:solidFill>
                <a:latin typeface="Proxima Nova Lt" panose="02000506030000020004" pitchFamily="2" charset="0"/>
              </a:rPr>
              <a:t> благоустрою </a:t>
            </a:r>
            <a:r>
              <a:rPr lang="ru-RU" dirty="0" err="1">
                <a:solidFill>
                  <a:srgbClr val="182947"/>
                </a:solidFill>
                <a:latin typeface="Proxima Nova Lt" panose="02000506030000020004" pitchFamily="2" charset="0"/>
              </a:rPr>
              <a:t>населених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пунктів</a:t>
            </a:r>
            <a:endParaRPr lang="ru-RU" dirty="0">
              <a:solidFill>
                <a:srgbClr val="182947"/>
              </a:solidFill>
              <a:latin typeface="Proxima Nova Lt" panose="02000506030000020004" pitchFamily="2" charset="0"/>
            </a:endParaRPr>
          </a:p>
        </p:txBody>
      </p: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0272" y="1833434"/>
            <a:ext cx="578684" cy="634350"/>
          </a:xfrm>
          <a:prstGeom prst="rect">
            <a:avLst/>
          </a:prstGeom>
        </p:spPr>
      </p:pic>
      <p:sp>
        <p:nvSpPr>
          <p:cNvPr id="16" name="TextBox 15"/>
          <p:cNvSpPr txBox="1"/>
          <p:nvPr/>
        </p:nvSpPr>
        <p:spPr>
          <a:xfrm>
            <a:off x="11189783" y="3591558"/>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17" name="TextBox 16"/>
          <p:cNvSpPr txBox="1"/>
          <p:nvPr/>
        </p:nvSpPr>
        <p:spPr>
          <a:xfrm>
            <a:off x="11189783" y="2904717"/>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9" name="TextBox 18"/>
          <p:cNvSpPr txBox="1"/>
          <p:nvPr/>
        </p:nvSpPr>
        <p:spPr>
          <a:xfrm>
            <a:off x="11166975" y="4733362"/>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20" name="TextBox 19"/>
          <p:cNvSpPr txBox="1"/>
          <p:nvPr/>
        </p:nvSpPr>
        <p:spPr>
          <a:xfrm>
            <a:off x="11166975" y="5613556"/>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Tree>
    <p:extLst>
      <p:ext uri="{BB962C8B-B14F-4D97-AF65-F5344CB8AC3E}">
        <p14:creationId xmlns:p14="http://schemas.microsoft.com/office/powerpoint/2010/main" val="3446117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677" y="-1043"/>
            <a:ext cx="12258677" cy="6857960"/>
          </a:xfrm>
          <a:prstGeom prst="rect">
            <a:avLst/>
          </a:prstGeom>
        </p:spPr>
      </p:pic>
      <p:sp>
        <p:nvSpPr>
          <p:cNvPr id="18" name="TextBox 17"/>
          <p:cNvSpPr txBox="1"/>
          <p:nvPr/>
        </p:nvSpPr>
        <p:spPr>
          <a:xfrm>
            <a:off x="260272" y="579421"/>
            <a:ext cx="4839786" cy="523220"/>
          </a:xfrm>
          <a:prstGeom prst="rect">
            <a:avLst/>
          </a:prstGeom>
          <a:noFill/>
        </p:spPr>
        <p:txBody>
          <a:bodyPr wrap="none" rtlCol="0">
            <a:spAutoFit/>
          </a:bodyPr>
          <a:lstStyle/>
          <a:p>
            <a:r>
              <a:rPr lang="uk-UA" sz="2800" dirty="0">
                <a:solidFill>
                  <a:schemeClr val="bg1"/>
                </a:solidFill>
                <a:latin typeface="Proxima Nova Rg" panose="02000506030000020004" pitchFamily="2" charset="0"/>
              </a:rPr>
              <a:t>ПРОФІЛАКТИЧНА РОБОТА</a:t>
            </a:r>
          </a:p>
        </p:txBody>
      </p:sp>
      <p:sp>
        <p:nvSpPr>
          <p:cNvPr id="5" name="TextBox 4"/>
          <p:cNvSpPr txBox="1"/>
          <p:nvPr/>
        </p:nvSpPr>
        <p:spPr>
          <a:xfrm>
            <a:off x="260272" y="1834599"/>
            <a:ext cx="5070619" cy="523220"/>
          </a:xfrm>
          <a:prstGeom prst="rect">
            <a:avLst/>
          </a:prstGeom>
          <a:noFill/>
        </p:spPr>
        <p:txBody>
          <a:bodyPr wrap="none" rtlCol="0">
            <a:spAutoFit/>
          </a:bodyPr>
          <a:lstStyle/>
          <a:p>
            <a:r>
              <a:rPr lang="uk-UA" sz="2800" dirty="0">
                <a:solidFill>
                  <a:srgbClr val="182947"/>
                </a:solidFill>
                <a:latin typeface="Proxima Nova Lt" panose="02000506030000020004" pitchFamily="2" charset="0"/>
              </a:rPr>
              <a:t>у сфері громадської безпеки</a:t>
            </a:r>
          </a:p>
        </p:txBody>
      </p:sp>
      <p:cxnSp>
        <p:nvCxnSpPr>
          <p:cNvPr id="6" name="Прямая соединительная линия 5"/>
          <p:cNvCxnSpPr/>
          <p:nvPr/>
        </p:nvCxnSpPr>
        <p:spPr>
          <a:xfrm flipV="1">
            <a:off x="260272" y="2357819"/>
            <a:ext cx="6912117" cy="2129"/>
          </a:xfrm>
          <a:prstGeom prst="line">
            <a:avLst/>
          </a:prstGeom>
          <a:ln w="19050"/>
        </p:spPr>
        <p:style>
          <a:lnRef idx="2">
            <a:schemeClr val="accent4"/>
          </a:lnRef>
          <a:fillRef idx="0">
            <a:schemeClr val="accent4"/>
          </a:fillRef>
          <a:effectRef idx="1">
            <a:schemeClr val="accent4"/>
          </a:effectRef>
          <a:fontRef idx="minor">
            <a:schemeClr val="tx1"/>
          </a:fontRef>
        </p:style>
      </p:cxnSp>
      <p:sp>
        <p:nvSpPr>
          <p:cNvPr id="7" name="TextBox 6"/>
          <p:cNvSpPr txBox="1"/>
          <p:nvPr/>
        </p:nvSpPr>
        <p:spPr>
          <a:xfrm>
            <a:off x="255523" y="2606150"/>
            <a:ext cx="6048451" cy="1200329"/>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156 КУпАП </a:t>
            </a:r>
          </a:p>
          <a:p>
            <a:r>
              <a:rPr lang="ru-RU" dirty="0" err="1">
                <a:solidFill>
                  <a:srgbClr val="182947"/>
                </a:solidFill>
                <a:latin typeface="Proxima Nova Lt" panose="02000506030000020004" pitchFamily="2" charset="0"/>
              </a:rPr>
              <a:t>Порушення</a:t>
            </a:r>
            <a:r>
              <a:rPr lang="ru-RU" dirty="0">
                <a:solidFill>
                  <a:srgbClr val="182947"/>
                </a:solidFill>
                <a:latin typeface="Proxima Nova Lt" panose="02000506030000020004" pitchFamily="2" charset="0"/>
              </a:rPr>
              <a:t> правил </a:t>
            </a:r>
            <a:r>
              <a:rPr lang="ru-RU" dirty="0" err="1">
                <a:solidFill>
                  <a:srgbClr val="182947"/>
                </a:solidFill>
                <a:latin typeface="Proxima Nova Lt" panose="02000506030000020004" pitchFamily="2" charset="0"/>
              </a:rPr>
              <a:t>торгівлі</a:t>
            </a:r>
            <a:r>
              <a:rPr lang="ru-RU" dirty="0">
                <a:solidFill>
                  <a:srgbClr val="182947"/>
                </a:solidFill>
                <a:latin typeface="Proxima Nova Lt" panose="02000506030000020004" pitchFamily="2" charset="0"/>
              </a:rPr>
              <a:t> пивом, </a:t>
            </a:r>
            <a:r>
              <a:rPr lang="ru-RU" dirty="0" err="1">
                <a:solidFill>
                  <a:srgbClr val="182947"/>
                </a:solidFill>
                <a:latin typeface="Proxima Nova Lt" panose="02000506030000020004" pitchFamily="2" charset="0"/>
              </a:rPr>
              <a:t>алкогольними</a:t>
            </a:r>
            <a:r>
              <a:rPr lang="ru-RU" dirty="0">
                <a:solidFill>
                  <a:srgbClr val="182947"/>
                </a:solidFill>
                <a:latin typeface="Proxima Nova Lt" panose="02000506030000020004" pitchFamily="2" charset="0"/>
              </a:rPr>
              <a:t>,</a:t>
            </a:r>
          </a:p>
          <a:p>
            <a:r>
              <a:rPr lang="ru-RU" dirty="0" err="1">
                <a:solidFill>
                  <a:srgbClr val="182947"/>
                </a:solidFill>
                <a:latin typeface="Proxima Nova Lt" panose="02000506030000020004" pitchFamily="2" charset="0"/>
              </a:rPr>
              <a:t>слабоалкогольними</a:t>
            </a:r>
            <a:r>
              <a:rPr lang="ru-RU" dirty="0">
                <a:solidFill>
                  <a:srgbClr val="182947"/>
                </a:solidFill>
                <a:latin typeface="Proxima Nova Lt" panose="02000506030000020004" pitchFamily="2" charset="0"/>
              </a:rPr>
              <a:t> напоями і </a:t>
            </a:r>
            <a:r>
              <a:rPr lang="ru-RU" dirty="0" err="1">
                <a:solidFill>
                  <a:srgbClr val="182947"/>
                </a:solidFill>
                <a:latin typeface="Proxima Nova Lt" panose="02000506030000020004" pitchFamily="2" charset="0"/>
              </a:rPr>
              <a:t>тютюновими</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виробами</a:t>
            </a:r>
            <a:endParaRPr lang="ru-RU" dirty="0">
              <a:solidFill>
                <a:srgbClr val="182947"/>
              </a:solidFill>
              <a:latin typeface="Proxima Nova Lt" panose="02000506030000020004" pitchFamily="2" charset="0"/>
            </a:endParaRPr>
          </a:p>
          <a:p>
            <a:endParaRPr lang="uk-UA" b="1" dirty="0">
              <a:solidFill>
                <a:srgbClr val="182947"/>
              </a:solidFill>
              <a:latin typeface="Proxima Nova Rg" panose="02000506030000020004" pitchFamily="2" charset="0"/>
            </a:endParaRPr>
          </a:p>
        </p:txBody>
      </p:sp>
      <p:sp>
        <p:nvSpPr>
          <p:cNvPr id="10" name="TextBox 9"/>
          <p:cNvSpPr txBox="1"/>
          <p:nvPr/>
        </p:nvSpPr>
        <p:spPr>
          <a:xfrm>
            <a:off x="255523" y="3808608"/>
            <a:ext cx="2278188"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173 КУпАП</a:t>
            </a:r>
          </a:p>
          <a:p>
            <a:r>
              <a:rPr lang="uk-UA" dirty="0">
                <a:solidFill>
                  <a:srgbClr val="182947"/>
                </a:solidFill>
                <a:latin typeface="Proxima Nova Lt" panose="02000506030000020004" pitchFamily="2" charset="0"/>
              </a:rPr>
              <a:t>Дрібне хуліганство</a:t>
            </a:r>
          </a:p>
        </p:txBody>
      </p:sp>
      <p:sp>
        <p:nvSpPr>
          <p:cNvPr id="12" name="TextBox 11"/>
          <p:cNvSpPr txBox="1"/>
          <p:nvPr/>
        </p:nvSpPr>
        <p:spPr>
          <a:xfrm>
            <a:off x="255523" y="4675718"/>
            <a:ext cx="5596404" cy="646331"/>
          </a:xfrm>
          <a:prstGeom prst="rect">
            <a:avLst/>
          </a:prstGeom>
          <a:noFill/>
        </p:spPr>
        <p:txBody>
          <a:bodyPr wrap="none" rtlCol="0">
            <a:spAutoFit/>
          </a:bodyPr>
          <a:lstStyle/>
          <a:p>
            <a:r>
              <a:rPr lang="uk-UA" b="1" dirty="0">
                <a:solidFill>
                  <a:srgbClr val="182947"/>
                </a:solidFill>
                <a:latin typeface="Proxima Nova Rg" panose="02000506030000020004" pitchFamily="2" charset="0"/>
              </a:rPr>
              <a:t>СТ. 175-1 КУпАП</a:t>
            </a:r>
          </a:p>
          <a:p>
            <a:r>
              <a:rPr lang="ru-RU" dirty="0" err="1">
                <a:solidFill>
                  <a:srgbClr val="182947"/>
                </a:solidFill>
                <a:latin typeface="Proxima Nova Lt" panose="02000506030000020004" pitchFamily="2" charset="0"/>
              </a:rPr>
              <a:t>Куріння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тютюнових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виробів</a:t>
            </a:r>
            <a:r>
              <a:rPr lang="ru-RU" dirty="0">
                <a:solidFill>
                  <a:srgbClr val="182947"/>
                </a:solidFill>
                <a:latin typeface="Proxima Nova Lt" panose="02000506030000020004" pitchFamily="2" charset="0"/>
              </a:rPr>
              <a:t> у </a:t>
            </a:r>
            <a:r>
              <a:rPr lang="ru-RU" dirty="0" err="1">
                <a:solidFill>
                  <a:srgbClr val="182947"/>
                </a:solidFill>
                <a:latin typeface="Proxima Nova Lt" panose="02000506030000020004" pitchFamily="2" charset="0"/>
              </a:rPr>
              <a:t>заборонених</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місцях</a:t>
            </a:r>
            <a:endParaRPr lang="ru-RU" dirty="0">
              <a:solidFill>
                <a:srgbClr val="182947"/>
              </a:solidFill>
              <a:latin typeface="Proxima Nova Lt" panose="02000506030000020004" pitchFamily="2" charset="0"/>
            </a:endParaRPr>
          </a:p>
        </p:txBody>
      </p:sp>
      <p:sp>
        <p:nvSpPr>
          <p:cNvPr id="14" name="TextBox 13"/>
          <p:cNvSpPr txBox="1"/>
          <p:nvPr/>
        </p:nvSpPr>
        <p:spPr>
          <a:xfrm>
            <a:off x="255523" y="5655157"/>
            <a:ext cx="7847020" cy="646331"/>
          </a:xfrm>
          <a:prstGeom prst="rect">
            <a:avLst/>
          </a:prstGeom>
          <a:noFill/>
        </p:spPr>
        <p:txBody>
          <a:bodyPr wrap="none" rtlCol="0">
            <a:spAutoFit/>
          </a:bodyPr>
          <a:lstStyle/>
          <a:p>
            <a:r>
              <a:rPr lang="uk-UA" dirty="0">
                <a:solidFill>
                  <a:srgbClr val="182947"/>
                </a:solidFill>
                <a:latin typeface="Proxima Nova Rg" panose="02000506030000020004" pitchFamily="2" charset="0"/>
              </a:rPr>
              <a:t>СТ. 176 КУпАП</a:t>
            </a:r>
          </a:p>
          <a:p>
            <a:r>
              <a:rPr lang="ru-RU" dirty="0" err="1">
                <a:solidFill>
                  <a:srgbClr val="182947"/>
                </a:solidFill>
                <a:latin typeface="Proxima Nova Lt" panose="02000506030000020004" pitchFamily="2" charset="0"/>
              </a:rPr>
              <a:t>Виготовлення</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зберігання</a:t>
            </a:r>
            <a:r>
              <a:rPr lang="ru-RU" dirty="0">
                <a:solidFill>
                  <a:srgbClr val="182947"/>
                </a:solidFill>
                <a:latin typeface="Proxima Nova Lt" panose="02000506030000020004" pitchFamily="2" charset="0"/>
              </a:rPr>
              <a:t> самогону та </a:t>
            </a:r>
            <a:r>
              <a:rPr lang="ru-RU" dirty="0" err="1">
                <a:solidFill>
                  <a:srgbClr val="182947"/>
                </a:solidFill>
                <a:latin typeface="Proxima Nova Lt" panose="02000506030000020004" pitchFamily="2" charset="0"/>
              </a:rPr>
              <a:t>апаратів</a:t>
            </a:r>
            <a:r>
              <a:rPr lang="ru-RU" dirty="0">
                <a:solidFill>
                  <a:srgbClr val="182947"/>
                </a:solidFill>
                <a:latin typeface="Proxima Nova Lt" panose="02000506030000020004" pitchFamily="2" charset="0"/>
              </a:rPr>
              <a:t> для </a:t>
            </a:r>
            <a:r>
              <a:rPr lang="ru-RU" dirty="0" err="1">
                <a:solidFill>
                  <a:srgbClr val="182947"/>
                </a:solidFill>
                <a:latin typeface="Proxima Nova Lt" panose="02000506030000020004" pitchFamily="2" charset="0"/>
              </a:rPr>
              <a:t>його</a:t>
            </a:r>
            <a:r>
              <a:rPr lang="ru-RU" dirty="0">
                <a:solidFill>
                  <a:srgbClr val="182947"/>
                </a:solidFill>
                <a:latin typeface="Proxima Nova Lt" panose="02000506030000020004" pitchFamily="2" charset="0"/>
              </a:rPr>
              <a:t> </a:t>
            </a:r>
            <a:r>
              <a:rPr lang="ru-RU" dirty="0" err="1">
                <a:solidFill>
                  <a:srgbClr val="182947"/>
                </a:solidFill>
                <a:latin typeface="Proxima Nova Lt" panose="02000506030000020004" pitchFamily="2" charset="0"/>
              </a:rPr>
              <a:t>вироблення</a:t>
            </a:r>
            <a:endParaRPr lang="uk-UA" dirty="0">
              <a:solidFill>
                <a:srgbClr val="182947"/>
              </a:solidFill>
              <a:latin typeface="Proxima Nova Lt" panose="02000506030000020004" pitchFamily="2" charset="0"/>
            </a:endParaRPr>
          </a:p>
        </p:txBody>
      </p:sp>
      <p:sp>
        <p:nvSpPr>
          <p:cNvPr id="16" name="TextBox 15"/>
          <p:cNvSpPr txBox="1"/>
          <p:nvPr/>
        </p:nvSpPr>
        <p:spPr>
          <a:xfrm>
            <a:off x="11189783" y="2930414"/>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17" name="TextBox 16"/>
          <p:cNvSpPr txBox="1"/>
          <p:nvPr/>
        </p:nvSpPr>
        <p:spPr>
          <a:xfrm>
            <a:off x="11189783" y="3870163"/>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3</a:t>
            </a:r>
          </a:p>
        </p:txBody>
      </p:sp>
      <p:sp>
        <p:nvSpPr>
          <p:cNvPr id="19" name="TextBox 18"/>
          <p:cNvSpPr txBox="1"/>
          <p:nvPr/>
        </p:nvSpPr>
        <p:spPr>
          <a:xfrm>
            <a:off x="11199060" y="4737273"/>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
        <p:nvSpPr>
          <p:cNvPr id="20" name="TextBox 19"/>
          <p:cNvSpPr txBox="1"/>
          <p:nvPr/>
        </p:nvSpPr>
        <p:spPr>
          <a:xfrm>
            <a:off x="11199060" y="5778268"/>
            <a:ext cx="322524" cy="523220"/>
          </a:xfrm>
          <a:prstGeom prst="rect">
            <a:avLst/>
          </a:prstGeom>
          <a:noFill/>
        </p:spPr>
        <p:txBody>
          <a:bodyPr wrap="none" rtlCol="0">
            <a:spAutoFit/>
          </a:bodyPr>
          <a:lstStyle/>
          <a:p>
            <a:r>
              <a:rPr lang="uk-UA" sz="2800" dirty="0">
                <a:solidFill>
                  <a:srgbClr val="182947"/>
                </a:solidFill>
                <a:latin typeface="Proxima Nova Rg" panose="02000506030000020004" pitchFamily="2" charset="0"/>
              </a:rPr>
              <a:t>0</a:t>
            </a:r>
          </a:p>
        </p:txBody>
      </p:sp>
    </p:spTree>
    <p:extLst>
      <p:ext uri="{BB962C8B-B14F-4D97-AF65-F5344CB8AC3E}">
        <p14:creationId xmlns:p14="http://schemas.microsoft.com/office/powerpoint/2010/main" val="141635915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2701</TotalTime>
  <Words>989</Words>
  <Application>Microsoft Office PowerPoint</Application>
  <PresentationFormat>Широкоэкранный</PresentationFormat>
  <Paragraphs>222</Paragraphs>
  <Slides>21</Slides>
  <Notes>6</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21</vt:i4>
      </vt:variant>
    </vt:vector>
  </HeadingPairs>
  <TitlesOfParts>
    <vt:vector size="28" baseType="lpstr">
      <vt:lpstr>Arial</vt:lpstr>
      <vt:lpstr>Calibri</vt:lpstr>
      <vt:lpstr>Calibri Light</vt:lpstr>
      <vt:lpstr>Proxima Nova Lt</vt:lpstr>
      <vt:lpstr>Proxima Nova Rg</vt:lpstr>
      <vt:lpstr>Wingdings</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TCPO</dc:creator>
  <cp:lastModifiedBy>Любов Миколаївна Куряча</cp:lastModifiedBy>
  <cp:revision>107</cp:revision>
  <dcterms:created xsi:type="dcterms:W3CDTF">2020-12-03T09:33:15Z</dcterms:created>
  <dcterms:modified xsi:type="dcterms:W3CDTF">2022-01-21T12:24:16Z</dcterms:modified>
</cp:coreProperties>
</file>