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57" r:id="rId4"/>
    <p:sldId id="285" r:id="rId5"/>
    <p:sldId id="277" r:id="rId6"/>
    <p:sldId id="281" r:id="rId7"/>
    <p:sldId id="259" r:id="rId8"/>
    <p:sldId id="278" r:id="rId9"/>
    <p:sldId id="262" r:id="rId10"/>
    <p:sldId id="261" r:id="rId11"/>
    <p:sldId id="266" r:id="rId12"/>
    <p:sldId id="267" r:id="rId13"/>
    <p:sldId id="283" r:id="rId14"/>
    <p:sldId id="271" r:id="rId15"/>
    <p:sldId id="273" r:id="rId16"/>
    <p:sldId id="272" r:id="rId17"/>
    <p:sldId id="275" r:id="rId18"/>
    <p:sldId id="263" r:id="rId19"/>
    <p:sldId id="269" r:id="rId20"/>
    <p:sldId id="265" r:id="rId21"/>
    <p:sldId id="270" r:id="rId22"/>
    <p:sldId id="264" r:id="rId23"/>
    <p:sldId id="274" r:id="rId24"/>
    <p:sldId id="280" r:id="rId25"/>
    <p:sldId id="282" r:id="rId26"/>
    <p:sldId id="284" r:id="rId27"/>
  </p:sldIdLst>
  <p:sldSz cx="12192000" cy="6858000"/>
  <p:notesSz cx="6797675" cy="99250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374" autoAdjust="0"/>
    <p:restoredTop sz="94660" autoAdjust="0"/>
  </p:normalViewPr>
  <p:slideViewPr>
    <p:cSldViewPr snapToGrid="0">
      <p:cViewPr>
        <p:scale>
          <a:sx n="81" d="100"/>
          <a:sy n="81" d="100"/>
        </p:scale>
        <p:origin x="120" y="-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6" y="150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.xlsx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Office_Excel_Worksheet4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uk-UA" sz="2128" b="0" i="0" u="none" strike="noStrike" baseline="0" dirty="0" smtClean="0">
                <a:solidFill>
                  <a:schemeClr val="tx1"/>
                </a:solidFill>
                <a:effectLst/>
              </a:rPr>
              <a:t>Бюджет </a:t>
            </a:r>
            <a:r>
              <a:rPr lang="uk-UA" sz="2128" b="0" i="0" u="none" strike="noStrike" baseline="0" dirty="0" err="1" smtClean="0">
                <a:solidFill>
                  <a:schemeClr val="tx1"/>
                </a:solidFill>
                <a:effectLst/>
              </a:rPr>
              <a:t>Заболоттівської</a:t>
            </a:r>
            <a:r>
              <a:rPr lang="uk-UA" sz="2128" b="0" i="0" u="none" strike="noStrike" baseline="0" dirty="0" smtClean="0">
                <a:solidFill>
                  <a:schemeClr val="tx1"/>
                </a:solidFill>
                <a:effectLst/>
              </a:rPr>
              <a:t> ОТГ</a:t>
            </a:r>
            <a:endParaRPr lang="ru-RU" dirty="0">
              <a:solidFill>
                <a:schemeClr val="tx1"/>
              </a:solidFill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481828653593614"/>
          <c:y val="0.19750929368029752"/>
          <c:w val="0.72629137980343594"/>
          <c:h val="0.6319614787928460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Всього надходжень 31 575,927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8000"/>
                    <a:lumMod val="114000"/>
                  </a:schemeClr>
                </a:gs>
                <a:gs pos="100000">
                  <a:schemeClr val="accent1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cat>
            <c:strRef>
              <c:f>Лист1!$A$2:$A$5</c:f>
              <c:strCache>
                <c:ptCount val="4"/>
                <c:pt idx="0">
                  <c:v>Доходи ОТГ, млн грн</c:v>
                </c:pt>
                <c:pt idx="1">
                  <c:v>2016 рік</c:v>
                </c:pt>
                <c:pt idx="2">
                  <c:v>2017 рік</c:v>
                </c:pt>
                <c:pt idx="3">
                  <c:v>2018 рік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1">
                  <c:v>2.7600000000000002</c:v>
                </c:pt>
                <c:pt idx="2">
                  <c:v>47.15</c:v>
                </c:pt>
                <c:pt idx="3">
                  <c:v>61.230000000000004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94-40F4-8662-55F6E645579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Власні доходи 9 727,47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8000"/>
                    <a:lumMod val="114000"/>
                  </a:schemeClr>
                </a:gs>
                <a:gs pos="100000">
                  <a:schemeClr val="accent2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cat>
            <c:strRef>
              <c:f>Лист1!$A$2:$A$5</c:f>
              <c:strCache>
                <c:ptCount val="4"/>
                <c:pt idx="0">
                  <c:v>Доходи ОТГ, млн грн</c:v>
                </c:pt>
                <c:pt idx="1">
                  <c:v>2016 рік</c:v>
                </c:pt>
                <c:pt idx="2">
                  <c:v>2017 рік</c:v>
                </c:pt>
                <c:pt idx="3">
                  <c:v>2018 рік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E94-40F4-8662-55F6E645579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Субвенції з державного бюджету 21 848,457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8000"/>
                    <a:lumMod val="114000"/>
                  </a:schemeClr>
                </a:gs>
                <a:gs pos="100000">
                  <a:schemeClr val="accent3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cat>
            <c:strRef>
              <c:f>Лист1!$A$2:$A$5</c:f>
              <c:strCache>
                <c:ptCount val="4"/>
                <c:pt idx="0">
                  <c:v>Доходи ОТГ, млн грн</c:v>
                </c:pt>
                <c:pt idx="1">
                  <c:v>2016 рік</c:v>
                </c:pt>
                <c:pt idx="2">
                  <c:v>2017 рік</c:v>
                </c:pt>
                <c:pt idx="3">
                  <c:v>2018 рік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E94-40F4-8662-55F6E645579C}"/>
            </c:ext>
          </c:extLst>
        </c:ser>
        <c:dLbls/>
        <c:gapWidth val="58"/>
        <c:overlap val="-21"/>
        <c:axId val="78613120"/>
        <c:axId val="78639488"/>
      </c:barChart>
      <c:catAx>
        <c:axId val="7861312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8639488"/>
        <c:crosses val="autoZero"/>
        <c:auto val="1"/>
        <c:lblAlgn val="ctr"/>
        <c:lblOffset val="100"/>
      </c:catAx>
      <c:valAx>
        <c:axId val="7863948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8613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err="1">
                <a:solidFill>
                  <a:schemeClr val="tx1"/>
                </a:solidFill>
              </a:rPr>
              <a:t>Види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доходів</a:t>
            </a:r>
            <a:r>
              <a:rPr lang="ru-RU" baseline="0" dirty="0" smtClean="0">
                <a:solidFill>
                  <a:schemeClr val="tx1"/>
                </a:solidFill>
              </a:rPr>
              <a:t> у </a:t>
            </a:r>
            <a:r>
              <a:rPr lang="ru-RU" dirty="0" smtClean="0">
                <a:solidFill>
                  <a:schemeClr val="tx1"/>
                </a:solidFill>
              </a:rPr>
              <a:t>2017-2018 роках млн </a:t>
            </a:r>
            <a:r>
              <a:rPr lang="ru-RU" dirty="0">
                <a:solidFill>
                  <a:schemeClr val="tx1"/>
                </a:solidFill>
              </a:rPr>
              <a:t>грн</a:t>
            </a:r>
          </a:p>
        </c:rich>
      </c:tx>
      <c:layout>
        <c:manualLayout>
          <c:xMode val="edge"/>
          <c:yMode val="edge"/>
          <c:x val="0.14131473532480154"/>
          <c:y val="0"/>
        </c:manualLayout>
      </c:layout>
      <c:spPr>
        <a:noFill/>
        <a:ln>
          <a:noFill/>
        </a:ln>
        <a:effectLst/>
      </c:sp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478344861112562"/>
          <c:y val="0.20392998272985394"/>
          <c:w val="0.78145687603934988"/>
          <c:h val="0.5441667886309747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Види доходів</c:v>
                </c:pt>
              </c:strCache>
            </c:strRef>
          </c:tx>
          <c:dPt>
            <c:idx val="0"/>
            <c:spPr>
              <a:solidFill>
                <a:schemeClr val="tx2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D32-405A-9563-7B8ED0AED7D1}"/>
              </c:ext>
            </c:extLst>
          </c:dPt>
          <c:dPt>
            <c:idx val="1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D32-405A-9563-7B8ED0AED7D1}"/>
              </c:ext>
            </c:extLst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D32-405A-9563-7B8ED0AED7D1}"/>
              </c:ext>
            </c:extLst>
          </c:dPt>
          <c:dPt>
            <c:idx val="3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D32-405A-9563-7B8ED0AED7D1}"/>
              </c:ext>
            </c:extLst>
          </c:dPt>
          <c:dLbls>
            <c:dLbl>
              <c:idx val="0"/>
              <c:layout>
                <c:manualLayout>
                  <c:x val="-7.4591486728735994E-3"/>
                  <c:y val="-5.456166027573693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893020862928184"/>
                      <c:h val="8.40892193308550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D32-405A-9563-7B8ED0AED7D1}"/>
                </c:ext>
              </c:extLst>
            </c:dLbl>
            <c:dLbl>
              <c:idx val="1"/>
              <c:layout>
                <c:manualLayout>
                  <c:x val="-1.1997911403582876E-7"/>
                  <c:y val="-0.1221848198343236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4980388992658803"/>
                      <c:h val="6.412639405204460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D32-405A-9563-7B8ED0AED7D1}"/>
                </c:ext>
              </c:extLst>
            </c:dLbl>
            <c:dLbl>
              <c:idx val="2"/>
              <c:layout>
                <c:manualLayout>
                  <c:x val="-0.18402132556764525"/>
                  <c:y val="-6.978748938910520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576084035291138"/>
                      <c:h val="8.40892193308550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AD32-405A-9563-7B8ED0AED7D1}"/>
                </c:ext>
              </c:extLst>
            </c:dLbl>
            <c:dLbl>
              <c:idx val="3"/>
              <c:layout>
                <c:manualLayout>
                  <c:x val="8.429848739965054E-2"/>
                  <c:y val="-6.562362790153093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4146612557685959"/>
                      <c:h val="0.157026022304832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D32-405A-9563-7B8ED0AED7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ПДФО</c:v>
                </c:pt>
                <c:pt idx="1">
                  <c:v>Інші власні доходи</c:v>
                </c:pt>
                <c:pt idx="2">
                  <c:v>Субвенції</c:v>
                </c:pt>
                <c:pt idx="3">
                  <c:v>Дотації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10.78</c:v>
                </c:pt>
                <c:pt idx="1">
                  <c:v>6.8199999999999994</c:v>
                </c:pt>
                <c:pt idx="2">
                  <c:v>62.379999999999995</c:v>
                </c:pt>
                <c:pt idx="3">
                  <c:v>25.979999999999997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D32-405A-9563-7B8ED0AED7D1}"/>
            </c:ext>
          </c:extLst>
        </c:ser>
        <c:dLbls/>
      </c:pie3D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50"/>
      <c:depthPercent val="100"/>
      <c:perspective val="6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4568668791677916"/>
          <c:w val="0.96833963122356015"/>
          <c:h val="0.543393144630155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9"/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E77-4F4E-9211-1F636B2AECC7}"/>
              </c:ext>
            </c:extLst>
          </c:dPt>
          <c:dPt>
            <c:idx val="1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E77-4F4E-9211-1F636B2AECC7}"/>
              </c:ext>
            </c:extLst>
          </c:dPt>
          <c:dPt>
            <c:idx val="2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E77-4F4E-9211-1F636B2AECC7}"/>
              </c:ext>
            </c:extLst>
          </c:dPt>
          <c:dPt>
            <c:idx val="3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E77-4F4E-9211-1F636B2AECC7}"/>
              </c:ext>
            </c:extLst>
          </c:dPt>
          <c:dPt>
            <c:idx val="4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E77-4F4E-9211-1F636B2AEC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Percent val="1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Рентна плата за спеціальне використання лісових ресурсів 1381,1 тис. грн.</c:v>
                </c:pt>
                <c:pt idx="1">
                  <c:v>Податок на прибуток підприємств 44,0 тис.грн.</c:v>
                </c:pt>
                <c:pt idx="2">
                  <c:v>ПДФО 12833,7 тис.грн.</c:v>
                </c:pt>
                <c:pt idx="3">
                  <c:v>Місцеві податки 3467,4 тис. грн.</c:v>
                </c:pt>
                <c:pt idx="4">
                  <c:v>Неподаткові надходження 274,4 тис. грн.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1381.1</c:v>
                </c:pt>
                <c:pt idx="1">
                  <c:v>44</c:v>
                </c:pt>
                <c:pt idx="2">
                  <c:v>12833.7</c:v>
                </c:pt>
                <c:pt idx="3">
                  <c:v>3467.4</c:v>
                </c:pt>
                <c:pt idx="4">
                  <c:v>274.39999999999992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EB-4E32-B220-8586CCA32BD4}"/>
            </c:ext>
          </c:extLst>
        </c:ser>
        <c:dLbls>
          <c:showPercent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4"/>
        <c:txPr>
          <a:bodyPr rot="0" spcFirstLastPara="1" vertOverflow="ellipsis" vert="horz" wrap="square" anchor="ctr" anchorCtr="1"/>
          <a:lstStyle/>
          <a:p>
            <a:pPr>
              <a:defRPr lang="uk-UA" sz="1197" b="1" i="0" u="none" strike="noStrike" kern="1200" baseline="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7.2004643759482817E-2"/>
          <c:y val="0.75863502474578171"/>
          <c:w val="0.84613998158047821"/>
          <c:h val="0.18495175350008899"/>
        </c:manualLayout>
      </c:layout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uk-UA" sz="1400" b="1" i="0" u="none" strike="noStrike" baseline="0" dirty="0" smtClean="0">
                <a:solidFill>
                  <a:schemeClr val="tx1"/>
                </a:solidFill>
                <a:effectLst/>
              </a:rPr>
              <a:t>Місцевим бюджетам на здійснення заходів щодо соціально-економічного розвитку окремих територій</a:t>
            </a:r>
            <a:endParaRPr lang="ru-RU" sz="14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3080233555005286"/>
          <c:y val="6.9830347994315721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481828653593614"/>
          <c:y val="0.19750929368029749"/>
          <c:w val="0.72629137980343594"/>
          <c:h val="0.6319614787928460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Всього надходжень 31 575,927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8000"/>
                    <a:lumMod val="114000"/>
                  </a:schemeClr>
                </a:gs>
                <a:gs pos="100000">
                  <a:schemeClr val="accent1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cat>
            <c:strRef>
              <c:f>Лист1!$A$2:$A$5</c:f>
              <c:strCache>
                <c:ptCount val="4"/>
                <c:pt idx="0">
                  <c:v>тис грн</c:v>
                </c:pt>
                <c:pt idx="1">
                  <c:v>2017 рік</c:v>
                </c:pt>
                <c:pt idx="3">
                  <c:v>2018 рік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1">
                  <c:v>241.65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94-40F4-8662-55F6E645579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8000"/>
                    <a:lumMod val="114000"/>
                  </a:schemeClr>
                </a:gs>
                <a:gs pos="100000">
                  <a:schemeClr val="accent2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cat>
            <c:strRef>
              <c:f>Лист1!$A$2:$A$5</c:f>
              <c:strCache>
                <c:ptCount val="4"/>
                <c:pt idx="0">
                  <c:v>тис грн</c:v>
                </c:pt>
                <c:pt idx="1">
                  <c:v>2017 рік</c:v>
                </c:pt>
                <c:pt idx="3">
                  <c:v>2018 рік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E94-40F4-8662-55F6E645579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Субвенції з державного бюджету 21 848,457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8000"/>
                    <a:lumMod val="114000"/>
                  </a:schemeClr>
                </a:gs>
                <a:gs pos="100000">
                  <a:schemeClr val="accent3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cat>
            <c:strRef>
              <c:f>Лист1!$A$2:$A$5</c:f>
              <c:strCache>
                <c:ptCount val="4"/>
                <c:pt idx="0">
                  <c:v>тис грн</c:v>
                </c:pt>
                <c:pt idx="1">
                  <c:v>2017 рік</c:v>
                </c:pt>
                <c:pt idx="3">
                  <c:v>2018 рік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E94-40F4-8662-55F6E645579C}"/>
            </c:ext>
          </c:extLst>
        </c:ser>
        <c:dLbls/>
        <c:gapWidth val="58"/>
        <c:overlap val="-21"/>
        <c:axId val="85608704"/>
        <c:axId val="85618688"/>
      </c:barChart>
      <c:catAx>
        <c:axId val="8560870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5618688"/>
        <c:crosses val="autoZero"/>
        <c:auto val="1"/>
        <c:lblAlgn val="ctr"/>
        <c:lblOffset val="100"/>
      </c:catAx>
      <c:valAx>
        <c:axId val="856186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crossAx val="85608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1.8542897205088532E-2"/>
          <c:y val="5.5559496457295285E-2"/>
          <c:w val="0.94907407407407429"/>
          <c:h val="0.5767691449727460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Лист1!$A$2:$A$6</c:f>
              <c:strCache>
                <c:ptCount val="3"/>
                <c:pt idx="0">
                  <c:v>млн грн.</c:v>
                </c:pt>
                <c:pt idx="1">
                  <c:v>2017 рік</c:v>
                </c:pt>
                <c:pt idx="2">
                  <c:v>2018 рік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1">
                  <c:v>4.1499999999999995</c:v>
                </c:pt>
                <c:pt idx="2">
                  <c:v>2.84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cat>
            <c:strRef>
              <c:f>Лист1!$A$2:$A$6</c:f>
              <c:strCache>
                <c:ptCount val="3"/>
                <c:pt idx="0">
                  <c:v>млн грн.</c:v>
                </c:pt>
                <c:pt idx="1">
                  <c:v>2017 рік</c:v>
                </c:pt>
                <c:pt idx="2">
                  <c:v>2018 рік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Столбец4</c:v>
                </c:pt>
              </c:strCache>
            </c:strRef>
          </c:tx>
          <c:cat>
            <c:strRef>
              <c:f>Лист1!$A$2:$A$6</c:f>
              <c:strCache>
                <c:ptCount val="3"/>
                <c:pt idx="0">
                  <c:v>млн грн.</c:v>
                </c:pt>
                <c:pt idx="1">
                  <c:v>2017 рік</c:v>
                </c:pt>
                <c:pt idx="2">
                  <c:v>2018 рік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dLbls/>
        <c:axId val="85575552"/>
        <c:axId val="85577088"/>
      </c:barChart>
      <c:catAx>
        <c:axId val="8557555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aseline="0"/>
            </a:pPr>
            <a:endParaRPr lang="ru-RU"/>
          </a:p>
        </c:txPr>
        <c:crossAx val="85577088"/>
        <c:crosses val="autoZero"/>
        <c:auto val="1"/>
        <c:lblAlgn val="ctr"/>
        <c:lblOffset val="100"/>
      </c:catAx>
      <c:valAx>
        <c:axId val="8557708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55755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Y val="0"/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 рік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смт Заболоття</c:v>
                </c:pt>
                <c:pt idx="1">
                  <c:v>с. Гута</c:v>
                </c:pt>
                <c:pt idx="2">
                  <c:v>с. Тур</c:v>
                </c:pt>
                <c:pt idx="3">
                  <c:v>с. Заліси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1571.9</c:v>
                </c:pt>
                <c:pt idx="1">
                  <c:v>1487.8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 рік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смт Заболоття</c:v>
                </c:pt>
                <c:pt idx="1">
                  <c:v>с. Гута</c:v>
                </c:pt>
                <c:pt idx="2">
                  <c:v>с. Тур</c:v>
                </c:pt>
                <c:pt idx="3">
                  <c:v>с. Заліси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1124.9000000000001</c:v>
                </c:pt>
                <c:pt idx="1">
                  <c:v>794</c:v>
                </c:pt>
                <c:pt idx="2">
                  <c:v>862.7</c:v>
                </c:pt>
                <c:pt idx="3">
                  <c:v>61</c:v>
                </c:pt>
              </c:numCache>
            </c:numRef>
          </c:val>
        </c:ser>
        <c:dLbls/>
        <c:shape val="box"/>
        <c:axId val="78664448"/>
        <c:axId val="78665984"/>
        <c:axId val="0"/>
      </c:bar3DChart>
      <c:catAx>
        <c:axId val="78664448"/>
        <c:scaling>
          <c:orientation val="minMax"/>
        </c:scaling>
        <c:axPos val="b"/>
        <c:tickLblPos val="nextTo"/>
        <c:crossAx val="78665984"/>
        <c:crosses val="autoZero"/>
        <c:auto val="1"/>
        <c:lblAlgn val="ctr"/>
        <c:lblOffset val="100"/>
      </c:catAx>
      <c:valAx>
        <c:axId val="78665984"/>
        <c:scaling>
          <c:orientation val="minMax"/>
        </c:scaling>
        <c:axPos val="l"/>
        <c:majorGridlines/>
        <c:numFmt formatCode="General" sourceLinked="1"/>
        <c:tickLblPos val="nextTo"/>
        <c:crossAx val="78664448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               </a:t>
            </a:r>
            <a:r>
              <a:rPr lang="ru-RU" dirty="0" err="1" smtClean="0"/>
              <a:t>Видатки</a:t>
            </a:r>
            <a:r>
              <a:rPr lang="ru-RU" dirty="0" smtClean="0"/>
              <a:t> </a:t>
            </a:r>
            <a:r>
              <a:rPr lang="ru-RU" dirty="0" err="1"/>
              <a:t>загального</a:t>
            </a:r>
            <a:r>
              <a:rPr lang="ru-RU" dirty="0"/>
              <a:t> </a:t>
            </a:r>
            <a:r>
              <a:rPr lang="ru-RU" dirty="0" smtClean="0"/>
              <a:t>фонду</a:t>
            </a:r>
            <a:endParaRPr lang="ru-RU" dirty="0"/>
          </a:p>
        </c:rich>
      </c:tx>
      <c:layout>
        <c:manualLayout>
          <c:xMode val="edge"/>
          <c:yMode val="edge"/>
          <c:x val="0.1951825474086826"/>
          <c:y val="1.4869888475836434E-2"/>
        </c:manualLayout>
      </c:layout>
      <c:spPr>
        <a:noFill/>
        <a:ln>
          <a:noFill/>
        </a:ln>
        <a:effectLst/>
      </c:spPr>
    </c:title>
    <c:view3D>
      <c:rotX val="50"/>
      <c:depthPercent val="100"/>
      <c:perspective val="6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4568668791677916"/>
          <c:w val="0.96833963122356015"/>
          <c:h val="0.543393144630155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Видатки загального фонду, млн грн.</c:v>
                </c:pt>
              </c:strCache>
            </c:strRef>
          </c:tx>
          <c:explosion val="19"/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E77-4F4E-9211-1F636B2AECC7}"/>
              </c:ext>
            </c:extLst>
          </c:dPt>
          <c:dPt>
            <c:idx val="1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E77-4F4E-9211-1F636B2AECC7}"/>
              </c:ext>
            </c:extLst>
          </c:dPt>
          <c:dPt>
            <c:idx val="2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E77-4F4E-9211-1F636B2AECC7}"/>
              </c:ext>
            </c:extLst>
          </c:dPt>
          <c:dPt>
            <c:idx val="3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E77-4F4E-9211-1F636B2AECC7}"/>
              </c:ext>
            </c:extLst>
          </c:dPt>
          <c:dPt>
            <c:idx val="4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E77-4F4E-9211-1F636B2AECC7}"/>
              </c:ext>
            </c:extLst>
          </c:dPt>
          <c:dPt>
            <c:idx val="5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EE77-4F4E-9211-1F636B2AECC7}"/>
              </c:ext>
            </c:extLst>
          </c:dPt>
          <c:dPt>
            <c:idx val="6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EE77-4F4E-9211-1F636B2AEC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Percent val="1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Освіта 58,8</c:v>
                </c:pt>
                <c:pt idx="1">
                  <c:v>Культура і мистецтво 5,6</c:v>
                </c:pt>
                <c:pt idx="2">
                  <c:v>Медицина 12,15</c:v>
                </c:pt>
                <c:pt idx="3">
                  <c:v>Фізична культура 0,2</c:v>
                </c:pt>
                <c:pt idx="4">
                  <c:v>Міжбюджетні трансферти 5,0</c:v>
                </c:pt>
                <c:pt idx="5">
                  <c:v>Державне управління 6,4</c:v>
                </c:pt>
                <c:pt idx="6">
                  <c:v>Пожежна охорона 0,92</c:v>
                </c:pt>
                <c:pt idx="7">
                  <c:v>Інша діяльність10,93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58.8</c:v>
                </c:pt>
                <c:pt idx="1">
                  <c:v>5.6</c:v>
                </c:pt>
                <c:pt idx="2">
                  <c:v>12.15</c:v>
                </c:pt>
                <c:pt idx="3">
                  <c:v>0.2</c:v>
                </c:pt>
                <c:pt idx="4">
                  <c:v>5</c:v>
                </c:pt>
                <c:pt idx="5">
                  <c:v>6.4</c:v>
                </c:pt>
                <c:pt idx="6">
                  <c:v>0.92</c:v>
                </c:pt>
                <c:pt idx="7">
                  <c:v>10.93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EB-4E32-B220-8586CCA32BD4}"/>
            </c:ext>
          </c:extLst>
        </c:ser>
        <c:dLbls>
          <c:showPercent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4"/>
        <c:txPr>
          <a:bodyPr rot="0" spcFirstLastPara="1" vertOverflow="ellipsis" vert="horz" wrap="square" anchor="ctr" anchorCtr="1"/>
          <a:lstStyle/>
          <a:p>
            <a:pPr>
              <a:defRPr lang="uk-UA" sz="1197" b="1" i="0" u="none" strike="noStrike" kern="1200" baseline="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7.2004643759482817E-2"/>
          <c:y val="0.75863502474578171"/>
          <c:w val="0.84613998158047821"/>
          <c:h val="0.18495175350008899"/>
        </c:manualLayout>
      </c:layout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0.28961</cdr:x>
      <cdr:y>0.62893</cdr:y>
    </cdr:from>
    <cdr:to>
      <cdr:x>0.44323</cdr:x>
      <cdr:y>0.89659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23953" y="214862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0.31774</cdr:x>
      <cdr:y>0.68548</cdr:y>
    </cdr:from>
    <cdr:to>
      <cdr:x>0.47135</cdr:x>
      <cdr:y>0.95314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91378" y="234180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 b="1" dirty="0" smtClean="0"/>
            <a:t>2,76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0.49773</cdr:x>
      <cdr:y>0.3085</cdr:y>
    </cdr:from>
    <cdr:to>
      <cdr:x>0.65134</cdr:x>
      <cdr:y>0.57616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962807" y="1053915"/>
          <a:ext cx="914377" cy="9144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 b="1" dirty="0" smtClean="0"/>
            <a:t>48,2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0.66824</cdr:x>
      <cdr:y>0.18409</cdr:y>
    </cdr:from>
    <cdr:to>
      <cdr:x>0.82185</cdr:x>
      <cdr:y>0.45175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977756" y="62891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 b="1" dirty="0" smtClean="0"/>
            <a:t>61,23</a:t>
          </a:r>
          <a:endParaRPr lang="ru-RU" sz="11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0.28961</cdr:x>
      <cdr:y>0.62893</cdr:y>
    </cdr:from>
    <cdr:to>
      <cdr:x>0.44323</cdr:x>
      <cdr:y>0.89659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23953" y="214862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0.31774</cdr:x>
      <cdr:y>0.68548</cdr:y>
    </cdr:from>
    <cdr:to>
      <cdr:x>0.47135</cdr:x>
      <cdr:y>0.95314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91378" y="234180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b="1" dirty="0"/>
        </a:p>
      </cdr:txBody>
    </cdr:sp>
  </cdr:relSizeAnchor>
  <cdr:relSizeAnchor xmlns:cdr="http://schemas.openxmlformats.org/drawingml/2006/chartDrawing">
    <cdr:from>
      <cdr:x>0.48001</cdr:x>
      <cdr:y>0.30473</cdr:y>
    </cdr:from>
    <cdr:to>
      <cdr:x>0.63362</cdr:x>
      <cdr:y>0.57239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857295" y="104104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b="1" dirty="0"/>
        </a:p>
      </cdr:txBody>
    </cdr:sp>
  </cdr:relSizeAnchor>
  <cdr:relSizeAnchor xmlns:cdr="http://schemas.openxmlformats.org/drawingml/2006/chartDrawing">
    <cdr:from>
      <cdr:x>0.66824</cdr:x>
      <cdr:y>0.18409</cdr:y>
    </cdr:from>
    <cdr:to>
      <cdr:x>0.82185</cdr:x>
      <cdr:y>0.45175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977756" y="62891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b="1" dirty="0"/>
        </a:p>
      </cdr:txBody>
    </cdr:sp>
  </cdr:relSizeAnchor>
  <cdr:relSizeAnchor xmlns:cdr="http://schemas.openxmlformats.org/drawingml/2006/chartDrawing">
    <cdr:from>
      <cdr:x>0.30692</cdr:x>
      <cdr:y>0.22179</cdr:y>
    </cdr:from>
    <cdr:to>
      <cdr:x>0.46054</cdr:x>
      <cdr:y>0.48945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826984" y="75770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b="1" dirty="0" smtClean="0"/>
            <a:t>241,65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0.70286</cdr:x>
      <cdr:y>0.7248</cdr:y>
    </cdr:from>
    <cdr:to>
      <cdr:x>0.85647</cdr:x>
      <cdr:y>0.99246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183818" y="247614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 b="1" dirty="0" smtClean="0"/>
            <a:t>0,00</a:t>
          </a:r>
          <a:endParaRPr lang="ru-RU" sz="11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0.21843</cdr:x>
      <cdr:y>0</cdr:y>
    </cdr:from>
    <cdr:to>
      <cdr:x>0.38509</cdr:x>
      <cdr:y>0.23952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98378" y="-291159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b="1" dirty="0"/>
        </a:p>
      </cdr:txBody>
    </cdr:sp>
  </cdr:relSizeAnchor>
  <cdr:relSizeAnchor xmlns:cdr="http://schemas.openxmlformats.org/drawingml/2006/chartDrawing">
    <cdr:from>
      <cdr:x>0.23041</cdr:x>
      <cdr:y>0</cdr:y>
    </cdr:from>
    <cdr:to>
      <cdr:x>0.39649</cdr:x>
      <cdr:y>0.22759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68569" y="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 b="1" dirty="0" smtClean="0"/>
            <a:t>4,15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0.42456</cdr:x>
      <cdr:y>0.15855</cdr:y>
    </cdr:from>
    <cdr:to>
      <cdr:x>0.59064</cdr:x>
      <cdr:y>0.38614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37516" y="6369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100" b="1" dirty="0" smtClean="0"/>
            <a:t>2,84</a:t>
          </a:r>
          <a:endParaRPr lang="ru-RU" sz="110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0.0224</cdr:x>
      <cdr:y>0.84947</cdr:y>
    </cdr:from>
    <cdr:to>
      <cdr:x>0.12601</cdr:x>
      <cdr:y>0.96475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4682" y="3377477"/>
          <a:ext cx="993186" cy="4583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1400" b="1" dirty="0" smtClean="0"/>
            <a:t>тис. грн.</a:t>
          </a:r>
          <a:endParaRPr lang="ru-RU" sz="14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41172-B20D-4C6F-8AFB-B799BAA10BCB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6431"/>
            <a:ext cx="543814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F1B20-B947-4420-A088-A619DF098D8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43416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pPr/>
              <a:t>12/26/2018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B971DCE-9572-47CC-A828-2C27FCC113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114" y="865886"/>
            <a:ext cx="10728101" cy="3172399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/>
            <a:r>
              <a:rPr lang="uk-UA" sz="8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Заболоттівська</a:t>
            </a:r>
            <a:r>
              <a:rPr lang="uk-UA" sz="8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ОТГ</a:t>
            </a:r>
            <a:endParaRPr lang="ru-RU" sz="8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E99DA35-5BFB-4CB1-A2C7-4953DD226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1600" y="3514777"/>
            <a:ext cx="8825658" cy="2743200"/>
          </a:xfrm>
        </p:spPr>
        <p:txBody>
          <a:bodyPr>
            <a:normAutofit/>
          </a:bodyPr>
          <a:lstStyle/>
          <a:p>
            <a:pPr algn="ctr"/>
            <a:endParaRPr lang="uk-UA" sz="2800" b="1" dirty="0" smtClean="0"/>
          </a:p>
          <a:p>
            <a:pPr algn="ctr"/>
            <a:endParaRPr lang="uk-UA" sz="2800" b="1" dirty="0"/>
          </a:p>
          <a:p>
            <a:pPr algn="ctr"/>
            <a:r>
              <a:rPr lang="uk-UA" sz="5200" b="1" dirty="0" smtClean="0"/>
              <a:t>         </a:t>
            </a:r>
            <a:r>
              <a:rPr lang="uk-UA" sz="3000" b="1" dirty="0" smtClean="0"/>
              <a:t>рада регіонального розвитку</a:t>
            </a:r>
          </a:p>
          <a:p>
            <a:pPr algn="ctr"/>
            <a:r>
              <a:rPr lang="uk-UA" sz="2800" b="1" dirty="0" smtClean="0"/>
              <a:t>               2018 </a:t>
            </a:r>
            <a:r>
              <a:rPr lang="uk-UA" b="1" dirty="0" smtClean="0"/>
              <a:t>рік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199876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0A6F8D-0737-4642-A552-C85006524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solidFill>
                  <a:schemeClr val="bg1"/>
                </a:solidFill>
              </a:rPr>
              <a:t>Відкрито інклюзивно-ресурсний </a:t>
            </a:r>
            <a:r>
              <a:rPr lang="uk-UA" b="1" dirty="0" smtClean="0">
                <a:solidFill>
                  <a:schemeClr val="bg1"/>
                </a:solidFill>
              </a:rPr>
              <a:t>центр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F9481F4-7FA1-4BD7-8275-A46D36FEF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1661" y="2374540"/>
            <a:ext cx="3331336" cy="249850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BD59FC92-625A-4B60-9522-8F2FEDD04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6698" y="2382788"/>
            <a:ext cx="3320338" cy="2490254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ACFBEF8F-76D3-41AD-BEA1-40025180B7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85385" y="4340368"/>
            <a:ext cx="3007876" cy="2446612"/>
          </a:xfrm>
        </p:spPr>
      </p:pic>
      <p:pic>
        <p:nvPicPr>
          <p:cNvPr id="2050" name="Picture 2" descr="C:\Users\Svirgevsky\Desktop\Фото\фото інклюзив\IMG_14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86" y="4358943"/>
            <a:ext cx="3246858" cy="244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33809" y="5059217"/>
            <a:ext cx="5072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/>
              <a:t>Для ремонту приміщення використано </a:t>
            </a:r>
          </a:p>
          <a:p>
            <a:r>
              <a:rPr lang="uk-UA" sz="1400" b="1" dirty="0" smtClean="0"/>
              <a:t>180 тис. грн. місцевого бюджету</a:t>
            </a:r>
            <a:r>
              <a:rPr lang="uk-UA" sz="1200" b="1" dirty="0" smtClean="0"/>
              <a:t>. </a:t>
            </a:r>
            <a:endParaRPr lang="ru-RU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225715" y="5842487"/>
            <a:ext cx="3793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dirty="0" smtClean="0"/>
              <a:t>Для закупівлі обладнання використано </a:t>
            </a:r>
          </a:p>
          <a:p>
            <a:r>
              <a:rPr lang="uk-UA" sz="1400" b="1" dirty="0" smtClean="0"/>
              <a:t>185,6 тис. грн. з державного бюджету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1199743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A924311-5666-4315-B804-D108ABCA0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Заболоттівська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РЛ №2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C6B89DD8-54D6-43F8-BF71-D18CBF3272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508" y="2235184"/>
            <a:ext cx="2894590" cy="2261463"/>
          </a:xfr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AEF3BB5-0620-4547-B9BD-BE609EB7BD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392" y="4596536"/>
            <a:ext cx="3015284" cy="226146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078F99E4-E7C3-4660-86D8-0CF2AA2490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45392" y="4596535"/>
            <a:ext cx="3015284" cy="226146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90D4C0D9-A852-47AA-87FC-746B4142AF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24452" y="2321618"/>
            <a:ext cx="2900038" cy="21750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17021" y="5503203"/>
            <a:ext cx="42755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/>
              <a:t>Реконструкція даху та приміщень </a:t>
            </a:r>
          </a:p>
          <a:p>
            <a:pPr algn="ctr"/>
            <a:r>
              <a:rPr lang="uk-UA" b="1" dirty="0" smtClean="0"/>
              <a:t>використано 3,1 млн. грн.</a:t>
            </a:r>
          </a:p>
          <a:p>
            <a:pPr algn="ctr"/>
            <a:r>
              <a:rPr lang="uk-UA" b="1" dirty="0"/>
              <a:t>з</a:t>
            </a:r>
            <a:r>
              <a:rPr lang="uk-UA" b="1" dirty="0" smtClean="0"/>
              <a:t> державного бюджету 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6076" y="2321618"/>
            <a:ext cx="2313842" cy="30851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7611" y="2321619"/>
            <a:ext cx="3188078" cy="217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8858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A99B5D-18A7-4086-B131-971E02B13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КП «</a:t>
            </a:r>
            <a:r>
              <a:rPr lang="uk-UA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Заболоттівський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центр первинної медичної допомоги»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DD41BF3A-8EDD-4D41-8651-ECDE60CFB4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9070" y="2837245"/>
            <a:ext cx="2802716" cy="211287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01415" y="2435670"/>
            <a:ext cx="2781835" cy="21142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8858" y="3285036"/>
            <a:ext cx="2743337" cy="21142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88710" y="2939761"/>
            <a:ext cx="2188059" cy="29174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45634" y="5658613"/>
            <a:ext cx="5833648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err="1" smtClean="0"/>
              <a:t>Заболоттівська</a:t>
            </a:r>
            <a:r>
              <a:rPr lang="uk-UA" sz="2400" b="1" dirty="0" smtClean="0"/>
              <a:t> і </a:t>
            </a:r>
            <a:r>
              <a:rPr lang="uk-UA" sz="2400" b="1" dirty="0" err="1" smtClean="0"/>
              <a:t>Турська</a:t>
            </a:r>
            <a:r>
              <a:rPr lang="uk-UA" sz="2400" b="1" dirty="0" smtClean="0"/>
              <a:t> АЗПСМ</a:t>
            </a:r>
          </a:p>
          <a:p>
            <a:pPr algn="ctr"/>
            <a:endParaRPr lang="uk-UA" sz="2400" b="1" dirty="0" smtClean="0"/>
          </a:p>
          <a:p>
            <a:pPr algn="ctr"/>
            <a:r>
              <a:rPr lang="uk-UA" sz="1400" b="1" dirty="0" smtClean="0"/>
              <a:t>Поточний ремонт кабінетів: 55,2 тис. грн. місцевого бюджету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365987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A99B5D-18A7-4086-B131-971E02B13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Відділення стаціонарного догляду постійного проживання територіального центру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DD41BF3A-8EDD-4D41-8651-ECDE60CFB4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7684" y="2442474"/>
            <a:ext cx="3214507" cy="241088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79" y="2449612"/>
            <a:ext cx="3095572" cy="23216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339121" y="2847932"/>
            <a:ext cx="3298093" cy="24735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9130322" y="2847934"/>
            <a:ext cx="3298090" cy="247356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90597" y="5733763"/>
            <a:ext cx="71064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smtClean="0"/>
              <a:t>Утеплення та поточний ремонт приміщення</a:t>
            </a:r>
          </a:p>
          <a:p>
            <a:pPr algn="ctr"/>
            <a:r>
              <a:rPr lang="uk-UA" sz="1400" b="1" dirty="0" smtClean="0"/>
              <a:t>142 тис. грн. з фонду «Медичне милосердя», Канада</a:t>
            </a:r>
          </a:p>
          <a:p>
            <a:pPr algn="ctr"/>
            <a:r>
              <a:rPr lang="uk-UA" sz="1400" b="1" dirty="0" smtClean="0"/>
              <a:t>20 тис. грн. місцевий бюджет</a:t>
            </a:r>
          </a:p>
          <a:p>
            <a:pPr algn="ctr"/>
            <a:r>
              <a:rPr lang="uk-UA" sz="1400" b="1" dirty="0" smtClean="0"/>
              <a:t>10 тис грн. – спонсорська допомога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1776640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AA412EC-C82E-45D7-8529-3AC5BCF82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КП «</a:t>
            </a:r>
            <a:r>
              <a:rPr lang="uk-UA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Заболоттівська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публічна бібліотека»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09BC392-F539-4F22-951F-2EBBFDEA2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9568" y="2498665"/>
            <a:ext cx="4756269" cy="303941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BE2E0642-6FAB-410B-B934-E9EC305D81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3274" y="3102475"/>
            <a:ext cx="4669302" cy="323259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8436" y="5795492"/>
            <a:ext cx="158691" cy="13415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66799" y="572086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Створена в 2017 році, використано</a:t>
            </a:r>
          </a:p>
          <a:p>
            <a:r>
              <a:rPr lang="uk-UA" b="1" dirty="0" smtClean="0"/>
              <a:t>10,1 тис. грн. з місцевого бюджету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968587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5936411-D0C0-496D-AF55-277E40D91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Поточний ремонт приміщення та опалення 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адмінбудинку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Заболоттівської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селищної ради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335" y="2266682"/>
            <a:ext cx="3644722" cy="43530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7149" y="2781837"/>
            <a:ext cx="3670479" cy="38379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16461" y="6098832"/>
            <a:ext cx="32287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Використано 510 тис. грн.</a:t>
            </a:r>
          </a:p>
          <a:p>
            <a:r>
              <a:rPr lang="uk-UA" b="1" dirty="0" smtClean="0"/>
              <a:t> з місцевого бюджету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6492" y="2356338"/>
            <a:ext cx="3462704" cy="374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237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54E283-B142-4201-BD19-417A3AA61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</a:t>
            </a:r>
            <a:r>
              <a:rPr lang="uk-UA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ЦНАПу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B8378AC-2D33-4933-A187-EF229E96A1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84142" y="2830544"/>
            <a:ext cx="2775422" cy="390229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61666" y="2179665"/>
            <a:ext cx="2889429" cy="38459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4461" y="2706468"/>
            <a:ext cx="578555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/>
              <a:t>У</a:t>
            </a:r>
            <a:r>
              <a:rPr lang="uk-UA" b="1" dirty="0" smtClean="0"/>
              <a:t> ромках першого раунду Фази впровадження </a:t>
            </a:r>
          </a:p>
          <a:p>
            <a:r>
              <a:rPr lang="uk-UA" b="1" dirty="0"/>
              <a:t>н</a:t>
            </a:r>
            <a:r>
              <a:rPr lang="uk-UA" b="1" dirty="0" smtClean="0"/>
              <a:t>апряму з покращення якості надання </a:t>
            </a:r>
          </a:p>
          <a:p>
            <a:r>
              <a:rPr lang="uk-UA" b="1" dirty="0" smtClean="0"/>
              <a:t>адміністративних послуг</a:t>
            </a:r>
          </a:p>
          <a:p>
            <a:r>
              <a:rPr lang="uk-UA" b="1" dirty="0"/>
              <a:t> </a:t>
            </a:r>
            <a:r>
              <a:rPr lang="uk-UA" b="1" dirty="0" smtClean="0"/>
              <a:t>для населення Програми </a:t>
            </a:r>
            <a:r>
              <a:rPr lang="en-US" b="1" dirty="0" smtClean="0"/>
              <a:t>“U-LEAD </a:t>
            </a:r>
            <a:r>
              <a:rPr lang="uk-UA" b="1" dirty="0" smtClean="0"/>
              <a:t>з Європою</a:t>
            </a:r>
            <a:r>
              <a:rPr lang="en-US" b="1" dirty="0" smtClean="0"/>
              <a:t>”</a:t>
            </a:r>
            <a:r>
              <a:rPr lang="uk-UA" b="1" dirty="0"/>
              <a:t> </a:t>
            </a:r>
            <a:endParaRPr lang="uk-UA" b="1" dirty="0" smtClean="0"/>
          </a:p>
          <a:p>
            <a:r>
              <a:rPr lang="uk-UA" b="1" dirty="0"/>
              <a:t>п</a:t>
            </a:r>
            <a:r>
              <a:rPr lang="uk-UA" b="1" dirty="0" smtClean="0"/>
              <a:t>роведено реконструкція </a:t>
            </a:r>
            <a:r>
              <a:rPr lang="uk-UA" b="1" dirty="0"/>
              <a:t>частини </a:t>
            </a:r>
            <a:endParaRPr lang="uk-UA" b="1" dirty="0" smtClean="0"/>
          </a:p>
          <a:p>
            <a:r>
              <a:rPr lang="uk-UA" b="1" dirty="0" err="1" smtClean="0"/>
              <a:t>адмінприміщення</a:t>
            </a:r>
            <a:r>
              <a:rPr lang="uk-UA" b="1" dirty="0" smtClean="0"/>
              <a:t> селищної ради. </a:t>
            </a:r>
          </a:p>
          <a:p>
            <a:r>
              <a:rPr lang="uk-UA" b="1" dirty="0" smtClean="0"/>
              <a:t>Використано </a:t>
            </a:r>
            <a:r>
              <a:rPr lang="uk-UA" b="1" dirty="0"/>
              <a:t>445,1 тис. грн. </a:t>
            </a:r>
            <a:r>
              <a:rPr lang="uk-UA" b="1" dirty="0" smtClean="0"/>
              <a:t>з </a:t>
            </a:r>
            <a:r>
              <a:rPr lang="uk-UA" b="1" dirty="0"/>
              <a:t>державного </a:t>
            </a:r>
            <a:endParaRPr lang="uk-UA" b="1" dirty="0" smtClean="0"/>
          </a:p>
          <a:p>
            <a:r>
              <a:rPr lang="uk-UA" b="1" dirty="0" smtClean="0"/>
              <a:t>Бюджету.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669535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25557E1-3C5A-4F30-B35A-BCA744FEF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Футбольне поле </a:t>
            </a:r>
            <a:r>
              <a:rPr lang="uk-UA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смт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Заболоття</a:t>
            </a:r>
            <a:endParaRPr lang="ru-RU" sz="4400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4B3195C-CA66-4FC5-AA83-96752E568C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6975" y="2372525"/>
            <a:ext cx="5397210" cy="3489013"/>
          </a:xfrm>
        </p:spPr>
      </p:pic>
      <p:sp>
        <p:nvSpPr>
          <p:cNvPr id="3" name="TextBox 2"/>
          <p:cNvSpPr txBox="1"/>
          <p:nvPr/>
        </p:nvSpPr>
        <p:spPr>
          <a:xfrm>
            <a:off x="4677507" y="5862878"/>
            <a:ext cx="50145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/>
              <a:t>На оновлення футбольного поля використано</a:t>
            </a:r>
          </a:p>
          <a:p>
            <a:r>
              <a:rPr lang="uk-UA" sz="1600" b="1" dirty="0" smtClean="0"/>
              <a:t>98 тис. грн. з обласного бюджету та</a:t>
            </a:r>
          </a:p>
          <a:p>
            <a:r>
              <a:rPr lang="uk-UA" sz="1600" b="1" dirty="0" smtClean="0"/>
              <a:t>98 тис. грн. з місцевого бюджету</a:t>
            </a:r>
            <a:endParaRPr lang="ru-RU" sz="1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04091" y="2958679"/>
            <a:ext cx="4337538" cy="316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9928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9443EB9F-5FD7-4359-9079-47512178A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9379" y="2486947"/>
            <a:ext cx="3342807" cy="318790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449ABFB-C694-4B39-A6C8-32A75A606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202" y="973668"/>
            <a:ext cx="8761413" cy="706964"/>
          </a:xfrm>
        </p:spPr>
        <p:txBody>
          <a:bodyPr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НВК «ЗОШ І-ІІІ ступеня дитячий садок» с. Гута</a:t>
            </a:r>
            <a:endParaRPr lang="ru-RU" sz="4400" b="1" dirty="0"/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DE0A39C9-284B-4A64-8A5D-3F01F1681C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199" y="2520461"/>
            <a:ext cx="3602509" cy="2279683"/>
          </a:xfr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98E7775F-F565-4569-A2EF-1188D2FFD7C5}"/>
              </a:ext>
            </a:extLst>
          </p:cNvPr>
          <p:cNvSpPr txBox="1"/>
          <p:nvPr/>
        </p:nvSpPr>
        <p:spPr>
          <a:xfrm>
            <a:off x="6933161" y="354442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F9B47D6-79BA-46B7-9389-4C7FDDB4722B}"/>
              </a:ext>
            </a:extLst>
          </p:cNvPr>
          <p:cNvSpPr txBox="1"/>
          <p:nvPr/>
        </p:nvSpPr>
        <p:spPr>
          <a:xfrm>
            <a:off x="643409" y="5246702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4BC3C1-1C7C-499F-A7E3-A3DD09575F84}"/>
              </a:ext>
            </a:extLst>
          </p:cNvPr>
          <p:cNvSpPr txBox="1"/>
          <p:nvPr/>
        </p:nvSpPr>
        <p:spPr>
          <a:xfrm>
            <a:off x="2824917" y="5351590"/>
            <a:ext cx="859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Вул.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5DD30E24-62B7-4469-92E7-331F4D7FC4A1}"/>
              </a:ext>
            </a:extLst>
          </p:cNvPr>
          <p:cNvSpPr txBox="1"/>
          <p:nvPr/>
        </p:nvSpPr>
        <p:spPr>
          <a:xfrm>
            <a:off x="9710727" y="5062036"/>
            <a:ext cx="22258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Вул. Висока </a:t>
            </a:r>
          </a:p>
          <a:p>
            <a:pPr algn="ctr"/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село ТУПАЛИ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7225" y="5025766"/>
            <a:ext cx="320312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400" b="1" dirty="0" smtClean="0"/>
              <a:t>Капітальний ремонт даху школи </a:t>
            </a:r>
          </a:p>
          <a:p>
            <a:pPr algn="ctr"/>
            <a:r>
              <a:rPr lang="uk-UA" sz="1400" b="1" dirty="0"/>
              <a:t>в</a:t>
            </a:r>
            <a:r>
              <a:rPr lang="uk-UA" sz="1400" b="1" dirty="0" smtClean="0"/>
              <a:t>икористано</a:t>
            </a:r>
            <a:r>
              <a:rPr lang="ru-RU" sz="1400" b="1" dirty="0" smtClean="0"/>
              <a:t> </a:t>
            </a:r>
            <a:r>
              <a:rPr lang="uk-UA" sz="1400" b="1" dirty="0" smtClean="0"/>
              <a:t>3,0 </a:t>
            </a:r>
            <a:r>
              <a:rPr lang="uk-UA" sz="1400" b="1" dirty="0" err="1" smtClean="0"/>
              <a:t>млн</a:t>
            </a:r>
            <a:r>
              <a:rPr lang="uk-UA" sz="1400" b="1" dirty="0" smtClean="0"/>
              <a:t> грн. </a:t>
            </a:r>
            <a:endParaRPr lang="uk-UA" sz="1400" b="1" dirty="0"/>
          </a:p>
          <a:p>
            <a:r>
              <a:rPr lang="uk-UA" sz="1400" b="1" dirty="0" smtClean="0"/>
              <a:t>з державного бюджету.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86143" y="2520461"/>
            <a:ext cx="3249168" cy="23680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65784" y="5764430"/>
            <a:ext cx="28809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400" b="1" dirty="0" smtClean="0"/>
              <a:t>Капітальний ремонт даху</a:t>
            </a:r>
          </a:p>
          <a:p>
            <a:pPr algn="ctr"/>
            <a:r>
              <a:rPr lang="uk-UA" sz="1400" b="1" dirty="0" smtClean="0"/>
              <a:t> приміщення дитячого садка </a:t>
            </a:r>
          </a:p>
          <a:p>
            <a:pPr algn="ctr"/>
            <a:r>
              <a:rPr lang="uk-UA" sz="1400" b="1" dirty="0" smtClean="0"/>
              <a:t>використано 744 тис. грн. з </a:t>
            </a:r>
          </a:p>
          <a:p>
            <a:pPr algn="ctr"/>
            <a:r>
              <a:rPr lang="uk-UA" sz="1400" b="1" dirty="0" smtClean="0"/>
              <a:t>державного бюджету.</a:t>
            </a:r>
            <a:endParaRPr lang="ru-RU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237071" y="5045174"/>
            <a:ext cx="39549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400" b="1" dirty="0" smtClean="0"/>
              <a:t>Нова українська школа.</a:t>
            </a:r>
          </a:p>
          <a:p>
            <a:pPr algn="ctr"/>
            <a:r>
              <a:rPr lang="uk-UA" sz="1400" b="1" dirty="0" smtClean="0"/>
              <a:t>Використано 60,3 тис. грн. з державного </a:t>
            </a:r>
          </a:p>
          <a:p>
            <a:pPr algn="ctr"/>
            <a:r>
              <a:rPr lang="uk-UA" sz="1400" b="1" dirty="0" smtClean="0"/>
              <a:t>9,5 тис. грн. з обласного, </a:t>
            </a:r>
          </a:p>
          <a:p>
            <a:pPr algn="ctr"/>
            <a:r>
              <a:rPr lang="uk-UA" sz="1400" b="1" dirty="0" smtClean="0"/>
              <a:t>19,6 тис. грн. з місцевого бюджетів.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1266954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31DE36F-B0D0-4E8B-A479-5E6C0A483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Будинок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Гута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A3F5BCB-3928-411C-881E-0C65DDA7D7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575" y="2474760"/>
            <a:ext cx="5109840" cy="3421948"/>
          </a:xfr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0797E063-C8BD-4261-B041-70147C811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961" y="2497015"/>
            <a:ext cx="4210856" cy="3493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1538" y="5990492"/>
            <a:ext cx="6526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Поточний ремонт – 100 тис. грн. з місцевого бюджету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752413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0D71A8A-7475-4175-8695-798BDCE1B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Загальні відомості про ОТГ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6441990-013F-4AEE-B454-1C32A80E362C}"/>
              </a:ext>
            </a:extLst>
          </p:cNvPr>
          <p:cNvSpPr txBox="1"/>
          <p:nvPr/>
        </p:nvSpPr>
        <p:spPr>
          <a:xfrm>
            <a:off x="5670112" y="2359120"/>
            <a:ext cx="46533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населення </a:t>
            </a:r>
            <a:endPara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станом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січня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 р. - 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9764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них працездатного віку – 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4522 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3E64851-78E3-4288-87AF-6E31C397CA5C}"/>
              </a:ext>
            </a:extLst>
          </p:cNvPr>
          <p:cNvSpPr txBox="1"/>
          <p:nvPr/>
        </p:nvSpPr>
        <p:spPr>
          <a:xfrm>
            <a:off x="5663954" y="3595456"/>
            <a:ext cx="4928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 території громади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273.7 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км²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496F776-F7ED-4B1F-834E-328AACD7B131}"/>
              </a:ext>
            </a:extLst>
          </p:cNvPr>
          <p:cNvSpPr txBox="1"/>
          <p:nvPr/>
        </p:nvSpPr>
        <p:spPr>
          <a:xfrm>
            <a:off x="5789245" y="4340835"/>
            <a:ext cx="43009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 населених пунктів   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селище і 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села)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034" y="2359121"/>
            <a:ext cx="5008312" cy="4234862"/>
          </a:xfrm>
        </p:spPr>
      </p:pic>
    </p:spTree>
    <p:extLst>
      <p:ext uri="{BB962C8B-B14F-4D97-AF65-F5344CB8AC3E}">
        <p14:creationId xmlns:p14="http://schemas.microsoft.com/office/powerpoint/2010/main" xmlns="" val="326228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D9502A0-FF7E-4D18-A1B6-982F03549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НВК «ЗОШ І-ІІІ ступеня дитячий садок» с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Заліси</a:t>
            </a:r>
            <a:endParaRPr lang="ru-RU" sz="4400" dirty="0"/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2E85FD92-BCCE-4896-AC01-E95A3F9EF2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198" y="2755102"/>
            <a:ext cx="2497365" cy="2625329"/>
          </a:xfr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A7510D9B-9046-4B5D-B332-4C17CD7D87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5826" y="2755102"/>
            <a:ext cx="2770725" cy="262533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3BF8BA19-5DEC-4244-A5A5-75A6861A46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8777" y="2755102"/>
            <a:ext cx="2924464" cy="262533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CAB9A48B-2472-4D75-8B05-7C5E31B52A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63696" y="2755102"/>
            <a:ext cx="3026534" cy="26253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5738" y="5502445"/>
            <a:ext cx="5346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400" b="1" dirty="0" smtClean="0"/>
              <a:t>Поточний ремонт двох кімнат в дитячому садку -10 тис.</a:t>
            </a:r>
          </a:p>
          <a:p>
            <a:pPr algn="ctr"/>
            <a:r>
              <a:rPr lang="uk-UA" sz="1400" b="1" dirty="0" smtClean="0"/>
              <a:t> місцевий бюджет.</a:t>
            </a:r>
            <a:endParaRPr lang="ru-RU" sz="1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930304" y="5502445"/>
            <a:ext cx="55258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1400" b="1" dirty="0" smtClean="0"/>
              <a:t>Нова українська школа: 47,9 </a:t>
            </a:r>
            <a:r>
              <a:rPr lang="uk-UA" sz="1400" b="1" dirty="0" err="1" smtClean="0"/>
              <a:t>тис.-</a:t>
            </a:r>
            <a:r>
              <a:rPr lang="uk-UA" sz="1400" b="1" dirty="0" smtClean="0"/>
              <a:t> державний бюджет</a:t>
            </a:r>
            <a:r>
              <a:rPr lang="ru-RU" sz="1400" b="1" dirty="0" smtClean="0"/>
              <a:t>,</a:t>
            </a:r>
          </a:p>
          <a:p>
            <a:r>
              <a:rPr lang="uk-UA" sz="1400" b="1" dirty="0" smtClean="0"/>
              <a:t>7,5 тис.  – обласний бюджет, 15,6 тис. – місцевий бюджет .</a:t>
            </a:r>
          </a:p>
        </p:txBody>
      </p:sp>
    </p:spTree>
    <p:extLst>
      <p:ext uri="{BB962C8B-B14F-4D97-AF65-F5344CB8AC3E}">
        <p14:creationId xmlns:p14="http://schemas.microsoft.com/office/powerpoint/2010/main" xmlns="" val="405757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444C17-1E86-4EF8-B06A-0A4F988BB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Будинок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Заліси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Объект 12">
            <a:extLst>
              <a:ext uri="{FF2B5EF4-FFF2-40B4-BE49-F238E27FC236}">
                <a16:creationId xmlns="" xmlns:a16="http://schemas.microsoft.com/office/drawing/2014/main" id="{FFF9D970-B39B-49B1-9130-F20410C9B0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9312" y="2484693"/>
            <a:ext cx="5400637" cy="4050478"/>
          </a:xfrm>
        </p:spPr>
      </p:pic>
      <p:sp>
        <p:nvSpPr>
          <p:cNvPr id="3" name="TextBox 2"/>
          <p:cNvSpPr txBox="1"/>
          <p:nvPr/>
        </p:nvSpPr>
        <p:spPr>
          <a:xfrm>
            <a:off x="6602786" y="2948299"/>
            <a:ext cx="532709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/>
              <a:t>Капітальний ремонт приміщення  в рамках </a:t>
            </a:r>
          </a:p>
          <a:p>
            <a:pPr algn="ctr"/>
            <a:r>
              <a:rPr lang="ru-RU" b="1" dirty="0" smtClean="0"/>
              <a:t>проекту </a:t>
            </a:r>
            <a:r>
              <a:rPr lang="ru-RU" b="1" dirty="0"/>
              <a:t>"</a:t>
            </a:r>
            <a:r>
              <a:rPr lang="ru-RU" b="1" dirty="0" err="1"/>
              <a:t>Від</a:t>
            </a:r>
            <a:r>
              <a:rPr lang="ru-RU" b="1" dirty="0"/>
              <a:t> </a:t>
            </a:r>
            <a:r>
              <a:rPr lang="ru-RU" b="1" dirty="0" err="1"/>
              <a:t>пізнання</a:t>
            </a:r>
            <a:r>
              <a:rPr lang="ru-RU" b="1" dirty="0"/>
              <a:t> </a:t>
            </a:r>
            <a:r>
              <a:rPr lang="ru-RU" b="1" dirty="0" err="1"/>
              <a:t>культури</a:t>
            </a:r>
            <a:r>
              <a:rPr lang="ru-RU" b="1" dirty="0"/>
              <a:t> </a:t>
            </a:r>
            <a:r>
              <a:rPr lang="ru-RU" b="1" dirty="0" err="1"/>
              <a:t>сусіднього</a:t>
            </a:r>
            <a:r>
              <a:rPr lang="ru-RU" b="1" dirty="0"/>
              <a:t> </a:t>
            </a:r>
            <a:endParaRPr lang="ru-RU" b="1" dirty="0" smtClean="0"/>
          </a:p>
          <a:p>
            <a:pPr algn="ctr"/>
            <a:r>
              <a:rPr lang="ru-RU" b="1" dirty="0" smtClean="0"/>
              <a:t>народу </a:t>
            </a:r>
            <a:r>
              <a:rPr lang="ru-RU" b="1" dirty="0"/>
              <a:t>- до </a:t>
            </a:r>
            <a:r>
              <a:rPr lang="ru-RU" b="1" dirty="0" err="1"/>
              <a:t>зміцнення</a:t>
            </a:r>
            <a:r>
              <a:rPr lang="ru-RU" b="1" dirty="0"/>
              <a:t> партнерства і </a:t>
            </a:r>
            <a:endParaRPr lang="ru-RU" b="1" dirty="0" smtClean="0"/>
          </a:p>
          <a:p>
            <a:pPr algn="ctr"/>
            <a:r>
              <a:rPr lang="ru-RU" b="1" dirty="0" err="1" smtClean="0"/>
              <a:t>взаєморозуміння</a:t>
            </a:r>
            <a:r>
              <a:rPr lang="ru-RU" b="1" dirty="0" smtClean="0"/>
              <a:t>".</a:t>
            </a:r>
          </a:p>
          <a:p>
            <a:pPr algn="ctr"/>
            <a:r>
              <a:rPr lang="ru-RU" b="1" dirty="0" smtClean="0"/>
              <a:t> </a:t>
            </a:r>
            <a:r>
              <a:rPr lang="ru-RU" b="1" dirty="0" err="1" smtClean="0"/>
              <a:t>Кошти</a:t>
            </a:r>
            <a:r>
              <a:rPr lang="ru-RU" b="1" dirty="0" smtClean="0"/>
              <a:t> </a:t>
            </a:r>
            <a:r>
              <a:rPr lang="ru-RU" b="1" dirty="0" err="1" smtClean="0"/>
              <a:t>Євросоюзу</a:t>
            </a:r>
            <a:r>
              <a:rPr lang="ru-RU" b="1" dirty="0" smtClean="0"/>
              <a:t> 1,2 млн. грн.</a:t>
            </a:r>
            <a:endParaRPr lang="uk-UA" b="1" dirty="0" smtClean="0"/>
          </a:p>
          <a:p>
            <a:pPr algn="ctr"/>
            <a:r>
              <a:rPr lang="uk-UA" b="1" dirty="0" smtClean="0"/>
              <a:t>Кошти місцевого бюджету – 410 тис. грн.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4101444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="" xmlns:a16="http://schemas.microsoft.com/office/drawing/2014/main" id="{6FF45117-17EC-4ED5-BBC0-B73A27FF84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014" y="2473568"/>
            <a:ext cx="5811601" cy="3590941"/>
          </a:xfr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F05F14EA-C6BF-4646-BC45-60991C9A40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83653" y="2473569"/>
            <a:ext cx="5195132" cy="3610707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="" xmlns:a16="http://schemas.microsoft.com/office/drawing/2014/main" id="{FD9502A0-FF7E-4D18-A1B6-982F03549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НВК «ЗОШ І-ІІІ ступеня дитячий садок» с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Тур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771124" y="6093120"/>
            <a:ext cx="5136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dirty="0" smtClean="0"/>
              <a:t>Капітальний ремонт приміщень їдальні та майстерні : </a:t>
            </a:r>
          </a:p>
          <a:p>
            <a:r>
              <a:rPr lang="uk-UA" sz="1400" b="1" dirty="0" smtClean="0"/>
              <a:t>державний бюджет - 705,8 тис. грн. </a:t>
            </a:r>
            <a:endParaRPr lang="ru-RU" sz="1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71182" y="6083175"/>
            <a:ext cx="5513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dirty="0" smtClean="0"/>
              <a:t>Нова українська школа: державний бюджет - 68,6 тис.,</a:t>
            </a:r>
          </a:p>
          <a:p>
            <a:r>
              <a:rPr lang="uk-UA" sz="1400" b="1" dirty="0"/>
              <a:t>о</a:t>
            </a:r>
            <a:r>
              <a:rPr lang="uk-UA" sz="1400" b="1" dirty="0" smtClean="0"/>
              <a:t>бласний бюджет - 11,1 тис., місцевий бюджет – 23,0 тис.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408089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943328-2CD8-46E4-BA67-EFE9AFDE4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349" y="1192609"/>
            <a:ext cx="8761413" cy="706964"/>
          </a:xfrm>
        </p:spPr>
        <p:txBody>
          <a:bodyPr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Закупівля транспорту для потреб громади</a:t>
            </a:r>
            <a:b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C9E506A8-725B-4F0F-9546-72C11C6475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210" y="2362127"/>
            <a:ext cx="6478226" cy="4366919"/>
          </a:xfr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EFB2B99F-02CB-4ACF-98DA-11E5E9532572}"/>
              </a:ext>
            </a:extLst>
          </p:cNvPr>
          <p:cNvSpPr txBox="1"/>
          <p:nvPr/>
        </p:nvSpPr>
        <p:spPr>
          <a:xfrm>
            <a:off x="860421" y="3429000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75376" y="4718594"/>
            <a:ext cx="4192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 </a:t>
            </a:r>
            <a:r>
              <a:rPr lang="uk-UA" b="1" dirty="0" smtClean="0"/>
              <a:t>Державний бюджет - 1,1 млн. </a:t>
            </a:r>
            <a:r>
              <a:rPr lang="uk-UA" b="1" dirty="0" err="1" smtClean="0"/>
              <a:t>грн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75376" y="2385867"/>
            <a:ext cx="2566501" cy="1523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4343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943328-2CD8-46E4-BA67-EFE9AFDE4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78" y="961945"/>
            <a:ext cx="8761413" cy="706964"/>
          </a:xfrm>
        </p:spPr>
        <p:txBody>
          <a:bodyPr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Поточний ремонт комунальних доріг та освітлення вулиць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C9E506A8-725B-4F0F-9546-72C11C6475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362710" y="3563111"/>
            <a:ext cx="3469012" cy="2168770"/>
          </a:xfr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6A6B0A0-989E-4F57-B859-0C59647AAFBD}"/>
              </a:ext>
            </a:extLst>
          </p:cNvPr>
          <p:cNvSpPr txBox="1"/>
          <p:nvPr/>
        </p:nvSpPr>
        <p:spPr>
          <a:xfrm>
            <a:off x="8179564" y="556847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637" y="2710934"/>
            <a:ext cx="2408518" cy="36710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9640" y="2955929"/>
            <a:ext cx="2660484" cy="342607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179564" y="3021227"/>
            <a:ext cx="373852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Відремонтовано 10,2 км доріг,</a:t>
            </a:r>
          </a:p>
          <a:p>
            <a:r>
              <a:rPr lang="uk-UA" b="1" dirty="0" smtClean="0"/>
              <a:t> в тому числі - 4 км з </a:t>
            </a:r>
          </a:p>
          <a:p>
            <a:r>
              <a:rPr lang="uk-UA" b="1" dirty="0" err="1" smtClean="0"/>
              <a:t>білощебеневим</a:t>
            </a:r>
            <a:r>
              <a:rPr lang="uk-UA" b="1" dirty="0" smtClean="0"/>
              <a:t> покриттям.</a:t>
            </a:r>
          </a:p>
          <a:p>
            <a:endParaRPr lang="uk-UA" b="1" dirty="0"/>
          </a:p>
          <a:p>
            <a:r>
              <a:rPr lang="uk-UA" b="1" dirty="0" smtClean="0"/>
              <a:t>Освітлено 9 вулиць на  </a:t>
            </a:r>
          </a:p>
          <a:p>
            <a:r>
              <a:rPr lang="uk-UA" b="1" dirty="0" smtClean="0"/>
              <a:t>загальну </a:t>
            </a:r>
          </a:p>
          <a:p>
            <a:r>
              <a:rPr lang="uk-UA" b="1" dirty="0" smtClean="0"/>
              <a:t>вартість – 1,015 млн. грн.,</a:t>
            </a:r>
          </a:p>
          <a:p>
            <a:r>
              <a:rPr lang="uk-UA" b="1" dirty="0" smtClean="0"/>
              <a:t>З них кошти місцевого</a:t>
            </a:r>
          </a:p>
          <a:p>
            <a:r>
              <a:rPr lang="uk-UA" b="1" dirty="0" smtClean="0"/>
              <a:t>бюджету – 213,7 тис. грн.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843069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943328-2CD8-46E4-BA67-EFE9AFDE4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2185" y="879883"/>
            <a:ext cx="8761413" cy="706964"/>
          </a:xfrm>
        </p:spPr>
        <p:txBody>
          <a:bodyPr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Впровадження проектів місцевих ініціатив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6A6B0A0-989E-4F57-B859-0C59647AAFBD}"/>
              </a:ext>
            </a:extLst>
          </p:cNvPr>
          <p:cNvSpPr txBox="1"/>
          <p:nvPr/>
        </p:nvSpPr>
        <p:spPr>
          <a:xfrm>
            <a:off x="8015441" y="5568478"/>
            <a:ext cx="12320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фасад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1967" y="2666145"/>
            <a:ext cx="3816350" cy="2902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2768FDC4-352F-459D-9331-D6F4A32E4C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8584" y="2666144"/>
            <a:ext cx="3771687" cy="2902333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65550" y="2666145"/>
            <a:ext cx="3657599" cy="2902333"/>
          </a:xfrm>
        </p:spPr>
      </p:pic>
      <p:sp>
        <p:nvSpPr>
          <p:cNvPr id="8" name="TextBox 7"/>
          <p:cNvSpPr txBox="1"/>
          <p:nvPr/>
        </p:nvSpPr>
        <p:spPr>
          <a:xfrm>
            <a:off x="1524000" y="6119446"/>
            <a:ext cx="8770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Для кожного села громади виділено по 20 тис. грн. з місцевого бюджету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909175" y="5627455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с.Гута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639658" y="5614644"/>
            <a:ext cx="840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с. Тур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9372463" y="5660811"/>
            <a:ext cx="1843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смт</a:t>
            </a:r>
            <a:r>
              <a:rPr lang="uk-UA" dirty="0" smtClean="0"/>
              <a:t> </a:t>
            </a:r>
            <a:r>
              <a:rPr lang="uk-UA" dirty="0" err="1" smtClean="0"/>
              <a:t>Заболоття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15784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943328-2CD8-46E4-BA67-EFE9AFDE4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9658" y="832990"/>
            <a:ext cx="8761413" cy="706964"/>
          </a:xfrm>
        </p:spPr>
        <p:txBody>
          <a:bodyPr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Корінне поліпшення кормових угідь  громадського пасовища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6A6B0A0-989E-4F57-B859-0C59647AAFBD}"/>
              </a:ext>
            </a:extLst>
          </p:cNvPr>
          <p:cNvSpPr txBox="1"/>
          <p:nvPr/>
        </p:nvSpPr>
        <p:spPr>
          <a:xfrm>
            <a:off x="8015441" y="5568478"/>
            <a:ext cx="12320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фасад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0553" y="3331564"/>
            <a:ext cx="90267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Проведено відновлення 25 га пасовищ  на суму 161,8 тис. грн., з них 88,8 тис. грн. з місцевого бюджету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382631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8111E4F-1D96-4943-8CB4-B4BA0B1EE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Доходи </a:t>
            </a:r>
            <a:r>
              <a:rPr lang="uk-UA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Заболоттівської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ОТГ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Объект 21">
            <a:extLst>
              <a:ext uri="{FF2B5EF4-FFF2-40B4-BE49-F238E27FC236}">
                <a16:creationId xmlns="" xmlns:a16="http://schemas.microsoft.com/office/drawing/2014/main" id="{FF123EAF-F0A6-4077-8110-F8EA3742F9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71674548"/>
              </p:ext>
            </p:extLst>
          </p:nvPr>
        </p:nvGraphicFramePr>
        <p:xfrm>
          <a:off x="529850" y="2539284"/>
          <a:ext cx="5952585" cy="3416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="" xmlns:a16="http://schemas.microsoft.com/office/drawing/2014/main" id="{DB3D2A0E-5989-43D8-9559-B25B61748E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625576376"/>
              </p:ext>
            </p:extLst>
          </p:nvPr>
        </p:nvGraphicFramePr>
        <p:xfrm>
          <a:off x="6478073" y="2498061"/>
          <a:ext cx="5022760" cy="401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Овал 2"/>
          <p:cNvSpPr/>
          <p:nvPr/>
        </p:nvSpPr>
        <p:spPr>
          <a:xfrm>
            <a:off x="1680692" y="3232597"/>
            <a:ext cx="1474632" cy="1275009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Ріст у 22,2 рази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7105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621B30-0D48-4A45-8E73-4CE2C9BA8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Власні доходи ОТГ у 2017-2018 роках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="" xmlns:a16="http://schemas.microsoft.com/office/drawing/2014/main" id="{B3A16809-BDB3-4B5A-83A9-697B697C83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82256392"/>
              </p:ext>
            </p:extLst>
          </p:nvPr>
        </p:nvGraphicFramePr>
        <p:xfrm>
          <a:off x="1154954" y="2836963"/>
          <a:ext cx="10314057" cy="3827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185960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8111E4F-1D96-4943-8CB4-B4BA0B1EE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Субвенція з державного бюджету </a:t>
            </a:r>
            <a:r>
              <a:rPr lang="uk-UA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Заболоттівській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ОТГ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Объект 21">
            <a:extLst>
              <a:ext uri="{FF2B5EF4-FFF2-40B4-BE49-F238E27FC236}">
                <a16:creationId xmlns="" xmlns:a16="http://schemas.microsoft.com/office/drawing/2014/main" id="{FF123EAF-F0A6-4077-8110-F8EA3742F9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52392627"/>
              </p:ext>
            </p:extLst>
          </p:nvPr>
        </p:nvGraphicFramePr>
        <p:xfrm>
          <a:off x="541573" y="2840307"/>
          <a:ext cx="5497463" cy="3637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94225375"/>
              </p:ext>
            </p:extLst>
          </p:nvPr>
        </p:nvGraphicFramePr>
        <p:xfrm>
          <a:off x="5972575" y="3379568"/>
          <a:ext cx="5505720" cy="4017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99489" y="2840307"/>
            <a:ext cx="4262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/>
              <a:t>На формування інфраструктури ОТГ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689870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943328-2CD8-46E4-BA67-EFE9AFDE4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 інфраструктурної субвенції 2017-2018 роки в розрізі сіл громади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6A6B0A0-989E-4F57-B859-0C59647AAFBD}"/>
              </a:ext>
            </a:extLst>
          </p:cNvPr>
          <p:cNvSpPr txBox="1"/>
          <p:nvPr/>
        </p:nvSpPr>
        <p:spPr>
          <a:xfrm>
            <a:off x="8179564" y="5568478"/>
            <a:ext cx="2957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Пофарбовано фасад</a:t>
            </a:r>
            <a:endParaRPr lang="ru-RU" sz="2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3621" y="6030143"/>
            <a:ext cx="1295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solidFill>
                  <a:prstClr val="white"/>
                </a:solidFill>
              </a:rPr>
              <a:t>Провулок</a:t>
            </a:r>
            <a:endParaRPr lang="ru-RU" b="1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5742" y="5799310"/>
            <a:ext cx="1830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solidFill>
                  <a:prstClr val="white"/>
                </a:solidFill>
              </a:rPr>
              <a:t>Вулиця </a:t>
            </a:r>
            <a:r>
              <a:rPr lang="uk-UA" b="1" dirty="0" err="1" smtClean="0">
                <a:solidFill>
                  <a:prstClr val="white"/>
                </a:solidFill>
              </a:rPr>
              <a:t>Ломон</a:t>
            </a:r>
            <a:endParaRPr lang="uk-UA" b="1" dirty="0" smtClean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88699" y="6220496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prstClr val="white"/>
                </a:solidFill>
              </a:rPr>
              <a:t>с</a:t>
            </a:r>
            <a:r>
              <a:rPr lang="uk-UA" b="1" dirty="0" smtClean="0">
                <a:solidFill>
                  <a:prstClr val="white"/>
                </a:solidFill>
              </a:rPr>
              <a:t>. Тур</a:t>
            </a:r>
            <a:endParaRPr lang="ru-RU" b="1" dirty="0">
              <a:solidFill>
                <a:prstClr val="white"/>
              </a:solidFill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05518349"/>
              </p:ext>
            </p:extLst>
          </p:nvPr>
        </p:nvGraphicFramePr>
        <p:xfrm>
          <a:off x="1129942" y="2613842"/>
          <a:ext cx="9585281" cy="3975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883566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621B30-0D48-4A45-8E73-4CE2C9BA86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Видатки 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ОТГ у 2017-2018 роках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="" xmlns:a16="http://schemas.microsoft.com/office/drawing/2014/main" id="{B3A16809-BDB3-4B5A-83A9-697B697C83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05427115"/>
              </p:ext>
            </p:extLst>
          </p:nvPr>
        </p:nvGraphicFramePr>
        <p:xfrm>
          <a:off x="1154954" y="2836963"/>
          <a:ext cx="10314057" cy="3827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84031" y="5934780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dirty="0" smtClean="0"/>
              <a:t>Млн. грн</a:t>
            </a:r>
            <a:r>
              <a:rPr lang="uk-UA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81449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621B30-0D48-4A45-8E73-4CE2C9BA8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816" y="938499"/>
            <a:ext cx="8761413" cy="706964"/>
          </a:xfrm>
        </p:spPr>
        <p:txBody>
          <a:bodyPr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Генеральний план </a:t>
            </a:r>
            <a:r>
              <a:rPr lang="uk-UA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смт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Заболоття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82591" y="5632224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dirty="0"/>
              <a:t>м</a:t>
            </a:r>
            <a:r>
              <a:rPr lang="uk-UA" sz="1400" b="1" dirty="0" smtClean="0"/>
              <a:t>лн. грн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37138" y="2585256"/>
            <a:ext cx="5948611" cy="4096898"/>
          </a:xfrm>
        </p:spPr>
      </p:pic>
      <p:sp>
        <p:nvSpPr>
          <p:cNvPr id="6" name="TextBox 5"/>
          <p:cNvSpPr txBox="1"/>
          <p:nvPr/>
        </p:nvSpPr>
        <p:spPr>
          <a:xfrm>
            <a:off x="8438413" y="6001556"/>
            <a:ext cx="2989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/>
              <a:t>360 тис. </a:t>
            </a:r>
            <a:r>
              <a:rPr lang="uk-UA" b="1" dirty="0" err="1" smtClean="0"/>
              <a:t>грн</a:t>
            </a:r>
            <a:r>
              <a:rPr lang="uk-UA" b="1" dirty="0"/>
              <a:t> з місцевого</a:t>
            </a:r>
          </a:p>
          <a:p>
            <a:r>
              <a:rPr lang="uk-UA" b="1" dirty="0"/>
              <a:t> бюджету</a:t>
            </a:r>
            <a:r>
              <a:rPr lang="uk-UA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372154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3E97EDB-77D6-40EB-BB4F-7A5D9C7F1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НВК «ЗОШ І-ІІІ ступеня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дитячий садок» </a:t>
            </a:r>
            <a:r>
              <a:rPr lang="uk-UA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смт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Заболоття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FC37F904-1234-4521-BBFB-3D5571650C66}"/>
              </a:ext>
            </a:extLst>
          </p:cNvPr>
          <p:cNvSpPr txBox="1"/>
          <p:nvPr/>
        </p:nvSpPr>
        <p:spPr>
          <a:xfrm>
            <a:off x="335990" y="4940423"/>
            <a:ext cx="2579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Вул. </a:t>
            </a:r>
            <a:r>
              <a:rPr lang="uk-UA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Іранка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A1C894A2-B380-473E-9357-6A5A122112B6}"/>
              </a:ext>
            </a:extLst>
          </p:cNvPr>
          <p:cNvSpPr txBox="1"/>
          <p:nvPr/>
        </p:nvSpPr>
        <p:spPr>
          <a:xfrm>
            <a:off x="6651776" y="4940422"/>
            <a:ext cx="1842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Вул. Галана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FF7EABB-6D17-4262-8010-6C18C266581A}"/>
              </a:ext>
            </a:extLst>
          </p:cNvPr>
          <p:cNvSpPr txBox="1"/>
          <p:nvPr/>
        </p:nvSpPr>
        <p:spPr>
          <a:xfrm>
            <a:off x="9293907" y="4909348"/>
            <a:ext cx="2265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Вул. Робітнича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36" y="2667810"/>
            <a:ext cx="2881967" cy="1897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8941" y="4733949"/>
            <a:ext cx="30394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b="1" dirty="0" smtClean="0"/>
              <a:t>Капітальний ремонт даху</a:t>
            </a:r>
          </a:p>
          <a:p>
            <a:r>
              <a:rPr lang="uk-UA" sz="1200" b="1" dirty="0" smtClean="0"/>
              <a:t> дитячого садка, 350 тис.</a:t>
            </a:r>
          </a:p>
          <a:p>
            <a:endParaRPr lang="uk-UA" sz="1200" b="1" dirty="0" smtClean="0"/>
          </a:p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5172" y="2667810"/>
            <a:ext cx="2116428" cy="2635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65172" y="5303734"/>
            <a:ext cx="18159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b="1" dirty="0" smtClean="0"/>
              <a:t>Заміна котлів в дитячому садку 45 тис., та ремонт теплотраси в школі  158 тис. місцевого бюджету</a:t>
            </a:r>
            <a:endParaRPr lang="ru-RU" sz="1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3631" y="2667810"/>
            <a:ext cx="2218214" cy="2635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8742" y="3062195"/>
            <a:ext cx="3442312" cy="224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805968" y="5365571"/>
            <a:ext cx="507542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dirty="0" smtClean="0"/>
              <a:t>Нова українська школа.</a:t>
            </a:r>
          </a:p>
          <a:p>
            <a:r>
              <a:rPr lang="uk-UA" sz="1400" b="1" dirty="0" smtClean="0"/>
              <a:t> Державний бюджет – 154,0 тис. , обласний-24,1 тис.,</a:t>
            </a:r>
          </a:p>
          <a:p>
            <a:r>
              <a:rPr lang="uk-UA" sz="1400" b="1" dirty="0" smtClean="0"/>
              <a:t>Місцевий – 50,1 тис. 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2985063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on Boardroom">
    <a:dk1>
      <a:sysClr val="windowText" lastClr="000000"/>
    </a:dk1>
    <a:lt1>
      <a:sysClr val="window" lastClr="FFFFFF"/>
    </a:lt1>
    <a:dk2>
      <a:srgbClr val="3B3059"/>
    </a:dk2>
    <a:lt2>
      <a:srgbClr val="EBEBEB"/>
    </a:lt2>
    <a:accent1>
      <a:srgbClr val="B31166"/>
    </a:accent1>
    <a:accent2>
      <a:srgbClr val="E33D6F"/>
    </a:accent2>
    <a:accent3>
      <a:srgbClr val="E45F3C"/>
    </a:accent3>
    <a:accent4>
      <a:srgbClr val="E9943A"/>
    </a:accent4>
    <a:accent5>
      <a:srgbClr val="9B6BF2"/>
    </a:accent5>
    <a:accent6>
      <a:srgbClr val="D53DD0"/>
    </a:accent6>
    <a:hlink>
      <a:srgbClr val="8F8F8F"/>
    </a:hlink>
    <a:folHlink>
      <a:srgbClr val="A5A5A5"/>
    </a:folHlink>
  </a:clrScheme>
  <a:fontScheme name="Ion Boardroom">
    <a:majorFont>
      <a:latin typeface="Century Gothic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 Boardroom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hueMod val="124000"/>
              <a:satMod val="148000"/>
              <a:lumMod val="124000"/>
            </a:schemeClr>
          </a:gs>
          <a:gs pos="100000">
            <a:schemeClr val="phClr">
              <a:shade val="76000"/>
              <a:hueMod val="89000"/>
              <a:satMod val="16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9000"/>
              <a:hueMod val="91000"/>
              <a:satMod val="164000"/>
              <a:lumMod val="74000"/>
            </a:schemeClr>
            <a:schemeClr val="phClr">
              <a:hueMod val="124000"/>
              <a:satMod val="140000"/>
              <a:lumMod val="142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Ion Boardroom">
    <a:dk1>
      <a:sysClr val="windowText" lastClr="000000"/>
    </a:dk1>
    <a:lt1>
      <a:sysClr val="window" lastClr="FFFFFF"/>
    </a:lt1>
    <a:dk2>
      <a:srgbClr val="3B3059"/>
    </a:dk2>
    <a:lt2>
      <a:srgbClr val="EBEBEB"/>
    </a:lt2>
    <a:accent1>
      <a:srgbClr val="B31166"/>
    </a:accent1>
    <a:accent2>
      <a:srgbClr val="E33D6F"/>
    </a:accent2>
    <a:accent3>
      <a:srgbClr val="E45F3C"/>
    </a:accent3>
    <a:accent4>
      <a:srgbClr val="E9943A"/>
    </a:accent4>
    <a:accent5>
      <a:srgbClr val="9B6BF2"/>
    </a:accent5>
    <a:accent6>
      <a:srgbClr val="D53DD0"/>
    </a:accent6>
    <a:hlink>
      <a:srgbClr val="8F8F8F"/>
    </a:hlink>
    <a:folHlink>
      <a:srgbClr val="A5A5A5"/>
    </a:folHlink>
  </a:clrScheme>
  <a:fontScheme name="Ion Boardroom">
    <a:majorFont>
      <a:latin typeface="Century Gothic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 Boardroom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hueMod val="124000"/>
              <a:satMod val="148000"/>
              <a:lumMod val="124000"/>
            </a:schemeClr>
          </a:gs>
          <a:gs pos="100000">
            <a:schemeClr val="phClr">
              <a:shade val="76000"/>
              <a:hueMod val="89000"/>
              <a:satMod val="16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9000"/>
              <a:hueMod val="91000"/>
              <a:satMod val="164000"/>
              <a:lumMod val="74000"/>
            </a:schemeClr>
            <a:schemeClr val="phClr">
              <a:hueMod val="124000"/>
              <a:satMod val="140000"/>
              <a:lumMod val="142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1877</TotalTime>
  <Words>781</Words>
  <Application>Microsoft Office PowerPoint</Application>
  <PresentationFormat>Произвольный</PresentationFormat>
  <Paragraphs>148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Совет директоров</vt:lpstr>
      <vt:lpstr>Заболоттівська ОТГ</vt:lpstr>
      <vt:lpstr>Загальні відомості про ОТГ</vt:lpstr>
      <vt:lpstr>Доходи Заболоттівської ОТГ</vt:lpstr>
      <vt:lpstr>Власні доходи ОТГ у 2017-2018 роках</vt:lpstr>
      <vt:lpstr>Субвенція з державного бюджету Заболоттівській ОТГ</vt:lpstr>
      <vt:lpstr>Використання інфраструктурної субвенції 2017-2018 роки в розрізі сіл громади</vt:lpstr>
      <vt:lpstr>Видатки ОТГ у 2017-2018 роках</vt:lpstr>
      <vt:lpstr>Генеральний план смт. Заболоття</vt:lpstr>
      <vt:lpstr>НВК «ЗОШ І-ІІІ ступеня - дитячий садок» смт Заболоття</vt:lpstr>
      <vt:lpstr>Відкрито інклюзивно-ресурсний центр</vt:lpstr>
      <vt:lpstr>Заболоттівська РЛ №2</vt:lpstr>
      <vt:lpstr>КП «Заболоттівський центр первинної медичної допомоги»</vt:lpstr>
      <vt:lpstr>Відділення стаціонарного догляду постійного проживання територіального центру</vt:lpstr>
      <vt:lpstr>КП «Заболоттівська публічна бібліотека»</vt:lpstr>
      <vt:lpstr>Поточний ремонт приміщення та опалення адмінбудинку Заболоттівської селищної ради</vt:lpstr>
      <vt:lpstr>Створення ЦНАПу</vt:lpstr>
      <vt:lpstr>Футбольне поле смт Заболоття</vt:lpstr>
      <vt:lpstr>НВК «ЗОШ І-ІІІ ступеня дитячий садок» с. Гута</vt:lpstr>
      <vt:lpstr>Будинок культури с. Гута</vt:lpstr>
      <vt:lpstr>НВК «ЗОШ І-ІІІ ступеня дитячий садок» с. Заліси</vt:lpstr>
      <vt:lpstr>Будинок культури с. Заліси</vt:lpstr>
      <vt:lpstr>НВК «ЗОШ І-ІІІ ступеня дитячий садок» с. Тур</vt:lpstr>
      <vt:lpstr>Закупівля транспорту для потреб громади </vt:lpstr>
      <vt:lpstr>Поточний ремонт комунальних доріг та освітлення вулиць</vt:lpstr>
      <vt:lpstr>Впровадження проектів місцевих ініціатив</vt:lpstr>
      <vt:lpstr>Корінне поліпшення кормових угідь  громадського пасовища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ЛУКІВСЬКА ОТГ</dc:title>
  <dc:creator>Пользователь</dc:creator>
  <cp:lastModifiedBy>Люда</cp:lastModifiedBy>
  <cp:revision>169</cp:revision>
  <cp:lastPrinted>2018-12-21T08:22:48Z</cp:lastPrinted>
  <dcterms:created xsi:type="dcterms:W3CDTF">2018-12-06T10:53:07Z</dcterms:created>
  <dcterms:modified xsi:type="dcterms:W3CDTF">2018-12-26T07:52:28Z</dcterms:modified>
</cp:coreProperties>
</file>