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20" r:id="rId5"/>
  </p:sldMasterIdLst>
  <p:notesMasterIdLst>
    <p:notesMasterId r:id="rId30"/>
  </p:notesMasterIdLst>
  <p:sldIdLst>
    <p:sldId id="256" r:id="rId6"/>
    <p:sldId id="258" r:id="rId7"/>
    <p:sldId id="260" r:id="rId8"/>
    <p:sldId id="259" r:id="rId9"/>
    <p:sldId id="261" r:id="rId10"/>
    <p:sldId id="262" r:id="rId11"/>
    <p:sldId id="272" r:id="rId12"/>
    <p:sldId id="263" r:id="rId13"/>
    <p:sldId id="273" r:id="rId14"/>
    <p:sldId id="264" r:id="rId15"/>
    <p:sldId id="274" r:id="rId16"/>
    <p:sldId id="265" r:id="rId17"/>
    <p:sldId id="275" r:id="rId18"/>
    <p:sldId id="266" r:id="rId19"/>
    <p:sldId id="276" r:id="rId20"/>
    <p:sldId id="269" r:id="rId21"/>
    <p:sldId id="270" r:id="rId22"/>
    <p:sldId id="271" r:id="rId23"/>
    <p:sldId id="277" r:id="rId24"/>
    <p:sldId id="279" r:id="rId25"/>
    <p:sldId id="280" r:id="rId26"/>
    <p:sldId id="281" r:id="rId27"/>
    <p:sldId id="278" r:id="rId28"/>
    <p:sldId id="26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79" autoAdjust="0"/>
    <p:restoredTop sz="94624" autoAdjust="0"/>
  </p:normalViewPr>
  <p:slideViewPr>
    <p:cSldViewPr>
      <p:cViewPr>
        <p:scale>
          <a:sx n="75" d="100"/>
          <a:sy n="75" d="100"/>
        </p:scale>
        <p:origin x="-2664" y="-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0.bin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1.bin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2.bin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3.bin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4.bin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5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6.bin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7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8.bin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9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427129159616469"/>
          <c:y val="3.4335875984252043E-2"/>
          <c:w val="0.73572870840383686"/>
          <c:h val="0.68800270669291363"/>
        </c:manualLayout>
      </c:layout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 2</c:v>
                </c:pt>
              </c:strCache>
            </c:strRef>
          </c:tx>
          <c:spPr>
            <a:ln w="41275" cmpd="sng">
              <a:solidFill>
                <a:srgbClr val="1F497D">
                  <a:lumMod val="75000"/>
                </a:srgbClr>
              </a:solidFill>
            </a:ln>
          </c:spPr>
          <c:marker>
            <c:symbol val="diamond"/>
            <c:size val="11"/>
            <c:spPr>
              <a:solidFill>
                <a:srgbClr val="9BBB59"/>
              </a:solidFill>
              <a:ln>
                <a:solidFill>
                  <a:srgbClr val="1F497D">
                    <a:lumMod val="75000"/>
                  </a:srgbClr>
                </a:solidFill>
              </a:ln>
            </c:spPr>
          </c:marker>
          <c:dLbls>
            <c:dLbl>
              <c:idx val="0"/>
              <c:layout>
                <c:manualLayout>
                  <c:x val="1.969825155104343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52361501,00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1489001692047392E-2"/>
                  <c:y val="3.437500000000006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63628480,00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0.15579526226734397"/>
                  <c:y val="-1.249999999999999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68401671,00</a:t>
                    </a:r>
                    <a:endParaRPr lang="en-US" dirty="0"/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pPr>
              <a:ln cap="rnd">
                <a:miter lim="800000"/>
              </a:ln>
            </c:spPr>
            <c:dLblPos val="r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2020 року</c:v>
                </c:pt>
                <c:pt idx="1">
                  <c:v>Очікувані надходження у 2021 році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52361501</c:v>
                </c:pt>
                <c:pt idx="1">
                  <c:v>63628480</c:v>
                </c:pt>
                <c:pt idx="2">
                  <c:v>68401671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4450176"/>
        <c:axId val="134468352"/>
      </c:lineChart>
      <c:catAx>
        <c:axId val="134450176"/>
        <c:scaling>
          <c:orientation val="minMax"/>
        </c:scaling>
        <c:delete val="0"/>
        <c:axPos val="b"/>
        <c:majorGridlines>
          <c:spPr>
            <a:ln w="25400">
              <a:solidFill>
                <a:schemeClr val="accent4">
                  <a:lumMod val="75000"/>
                </a:schemeClr>
              </a:solidFill>
            </a:ln>
          </c:spPr>
        </c:majorGridlines>
        <c:majorTickMark val="out"/>
        <c:minorTickMark val="none"/>
        <c:tickLblPos val="nextTo"/>
        <c:crossAx val="134468352"/>
        <c:crosses val="autoZero"/>
        <c:auto val="1"/>
        <c:lblAlgn val="ctr"/>
        <c:lblOffset val="100"/>
        <c:noMultiLvlLbl val="0"/>
      </c:catAx>
      <c:valAx>
        <c:axId val="134468352"/>
        <c:scaling>
          <c:orientation val="minMax"/>
          <c:max val="70000000"/>
          <c:min val="50000000"/>
        </c:scaling>
        <c:delete val="0"/>
        <c:axPos val="l"/>
        <c:majorGridlines/>
        <c:numFmt formatCode="#,##0.00&quot;₴&quot;" sourceLinked="0"/>
        <c:majorTickMark val="out"/>
        <c:minorTickMark val="none"/>
        <c:tickLblPos val="nextTo"/>
        <c:spPr>
          <a:ln w="47625">
            <a:solidFill>
              <a:srgbClr val="FF0000"/>
            </a:solidFill>
          </a:ln>
        </c:spPr>
        <c:crossAx val="134450176"/>
        <c:crosses val="autoZero"/>
        <c:crossBetween val="between"/>
        <c:majorUnit val="5000000"/>
      </c:valAx>
      <c:spPr>
        <a:ln w="38100">
          <a:solidFill>
            <a:srgbClr val="FF0000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 b="1" cap="all" spc="0">
          <a:ln w="9000" cmpd="sng">
            <a:solidFill>
              <a:schemeClr val="accent4">
                <a:shade val="50000"/>
                <a:satMod val="120000"/>
              </a:schemeClr>
            </a:solidFill>
            <a:prstDash val="solid"/>
          </a:ln>
          <a:gradFill>
            <a:gsLst>
              <a:gs pos="0">
                <a:schemeClr val="accent4">
                  <a:shade val="20000"/>
                  <a:satMod val="245000"/>
                </a:schemeClr>
              </a:gs>
              <a:gs pos="43000">
                <a:schemeClr val="accent4">
                  <a:satMod val="255000"/>
                </a:schemeClr>
              </a:gs>
              <a:gs pos="48000">
                <a:schemeClr val="accent4">
                  <a:shade val="85000"/>
                  <a:satMod val="255000"/>
                </a:schemeClr>
              </a:gs>
              <a:gs pos="100000">
                <a:schemeClr val="accent4">
                  <a:shade val="20000"/>
                  <a:satMod val="245000"/>
                </a:schemeClr>
              </a:gs>
            </a:gsLst>
            <a:lin ang="5400000"/>
          </a:gradFill>
          <a:effectLst>
            <a:reflection blurRad="12700" stA="28000" endPos="45000" dist="1000" dir="5400000" sy="-100000" algn="bl" rotWithShape="0"/>
          </a:effectLst>
        </a:defRPr>
      </a:pPr>
      <a:endParaRPr lang="uk-UA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056968962828988"/>
          <c:y val="4.2614732617719003E-2"/>
          <c:w val="0.71901064473517939"/>
          <c:h val="0.86932376794768118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00B0F0"/>
              </a:solidFill>
            </c:spPr>
          </c:dPt>
          <c:dPt>
            <c:idx val="1"/>
            <c:invertIfNegative val="0"/>
            <c:bubble3D val="0"/>
            <c:spPr>
              <a:solidFill>
                <a:srgbClr val="92D050"/>
              </a:solidFill>
            </c:spPr>
          </c:dPt>
          <c:dPt>
            <c:idx val="2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</c:spPr>
          </c:dPt>
          <c:dPt>
            <c:idx val="4"/>
            <c:invertIfNegative val="0"/>
            <c:bubble3D val="0"/>
            <c:spPr>
              <a:solidFill>
                <a:srgbClr val="C00000"/>
              </a:solidFill>
            </c:spPr>
          </c:dPt>
          <c:dLbls>
            <c:dLbl>
              <c:idx val="0"/>
              <c:layout>
                <c:manualLayout>
                  <c:x val="3.3736663322360909E-2"/>
                  <c:y val="-5.32684157721487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3736663322360881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308298016793113E-2"/>
                  <c:y val="-1.864394552025206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0.17401029800113427"/>
                  <c:y val="-1.06536831544297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0.14204910872573012"/>
                  <c:y val="-2.6634207886074429E-3"/>
                </c:manualLayout>
              </c:layout>
              <c:tx>
                <c:rich>
                  <a:bodyPr/>
                  <a:lstStyle/>
                  <a:p>
                    <a:pPr>
                      <a:defRPr b="1">
                        <a:solidFill>
                          <a:schemeClr val="bg1"/>
                        </a:solidFill>
                      </a:defRPr>
                    </a:pPr>
                    <a:r>
                      <a:rPr lang="en-US" b="1" dirty="0" smtClean="0">
                        <a:solidFill>
                          <a:schemeClr val="bg1"/>
                        </a:solidFill>
                      </a:rPr>
                      <a:t>34029</a:t>
                    </a:r>
                    <a:r>
                      <a:rPr lang="uk-UA" b="1" dirty="0" smtClean="0">
                        <a:solidFill>
                          <a:schemeClr val="bg1"/>
                        </a:solidFill>
                      </a:rPr>
                      <a:t>,00</a:t>
                    </a:r>
                    <a:endParaRPr lang="en-US" b="1" dirty="0">
                      <a:solidFill>
                        <a:schemeClr val="bg1"/>
                      </a:solidFill>
                    </a:endParaRPr>
                  </a:p>
                </c:rich>
              </c:tx>
              <c:numFmt formatCode="#,##0.00" sourceLinked="0"/>
              <c:spPr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Мельниківці</c:v>
                </c:pt>
                <c:pt idx="1">
                  <c:v>Юрківці</c:v>
                </c:pt>
                <c:pt idx="2">
                  <c:v>Джуринці</c:v>
                </c:pt>
                <c:pt idx="3">
                  <c:v>Ситківці</c:v>
                </c:pt>
                <c:pt idx="4">
                  <c:v>Райгород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4867</c:v>
                </c:pt>
                <c:pt idx="3">
                  <c:v>23065</c:v>
                </c:pt>
                <c:pt idx="4">
                  <c:v>34029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shape val="box"/>
        <c:axId val="252379520"/>
        <c:axId val="252381056"/>
        <c:axId val="0"/>
      </c:bar3DChart>
      <c:catAx>
        <c:axId val="252379520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b="1"/>
            </a:pPr>
            <a:endParaRPr lang="uk-UA"/>
          </a:p>
        </c:txPr>
        <c:crossAx val="252381056"/>
        <c:crosses val="autoZero"/>
        <c:auto val="1"/>
        <c:lblAlgn val="ctr"/>
        <c:lblOffset val="100"/>
        <c:noMultiLvlLbl val="0"/>
      </c:catAx>
      <c:valAx>
        <c:axId val="252381056"/>
        <c:scaling>
          <c:orientation val="minMax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10000">
            <a:noFill/>
          </a:ln>
        </c:spPr>
        <c:crossAx val="252379520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842514323535122"/>
          <c:h val="0.70358858267716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118129732599569E-2"/>
                  <c:y val="-5.3124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787428382324412E-2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118129732599569E-2"/>
                  <c:y val="-3.4374999999999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2020 року</c:v>
                </c:pt>
                <c:pt idx="1">
                  <c:v>Очікувані надходження 2021 року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746724</c:v>
                </c:pt>
                <c:pt idx="1">
                  <c:v>1341666</c:v>
                </c:pt>
                <c:pt idx="2">
                  <c:v>1767967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2410880"/>
        <c:axId val="252433152"/>
        <c:axId val="252436480"/>
      </c:bar3DChart>
      <c:catAx>
        <c:axId val="252410880"/>
        <c:scaling>
          <c:orientation val="minMax"/>
        </c:scaling>
        <c:delete val="0"/>
        <c:axPos val="b"/>
        <c:majorTickMark val="out"/>
        <c:minorTickMark val="none"/>
        <c:tickLblPos val="nextTo"/>
        <c:crossAx val="252433152"/>
        <c:crosses val="autoZero"/>
        <c:auto val="1"/>
        <c:lblAlgn val="ctr"/>
        <c:lblOffset val="100"/>
        <c:noMultiLvlLbl val="0"/>
      </c:catAx>
      <c:valAx>
        <c:axId val="25243315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52410880"/>
        <c:crosses val="autoZero"/>
        <c:crossBetween val="between"/>
      </c:valAx>
      <c:serAx>
        <c:axId val="252436480"/>
        <c:scaling>
          <c:orientation val="minMax"/>
        </c:scaling>
        <c:delete val="1"/>
        <c:axPos val="b"/>
        <c:majorTickMark val="out"/>
        <c:minorTickMark val="none"/>
        <c:tickLblPos val="none"/>
        <c:crossAx val="252433152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rgbClr val="FF0000"/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.23668413324504073"/>
          <c:y val="0.14489074803149624"/>
          <c:w val="0.60529885683052276"/>
          <c:h val="0.73041658464566883"/>
        </c:manualLayout>
      </c:layout>
      <c:bar3D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2415315516832805E-2"/>
                  <c:y val="-3.125000000000001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9166666666666667E-2"/>
                  <c:y val="-9.375000000000008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2916666666666672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6666666666666677E-2"/>
                  <c:y val="-6.250000000000002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txPr>
              <a:bodyPr/>
              <a:lstStyle/>
              <a:p>
                <a:pPr>
                  <a:defRPr b="1"/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Мельниківці</c:v>
                </c:pt>
                <c:pt idx="1">
                  <c:v>Джуринці</c:v>
                </c:pt>
                <c:pt idx="2">
                  <c:v>Юрківці</c:v>
                </c:pt>
                <c:pt idx="3">
                  <c:v>Ситківці</c:v>
                </c:pt>
                <c:pt idx="4">
                  <c:v>Райгород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614494</c:v>
                </c:pt>
                <c:pt idx="1">
                  <c:v>9756</c:v>
                </c:pt>
                <c:pt idx="2">
                  <c:v>39716</c:v>
                </c:pt>
                <c:pt idx="3">
                  <c:v>297620</c:v>
                </c:pt>
                <c:pt idx="4">
                  <c:v>462811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8923136"/>
        <c:axId val="258924928"/>
        <c:axId val="0"/>
      </c:bar3DChart>
      <c:catAx>
        <c:axId val="258923136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C00000"/>
                </a:solidFill>
              </a:defRPr>
            </a:pPr>
            <a:endParaRPr lang="uk-UA"/>
          </a:p>
        </c:txPr>
        <c:crossAx val="258924928"/>
        <c:crosses val="autoZero"/>
        <c:auto val="1"/>
        <c:lblAlgn val="ctr"/>
        <c:lblOffset val="100"/>
        <c:noMultiLvlLbl val="0"/>
      </c:catAx>
      <c:valAx>
        <c:axId val="258924928"/>
        <c:scaling>
          <c:orientation val="minMax"/>
          <c:max val="60000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uk-UA"/>
          </a:p>
        </c:txPr>
        <c:crossAx val="2589231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842514323535122"/>
          <c:h val="0.70358858267716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5118129732599569E-2"/>
                  <c:y val="-5.312499999999999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787428382324412E-2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118129732599569E-2"/>
                  <c:y val="-3.4374999999999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Очікувані видатки 2021 року</c:v>
                </c:pt>
                <c:pt idx="1">
                  <c:v> План 2022 року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66787840</c:v>
                </c:pt>
                <c:pt idx="1">
                  <c:v>66923842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82911872"/>
        <c:axId val="282913408"/>
        <c:axId val="252439168"/>
      </c:bar3DChart>
      <c:catAx>
        <c:axId val="282911872"/>
        <c:scaling>
          <c:orientation val="minMax"/>
        </c:scaling>
        <c:delete val="0"/>
        <c:axPos val="b"/>
        <c:majorTickMark val="out"/>
        <c:minorTickMark val="none"/>
        <c:tickLblPos val="nextTo"/>
        <c:crossAx val="282913408"/>
        <c:crosses val="autoZero"/>
        <c:auto val="1"/>
        <c:lblAlgn val="ctr"/>
        <c:lblOffset val="100"/>
        <c:noMultiLvlLbl val="0"/>
      </c:catAx>
      <c:valAx>
        <c:axId val="2829134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82911872"/>
        <c:crosses val="autoZero"/>
        <c:crossBetween val="between"/>
      </c:valAx>
      <c:serAx>
        <c:axId val="252439168"/>
        <c:scaling>
          <c:orientation val="minMax"/>
        </c:scaling>
        <c:delete val="1"/>
        <c:axPos val="b"/>
        <c:majorTickMark val="out"/>
        <c:minorTickMark val="none"/>
        <c:tickLblPos val="none"/>
        <c:crossAx val="282913408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32"/>
    </mc:Choice>
    <mc:Fallback>
      <c:style val="3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rgbClr val="C00000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95842514323535122"/>
          <c:h val="0.7035885826771654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0236259465199183E-2"/>
                  <c:y val="-0.201273808613172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787279581834951E-2"/>
                  <c:y val="-0.1034307351028837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118129732599569E-2"/>
                  <c:y val="-3.437499999999997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Видатки 2021 року</c:v>
                </c:pt>
                <c:pt idx="1">
                  <c:v>План на 2022 рік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2317591</c:v>
                </c:pt>
                <c:pt idx="1">
                  <c:v>1477829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82956544"/>
        <c:axId val="282958080"/>
        <c:axId val="0"/>
      </c:bar3DChart>
      <c:catAx>
        <c:axId val="282956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</a:defRPr>
            </a:pPr>
            <a:endParaRPr lang="uk-UA"/>
          </a:p>
        </c:txPr>
        <c:crossAx val="282958080"/>
        <c:crosses val="autoZero"/>
        <c:auto val="1"/>
        <c:lblAlgn val="ctr"/>
        <c:lblOffset val="100"/>
        <c:noMultiLvlLbl val="0"/>
      </c:catAx>
      <c:valAx>
        <c:axId val="282958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829565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7.9370045840317316E-2"/>
          <c:y val="0.386887040680431"/>
          <c:w val="0.8412599083193657"/>
          <c:h val="0.600219877116326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Лист1!$A$2:$A$8</c:f>
              <c:strCache>
                <c:ptCount val="7"/>
                <c:pt idx="0">
                  <c:v>Державне управління</c:v>
                </c:pt>
                <c:pt idx="1">
                  <c:v>Освіта</c:v>
                </c:pt>
                <c:pt idx="2">
                  <c:v>Культура</c:v>
                </c:pt>
                <c:pt idx="3">
                  <c:v>Соціальний захист населення</c:v>
                </c:pt>
                <c:pt idx="4">
                  <c:v>Служба дітей</c:v>
                </c:pt>
                <c:pt idx="5">
                  <c:v>Відділ ЖКГ</c:v>
                </c:pt>
                <c:pt idx="6">
                  <c:v>Фінансовий відділ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9675199</c:v>
                </c:pt>
                <c:pt idx="1">
                  <c:v>48132411</c:v>
                </c:pt>
                <c:pt idx="2">
                  <c:v>3364751</c:v>
                </c:pt>
                <c:pt idx="3">
                  <c:v>2842260</c:v>
                </c:pt>
                <c:pt idx="4">
                  <c:v>481600</c:v>
                </c:pt>
                <c:pt idx="5">
                  <c:v>1632934</c:v>
                </c:pt>
                <c:pt idx="6">
                  <c:v>794687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t"/>
      <c:layout>
        <c:manualLayout>
          <c:xMode val="edge"/>
          <c:yMode val="edge"/>
          <c:x val="0.12895354622433255"/>
          <c:y val="0"/>
          <c:w val="0.8693503937007877"/>
          <c:h val="0.2154848476751529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746305230980688"/>
          <c:y val="0.15619618653482992"/>
          <c:w val="0.49216393841729306"/>
          <c:h val="0.75099034135096099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8"/>
          </c:dPt>
          <c:dPt>
            <c:idx val="1"/>
            <c:bubble3D val="0"/>
            <c:explosion val="8"/>
          </c:dPt>
          <c:dPt>
            <c:idx val="2"/>
            <c:bubble3D val="0"/>
            <c:explosion val="5"/>
          </c:dPt>
          <c:dPt>
            <c:idx val="3"/>
            <c:bubble3D val="0"/>
            <c:explosion val="3"/>
          </c:dPt>
          <c:dPt>
            <c:idx val="4"/>
            <c:bubble3D val="0"/>
            <c:explosion val="4"/>
          </c:dPt>
          <c:dLbls>
            <c:dLbl>
              <c:idx val="0"/>
              <c:layout>
                <c:manualLayout>
                  <c:x val="-0.24266302171602724"/>
                  <c:y val="0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6945857939632569"/>
                  <c:y val="7.8125000000000004E-4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4830708661417324"/>
                  <c:y val="0.19609375000000001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</c:dLbl>
            <c:txPr>
              <a:bodyPr/>
              <a:lstStyle/>
              <a:p>
                <a:pPr algn="just">
                  <a:defRPr sz="1600" b="1" baseline="0">
                    <a:solidFill>
                      <a:srgbClr val="00206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Лист1!$A$2:$A$6</c:f>
              <c:strCache>
                <c:ptCount val="5"/>
                <c:pt idx="0">
                  <c:v>Інші надходження</c:v>
                </c:pt>
                <c:pt idx="1">
                  <c:v>Акцизний податок</c:v>
                </c:pt>
                <c:pt idx="2">
                  <c:v>Єдиний податок</c:v>
                </c:pt>
                <c:pt idx="3">
                  <c:v>Податок на майно</c:v>
                </c:pt>
                <c:pt idx="4">
                  <c:v>ПДФО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1767967</c:v>
                </c:pt>
                <c:pt idx="1">
                  <c:v>569000</c:v>
                </c:pt>
                <c:pt idx="2">
                  <c:v>4413000</c:v>
                </c:pt>
                <c:pt idx="3">
                  <c:v>11862612</c:v>
                </c:pt>
                <c:pt idx="4">
                  <c:v>17565163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accent2">
            <a:lumMod val="60000"/>
            <a:lumOff val="40000"/>
          </a:schemeClr>
        </a:solidFill>
      </c:spPr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6.5336777055353176E-3"/>
                  <c:y val="-0.2080203668084669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12938800</a:t>
                    </a:r>
                    <a:r>
                      <a:rPr lang="uk-UA" dirty="0" smtClean="0"/>
                      <a:t> грн.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457805401846278E-3"/>
                  <c:y val="-0.3021248184599166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16106504</a:t>
                    </a:r>
                    <a:r>
                      <a:rPr lang="uk-UA" dirty="0" smtClean="0"/>
                      <a:t> грн.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634890720602911E-2"/>
                  <c:y val="-0.36651207485301357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17563163</a:t>
                    </a:r>
                    <a:r>
                      <a:rPr lang="uk-UA" dirty="0" smtClean="0"/>
                      <a:t> грн.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 anchor="t" anchorCtr="0"/>
              <a:lstStyle/>
              <a:p>
                <a:pPr algn="just">
                  <a:defRPr>
                    <a:solidFill>
                      <a:srgbClr val="00206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за 2020 рік</c:v>
                </c:pt>
                <c:pt idx="1">
                  <c:v>Очікувані надходження у 2021 році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12938800</c:v>
                </c:pt>
                <c:pt idx="1">
                  <c:v>16106504</c:v>
                </c:pt>
                <c:pt idx="2">
                  <c:v>17563163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133937408"/>
        <c:axId val="133967872"/>
        <c:axId val="0"/>
      </c:bar3DChart>
      <c:catAx>
        <c:axId val="13393740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38100" cap="flat" cmpd="sng" algn="ctr">
            <a:solidFill>
              <a:schemeClr val="accent3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c:spPr>
        <c:txPr>
          <a:bodyPr anchor="ctr" anchorCtr="0"/>
          <a:lstStyle/>
          <a:p>
            <a:pPr>
              <a:defRPr b="1" kern="0" baseline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uk-UA"/>
          </a:p>
        </c:txPr>
        <c:crossAx val="133967872"/>
        <c:crosses val="autoZero"/>
        <c:auto val="1"/>
        <c:lblAlgn val="ctr"/>
        <c:lblOffset val="100"/>
        <c:noMultiLvlLbl val="0"/>
      </c:catAx>
      <c:valAx>
        <c:axId val="133967872"/>
        <c:scaling>
          <c:orientation val="minMax"/>
          <c:max val="20000000"/>
          <c:min val="10000000"/>
        </c:scaling>
        <c:delete val="0"/>
        <c:axPos val="l"/>
        <c:majorGridlines>
          <c:spPr>
            <a:ln w="0">
              <a:solidFill>
                <a:schemeClr val="bg1"/>
              </a:solidFill>
            </a:ln>
          </c:spPr>
        </c:majorGridlines>
        <c:numFmt formatCode="#,##0.00&quot;₴&quot;" sourceLinked="0"/>
        <c:majorTickMark val="out"/>
        <c:minorTickMark val="none"/>
        <c:tickLblPos val="nextTo"/>
        <c:txPr>
          <a:bodyPr/>
          <a:lstStyle/>
          <a:p>
            <a:pPr>
              <a:defRPr>
                <a:solidFill>
                  <a:srgbClr val="C00000"/>
                </a:solidFill>
              </a:defRPr>
            </a:pPr>
            <a:endParaRPr lang="uk-UA"/>
          </a:p>
        </c:txPr>
        <c:crossAx val="133937408"/>
        <c:crosses val="autoZero"/>
        <c:crossBetween val="between"/>
        <c:majorUnit val="20000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612682394988113"/>
          <c:y val="6.2784919508913933E-2"/>
          <c:w val="0.8298062220958502"/>
          <c:h val="0.6343947482957824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Райгород</c:v>
                </c:pt>
              </c:strCache>
            </c:strRef>
          </c:tx>
          <c:spPr>
            <a:solidFill>
              <a:srgbClr val="FFC000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numFmt formatCode="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5113359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Ситківці</c:v>
                </c:pt>
              </c:strCache>
            </c:strRef>
          </c:tx>
          <c:spPr>
            <a:solidFill>
              <a:srgbClr val="7030A0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0"/>
              <c:layout>
                <c:manualLayout>
                  <c:x val="0.1520367793409019"/>
                  <c:y val="8.3571502255333149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4631298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Юрківці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Джуринці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Лист1!$E$2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Мельниківці</c:v>
                </c:pt>
              </c:strCache>
            </c:strRef>
          </c:tx>
          <c:spPr>
            <a:solidFill>
              <a:srgbClr val="00B050"/>
            </a:solidFill>
            <a:scene3d>
              <a:camera prst="orthographicFront"/>
              <a:lightRig rig="balanced" dir="t">
                <a:rot lat="0" lon="0" rev="8700000"/>
              </a:lightRig>
            </a:scene3d>
            <a:sp3d>
              <a:bevelT w="190500" h="38100"/>
            </a:sp3d>
          </c:spPr>
          <c:invertIfNegative val="0"/>
          <c:dLbls>
            <c:dLbl>
              <c:idx val="0"/>
              <c:layout>
                <c:manualLayout>
                  <c:x val="-1.7235576401103086E-3"/>
                  <c:y val="-2.1875000000000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0" sourceLinked="0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Категория 1</c:v>
                </c:pt>
              </c:strCache>
            </c:strRef>
          </c:cat>
          <c:val>
            <c:numRef>
              <c:f>Лист1!$F$2</c:f>
              <c:numCache>
                <c:formatCode>General</c:formatCode>
                <c:ptCount val="1"/>
                <c:pt idx="0">
                  <c:v>2737204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997696"/>
        <c:axId val="134006272"/>
      </c:barChart>
      <c:catAx>
        <c:axId val="133997696"/>
        <c:scaling>
          <c:orientation val="minMax"/>
        </c:scaling>
        <c:delete val="1"/>
        <c:axPos val="b"/>
        <c:majorTickMark val="out"/>
        <c:minorTickMark val="none"/>
        <c:tickLblPos val="none"/>
        <c:crossAx val="134006272"/>
        <c:crosses val="autoZero"/>
        <c:auto val="1"/>
        <c:lblAlgn val="ctr"/>
        <c:lblOffset val="100"/>
        <c:noMultiLvlLbl val="0"/>
      </c:catAx>
      <c:valAx>
        <c:axId val="13400627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133997696"/>
        <c:crosses val="autoZero"/>
        <c:crossBetween val="between"/>
      </c:valAx>
      <c:spPr>
        <a:effectLst>
          <a:glow rad="63500">
            <a:schemeClr val="accent1">
              <a:satMod val="175000"/>
              <a:alpha val="40000"/>
            </a:schemeClr>
          </a:glow>
        </a:effectLst>
      </c:spPr>
    </c:plotArea>
    <c:legend>
      <c:legendPos val="r"/>
      <c:layout>
        <c:manualLayout>
          <c:xMode val="edge"/>
          <c:yMode val="edge"/>
          <c:x val="3.3268313878495631E-2"/>
          <c:y val="0.66087530523305171"/>
          <c:w val="0.94879582588751943"/>
          <c:h val="0.31131916496150697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tx1">
            <a:lumMod val="75000"/>
            <a:lumOff val="25000"/>
          </a:schemeClr>
        </a:solidFill>
      </c:spPr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43000"/>
                    <a:satMod val="165000"/>
                  </a:schemeClr>
                </a:gs>
                <a:gs pos="55000">
                  <a:schemeClr val="accent5">
                    <a:tint val="83000"/>
                    <a:satMod val="155000"/>
                  </a:schemeClr>
                </a:gs>
                <a:gs pos="100000">
                  <a:schemeClr val="accent5">
                    <a:shade val="85000"/>
                  </a:schemeClr>
                </a:gs>
              </a:gsLst>
              <a:path path="circle">
                <a:fillToRect l="-40000" t="-90000" r="140000" b="190000"/>
              </a:path>
            </a:gradFill>
            <a:ln w="9525" cap="flat" cmpd="sng" algn="ctr">
              <a:solidFill>
                <a:schemeClr val="accent5"/>
              </a:solidFill>
              <a:prstDash val="solid"/>
            </a:ln>
            <a:effectLst>
              <a:outerShdw blurRad="508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dLbls>
            <c:dLbl>
              <c:idx val="0"/>
              <c:layout>
                <c:manualLayout>
                  <c:x val="3.080468123317593E-2"/>
                  <c:y val="-0.34917704428564128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 smtClean="0"/>
                      <a:t>11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659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500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486729812895428E-2"/>
                  <c:y val="-0.18077960448831046"/>
                </c:manualLayout>
              </c:layout>
              <c:tx>
                <c:rich>
                  <a:bodyPr/>
                  <a:lstStyle/>
                  <a:p>
                    <a:r>
                      <a:rPr lang="uk-UA" dirty="0" smtClean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dirty="0" smtClean="0"/>
                      <a:t>10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496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305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634890720602911E-2"/>
                  <c:y val="-0.3665120748530137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1</a:t>
                    </a:r>
                    <a:r>
                      <a:rPr lang="en-US" dirty="0" smtClean="0"/>
                      <a:t>1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862</a:t>
                    </a:r>
                    <a:r>
                      <a:rPr lang="uk-UA" dirty="0" smtClean="0"/>
                      <a:t> </a:t>
                    </a:r>
                    <a:r>
                      <a:rPr lang="en-US" dirty="0" smtClean="0"/>
                      <a:t>612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bg1"/>
              </a:solidFill>
            </c:spPr>
            <c:txPr>
              <a:bodyPr/>
              <a:lstStyle/>
              <a:p>
                <a:pPr>
                  <a:defRPr b="1">
                    <a:solidFill>
                      <a:srgbClr val="FF000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за 2020 рік</c:v>
                </c:pt>
                <c:pt idx="1">
                  <c:v>Очікувані надходження у 2021 році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11659500</c:v>
                </c:pt>
                <c:pt idx="1">
                  <c:v>10496305</c:v>
                </c:pt>
                <c:pt idx="2">
                  <c:v>11862612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21920256"/>
        <c:axId val="221922048"/>
        <c:axId val="0"/>
      </c:bar3DChart>
      <c:catAx>
        <c:axId val="22192025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221922048"/>
        <c:crosses val="autoZero"/>
        <c:auto val="1"/>
        <c:lblAlgn val="ctr"/>
        <c:lblOffset val="100"/>
        <c:noMultiLvlLbl val="0"/>
      </c:catAx>
      <c:valAx>
        <c:axId val="221922048"/>
        <c:scaling>
          <c:orientation val="minMax"/>
          <c:max val="12000000"/>
          <c:min val="10000000"/>
        </c:scaling>
        <c:delete val="0"/>
        <c:axPos val="l"/>
        <c:majorGridlines/>
        <c:numFmt formatCode="#,##0.00&quot;₴&quot;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221920256"/>
        <c:crosses val="autoZero"/>
        <c:crossBetween val="between"/>
        <c:majorUnit val="500000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dLbls>
            <c:numFmt formatCode="#,##0.00" sourceLinked="0"/>
            <c:spPr>
              <a:solidFill>
                <a:schemeClr val="tx2">
                  <a:lumMod val="20000"/>
                  <a:lumOff val="80000"/>
                </a:schemeClr>
              </a:solidFill>
            </c:spPr>
            <c:txPr>
              <a:bodyPr/>
              <a:lstStyle/>
              <a:p>
                <a:pPr>
                  <a:defRPr>
                    <a:solidFill>
                      <a:srgbClr val="FF000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Райгород</c:v>
                </c:pt>
                <c:pt idx="1">
                  <c:v>Ситківці</c:v>
                </c:pt>
                <c:pt idx="2">
                  <c:v>Юрківці</c:v>
                </c:pt>
                <c:pt idx="3">
                  <c:v>Джуринці</c:v>
                </c:pt>
                <c:pt idx="4">
                  <c:v>Мельниківці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2908823</c:v>
                </c:pt>
                <c:pt idx="1">
                  <c:v>4662474</c:v>
                </c:pt>
                <c:pt idx="2">
                  <c:v>436200</c:v>
                </c:pt>
                <c:pt idx="3">
                  <c:v>940252</c:v>
                </c:pt>
                <c:pt idx="4">
                  <c:v>1479491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21967872"/>
        <c:axId val="221969408"/>
      </c:barChart>
      <c:catAx>
        <c:axId val="221967872"/>
        <c:scaling>
          <c:orientation val="minMax"/>
        </c:scaling>
        <c:delete val="0"/>
        <c:axPos val="b"/>
        <c:majorTickMark val="out"/>
        <c:minorTickMark val="none"/>
        <c:tickLblPos val="nextTo"/>
        <c:crossAx val="221969408"/>
        <c:crosses val="autoZero"/>
        <c:auto val="1"/>
        <c:lblAlgn val="ctr"/>
        <c:lblOffset val="100"/>
        <c:noMultiLvlLbl val="0"/>
      </c:catAx>
      <c:valAx>
        <c:axId val="221969408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crossAx val="22196787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chemeClr val="tx1">
            <a:lumMod val="75000"/>
            <a:lumOff val="25000"/>
          </a:schemeClr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2985168314631721"/>
          <c:y val="5.6970080925752516E-2"/>
          <c:w val="0.7419292300855479"/>
          <c:h val="0.73504509199154322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tint val="43000"/>
                    <a:satMod val="165000"/>
                  </a:schemeClr>
                </a:gs>
                <a:gs pos="55000">
                  <a:schemeClr val="accent5">
                    <a:tint val="83000"/>
                    <a:satMod val="155000"/>
                  </a:schemeClr>
                </a:gs>
                <a:gs pos="100000">
                  <a:schemeClr val="accent5">
                    <a:shade val="85000"/>
                  </a:schemeClr>
                </a:gs>
              </a:gsLst>
              <a:path path="circle">
                <a:fillToRect l="-40000" t="-90000" r="140000" b="190000"/>
              </a:path>
            </a:gradFill>
            <a:ln w="9525" cap="flat" cmpd="sng" algn="ctr">
              <a:solidFill>
                <a:schemeClr val="accent5"/>
              </a:solidFill>
              <a:prstDash val="solid"/>
            </a:ln>
            <a:effectLst>
              <a:outerShdw blurRad="50800" dist="25400" dir="5400000" rotWithShape="0">
                <a:srgbClr val="000000">
                  <a:alpha val="45000"/>
                </a:srgb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solidFill>
                <a:srgbClr val="92D050"/>
              </a:solidFill>
              <a:ln w="9525" cap="flat" cmpd="sng" algn="ctr">
                <a:solidFill>
                  <a:schemeClr val="accent5"/>
                </a:solidFill>
                <a:prstDash val="solid"/>
              </a:ln>
              <a:effectLst>
                <a:outerShdw blurRad="508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solidFill>
                  <a:schemeClr val="accent5"/>
                </a:solidFill>
                <a:prstDash val="solid"/>
              </a:ln>
              <a:effectLst>
                <a:outerShdw blurRad="508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 w="9525" cap="flat" cmpd="sng" algn="ctr">
                <a:solidFill>
                  <a:schemeClr val="accent5"/>
                </a:solidFill>
                <a:prstDash val="solid"/>
              </a:ln>
              <a:effectLst>
                <a:outerShdw blurRad="50800" dist="25400" dir="5400000" rotWithShape="0">
                  <a:srgbClr val="000000">
                    <a:alpha val="45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1.6695089434507305E-2"/>
                  <c:y val="-0.3967689657057516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002060"/>
                        </a:solidFill>
                      </a:rPr>
                      <a:t>4640500</a:t>
                    </a:r>
                    <a:r>
                      <a:rPr lang="uk-UA" dirty="0" smtClean="0">
                        <a:solidFill>
                          <a:srgbClr val="002060"/>
                        </a:solidFill>
                      </a:rPr>
                      <a:t>,00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0486729812895435E-2"/>
                  <c:y val="-0.18077960448831046"/>
                </c:manualLayout>
              </c:layout>
              <c:spPr>
                <a:solidFill>
                  <a:prstClr val="white"/>
                </a:solidFill>
              </c:spPr>
              <c:txPr>
                <a:bodyPr/>
                <a:lstStyle/>
                <a:p>
                  <a:pPr>
                    <a:defRPr sz="2000" b="1">
                      <a:solidFill>
                        <a:srgbClr val="002060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uk-UA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634846128207978E-2"/>
                  <c:y val="-0.28812561390886088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>
                        <a:solidFill>
                          <a:srgbClr val="002060"/>
                        </a:solidFill>
                      </a:rPr>
                      <a:t>4413000</a:t>
                    </a:r>
                    <a:r>
                      <a:rPr lang="uk-UA" dirty="0" smtClean="0">
                        <a:solidFill>
                          <a:srgbClr val="002060"/>
                        </a:solidFill>
                      </a:rPr>
                      <a:t>,00</a:t>
                    </a:r>
                    <a:endParaRPr lang="en-US" dirty="0">
                      <a:solidFill>
                        <a:srgbClr val="00206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prstClr val="white"/>
              </a:solidFill>
            </c:spPr>
            <c:txPr>
              <a:bodyPr/>
              <a:lstStyle/>
              <a:p>
                <a:pPr>
                  <a:defRPr sz="2000"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за 2020 рік</c:v>
                </c:pt>
                <c:pt idx="1">
                  <c:v>Очікувані надходження у 2021 році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4640500</c:v>
                </c:pt>
                <c:pt idx="1">
                  <c:v>4329926.22</c:v>
                </c:pt>
                <c:pt idx="2">
                  <c:v>4413000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cylinder"/>
        <c:axId val="251872768"/>
        <c:axId val="251874304"/>
        <c:axId val="0"/>
      </c:bar3DChart>
      <c:catAx>
        <c:axId val="2518727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251874304"/>
        <c:crosses val="autoZero"/>
        <c:auto val="1"/>
        <c:lblAlgn val="ctr"/>
        <c:lblOffset val="100"/>
        <c:noMultiLvlLbl val="0"/>
      </c:catAx>
      <c:valAx>
        <c:axId val="251874304"/>
        <c:scaling>
          <c:orientation val="minMax"/>
        </c:scaling>
        <c:delete val="0"/>
        <c:axPos val="l"/>
        <c:majorGridlines/>
        <c:numFmt formatCode="#,##0.00&quot;₴&quot;" sourceLinked="0"/>
        <c:majorTickMark val="out"/>
        <c:minorTickMark val="none"/>
        <c:tickLblPos val="nextTo"/>
        <c:txPr>
          <a:bodyPr/>
          <a:lstStyle/>
          <a:p>
            <a:pPr>
              <a:defRPr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defRPr>
            </a:pPr>
            <a:endParaRPr lang="uk-UA"/>
          </a:p>
        </c:txPr>
        <c:crossAx val="25187276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rgbClr val="FFFF00"/>
        </a:solidFill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6968389107611548"/>
          <c:y val="9.2367763980640366E-2"/>
          <c:w val="0.7969827755905512"/>
          <c:h val="0.63278518700787434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numFmt formatCode="#,##0.00" sourceLinked="0"/>
            <c:txPr>
              <a:bodyPr/>
              <a:lstStyle/>
              <a:p>
                <a:pPr>
                  <a:defRPr sz="1400" b="1">
                    <a:solidFill>
                      <a:srgbClr val="00206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Лист1!$A$2:$A$6</c:f>
              <c:strCache>
                <c:ptCount val="5"/>
                <c:pt idx="0">
                  <c:v>Райгород</c:v>
                </c:pt>
                <c:pt idx="1">
                  <c:v>Ситківці</c:v>
                </c:pt>
                <c:pt idx="2">
                  <c:v>Юрківці</c:v>
                </c:pt>
                <c:pt idx="3">
                  <c:v>Джуринці</c:v>
                </c:pt>
                <c:pt idx="4">
                  <c:v>Мельниківці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1829954</c:v>
                </c:pt>
                <c:pt idx="1">
                  <c:v>1095877</c:v>
                </c:pt>
                <c:pt idx="2">
                  <c:v>551273</c:v>
                </c:pt>
                <c:pt idx="3">
                  <c:v>243127</c:v>
                </c:pt>
                <c:pt idx="4">
                  <c:v>926056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51990400"/>
        <c:axId val="251991552"/>
        <c:axId val="0"/>
      </c:bar3DChart>
      <c:catAx>
        <c:axId val="25199040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accent6">
                    <a:lumMod val="75000"/>
                  </a:schemeClr>
                </a:solidFill>
              </a:defRPr>
            </a:pPr>
            <a:endParaRPr lang="uk-UA"/>
          </a:p>
        </c:txPr>
        <c:crossAx val="251991552"/>
        <c:crosses val="autoZero"/>
        <c:auto val="1"/>
        <c:lblAlgn val="ctr"/>
        <c:lblOffset val="100"/>
        <c:noMultiLvlLbl val="0"/>
      </c:catAx>
      <c:valAx>
        <c:axId val="25199155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chemeClr val="accent6">
                    <a:lumMod val="75000"/>
                  </a:schemeClr>
                </a:solidFill>
              </a:defRPr>
            </a:pPr>
            <a:endParaRPr lang="uk-UA"/>
          </a:p>
        </c:txPr>
        <c:crossAx val="25199040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  <c:spPr>
        <a:solidFill>
          <a:srgbClr val="00B0F0"/>
        </a:solidFill>
      </c:spPr>
    </c:floor>
    <c:sideWall>
      <c:thickness val="0"/>
      <c:spPr>
        <a:noFill/>
        <a:ln w="25400">
          <a:noFill/>
        </a:ln>
      </c:spPr>
    </c:sideWall>
    <c:backWall>
      <c:thickness val="0"/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0"/>
          <c:y val="0"/>
          <c:w val="0.95842514323535122"/>
          <c:h val="0.703588582677165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FFFF00"/>
            </a:solidFill>
          </c:spPr>
          <c:invertIfNegative val="0"/>
          <c:dLbls>
            <c:dLbl>
              <c:idx val="0"/>
              <c:layout>
                <c:manualLayout>
                  <c:x val="1.5118129732599569E-2"/>
                  <c:y val="-5.3124999999999999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002060"/>
                        </a:solidFill>
                      </a:rPr>
                      <a:t>5</a:t>
                    </a:r>
                    <a:r>
                      <a:rPr lang="en-US" dirty="0" smtClean="0"/>
                      <a:t>44300</a:t>
                    </a:r>
                    <a:r>
                      <a:rPr lang="uk-UA" dirty="0" smtClean="0"/>
                      <a:t>,00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0787428382324412E-2"/>
                  <c:y val="-0.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118129732599569E-2"/>
                  <c:y val="-3.4374999999999975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 smtClean="0">
                        <a:solidFill>
                          <a:srgbClr val="FF0000"/>
                        </a:solidFill>
                      </a:rPr>
                      <a:t>5</a:t>
                    </a:r>
                    <a:r>
                      <a:rPr lang="en-US" dirty="0" smtClean="0">
                        <a:solidFill>
                          <a:srgbClr val="FF0000"/>
                        </a:solidFill>
                      </a:rPr>
                      <a:t>69000</a:t>
                    </a:r>
                    <a:r>
                      <a:rPr lang="uk-UA" dirty="0" smtClean="0">
                        <a:solidFill>
                          <a:srgbClr val="FF0000"/>
                        </a:solidFill>
                      </a:rPr>
                      <a:t>,00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solidFill>
                      <a:srgbClr val="002060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Факт 2020 року</c:v>
                </c:pt>
                <c:pt idx="1">
                  <c:v>Очікувані надходження 2021 року</c:v>
                </c:pt>
                <c:pt idx="2">
                  <c:v>План на 2022 рік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544300</c:v>
                </c:pt>
                <c:pt idx="1">
                  <c:v>574980.26</c:v>
                </c:pt>
                <c:pt idx="2">
                  <c:v>569000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2037376"/>
        <c:axId val="252043264"/>
        <c:axId val="252008640"/>
      </c:bar3DChart>
      <c:catAx>
        <c:axId val="25203737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="1">
                <a:solidFill>
                  <a:srgbClr val="002060"/>
                </a:solidFill>
              </a:defRPr>
            </a:pPr>
            <a:endParaRPr lang="uk-UA"/>
          </a:p>
        </c:txPr>
        <c:crossAx val="252043264"/>
        <c:crosses val="autoZero"/>
        <c:auto val="1"/>
        <c:lblAlgn val="ctr"/>
        <c:lblOffset val="100"/>
        <c:noMultiLvlLbl val="0"/>
      </c:catAx>
      <c:valAx>
        <c:axId val="25204326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52037376"/>
        <c:crosses val="autoZero"/>
        <c:crossBetween val="between"/>
      </c:valAx>
      <c:serAx>
        <c:axId val="252008640"/>
        <c:scaling>
          <c:orientation val="minMax"/>
        </c:scaling>
        <c:delete val="1"/>
        <c:axPos val="b"/>
        <c:majorTickMark val="out"/>
        <c:minorTickMark val="none"/>
        <c:tickLblPos val="none"/>
        <c:crossAx val="252043264"/>
        <c:crosses val="autoZero"/>
      </c:serAx>
    </c:plotArea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41218F-05DE-4B18-BF50-22CFF12D4776}" type="doc">
      <dgm:prSet loTypeId="urn:microsoft.com/office/officeart/2005/8/layout/pyramid1" loCatId="pyramid" qsTypeId="urn:microsoft.com/office/officeart/2005/8/quickstyle/3d2" qsCatId="3D" csTypeId="urn:microsoft.com/office/officeart/2005/8/colors/colorful3" csCatId="colorful" phldr="1"/>
      <dgm:spPr/>
    </dgm:pt>
    <dgm:pt modelId="{65BCF693-D235-4B53-83FA-7936E6D78EC8}">
      <dgm:prSet phldrT="[Текст]" custT="1"/>
      <dgm:spPr/>
      <dgm:t>
        <a:bodyPr/>
        <a:lstStyle/>
        <a:p>
          <a:endParaRPr lang="uk-UA" sz="2000" smtClean="0"/>
        </a:p>
        <a:p>
          <a:endParaRPr lang="uk-UA" sz="2000" smtClean="0"/>
        </a:p>
        <a:p>
          <a:r>
            <a:rPr lang="uk-UA" sz="3200" smtClean="0"/>
            <a:t>0,45</a:t>
          </a:r>
          <a:r>
            <a:rPr lang="uk-UA" sz="3600" smtClean="0"/>
            <a:t>%</a:t>
          </a:r>
          <a:endParaRPr lang="uk-UA" sz="3600" dirty="0"/>
        </a:p>
      </dgm:t>
    </dgm:pt>
    <dgm:pt modelId="{141DF4EA-3473-48FB-B714-AFB549E445CB}" type="parTrans" cxnId="{F6E71E1B-21B0-4847-9748-116145AAE6D4}">
      <dgm:prSet/>
      <dgm:spPr/>
      <dgm:t>
        <a:bodyPr/>
        <a:lstStyle/>
        <a:p>
          <a:endParaRPr lang="uk-UA"/>
        </a:p>
      </dgm:t>
    </dgm:pt>
    <dgm:pt modelId="{7FDDF1EE-58A3-44A9-992E-4DB823E4D527}" type="sibTrans" cxnId="{F6E71E1B-21B0-4847-9748-116145AAE6D4}">
      <dgm:prSet/>
      <dgm:spPr/>
      <dgm:t>
        <a:bodyPr/>
        <a:lstStyle/>
        <a:p>
          <a:endParaRPr lang="uk-UA"/>
        </a:p>
      </dgm:t>
    </dgm:pt>
    <dgm:pt modelId="{B21B988A-1B4F-496A-8E6C-B03D5A7879EC}">
      <dgm:prSet phldrT="[Текст]"/>
      <dgm:spPr/>
      <dgm:t>
        <a:bodyPr/>
        <a:lstStyle/>
        <a:p>
          <a:r>
            <a:rPr lang="uk-UA" smtClean="0"/>
            <a:t>47,50%</a:t>
          </a:r>
          <a:endParaRPr lang="uk-UA" dirty="0"/>
        </a:p>
      </dgm:t>
    </dgm:pt>
    <dgm:pt modelId="{2A6D4281-BCDA-436E-9875-58F3DF24B386}" type="parTrans" cxnId="{DE4F0D4E-B96C-4385-A9F1-643EDEA5F287}">
      <dgm:prSet/>
      <dgm:spPr/>
      <dgm:t>
        <a:bodyPr/>
        <a:lstStyle/>
        <a:p>
          <a:endParaRPr lang="uk-UA"/>
        </a:p>
      </dgm:t>
    </dgm:pt>
    <dgm:pt modelId="{D715E866-8141-4446-B8DA-EB666D84C035}" type="sibTrans" cxnId="{DE4F0D4E-B96C-4385-A9F1-643EDEA5F287}">
      <dgm:prSet/>
      <dgm:spPr/>
      <dgm:t>
        <a:bodyPr/>
        <a:lstStyle/>
        <a:p>
          <a:endParaRPr lang="uk-UA"/>
        </a:p>
      </dgm:t>
    </dgm:pt>
    <dgm:pt modelId="{763C4F12-55DA-4F7F-84EA-8FF0C641CA3D}">
      <dgm:prSet phldrT="[Текст]"/>
      <dgm:spPr/>
      <dgm:t>
        <a:bodyPr/>
        <a:lstStyle/>
        <a:p>
          <a:r>
            <a:rPr lang="uk-UA" smtClean="0"/>
            <a:t>52,05%</a:t>
          </a:r>
          <a:endParaRPr lang="uk-UA" dirty="0"/>
        </a:p>
      </dgm:t>
    </dgm:pt>
    <dgm:pt modelId="{DB338211-8823-47C0-8FAD-31FE5415921A}" type="parTrans" cxnId="{5FB55153-C719-4DAF-9943-86F562F3628F}">
      <dgm:prSet/>
      <dgm:spPr/>
      <dgm:t>
        <a:bodyPr/>
        <a:lstStyle/>
        <a:p>
          <a:endParaRPr lang="uk-UA"/>
        </a:p>
      </dgm:t>
    </dgm:pt>
    <dgm:pt modelId="{437B0F9F-CF86-45E6-8109-426E049C7B2F}" type="sibTrans" cxnId="{5FB55153-C719-4DAF-9943-86F562F3628F}">
      <dgm:prSet/>
      <dgm:spPr/>
      <dgm:t>
        <a:bodyPr/>
        <a:lstStyle/>
        <a:p>
          <a:endParaRPr lang="uk-UA"/>
        </a:p>
      </dgm:t>
    </dgm:pt>
    <dgm:pt modelId="{9AF8D9E1-7820-44B5-9ACE-6A7B4492D262}" type="pres">
      <dgm:prSet presAssocID="{1B41218F-05DE-4B18-BF50-22CFF12D4776}" presName="Name0" presStyleCnt="0">
        <dgm:presLayoutVars>
          <dgm:dir/>
          <dgm:animLvl val="lvl"/>
          <dgm:resizeHandles val="exact"/>
        </dgm:presLayoutVars>
      </dgm:prSet>
      <dgm:spPr/>
    </dgm:pt>
    <dgm:pt modelId="{1C578B1B-0797-4EBE-B3C2-DA27CEB7E1E8}" type="pres">
      <dgm:prSet presAssocID="{65BCF693-D235-4B53-83FA-7936E6D78EC8}" presName="Name8" presStyleCnt="0"/>
      <dgm:spPr/>
    </dgm:pt>
    <dgm:pt modelId="{23960EA6-8B72-469A-82DC-A42E585327F4}" type="pres">
      <dgm:prSet presAssocID="{65BCF693-D235-4B53-83FA-7936E6D78EC8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FB39992-13B0-4454-8E25-B30EF478A659}" type="pres">
      <dgm:prSet presAssocID="{65BCF693-D235-4B53-83FA-7936E6D78EC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C4A15B2-1F14-4089-ADCE-8BD23CC76DB8}" type="pres">
      <dgm:prSet presAssocID="{B21B988A-1B4F-496A-8E6C-B03D5A7879EC}" presName="Name8" presStyleCnt="0"/>
      <dgm:spPr/>
    </dgm:pt>
    <dgm:pt modelId="{CF1024CE-2560-4129-8363-13B3CE1D83B7}" type="pres">
      <dgm:prSet presAssocID="{B21B988A-1B4F-496A-8E6C-B03D5A7879EC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48AF198-360A-4936-AA9F-A8A8D63530B2}" type="pres">
      <dgm:prSet presAssocID="{B21B988A-1B4F-496A-8E6C-B03D5A7879E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EE378D3-C6BF-4DA5-AC8D-F48617390BA2}" type="pres">
      <dgm:prSet presAssocID="{763C4F12-55DA-4F7F-84EA-8FF0C641CA3D}" presName="Name8" presStyleCnt="0"/>
      <dgm:spPr/>
    </dgm:pt>
    <dgm:pt modelId="{B1E51D06-8910-4430-84CA-C7B405F8873F}" type="pres">
      <dgm:prSet presAssocID="{763C4F12-55DA-4F7F-84EA-8FF0C641CA3D}" presName="level" presStyleLbl="node1" presStyleIdx="2" presStyleCnt="3" custLinFactNeighborY="30357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88E4B6-1F30-4315-A7D2-D7EC0A75C4E6}" type="pres">
      <dgm:prSet presAssocID="{763C4F12-55DA-4F7F-84EA-8FF0C641CA3D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DE4F0D4E-B96C-4385-A9F1-643EDEA5F287}" srcId="{1B41218F-05DE-4B18-BF50-22CFF12D4776}" destId="{B21B988A-1B4F-496A-8E6C-B03D5A7879EC}" srcOrd="1" destOrd="0" parTransId="{2A6D4281-BCDA-436E-9875-58F3DF24B386}" sibTransId="{D715E866-8141-4446-B8DA-EB666D84C035}"/>
    <dgm:cxn modelId="{7F002EAE-1203-46BF-8F38-12A864C5804C}" type="presOf" srcId="{B21B988A-1B4F-496A-8E6C-B03D5A7879EC}" destId="{CF1024CE-2560-4129-8363-13B3CE1D83B7}" srcOrd="0" destOrd="0" presId="urn:microsoft.com/office/officeart/2005/8/layout/pyramid1"/>
    <dgm:cxn modelId="{21D64D06-5AD8-4DF5-AD76-AABACDB3B1D0}" type="presOf" srcId="{B21B988A-1B4F-496A-8E6C-B03D5A7879EC}" destId="{248AF198-360A-4936-AA9F-A8A8D63530B2}" srcOrd="1" destOrd="0" presId="urn:microsoft.com/office/officeart/2005/8/layout/pyramid1"/>
    <dgm:cxn modelId="{5FB55153-C719-4DAF-9943-86F562F3628F}" srcId="{1B41218F-05DE-4B18-BF50-22CFF12D4776}" destId="{763C4F12-55DA-4F7F-84EA-8FF0C641CA3D}" srcOrd="2" destOrd="0" parTransId="{DB338211-8823-47C0-8FAD-31FE5415921A}" sibTransId="{437B0F9F-CF86-45E6-8109-426E049C7B2F}"/>
    <dgm:cxn modelId="{18AF4E8C-57B1-47BF-8CEB-45FF1C37BAD0}" type="presOf" srcId="{65BCF693-D235-4B53-83FA-7936E6D78EC8}" destId="{2FB39992-13B0-4454-8E25-B30EF478A659}" srcOrd="1" destOrd="0" presId="urn:microsoft.com/office/officeart/2005/8/layout/pyramid1"/>
    <dgm:cxn modelId="{247C7B15-40AB-43C7-B0B2-B0B29F7493FC}" type="presOf" srcId="{65BCF693-D235-4B53-83FA-7936E6D78EC8}" destId="{23960EA6-8B72-469A-82DC-A42E585327F4}" srcOrd="0" destOrd="0" presId="urn:microsoft.com/office/officeart/2005/8/layout/pyramid1"/>
    <dgm:cxn modelId="{C8CE7663-C3A0-4A59-8CB1-778198E03A3B}" type="presOf" srcId="{1B41218F-05DE-4B18-BF50-22CFF12D4776}" destId="{9AF8D9E1-7820-44B5-9ACE-6A7B4492D262}" srcOrd="0" destOrd="0" presId="urn:microsoft.com/office/officeart/2005/8/layout/pyramid1"/>
    <dgm:cxn modelId="{A9F7A481-EB2C-4733-9733-8B5CA31CB83C}" type="presOf" srcId="{763C4F12-55DA-4F7F-84EA-8FF0C641CA3D}" destId="{9488E4B6-1F30-4315-A7D2-D7EC0A75C4E6}" srcOrd="1" destOrd="0" presId="urn:microsoft.com/office/officeart/2005/8/layout/pyramid1"/>
    <dgm:cxn modelId="{F6E71E1B-21B0-4847-9748-116145AAE6D4}" srcId="{1B41218F-05DE-4B18-BF50-22CFF12D4776}" destId="{65BCF693-D235-4B53-83FA-7936E6D78EC8}" srcOrd="0" destOrd="0" parTransId="{141DF4EA-3473-48FB-B714-AFB549E445CB}" sibTransId="{7FDDF1EE-58A3-44A9-992E-4DB823E4D527}"/>
    <dgm:cxn modelId="{D6903D8A-FA3A-4381-BA6A-24D8D11ACE78}" type="presOf" srcId="{763C4F12-55DA-4F7F-84EA-8FF0C641CA3D}" destId="{B1E51D06-8910-4430-84CA-C7B405F8873F}" srcOrd="0" destOrd="0" presId="urn:microsoft.com/office/officeart/2005/8/layout/pyramid1"/>
    <dgm:cxn modelId="{FA098EF7-159F-44A0-BDEB-9EA8B7E05FB2}" type="presParOf" srcId="{9AF8D9E1-7820-44B5-9ACE-6A7B4492D262}" destId="{1C578B1B-0797-4EBE-B3C2-DA27CEB7E1E8}" srcOrd="0" destOrd="0" presId="urn:microsoft.com/office/officeart/2005/8/layout/pyramid1"/>
    <dgm:cxn modelId="{9D5CDD6E-EB4E-4B55-86F7-FBBC8B51AB9E}" type="presParOf" srcId="{1C578B1B-0797-4EBE-B3C2-DA27CEB7E1E8}" destId="{23960EA6-8B72-469A-82DC-A42E585327F4}" srcOrd="0" destOrd="0" presId="urn:microsoft.com/office/officeart/2005/8/layout/pyramid1"/>
    <dgm:cxn modelId="{8E15AFF6-938A-4280-A1CF-F1CE88649CC8}" type="presParOf" srcId="{1C578B1B-0797-4EBE-B3C2-DA27CEB7E1E8}" destId="{2FB39992-13B0-4454-8E25-B30EF478A659}" srcOrd="1" destOrd="0" presId="urn:microsoft.com/office/officeart/2005/8/layout/pyramid1"/>
    <dgm:cxn modelId="{7250CEB1-DF1F-41E9-AC25-038A787B435F}" type="presParOf" srcId="{9AF8D9E1-7820-44B5-9ACE-6A7B4492D262}" destId="{FC4A15B2-1F14-4089-ADCE-8BD23CC76DB8}" srcOrd="1" destOrd="0" presId="urn:microsoft.com/office/officeart/2005/8/layout/pyramid1"/>
    <dgm:cxn modelId="{7710054A-9077-4E1A-929D-29169DA5745E}" type="presParOf" srcId="{FC4A15B2-1F14-4089-ADCE-8BD23CC76DB8}" destId="{CF1024CE-2560-4129-8363-13B3CE1D83B7}" srcOrd="0" destOrd="0" presId="urn:microsoft.com/office/officeart/2005/8/layout/pyramid1"/>
    <dgm:cxn modelId="{8F28AB5A-99E3-4D10-8D3F-5CDCB833FD9A}" type="presParOf" srcId="{FC4A15B2-1F14-4089-ADCE-8BD23CC76DB8}" destId="{248AF198-360A-4936-AA9F-A8A8D63530B2}" srcOrd="1" destOrd="0" presId="urn:microsoft.com/office/officeart/2005/8/layout/pyramid1"/>
    <dgm:cxn modelId="{713230FA-463D-4EF0-AB6D-97BCE48B6C2F}" type="presParOf" srcId="{9AF8D9E1-7820-44B5-9ACE-6A7B4492D262}" destId="{8EE378D3-C6BF-4DA5-AC8D-F48617390BA2}" srcOrd="2" destOrd="0" presId="urn:microsoft.com/office/officeart/2005/8/layout/pyramid1"/>
    <dgm:cxn modelId="{80BF1D10-9DC7-4997-BEC3-24423715BF13}" type="presParOf" srcId="{8EE378D3-C6BF-4DA5-AC8D-F48617390BA2}" destId="{B1E51D06-8910-4430-84CA-C7B405F8873F}" srcOrd="0" destOrd="0" presId="urn:microsoft.com/office/officeart/2005/8/layout/pyramid1"/>
    <dgm:cxn modelId="{BE23213D-636C-40EC-BE3D-9D897F7E4B4F}" type="presParOf" srcId="{8EE378D3-C6BF-4DA5-AC8D-F48617390BA2}" destId="{9488E4B6-1F30-4315-A7D2-D7EC0A75C4E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CF4D86-C5E2-4D2F-99F5-E9AE7E4961D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6319EEE-2ACC-42DC-B4FD-A58536F3E6A7}">
      <dgm:prSet phldrT="[Текст]"/>
      <dgm:spPr/>
      <dgm:t>
        <a:bodyPr/>
        <a:lstStyle/>
        <a:p>
          <a:r>
            <a:rPr lang="uk-UA" dirty="0" smtClean="0"/>
            <a:t>Організаційне, інформаційно-аналітичне та матеріально-технічне забезпечення діяльності обласної ради, районної ради, районної у місті ради (у разі її створення), міської, селищної, сільської рад</a:t>
          </a:r>
          <a:endParaRPr lang="uk-UA" dirty="0"/>
        </a:p>
      </dgm:t>
    </dgm:pt>
    <dgm:pt modelId="{7347F851-88D1-4575-B0E9-9724F83EF0D7}" type="parTrans" cxnId="{C1EA2FB1-C859-4369-88D4-B7DBADF03236}">
      <dgm:prSet/>
      <dgm:spPr/>
      <dgm:t>
        <a:bodyPr/>
        <a:lstStyle/>
        <a:p>
          <a:endParaRPr lang="uk-UA"/>
        </a:p>
      </dgm:t>
    </dgm:pt>
    <dgm:pt modelId="{286C7B44-C515-4A27-A866-39A0A3DEFA8F}" type="sibTrans" cxnId="{C1EA2FB1-C859-4369-88D4-B7DBADF03236}">
      <dgm:prSet/>
      <dgm:spPr/>
      <dgm:t>
        <a:bodyPr/>
        <a:lstStyle/>
        <a:p>
          <a:endParaRPr lang="uk-UA"/>
        </a:p>
      </dgm:t>
    </dgm:pt>
    <dgm:pt modelId="{5BCCF2B6-88CF-470D-923D-CD5D88F4C02D}">
      <dgm:prSet phldrT="[Текст]"/>
      <dgm:spPr/>
      <dgm:t>
        <a:bodyPr/>
        <a:lstStyle/>
        <a:p>
          <a:r>
            <a:rPr lang="uk-UA" dirty="0" smtClean="0"/>
            <a:t>Первинна медична </a:t>
          </a:r>
          <a:r>
            <a:rPr lang="uk-UA" noProof="0" dirty="0" smtClean="0"/>
            <a:t>допомога</a:t>
          </a:r>
          <a:r>
            <a:rPr lang="uk-UA" dirty="0" smtClean="0"/>
            <a:t> населенню, що надається центрами первинної медичної (медико-санітарної) допомоги</a:t>
          </a:r>
          <a:endParaRPr lang="uk-UA" dirty="0"/>
        </a:p>
      </dgm:t>
    </dgm:pt>
    <dgm:pt modelId="{9F6E3E7E-EF4F-4566-A25E-80E30C7055F6}" type="parTrans" cxnId="{B7A6AEF5-164D-4D1E-A6AA-F785DE27B2E8}">
      <dgm:prSet/>
      <dgm:spPr/>
      <dgm:t>
        <a:bodyPr/>
        <a:lstStyle/>
        <a:p>
          <a:endParaRPr lang="uk-UA"/>
        </a:p>
      </dgm:t>
    </dgm:pt>
    <dgm:pt modelId="{6F2D3BCE-EA0A-452A-9CDB-E4D6B3317B12}" type="sibTrans" cxnId="{B7A6AEF5-164D-4D1E-A6AA-F785DE27B2E8}">
      <dgm:prSet/>
      <dgm:spPr/>
      <dgm:t>
        <a:bodyPr/>
        <a:lstStyle/>
        <a:p>
          <a:endParaRPr lang="uk-UA"/>
        </a:p>
      </dgm:t>
    </dgm:pt>
    <dgm:pt modelId="{1A51FEC1-3872-4D06-950C-71AB91C4CA85}">
      <dgm:prSet phldrT="[Текст]"/>
      <dgm:spPr/>
      <dgm:t>
        <a:bodyPr/>
        <a:lstStyle/>
        <a:p>
          <a:r>
            <a:rPr lang="uk-UA" dirty="0" smtClean="0"/>
            <a:t>Здійснення  заходів із землеустрою</a:t>
          </a:r>
          <a:endParaRPr lang="uk-UA" dirty="0"/>
        </a:p>
      </dgm:t>
    </dgm:pt>
    <dgm:pt modelId="{90F317C4-2DA4-42E1-AF72-C3676FF3C06D}" type="parTrans" cxnId="{9CE65353-968F-445E-A18A-98B76FE81A69}">
      <dgm:prSet/>
      <dgm:spPr/>
      <dgm:t>
        <a:bodyPr/>
        <a:lstStyle/>
        <a:p>
          <a:endParaRPr lang="uk-UA"/>
        </a:p>
      </dgm:t>
    </dgm:pt>
    <dgm:pt modelId="{3B5F8255-98A1-44E6-BA6F-783E9A694067}" type="sibTrans" cxnId="{9CE65353-968F-445E-A18A-98B76FE81A69}">
      <dgm:prSet/>
      <dgm:spPr/>
      <dgm:t>
        <a:bodyPr/>
        <a:lstStyle/>
        <a:p>
          <a:endParaRPr lang="uk-UA"/>
        </a:p>
      </dgm:t>
    </dgm:pt>
    <dgm:pt modelId="{D8A7B91D-24C0-4C74-92DC-97BE1E544ED3}">
      <dgm:prSet phldrT="[Текст]"/>
      <dgm:spPr/>
      <dgm:t>
        <a:bodyPr/>
        <a:lstStyle/>
        <a:p>
          <a:r>
            <a:rPr lang="uk-UA" dirty="0" smtClean="0"/>
            <a:t>Забезпечення діяльності місцевої пожежної охорони</a:t>
          </a:r>
          <a:endParaRPr lang="uk-UA" dirty="0"/>
        </a:p>
      </dgm:t>
    </dgm:pt>
    <dgm:pt modelId="{D72D3348-FE69-42FC-84EF-BEEFA63886C7}" type="parTrans" cxnId="{23B5661F-4F96-429B-A319-6FFF3FD7B1E5}">
      <dgm:prSet/>
      <dgm:spPr/>
      <dgm:t>
        <a:bodyPr/>
        <a:lstStyle/>
        <a:p>
          <a:endParaRPr lang="uk-UA"/>
        </a:p>
      </dgm:t>
    </dgm:pt>
    <dgm:pt modelId="{637D9CF2-9A74-49F0-85AE-698B6FA4EBF1}" type="sibTrans" cxnId="{23B5661F-4F96-429B-A319-6FFF3FD7B1E5}">
      <dgm:prSet/>
      <dgm:spPr/>
      <dgm:t>
        <a:bodyPr/>
        <a:lstStyle/>
        <a:p>
          <a:endParaRPr lang="uk-UA"/>
        </a:p>
      </dgm:t>
    </dgm:pt>
    <dgm:pt modelId="{09AAEC43-D9FA-4DEA-97C0-A37E88489EE7}" type="pres">
      <dgm:prSet presAssocID="{C3CF4D86-C5E2-4D2F-99F5-E9AE7E4961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0E8BC3E3-9F2B-4FC4-A23A-404DEB005A23}" type="pres">
      <dgm:prSet presAssocID="{86319EEE-2ACC-42DC-B4FD-A58536F3E6A7}" presName="parentText" presStyleLbl="node1" presStyleIdx="0" presStyleCnt="4" custScaleY="40018" custLinFactNeighborY="-2145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FA667C2-5646-49DE-B24C-A932E59128F1}" type="pres">
      <dgm:prSet presAssocID="{286C7B44-C515-4A27-A866-39A0A3DEFA8F}" presName="spacer" presStyleCnt="0"/>
      <dgm:spPr/>
    </dgm:pt>
    <dgm:pt modelId="{81F7FCCD-C85D-43FD-881C-54C14C85E0C0}" type="pres">
      <dgm:prSet presAssocID="{5BCCF2B6-88CF-470D-923D-CD5D88F4C02D}" presName="parentText" presStyleLbl="node1" presStyleIdx="1" presStyleCnt="4" custScaleY="25812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89F6166-D05C-42CF-A19A-D8F74020E583}" type="pres">
      <dgm:prSet presAssocID="{6F2D3BCE-EA0A-452A-9CDB-E4D6B3317B12}" presName="spacer" presStyleCnt="0"/>
      <dgm:spPr/>
    </dgm:pt>
    <dgm:pt modelId="{10EAE26D-A5A1-4246-A90C-0913919BEE94}" type="pres">
      <dgm:prSet presAssocID="{1A51FEC1-3872-4D06-950C-71AB91C4CA85}" presName="parentText" presStyleLbl="node1" presStyleIdx="2" presStyleCnt="4" custScaleY="17949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EC88352-6011-4273-AA0A-925E3F6FF9C1}" type="pres">
      <dgm:prSet presAssocID="{3B5F8255-98A1-44E6-BA6F-783E9A694067}" presName="spacer" presStyleCnt="0"/>
      <dgm:spPr/>
    </dgm:pt>
    <dgm:pt modelId="{9CDDA43F-8417-4326-BEDA-717E4AA8743A}" type="pres">
      <dgm:prSet presAssocID="{D8A7B91D-24C0-4C74-92DC-97BE1E544ED3}" presName="parentText" presStyleLbl="node1" presStyleIdx="3" presStyleCnt="4" custScaleY="16489" custLinFactNeighborY="-16661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A39EB64-067D-409D-B545-B616BC9406D3}" type="presOf" srcId="{C3CF4D86-C5E2-4D2F-99F5-E9AE7E4961D6}" destId="{09AAEC43-D9FA-4DEA-97C0-A37E88489EE7}" srcOrd="0" destOrd="0" presId="urn:microsoft.com/office/officeart/2005/8/layout/vList2"/>
    <dgm:cxn modelId="{90C31341-6CD4-4B59-AC75-5EEC1779B8FD}" type="presOf" srcId="{D8A7B91D-24C0-4C74-92DC-97BE1E544ED3}" destId="{9CDDA43F-8417-4326-BEDA-717E4AA8743A}" srcOrd="0" destOrd="0" presId="urn:microsoft.com/office/officeart/2005/8/layout/vList2"/>
    <dgm:cxn modelId="{9CE65353-968F-445E-A18A-98B76FE81A69}" srcId="{C3CF4D86-C5E2-4D2F-99F5-E9AE7E4961D6}" destId="{1A51FEC1-3872-4D06-950C-71AB91C4CA85}" srcOrd="2" destOrd="0" parTransId="{90F317C4-2DA4-42E1-AF72-C3676FF3C06D}" sibTransId="{3B5F8255-98A1-44E6-BA6F-783E9A694067}"/>
    <dgm:cxn modelId="{9D26B223-0A20-4D95-85A4-DFE9AF5BD74C}" type="presOf" srcId="{86319EEE-2ACC-42DC-B4FD-A58536F3E6A7}" destId="{0E8BC3E3-9F2B-4FC4-A23A-404DEB005A23}" srcOrd="0" destOrd="0" presId="urn:microsoft.com/office/officeart/2005/8/layout/vList2"/>
    <dgm:cxn modelId="{23B5661F-4F96-429B-A319-6FFF3FD7B1E5}" srcId="{C3CF4D86-C5E2-4D2F-99F5-E9AE7E4961D6}" destId="{D8A7B91D-24C0-4C74-92DC-97BE1E544ED3}" srcOrd="3" destOrd="0" parTransId="{D72D3348-FE69-42FC-84EF-BEEFA63886C7}" sibTransId="{637D9CF2-9A74-49F0-85AE-698B6FA4EBF1}"/>
    <dgm:cxn modelId="{B7A6AEF5-164D-4D1E-A6AA-F785DE27B2E8}" srcId="{C3CF4D86-C5E2-4D2F-99F5-E9AE7E4961D6}" destId="{5BCCF2B6-88CF-470D-923D-CD5D88F4C02D}" srcOrd="1" destOrd="0" parTransId="{9F6E3E7E-EF4F-4566-A25E-80E30C7055F6}" sibTransId="{6F2D3BCE-EA0A-452A-9CDB-E4D6B3317B12}"/>
    <dgm:cxn modelId="{C1EA2FB1-C859-4369-88D4-B7DBADF03236}" srcId="{C3CF4D86-C5E2-4D2F-99F5-E9AE7E4961D6}" destId="{86319EEE-2ACC-42DC-B4FD-A58536F3E6A7}" srcOrd="0" destOrd="0" parTransId="{7347F851-88D1-4575-B0E9-9724F83EF0D7}" sibTransId="{286C7B44-C515-4A27-A866-39A0A3DEFA8F}"/>
    <dgm:cxn modelId="{317B1BA7-CE9D-4227-8E8D-7A646F1F9137}" type="presOf" srcId="{1A51FEC1-3872-4D06-950C-71AB91C4CA85}" destId="{10EAE26D-A5A1-4246-A90C-0913919BEE94}" srcOrd="0" destOrd="0" presId="urn:microsoft.com/office/officeart/2005/8/layout/vList2"/>
    <dgm:cxn modelId="{53D1567F-DD0B-4404-B119-1CE44B5364A0}" type="presOf" srcId="{5BCCF2B6-88CF-470D-923D-CD5D88F4C02D}" destId="{81F7FCCD-C85D-43FD-881C-54C14C85E0C0}" srcOrd="0" destOrd="0" presId="urn:microsoft.com/office/officeart/2005/8/layout/vList2"/>
    <dgm:cxn modelId="{FB0B0349-2AB5-49AE-96AF-918FA669581B}" type="presParOf" srcId="{09AAEC43-D9FA-4DEA-97C0-A37E88489EE7}" destId="{0E8BC3E3-9F2B-4FC4-A23A-404DEB005A23}" srcOrd="0" destOrd="0" presId="urn:microsoft.com/office/officeart/2005/8/layout/vList2"/>
    <dgm:cxn modelId="{162D5BE8-8F00-4AAC-907F-9F6B1CE07C35}" type="presParOf" srcId="{09AAEC43-D9FA-4DEA-97C0-A37E88489EE7}" destId="{FFA667C2-5646-49DE-B24C-A932E59128F1}" srcOrd="1" destOrd="0" presId="urn:microsoft.com/office/officeart/2005/8/layout/vList2"/>
    <dgm:cxn modelId="{A4D9A81D-38CC-4FC1-8548-4B581B1D1D3A}" type="presParOf" srcId="{09AAEC43-D9FA-4DEA-97C0-A37E88489EE7}" destId="{81F7FCCD-C85D-43FD-881C-54C14C85E0C0}" srcOrd="2" destOrd="0" presId="urn:microsoft.com/office/officeart/2005/8/layout/vList2"/>
    <dgm:cxn modelId="{863E73B5-B50D-4F6D-BADA-01D38F13A992}" type="presParOf" srcId="{09AAEC43-D9FA-4DEA-97C0-A37E88489EE7}" destId="{E89F6166-D05C-42CF-A19A-D8F74020E583}" srcOrd="3" destOrd="0" presId="urn:microsoft.com/office/officeart/2005/8/layout/vList2"/>
    <dgm:cxn modelId="{BEC8B869-6A3F-497D-BB89-0337D0C4C97D}" type="presParOf" srcId="{09AAEC43-D9FA-4DEA-97C0-A37E88489EE7}" destId="{10EAE26D-A5A1-4246-A90C-0913919BEE94}" srcOrd="4" destOrd="0" presId="urn:microsoft.com/office/officeart/2005/8/layout/vList2"/>
    <dgm:cxn modelId="{64EEDE19-41FE-4479-9D97-8937D6E2D528}" type="presParOf" srcId="{09AAEC43-D9FA-4DEA-97C0-A37E88489EE7}" destId="{9EC88352-6011-4273-AA0A-925E3F6FF9C1}" srcOrd="5" destOrd="0" presId="urn:microsoft.com/office/officeart/2005/8/layout/vList2"/>
    <dgm:cxn modelId="{BB8EB4F4-2276-48D2-B56C-9E2610E64520}" type="presParOf" srcId="{09AAEC43-D9FA-4DEA-97C0-A37E88489EE7}" destId="{9CDDA43F-8417-4326-BEDA-717E4AA8743A}" srcOrd="6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10D718E-D441-46A2-8920-EE545C55DF04}" type="doc">
      <dgm:prSet loTypeId="urn:microsoft.com/office/officeart/2005/8/layout/target3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7A427745-A6DA-4F5C-ABCD-604647B86B1A}">
      <dgm:prSet phldrT="[Текст]" custT="1"/>
      <dgm:spPr/>
      <dgm:t>
        <a:bodyPr/>
        <a:lstStyle/>
        <a:p>
          <a:r>
            <a:rPr lang="uk-UA" sz="2000" dirty="0" smtClean="0">
              <a:solidFill>
                <a:srgbClr val="0070C0"/>
              </a:solidFill>
            </a:rPr>
            <a:t>Надання освіти за рахунок субвенції з державного бюджету місцевим бюджетам на надання державної підтримки особам з особливими освітніми потребами </a:t>
          </a:r>
          <a:endParaRPr lang="uk-UA" sz="2000" dirty="0">
            <a:solidFill>
              <a:srgbClr val="0070C0"/>
            </a:solidFill>
          </a:endParaRPr>
        </a:p>
      </dgm:t>
    </dgm:pt>
    <dgm:pt modelId="{6A84ACB3-8827-4309-A3AF-6ACBFB4525BE}" type="parTrans" cxnId="{3E2645C1-8B57-4A39-8578-4974D9D5F45A}">
      <dgm:prSet/>
      <dgm:spPr/>
      <dgm:t>
        <a:bodyPr/>
        <a:lstStyle/>
        <a:p>
          <a:endParaRPr lang="uk-UA"/>
        </a:p>
      </dgm:t>
    </dgm:pt>
    <dgm:pt modelId="{DEBBA1D3-2A31-4D42-B9DA-10EC2FBAE57F}" type="sibTrans" cxnId="{3E2645C1-8B57-4A39-8578-4974D9D5F45A}">
      <dgm:prSet/>
      <dgm:spPr/>
      <dgm:t>
        <a:bodyPr/>
        <a:lstStyle/>
        <a:p>
          <a:endParaRPr lang="uk-UA"/>
        </a:p>
      </dgm:t>
    </dgm:pt>
    <dgm:pt modelId="{5D0B42F1-EF51-45E0-A31C-CB7959720D0E}">
      <dgm:prSet phldrT="[Текст]" custT="1"/>
      <dgm:spPr/>
      <dgm:t>
        <a:bodyPr/>
        <a:lstStyle/>
        <a:p>
          <a:r>
            <a:rPr lang="uk-UA" sz="2400" dirty="0" smtClean="0">
              <a:solidFill>
                <a:srgbClr val="0070C0"/>
              </a:solidFill>
            </a:rPr>
            <a:t>Надання загальної середньої освіти закладами загальної середньої освіти</a:t>
          </a:r>
          <a:r>
            <a:rPr lang="uk-UA" sz="2000" dirty="0" smtClean="0">
              <a:solidFill>
                <a:srgbClr val="0070C0"/>
              </a:solidFill>
            </a:rPr>
            <a:t> </a:t>
          </a:r>
          <a:endParaRPr lang="uk-UA" sz="2000" dirty="0">
            <a:solidFill>
              <a:srgbClr val="0070C0"/>
            </a:solidFill>
          </a:endParaRPr>
        </a:p>
      </dgm:t>
    </dgm:pt>
    <dgm:pt modelId="{77ECED73-FFE5-4D9C-AF1F-764416935306}" type="sibTrans" cxnId="{957C9771-EFAE-46FE-A488-FDEC28636C38}">
      <dgm:prSet/>
      <dgm:spPr/>
      <dgm:t>
        <a:bodyPr/>
        <a:lstStyle/>
        <a:p>
          <a:endParaRPr lang="uk-UA"/>
        </a:p>
      </dgm:t>
    </dgm:pt>
    <dgm:pt modelId="{ECD397F7-1E04-4524-8D4F-A9BE16AA1648}" type="parTrans" cxnId="{957C9771-EFAE-46FE-A488-FDEC28636C38}">
      <dgm:prSet/>
      <dgm:spPr/>
      <dgm:t>
        <a:bodyPr/>
        <a:lstStyle/>
        <a:p>
          <a:endParaRPr lang="uk-UA"/>
        </a:p>
      </dgm:t>
    </dgm:pt>
    <dgm:pt modelId="{6785D3D8-9115-4F71-B996-3C0824E81CBF}">
      <dgm:prSet phldrT="[Текст]" custT="1"/>
      <dgm:spPr/>
      <dgm:t>
        <a:bodyPr/>
        <a:lstStyle/>
        <a:p>
          <a:r>
            <a:rPr lang="uk-UA" sz="2800" dirty="0" smtClean="0">
              <a:solidFill>
                <a:srgbClr val="0070C0"/>
              </a:solidFill>
            </a:rPr>
            <a:t>Надання дошкільної освіти </a:t>
          </a:r>
          <a:endParaRPr lang="uk-UA" sz="2800" dirty="0">
            <a:solidFill>
              <a:srgbClr val="0070C0"/>
            </a:solidFill>
          </a:endParaRPr>
        </a:p>
      </dgm:t>
    </dgm:pt>
    <dgm:pt modelId="{26D40B57-5CCE-4FCA-8307-834256D87B09}" type="sibTrans" cxnId="{E917BD60-FA27-4400-90D6-ED170B6DA966}">
      <dgm:prSet/>
      <dgm:spPr/>
      <dgm:t>
        <a:bodyPr/>
        <a:lstStyle/>
        <a:p>
          <a:endParaRPr lang="uk-UA"/>
        </a:p>
      </dgm:t>
    </dgm:pt>
    <dgm:pt modelId="{EA0063B4-A0CF-4413-81C4-EAB23602E906}" type="parTrans" cxnId="{E917BD60-FA27-4400-90D6-ED170B6DA966}">
      <dgm:prSet/>
      <dgm:spPr/>
      <dgm:t>
        <a:bodyPr/>
        <a:lstStyle/>
        <a:p>
          <a:endParaRPr lang="uk-UA"/>
        </a:p>
      </dgm:t>
    </dgm:pt>
    <dgm:pt modelId="{007D4CB6-39FF-4E01-A3F1-961A8DD80220}" type="pres">
      <dgm:prSet presAssocID="{C10D718E-D441-46A2-8920-EE545C55DF04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DD68DC9-949A-43AF-B396-F8C1BACC5487}" type="pres">
      <dgm:prSet presAssocID="{6785D3D8-9115-4F71-B996-3C0824E81CBF}" presName="circle1" presStyleLbl="node1" presStyleIdx="0" presStyleCnt="3"/>
      <dgm:spPr>
        <a:solidFill>
          <a:schemeClr val="accent1">
            <a:lumMod val="75000"/>
          </a:schemeClr>
        </a:solidFill>
      </dgm:spPr>
    </dgm:pt>
    <dgm:pt modelId="{2C3AC151-F562-42A5-8EE6-99E309987F04}" type="pres">
      <dgm:prSet presAssocID="{6785D3D8-9115-4F71-B996-3C0824E81CBF}" presName="space" presStyleCnt="0"/>
      <dgm:spPr/>
    </dgm:pt>
    <dgm:pt modelId="{A3711DA4-E61C-48E3-A79E-D77F13BD8937}" type="pres">
      <dgm:prSet presAssocID="{6785D3D8-9115-4F71-B996-3C0824E81CBF}" presName="rect1" presStyleLbl="alignAcc1" presStyleIdx="0" presStyleCnt="3"/>
      <dgm:spPr/>
      <dgm:t>
        <a:bodyPr/>
        <a:lstStyle/>
        <a:p>
          <a:endParaRPr lang="uk-UA"/>
        </a:p>
      </dgm:t>
    </dgm:pt>
    <dgm:pt modelId="{02534E82-B00E-4D4A-8236-5B1DC56673FC}" type="pres">
      <dgm:prSet presAssocID="{5D0B42F1-EF51-45E0-A31C-CB7959720D0E}" presName="vertSpace2" presStyleLbl="node1" presStyleIdx="0" presStyleCnt="3"/>
      <dgm:spPr/>
    </dgm:pt>
    <dgm:pt modelId="{269E5A00-4EEA-4A00-BFD9-C3D85268DEE6}" type="pres">
      <dgm:prSet presAssocID="{5D0B42F1-EF51-45E0-A31C-CB7959720D0E}" presName="circle2" presStyleLbl="node1" presStyleIdx="1" presStyleCnt="3"/>
      <dgm:spPr>
        <a:solidFill>
          <a:schemeClr val="tx2">
            <a:lumMod val="60000"/>
            <a:lumOff val="40000"/>
          </a:schemeClr>
        </a:solidFill>
      </dgm:spPr>
    </dgm:pt>
    <dgm:pt modelId="{0742A77E-8CD0-48E4-8B14-82F4B526DE5A}" type="pres">
      <dgm:prSet presAssocID="{5D0B42F1-EF51-45E0-A31C-CB7959720D0E}" presName="rect2" presStyleLbl="alignAcc1" presStyleIdx="1" presStyleCnt="3"/>
      <dgm:spPr/>
      <dgm:t>
        <a:bodyPr/>
        <a:lstStyle/>
        <a:p>
          <a:endParaRPr lang="uk-UA"/>
        </a:p>
      </dgm:t>
    </dgm:pt>
    <dgm:pt modelId="{89F9322E-C468-4D8F-B468-50BBE1ADBEDE}" type="pres">
      <dgm:prSet presAssocID="{7A427745-A6DA-4F5C-ABCD-604647B86B1A}" presName="vertSpace3" presStyleLbl="node1" presStyleIdx="1" presStyleCnt="3"/>
      <dgm:spPr/>
    </dgm:pt>
    <dgm:pt modelId="{33056574-8091-4FD6-BA08-2C6485B91DB4}" type="pres">
      <dgm:prSet presAssocID="{7A427745-A6DA-4F5C-ABCD-604647B86B1A}" presName="circle3" presStyleLbl="node1" presStyleIdx="2" presStyleCnt="3"/>
      <dgm:spPr>
        <a:solidFill>
          <a:schemeClr val="tx2">
            <a:lumMod val="40000"/>
            <a:lumOff val="60000"/>
          </a:schemeClr>
        </a:solidFill>
      </dgm:spPr>
    </dgm:pt>
    <dgm:pt modelId="{068F88A0-10F6-4A15-B96D-07F4F3E1A992}" type="pres">
      <dgm:prSet presAssocID="{7A427745-A6DA-4F5C-ABCD-604647B86B1A}" presName="rect3" presStyleLbl="alignAcc1" presStyleIdx="2" presStyleCnt="3"/>
      <dgm:spPr/>
      <dgm:t>
        <a:bodyPr/>
        <a:lstStyle/>
        <a:p>
          <a:endParaRPr lang="uk-UA"/>
        </a:p>
      </dgm:t>
    </dgm:pt>
    <dgm:pt modelId="{3A67065C-7EBC-4AF3-B08A-F7D028E040ED}" type="pres">
      <dgm:prSet presAssocID="{6785D3D8-9115-4F71-B996-3C0824E81CBF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CE7F6E0-C8FF-42AA-AF94-6B3E568F8536}" type="pres">
      <dgm:prSet presAssocID="{5D0B42F1-EF51-45E0-A31C-CB7959720D0E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EE7C80F-0C8D-45B1-B756-163E4CF6FC78}" type="pres">
      <dgm:prSet presAssocID="{7A427745-A6DA-4F5C-ABCD-604647B86B1A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6119E7D-5720-4502-BF1A-F9909987D567}" type="presOf" srcId="{7A427745-A6DA-4F5C-ABCD-604647B86B1A}" destId="{068F88A0-10F6-4A15-B96D-07F4F3E1A992}" srcOrd="0" destOrd="0" presId="urn:microsoft.com/office/officeart/2005/8/layout/target3"/>
    <dgm:cxn modelId="{FF2E86FE-878D-433C-B985-C2036A3F833F}" type="presOf" srcId="{6785D3D8-9115-4F71-B996-3C0824E81CBF}" destId="{A3711DA4-E61C-48E3-A79E-D77F13BD8937}" srcOrd="0" destOrd="0" presId="urn:microsoft.com/office/officeart/2005/8/layout/target3"/>
    <dgm:cxn modelId="{43BDC437-909B-4BF0-9A54-1888057B94F2}" type="presOf" srcId="{C10D718E-D441-46A2-8920-EE545C55DF04}" destId="{007D4CB6-39FF-4E01-A3F1-961A8DD80220}" srcOrd="0" destOrd="0" presId="urn:microsoft.com/office/officeart/2005/8/layout/target3"/>
    <dgm:cxn modelId="{E917BD60-FA27-4400-90D6-ED170B6DA966}" srcId="{C10D718E-D441-46A2-8920-EE545C55DF04}" destId="{6785D3D8-9115-4F71-B996-3C0824E81CBF}" srcOrd="0" destOrd="0" parTransId="{EA0063B4-A0CF-4413-81C4-EAB23602E906}" sibTransId="{26D40B57-5CCE-4FCA-8307-834256D87B09}"/>
    <dgm:cxn modelId="{3E2645C1-8B57-4A39-8578-4974D9D5F45A}" srcId="{C10D718E-D441-46A2-8920-EE545C55DF04}" destId="{7A427745-A6DA-4F5C-ABCD-604647B86B1A}" srcOrd="2" destOrd="0" parTransId="{6A84ACB3-8827-4309-A3AF-6ACBFB4525BE}" sibTransId="{DEBBA1D3-2A31-4D42-B9DA-10EC2FBAE57F}"/>
    <dgm:cxn modelId="{957C9771-EFAE-46FE-A488-FDEC28636C38}" srcId="{C10D718E-D441-46A2-8920-EE545C55DF04}" destId="{5D0B42F1-EF51-45E0-A31C-CB7959720D0E}" srcOrd="1" destOrd="0" parTransId="{ECD397F7-1E04-4524-8D4F-A9BE16AA1648}" sibTransId="{77ECED73-FFE5-4D9C-AF1F-764416935306}"/>
    <dgm:cxn modelId="{7E97EA6E-3D7B-4534-86B5-38E9C9620160}" type="presOf" srcId="{7A427745-A6DA-4F5C-ABCD-604647B86B1A}" destId="{CEE7C80F-0C8D-45B1-B756-163E4CF6FC78}" srcOrd="1" destOrd="0" presId="urn:microsoft.com/office/officeart/2005/8/layout/target3"/>
    <dgm:cxn modelId="{D910146D-10B3-40BA-90D0-E08FBB98ACF1}" type="presOf" srcId="{5D0B42F1-EF51-45E0-A31C-CB7959720D0E}" destId="{0CE7F6E0-C8FF-42AA-AF94-6B3E568F8536}" srcOrd="1" destOrd="0" presId="urn:microsoft.com/office/officeart/2005/8/layout/target3"/>
    <dgm:cxn modelId="{186092C0-DBBC-4C1D-B37A-77828CBBD5B8}" type="presOf" srcId="{5D0B42F1-EF51-45E0-A31C-CB7959720D0E}" destId="{0742A77E-8CD0-48E4-8B14-82F4B526DE5A}" srcOrd="0" destOrd="0" presId="urn:microsoft.com/office/officeart/2005/8/layout/target3"/>
    <dgm:cxn modelId="{8A7151D0-DB03-4BD9-B6E5-AA9AA03C8E2E}" type="presOf" srcId="{6785D3D8-9115-4F71-B996-3C0824E81CBF}" destId="{3A67065C-7EBC-4AF3-B08A-F7D028E040ED}" srcOrd="1" destOrd="0" presId="urn:microsoft.com/office/officeart/2005/8/layout/target3"/>
    <dgm:cxn modelId="{69860553-FA46-4510-A819-2230CBCFF689}" type="presParOf" srcId="{007D4CB6-39FF-4E01-A3F1-961A8DD80220}" destId="{EDD68DC9-949A-43AF-B396-F8C1BACC5487}" srcOrd="0" destOrd="0" presId="urn:microsoft.com/office/officeart/2005/8/layout/target3"/>
    <dgm:cxn modelId="{24030A49-A479-461E-BDB0-C0DFD896A95C}" type="presParOf" srcId="{007D4CB6-39FF-4E01-A3F1-961A8DD80220}" destId="{2C3AC151-F562-42A5-8EE6-99E309987F04}" srcOrd="1" destOrd="0" presId="urn:microsoft.com/office/officeart/2005/8/layout/target3"/>
    <dgm:cxn modelId="{BD69F8C5-DC97-4DA5-B548-F84B1447194C}" type="presParOf" srcId="{007D4CB6-39FF-4E01-A3F1-961A8DD80220}" destId="{A3711DA4-E61C-48E3-A79E-D77F13BD8937}" srcOrd="2" destOrd="0" presId="urn:microsoft.com/office/officeart/2005/8/layout/target3"/>
    <dgm:cxn modelId="{800EE3DD-7602-47DD-A5B0-407C76CED52A}" type="presParOf" srcId="{007D4CB6-39FF-4E01-A3F1-961A8DD80220}" destId="{02534E82-B00E-4D4A-8236-5B1DC56673FC}" srcOrd="3" destOrd="0" presId="urn:microsoft.com/office/officeart/2005/8/layout/target3"/>
    <dgm:cxn modelId="{616FE5FE-D10B-499B-99C3-694E3E8725FB}" type="presParOf" srcId="{007D4CB6-39FF-4E01-A3F1-961A8DD80220}" destId="{269E5A00-4EEA-4A00-BFD9-C3D85268DEE6}" srcOrd="4" destOrd="0" presId="urn:microsoft.com/office/officeart/2005/8/layout/target3"/>
    <dgm:cxn modelId="{94BCE4AC-EEA2-4FE9-80EC-63220B77EA42}" type="presParOf" srcId="{007D4CB6-39FF-4E01-A3F1-961A8DD80220}" destId="{0742A77E-8CD0-48E4-8B14-82F4B526DE5A}" srcOrd="5" destOrd="0" presId="urn:microsoft.com/office/officeart/2005/8/layout/target3"/>
    <dgm:cxn modelId="{B5CE9B00-652A-4FF3-830A-E8B92EE7A58E}" type="presParOf" srcId="{007D4CB6-39FF-4E01-A3F1-961A8DD80220}" destId="{89F9322E-C468-4D8F-B468-50BBE1ADBEDE}" srcOrd="6" destOrd="0" presId="urn:microsoft.com/office/officeart/2005/8/layout/target3"/>
    <dgm:cxn modelId="{CCBDE837-89D2-473C-865B-74220E2E2474}" type="presParOf" srcId="{007D4CB6-39FF-4E01-A3F1-961A8DD80220}" destId="{33056574-8091-4FD6-BA08-2C6485B91DB4}" srcOrd="7" destOrd="0" presId="urn:microsoft.com/office/officeart/2005/8/layout/target3"/>
    <dgm:cxn modelId="{4D2C61F8-D9A4-4C0D-B5D9-B994CEF62D26}" type="presParOf" srcId="{007D4CB6-39FF-4E01-A3F1-961A8DD80220}" destId="{068F88A0-10F6-4A15-B96D-07F4F3E1A992}" srcOrd="8" destOrd="0" presId="urn:microsoft.com/office/officeart/2005/8/layout/target3"/>
    <dgm:cxn modelId="{4E693181-CAE1-4BB2-9833-C9B7DA884369}" type="presParOf" srcId="{007D4CB6-39FF-4E01-A3F1-961A8DD80220}" destId="{3A67065C-7EBC-4AF3-B08A-F7D028E040ED}" srcOrd="9" destOrd="0" presId="urn:microsoft.com/office/officeart/2005/8/layout/target3"/>
    <dgm:cxn modelId="{275A77F6-8BD8-4FE4-89F2-102021B4CAFF}" type="presParOf" srcId="{007D4CB6-39FF-4E01-A3F1-961A8DD80220}" destId="{0CE7F6E0-C8FF-42AA-AF94-6B3E568F8536}" srcOrd="10" destOrd="0" presId="urn:microsoft.com/office/officeart/2005/8/layout/target3"/>
    <dgm:cxn modelId="{BECB87B3-AF80-4F2D-8353-EA0F59780E03}" type="presParOf" srcId="{007D4CB6-39FF-4E01-A3F1-961A8DD80220}" destId="{CEE7C80F-0C8D-45B1-B756-163E4CF6FC78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C9623B9-E40D-4EF5-BCA7-83B3F0E448C9}" type="doc">
      <dgm:prSet loTypeId="urn:microsoft.com/office/officeart/2005/8/layout/radial4" loCatId="relationship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uk-UA"/>
        </a:p>
      </dgm:t>
    </dgm:pt>
    <dgm:pt modelId="{E124025A-9894-4F87-B422-368A5732BC52}">
      <dgm:prSet phldrT="[Текст]" custT="1"/>
      <dgm:spPr/>
      <dgm:t>
        <a:bodyPr/>
        <a:lstStyle/>
        <a:p>
          <a:r>
            <a:rPr lang="uk-UA" sz="2800" dirty="0" smtClean="0"/>
            <a:t>3 364 751,00</a:t>
          </a:r>
          <a:endParaRPr lang="uk-UA" sz="2800" dirty="0"/>
        </a:p>
      </dgm:t>
    </dgm:pt>
    <dgm:pt modelId="{C725FC30-06CA-4B80-8045-CAF5E01D10DF}" type="parTrans" cxnId="{5F1E1ECE-C555-453E-B547-5DA4E5A006BC}">
      <dgm:prSet/>
      <dgm:spPr/>
      <dgm:t>
        <a:bodyPr/>
        <a:lstStyle/>
        <a:p>
          <a:endParaRPr lang="uk-UA"/>
        </a:p>
      </dgm:t>
    </dgm:pt>
    <dgm:pt modelId="{72E6BA17-DFC5-418D-BF4B-70F5606BFF5F}" type="sibTrans" cxnId="{5F1E1ECE-C555-453E-B547-5DA4E5A006BC}">
      <dgm:prSet/>
      <dgm:spPr/>
      <dgm:t>
        <a:bodyPr/>
        <a:lstStyle/>
        <a:p>
          <a:endParaRPr lang="uk-UA"/>
        </a:p>
      </dgm:t>
    </dgm:pt>
    <dgm:pt modelId="{45A4F6F0-3208-4CF8-A69E-34B045A9E562}">
      <dgm:prSet phldrT="[Текст]"/>
      <dgm:spPr/>
      <dgm:t>
        <a:bodyPr/>
        <a:lstStyle/>
        <a:p>
          <a:r>
            <a:rPr lang="uk-UA" b="1" dirty="0" smtClean="0"/>
            <a:t>Забезпечення діяльності бібліотек</a:t>
          </a:r>
        </a:p>
        <a:p>
          <a:r>
            <a:rPr lang="uk-UA" b="1" dirty="0" smtClean="0"/>
            <a:t>1 446 374,00</a:t>
          </a:r>
          <a:endParaRPr lang="uk-UA" b="1" dirty="0"/>
        </a:p>
      </dgm:t>
    </dgm:pt>
    <dgm:pt modelId="{8A48198F-6FF8-4B53-94F4-F8ACD1DADB49}" type="parTrans" cxnId="{6429CA14-FAF0-42F3-A5D4-4B9009D3D9AC}">
      <dgm:prSet/>
      <dgm:spPr/>
      <dgm:t>
        <a:bodyPr/>
        <a:lstStyle/>
        <a:p>
          <a:endParaRPr lang="uk-UA"/>
        </a:p>
      </dgm:t>
    </dgm:pt>
    <dgm:pt modelId="{5B2F8FE2-C4EA-47F0-B24C-F790F39CEAB0}" type="sibTrans" cxnId="{6429CA14-FAF0-42F3-A5D4-4B9009D3D9AC}">
      <dgm:prSet/>
      <dgm:spPr/>
      <dgm:t>
        <a:bodyPr/>
        <a:lstStyle/>
        <a:p>
          <a:endParaRPr lang="uk-UA"/>
        </a:p>
      </dgm:t>
    </dgm:pt>
    <dgm:pt modelId="{67A84D93-09D9-4B53-9B7F-BE95B6D49329}">
      <dgm:prSet phldrT="[Текст]"/>
      <dgm:spPr/>
      <dgm:t>
        <a:bodyPr/>
        <a:lstStyle/>
        <a:p>
          <a:r>
            <a:rPr lang="uk-UA" b="1" dirty="0" smtClean="0"/>
            <a:t>Забезпечення діяльності палаців і будинків культури, клубів, центрів дозвілля та інших  клубних закладів</a:t>
          </a:r>
        </a:p>
        <a:p>
          <a:r>
            <a:rPr lang="uk-UA" b="1" dirty="0" smtClean="0"/>
            <a:t>1 918 377,00</a:t>
          </a:r>
          <a:endParaRPr lang="uk-UA" b="1" dirty="0"/>
        </a:p>
      </dgm:t>
    </dgm:pt>
    <dgm:pt modelId="{F03B45E8-0743-40B6-AF7B-92596E6BC704}" type="parTrans" cxnId="{8B993C66-5AD8-485F-A0B0-1B37A9DE14D8}">
      <dgm:prSet/>
      <dgm:spPr/>
      <dgm:t>
        <a:bodyPr/>
        <a:lstStyle/>
        <a:p>
          <a:endParaRPr lang="uk-UA"/>
        </a:p>
      </dgm:t>
    </dgm:pt>
    <dgm:pt modelId="{BF09E632-3C01-4310-B87B-17B7D0AC3EFB}" type="sibTrans" cxnId="{8B993C66-5AD8-485F-A0B0-1B37A9DE14D8}">
      <dgm:prSet/>
      <dgm:spPr/>
      <dgm:t>
        <a:bodyPr/>
        <a:lstStyle/>
        <a:p>
          <a:endParaRPr lang="uk-UA"/>
        </a:p>
      </dgm:t>
    </dgm:pt>
    <dgm:pt modelId="{A57F3650-0A23-4B58-944C-90E2A21E836D}" type="pres">
      <dgm:prSet presAssocID="{7C9623B9-E40D-4EF5-BCA7-83B3F0E448C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8DC43D51-CCB0-4CF4-B563-1A3A9CB8C19D}" type="pres">
      <dgm:prSet presAssocID="{E124025A-9894-4F87-B422-368A5732BC52}" presName="centerShape" presStyleLbl="node0" presStyleIdx="0" presStyleCnt="1" custScaleX="113839" custScaleY="31331"/>
      <dgm:spPr/>
      <dgm:t>
        <a:bodyPr/>
        <a:lstStyle/>
        <a:p>
          <a:endParaRPr lang="uk-UA"/>
        </a:p>
      </dgm:t>
    </dgm:pt>
    <dgm:pt modelId="{0E801BB7-D43A-424E-8230-7B15C067EE24}" type="pres">
      <dgm:prSet presAssocID="{8A48198F-6FF8-4B53-94F4-F8ACD1DADB49}" presName="parTrans" presStyleLbl="bgSibTrans2D1" presStyleIdx="0" presStyleCnt="2"/>
      <dgm:spPr/>
      <dgm:t>
        <a:bodyPr/>
        <a:lstStyle/>
        <a:p>
          <a:endParaRPr lang="uk-UA"/>
        </a:p>
      </dgm:t>
    </dgm:pt>
    <dgm:pt modelId="{64067F0D-82D9-4849-800B-2E5178B09EA7}" type="pres">
      <dgm:prSet presAssocID="{45A4F6F0-3208-4CF8-A69E-34B045A9E562}" presName="node" presStyleLbl="node1" presStyleIdx="0" presStyleCnt="2" custScaleX="11635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81B12FC-FE94-47FB-B9B0-47CA4ED6832D}" type="pres">
      <dgm:prSet presAssocID="{F03B45E8-0743-40B6-AF7B-92596E6BC704}" presName="parTrans" presStyleLbl="bgSibTrans2D1" presStyleIdx="1" presStyleCnt="2"/>
      <dgm:spPr/>
      <dgm:t>
        <a:bodyPr/>
        <a:lstStyle/>
        <a:p>
          <a:endParaRPr lang="uk-UA"/>
        </a:p>
      </dgm:t>
    </dgm:pt>
    <dgm:pt modelId="{470180FA-59CC-4350-97AB-1212D2DF6E7B}" type="pres">
      <dgm:prSet presAssocID="{67A84D93-09D9-4B53-9B7F-BE95B6D49329}" presName="node" presStyleLbl="node1" presStyleIdx="1" presStyleCnt="2" custScaleX="12351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6429CA14-FAF0-42F3-A5D4-4B9009D3D9AC}" srcId="{E124025A-9894-4F87-B422-368A5732BC52}" destId="{45A4F6F0-3208-4CF8-A69E-34B045A9E562}" srcOrd="0" destOrd="0" parTransId="{8A48198F-6FF8-4B53-94F4-F8ACD1DADB49}" sibTransId="{5B2F8FE2-C4EA-47F0-B24C-F790F39CEAB0}"/>
    <dgm:cxn modelId="{CEDBD7B9-C338-4133-A254-594D8B6C35DB}" type="presOf" srcId="{E124025A-9894-4F87-B422-368A5732BC52}" destId="{8DC43D51-CCB0-4CF4-B563-1A3A9CB8C19D}" srcOrd="0" destOrd="0" presId="urn:microsoft.com/office/officeart/2005/8/layout/radial4"/>
    <dgm:cxn modelId="{B36F58BE-8704-4C8B-B004-82FD6BAFCB6B}" type="presOf" srcId="{8A48198F-6FF8-4B53-94F4-F8ACD1DADB49}" destId="{0E801BB7-D43A-424E-8230-7B15C067EE24}" srcOrd="0" destOrd="0" presId="urn:microsoft.com/office/officeart/2005/8/layout/radial4"/>
    <dgm:cxn modelId="{5F1E1ECE-C555-453E-B547-5DA4E5A006BC}" srcId="{7C9623B9-E40D-4EF5-BCA7-83B3F0E448C9}" destId="{E124025A-9894-4F87-B422-368A5732BC52}" srcOrd="0" destOrd="0" parTransId="{C725FC30-06CA-4B80-8045-CAF5E01D10DF}" sibTransId="{72E6BA17-DFC5-418D-BF4B-70F5606BFF5F}"/>
    <dgm:cxn modelId="{5155AA2C-96DC-4B99-88D7-F9D2E15B7E1D}" type="presOf" srcId="{45A4F6F0-3208-4CF8-A69E-34B045A9E562}" destId="{64067F0D-82D9-4849-800B-2E5178B09EA7}" srcOrd="0" destOrd="0" presId="urn:microsoft.com/office/officeart/2005/8/layout/radial4"/>
    <dgm:cxn modelId="{8B993C66-5AD8-485F-A0B0-1B37A9DE14D8}" srcId="{E124025A-9894-4F87-B422-368A5732BC52}" destId="{67A84D93-09D9-4B53-9B7F-BE95B6D49329}" srcOrd="1" destOrd="0" parTransId="{F03B45E8-0743-40B6-AF7B-92596E6BC704}" sibTransId="{BF09E632-3C01-4310-B87B-17B7D0AC3EFB}"/>
    <dgm:cxn modelId="{0B2984BA-414D-4F92-8305-A977D1854EC5}" type="presOf" srcId="{67A84D93-09D9-4B53-9B7F-BE95B6D49329}" destId="{470180FA-59CC-4350-97AB-1212D2DF6E7B}" srcOrd="0" destOrd="0" presId="urn:microsoft.com/office/officeart/2005/8/layout/radial4"/>
    <dgm:cxn modelId="{99A9CD36-5820-4507-AA87-B6D8DA9430B8}" type="presOf" srcId="{7C9623B9-E40D-4EF5-BCA7-83B3F0E448C9}" destId="{A57F3650-0A23-4B58-944C-90E2A21E836D}" srcOrd="0" destOrd="0" presId="urn:microsoft.com/office/officeart/2005/8/layout/radial4"/>
    <dgm:cxn modelId="{24AE31F8-5838-4F63-8687-4DF2653679DD}" type="presOf" srcId="{F03B45E8-0743-40B6-AF7B-92596E6BC704}" destId="{F81B12FC-FE94-47FB-B9B0-47CA4ED6832D}" srcOrd="0" destOrd="0" presId="urn:microsoft.com/office/officeart/2005/8/layout/radial4"/>
    <dgm:cxn modelId="{946DC1C0-3A5D-4E4D-928E-3BE956E23ABC}" type="presParOf" srcId="{A57F3650-0A23-4B58-944C-90E2A21E836D}" destId="{8DC43D51-CCB0-4CF4-B563-1A3A9CB8C19D}" srcOrd="0" destOrd="0" presId="urn:microsoft.com/office/officeart/2005/8/layout/radial4"/>
    <dgm:cxn modelId="{7057DA80-6A49-43C4-899F-E3BBCD3B5890}" type="presParOf" srcId="{A57F3650-0A23-4B58-944C-90E2A21E836D}" destId="{0E801BB7-D43A-424E-8230-7B15C067EE24}" srcOrd="1" destOrd="0" presId="urn:microsoft.com/office/officeart/2005/8/layout/radial4"/>
    <dgm:cxn modelId="{C7141BF2-3203-466B-9F1E-34EB09B82334}" type="presParOf" srcId="{A57F3650-0A23-4B58-944C-90E2A21E836D}" destId="{64067F0D-82D9-4849-800B-2E5178B09EA7}" srcOrd="2" destOrd="0" presId="urn:microsoft.com/office/officeart/2005/8/layout/radial4"/>
    <dgm:cxn modelId="{7B906E0F-127A-418F-BEE1-21478B8AE76B}" type="presParOf" srcId="{A57F3650-0A23-4B58-944C-90E2A21E836D}" destId="{F81B12FC-FE94-47FB-B9B0-47CA4ED6832D}" srcOrd="3" destOrd="0" presId="urn:microsoft.com/office/officeart/2005/8/layout/radial4"/>
    <dgm:cxn modelId="{B0B50569-FBE8-42BF-A2C1-F470023A1E86}" type="presParOf" srcId="{A57F3650-0A23-4B58-944C-90E2A21E836D}" destId="{470180FA-59CC-4350-97AB-1212D2DF6E7B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3804709-AE67-4B34-AFF4-1F35043CD61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DA65E6C9-7D74-4411-A94C-EC2E3825363C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Керівництво і управління у відповідній сфері у містах (місті Києві), селищах, селах, територіальних громадах</a:t>
          </a:r>
          <a:endParaRPr lang="uk-UA" b="1" dirty="0">
            <a:solidFill>
              <a:schemeClr val="tx1"/>
            </a:solidFill>
          </a:endParaRPr>
        </a:p>
      </dgm:t>
    </dgm:pt>
    <dgm:pt modelId="{1C2E7192-1F98-4224-9614-6729ADA5A750}" type="parTrans" cxnId="{BE1AE8B4-9B50-4903-90ED-A883EEB91C39}">
      <dgm:prSet/>
      <dgm:spPr/>
      <dgm:t>
        <a:bodyPr/>
        <a:lstStyle/>
        <a:p>
          <a:endParaRPr lang="uk-UA"/>
        </a:p>
      </dgm:t>
    </dgm:pt>
    <dgm:pt modelId="{426B7163-F026-47E6-A062-A8214D3D691D}" type="sibTrans" cxnId="{BE1AE8B4-9B50-4903-90ED-A883EEB91C39}">
      <dgm:prSet/>
      <dgm:spPr/>
      <dgm:t>
        <a:bodyPr/>
        <a:lstStyle/>
        <a:p>
          <a:endParaRPr lang="uk-UA"/>
        </a:p>
      </dgm:t>
    </dgm:pt>
    <dgm:pt modelId="{3E8C4C4B-20E4-4C28-9CF2-8CF69DEB46F1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Надання пільг окремим категоріям громадян з оплати послуг зв'язку </a:t>
          </a:r>
          <a:endParaRPr lang="uk-UA" b="1" dirty="0">
            <a:solidFill>
              <a:schemeClr val="tx1"/>
            </a:solidFill>
          </a:endParaRPr>
        </a:p>
      </dgm:t>
    </dgm:pt>
    <dgm:pt modelId="{92564E74-DA5F-4B6C-B9A1-F53A8FAFA681}" type="parTrans" cxnId="{C85D5C76-BCAD-4902-A20B-C0A21ED61B4D}">
      <dgm:prSet/>
      <dgm:spPr/>
      <dgm:t>
        <a:bodyPr/>
        <a:lstStyle/>
        <a:p>
          <a:endParaRPr lang="uk-UA"/>
        </a:p>
      </dgm:t>
    </dgm:pt>
    <dgm:pt modelId="{3B544F31-7602-4BDB-A988-1D27C3213789}" type="sibTrans" cxnId="{C85D5C76-BCAD-4902-A20B-C0A21ED61B4D}">
      <dgm:prSet/>
      <dgm:spPr/>
      <dgm:t>
        <a:bodyPr/>
        <a:lstStyle/>
        <a:p>
          <a:endParaRPr lang="uk-UA"/>
        </a:p>
      </dgm:t>
    </dgm:pt>
    <dgm:pt modelId="{95819F23-4FBA-4D9F-A5F6-F0047863DFBB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Компенсаційні виплати за пільговий проїзд окремих територій  громадян на залізничному транспорті</a:t>
          </a:r>
          <a:endParaRPr lang="uk-UA" b="1" dirty="0">
            <a:solidFill>
              <a:schemeClr val="tx1"/>
            </a:solidFill>
          </a:endParaRPr>
        </a:p>
      </dgm:t>
    </dgm:pt>
    <dgm:pt modelId="{322430B3-4367-43C6-8359-E00D27F06243}" type="parTrans" cxnId="{279973B4-8CA6-4340-897D-8A2B8DED7DB8}">
      <dgm:prSet/>
      <dgm:spPr/>
      <dgm:t>
        <a:bodyPr/>
        <a:lstStyle/>
        <a:p>
          <a:endParaRPr lang="uk-UA"/>
        </a:p>
      </dgm:t>
    </dgm:pt>
    <dgm:pt modelId="{AFB74E53-5E18-4871-84EF-56DD721B25BB}" type="sibTrans" cxnId="{279973B4-8CA6-4340-897D-8A2B8DED7DB8}">
      <dgm:prSet/>
      <dgm:spPr/>
      <dgm:t>
        <a:bodyPr/>
        <a:lstStyle/>
        <a:p>
          <a:endParaRPr lang="uk-UA"/>
        </a:p>
      </dgm:t>
    </dgm:pt>
    <dgm:pt modelId="{708BCC5C-32E9-47DA-BA64-9229AB509067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Забезпечення соціальними послугами за місцем проживання громадян, які не здатні до самообслуговування у зв'язку з похилим віком, хворобою, інвалідністю</a:t>
          </a:r>
          <a:endParaRPr lang="uk-UA" b="1" dirty="0">
            <a:solidFill>
              <a:schemeClr val="tx1"/>
            </a:solidFill>
          </a:endParaRPr>
        </a:p>
      </dgm:t>
    </dgm:pt>
    <dgm:pt modelId="{730237E2-6675-402D-9E57-D219FD40F338}" type="parTrans" cxnId="{93B6AA90-713D-4A9F-AA47-28EA6B55E22A}">
      <dgm:prSet/>
      <dgm:spPr/>
      <dgm:t>
        <a:bodyPr/>
        <a:lstStyle/>
        <a:p>
          <a:endParaRPr lang="uk-UA"/>
        </a:p>
      </dgm:t>
    </dgm:pt>
    <dgm:pt modelId="{D08ED337-E04F-4992-A1CA-3814EE61A45A}" type="sibTrans" cxnId="{93B6AA90-713D-4A9F-AA47-28EA6B55E22A}">
      <dgm:prSet/>
      <dgm:spPr/>
      <dgm:t>
        <a:bodyPr/>
        <a:lstStyle/>
        <a:p>
          <a:endParaRPr lang="uk-UA"/>
        </a:p>
      </dgm:t>
    </dgm:pt>
    <dgm:pt modelId="{DF8ABB78-ED9F-4D2D-8317-8840C1DD2C2A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Надання соціальних гарантій фізичним особам, які надають соціальні послуги громадянам похилого віку, особам з інвалідністю, дітям з інвалідністю, хворим, які не здатні до самообслуговування і потребують сторонньої допомоги</a:t>
          </a:r>
          <a:endParaRPr lang="uk-UA" b="1" dirty="0">
            <a:solidFill>
              <a:schemeClr val="tx1"/>
            </a:solidFill>
          </a:endParaRPr>
        </a:p>
      </dgm:t>
    </dgm:pt>
    <dgm:pt modelId="{1050B70A-8958-4808-B0E6-9AB2FA390599}" type="parTrans" cxnId="{9882E8AD-CC57-47E0-86AF-14293E47E615}">
      <dgm:prSet/>
      <dgm:spPr/>
      <dgm:t>
        <a:bodyPr/>
        <a:lstStyle/>
        <a:p>
          <a:endParaRPr lang="uk-UA"/>
        </a:p>
      </dgm:t>
    </dgm:pt>
    <dgm:pt modelId="{85C8625A-A4AA-40FB-8D0F-3B1AFF37648C}" type="sibTrans" cxnId="{9882E8AD-CC57-47E0-86AF-14293E47E615}">
      <dgm:prSet/>
      <dgm:spPr/>
      <dgm:t>
        <a:bodyPr/>
        <a:lstStyle/>
        <a:p>
          <a:endParaRPr lang="uk-UA"/>
        </a:p>
      </dgm:t>
    </dgm:pt>
    <dgm:pt modelId="{AB1B87C2-DCD0-4290-972D-F8DA33E19395}">
      <dgm:prSet phldrT="[Текст]"/>
      <dgm:spPr>
        <a:solidFill>
          <a:schemeClr val="bg2"/>
        </a:solidFill>
        <a:ln>
          <a:solidFill>
            <a:schemeClr val="tx2"/>
          </a:solidFill>
        </a:ln>
      </dgm:spPr>
      <dgm:t>
        <a:bodyPr/>
        <a:lstStyle/>
        <a:p>
          <a:r>
            <a:rPr lang="uk-UA" b="1" dirty="0" smtClean="0">
              <a:solidFill>
                <a:schemeClr val="tx1"/>
              </a:solidFill>
            </a:rPr>
            <a:t>Інші заходи у сфері соціального захисту і соціального забезпечення</a:t>
          </a:r>
          <a:endParaRPr lang="uk-UA" b="1" dirty="0">
            <a:solidFill>
              <a:schemeClr val="tx1"/>
            </a:solidFill>
          </a:endParaRPr>
        </a:p>
      </dgm:t>
    </dgm:pt>
    <dgm:pt modelId="{E0C2ED5A-9A2C-4CF2-99A4-5A6C7B9E5255}" type="parTrans" cxnId="{B289EA2C-65BC-4727-A782-1A6421E15F0B}">
      <dgm:prSet/>
      <dgm:spPr/>
      <dgm:t>
        <a:bodyPr/>
        <a:lstStyle/>
        <a:p>
          <a:endParaRPr lang="uk-UA"/>
        </a:p>
      </dgm:t>
    </dgm:pt>
    <dgm:pt modelId="{D8BCD9B5-6A84-4AB4-B2C4-EA3CA5339EE2}" type="sibTrans" cxnId="{B289EA2C-65BC-4727-A782-1A6421E15F0B}">
      <dgm:prSet/>
      <dgm:spPr/>
      <dgm:t>
        <a:bodyPr/>
        <a:lstStyle/>
        <a:p>
          <a:endParaRPr lang="uk-UA"/>
        </a:p>
      </dgm:t>
    </dgm:pt>
    <dgm:pt modelId="{26E58A0B-7331-4774-93C1-6EA4BC4578FE}" type="pres">
      <dgm:prSet presAssocID="{03804709-AE67-4B34-AFF4-1F35043CD61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EE8CACF-E5D2-4DDC-B540-EE6BFEE7F3EC}" type="pres">
      <dgm:prSet presAssocID="{DA65E6C9-7D74-4411-A94C-EC2E3825363C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9585D0E-46F7-4F51-A80C-CAFDD57B1F7C}" type="pres">
      <dgm:prSet presAssocID="{426B7163-F026-47E6-A062-A8214D3D691D}" presName="spacer" presStyleCnt="0"/>
      <dgm:spPr/>
    </dgm:pt>
    <dgm:pt modelId="{D2C57EBC-93D6-4846-8351-F42ED1130C24}" type="pres">
      <dgm:prSet presAssocID="{3E8C4C4B-20E4-4C28-9CF2-8CF69DEB46F1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0AFB34B-7F14-4029-8109-D87EA34C9B6F}" type="pres">
      <dgm:prSet presAssocID="{3B544F31-7602-4BDB-A988-1D27C3213789}" presName="spacer" presStyleCnt="0"/>
      <dgm:spPr/>
    </dgm:pt>
    <dgm:pt modelId="{E6FBD0CC-C820-48FC-8242-B2CB40DA7FAA}" type="pres">
      <dgm:prSet presAssocID="{95819F23-4FBA-4D9F-A5F6-F0047863DFB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A42E88D-F6AA-4701-8F58-1F8543E207F4}" type="pres">
      <dgm:prSet presAssocID="{AFB74E53-5E18-4871-84EF-56DD721B25BB}" presName="spacer" presStyleCnt="0"/>
      <dgm:spPr/>
    </dgm:pt>
    <dgm:pt modelId="{8E93570B-B6E6-446B-8FD6-3CF87F4BDD67}" type="pres">
      <dgm:prSet presAssocID="{708BCC5C-32E9-47DA-BA64-9229AB509067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54F2372-9DAD-41CD-A38C-B39570462EAC}" type="pres">
      <dgm:prSet presAssocID="{D08ED337-E04F-4992-A1CA-3814EE61A45A}" presName="spacer" presStyleCnt="0"/>
      <dgm:spPr/>
    </dgm:pt>
    <dgm:pt modelId="{3D75C5FB-9BC5-4DB6-B087-856F1136D1D1}" type="pres">
      <dgm:prSet presAssocID="{DF8ABB78-ED9F-4D2D-8317-8840C1DD2C2A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3087BE4-65C6-4A38-8BDD-054193B8BA1A}" type="pres">
      <dgm:prSet presAssocID="{85C8625A-A4AA-40FB-8D0F-3B1AFF37648C}" presName="spacer" presStyleCnt="0"/>
      <dgm:spPr/>
    </dgm:pt>
    <dgm:pt modelId="{3D39A614-49BE-49B6-B694-BF3EBFF9A6FC}" type="pres">
      <dgm:prSet presAssocID="{AB1B87C2-DCD0-4290-972D-F8DA33E19395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C37EF86-018B-4F61-A6A3-575AAE57B0C3}" type="presOf" srcId="{708BCC5C-32E9-47DA-BA64-9229AB509067}" destId="{8E93570B-B6E6-446B-8FD6-3CF87F4BDD67}" srcOrd="0" destOrd="0" presId="urn:microsoft.com/office/officeart/2005/8/layout/vList2"/>
    <dgm:cxn modelId="{93B6AA90-713D-4A9F-AA47-28EA6B55E22A}" srcId="{03804709-AE67-4B34-AFF4-1F35043CD61B}" destId="{708BCC5C-32E9-47DA-BA64-9229AB509067}" srcOrd="3" destOrd="0" parTransId="{730237E2-6675-402D-9E57-D219FD40F338}" sibTransId="{D08ED337-E04F-4992-A1CA-3814EE61A45A}"/>
    <dgm:cxn modelId="{9882E8AD-CC57-47E0-86AF-14293E47E615}" srcId="{03804709-AE67-4B34-AFF4-1F35043CD61B}" destId="{DF8ABB78-ED9F-4D2D-8317-8840C1DD2C2A}" srcOrd="4" destOrd="0" parTransId="{1050B70A-8958-4808-B0E6-9AB2FA390599}" sibTransId="{85C8625A-A4AA-40FB-8D0F-3B1AFF37648C}"/>
    <dgm:cxn modelId="{E459DF19-4BA7-43F4-8AC2-E15064D881E9}" type="presOf" srcId="{03804709-AE67-4B34-AFF4-1F35043CD61B}" destId="{26E58A0B-7331-4774-93C1-6EA4BC4578FE}" srcOrd="0" destOrd="0" presId="urn:microsoft.com/office/officeart/2005/8/layout/vList2"/>
    <dgm:cxn modelId="{C9BA1405-264B-49B9-9F12-45AC801590B3}" type="presOf" srcId="{AB1B87C2-DCD0-4290-972D-F8DA33E19395}" destId="{3D39A614-49BE-49B6-B694-BF3EBFF9A6FC}" srcOrd="0" destOrd="0" presId="urn:microsoft.com/office/officeart/2005/8/layout/vList2"/>
    <dgm:cxn modelId="{9816B379-EB48-4CCE-A6C9-D84C8FB904B7}" type="presOf" srcId="{DF8ABB78-ED9F-4D2D-8317-8840C1DD2C2A}" destId="{3D75C5FB-9BC5-4DB6-B087-856F1136D1D1}" srcOrd="0" destOrd="0" presId="urn:microsoft.com/office/officeart/2005/8/layout/vList2"/>
    <dgm:cxn modelId="{BE1AE8B4-9B50-4903-90ED-A883EEB91C39}" srcId="{03804709-AE67-4B34-AFF4-1F35043CD61B}" destId="{DA65E6C9-7D74-4411-A94C-EC2E3825363C}" srcOrd="0" destOrd="0" parTransId="{1C2E7192-1F98-4224-9614-6729ADA5A750}" sibTransId="{426B7163-F026-47E6-A062-A8214D3D691D}"/>
    <dgm:cxn modelId="{1D76E240-98A5-4869-BC51-C414BA573646}" type="presOf" srcId="{3E8C4C4B-20E4-4C28-9CF2-8CF69DEB46F1}" destId="{D2C57EBC-93D6-4846-8351-F42ED1130C24}" srcOrd="0" destOrd="0" presId="urn:microsoft.com/office/officeart/2005/8/layout/vList2"/>
    <dgm:cxn modelId="{123EF013-F562-4FBA-B38B-B7D9B9801ADA}" type="presOf" srcId="{DA65E6C9-7D74-4411-A94C-EC2E3825363C}" destId="{2EE8CACF-E5D2-4DDC-B540-EE6BFEE7F3EC}" srcOrd="0" destOrd="0" presId="urn:microsoft.com/office/officeart/2005/8/layout/vList2"/>
    <dgm:cxn modelId="{8FA6C42C-9A83-4802-84F6-23CEAD001BE1}" type="presOf" srcId="{95819F23-4FBA-4D9F-A5F6-F0047863DFBB}" destId="{E6FBD0CC-C820-48FC-8242-B2CB40DA7FAA}" srcOrd="0" destOrd="0" presId="urn:microsoft.com/office/officeart/2005/8/layout/vList2"/>
    <dgm:cxn modelId="{B289EA2C-65BC-4727-A782-1A6421E15F0B}" srcId="{03804709-AE67-4B34-AFF4-1F35043CD61B}" destId="{AB1B87C2-DCD0-4290-972D-F8DA33E19395}" srcOrd="5" destOrd="0" parTransId="{E0C2ED5A-9A2C-4CF2-99A4-5A6C7B9E5255}" sibTransId="{D8BCD9B5-6A84-4AB4-B2C4-EA3CA5339EE2}"/>
    <dgm:cxn modelId="{279973B4-8CA6-4340-897D-8A2B8DED7DB8}" srcId="{03804709-AE67-4B34-AFF4-1F35043CD61B}" destId="{95819F23-4FBA-4D9F-A5F6-F0047863DFBB}" srcOrd="2" destOrd="0" parTransId="{322430B3-4367-43C6-8359-E00D27F06243}" sibTransId="{AFB74E53-5E18-4871-84EF-56DD721B25BB}"/>
    <dgm:cxn modelId="{C85D5C76-BCAD-4902-A20B-C0A21ED61B4D}" srcId="{03804709-AE67-4B34-AFF4-1F35043CD61B}" destId="{3E8C4C4B-20E4-4C28-9CF2-8CF69DEB46F1}" srcOrd="1" destOrd="0" parTransId="{92564E74-DA5F-4B6C-B9A1-F53A8FAFA681}" sibTransId="{3B544F31-7602-4BDB-A988-1D27C3213789}"/>
    <dgm:cxn modelId="{BC102E92-0842-49C7-836D-A5F36D483DCB}" type="presParOf" srcId="{26E58A0B-7331-4774-93C1-6EA4BC4578FE}" destId="{2EE8CACF-E5D2-4DDC-B540-EE6BFEE7F3EC}" srcOrd="0" destOrd="0" presId="urn:microsoft.com/office/officeart/2005/8/layout/vList2"/>
    <dgm:cxn modelId="{44FFAFFD-13E0-4C87-94DE-C124D318157E}" type="presParOf" srcId="{26E58A0B-7331-4774-93C1-6EA4BC4578FE}" destId="{09585D0E-46F7-4F51-A80C-CAFDD57B1F7C}" srcOrd="1" destOrd="0" presId="urn:microsoft.com/office/officeart/2005/8/layout/vList2"/>
    <dgm:cxn modelId="{0AC11E8F-B922-4443-9E38-6FF50BA82B6A}" type="presParOf" srcId="{26E58A0B-7331-4774-93C1-6EA4BC4578FE}" destId="{D2C57EBC-93D6-4846-8351-F42ED1130C24}" srcOrd="2" destOrd="0" presId="urn:microsoft.com/office/officeart/2005/8/layout/vList2"/>
    <dgm:cxn modelId="{95AE659E-0111-4899-9599-3BB16A1227FA}" type="presParOf" srcId="{26E58A0B-7331-4774-93C1-6EA4BC4578FE}" destId="{10AFB34B-7F14-4029-8109-D87EA34C9B6F}" srcOrd="3" destOrd="0" presId="urn:microsoft.com/office/officeart/2005/8/layout/vList2"/>
    <dgm:cxn modelId="{C9DEC2A4-E698-472D-A611-2C23C8EB947E}" type="presParOf" srcId="{26E58A0B-7331-4774-93C1-6EA4BC4578FE}" destId="{E6FBD0CC-C820-48FC-8242-B2CB40DA7FAA}" srcOrd="4" destOrd="0" presId="urn:microsoft.com/office/officeart/2005/8/layout/vList2"/>
    <dgm:cxn modelId="{073CFC8C-422F-40C2-BFC9-FF4148F7FF36}" type="presParOf" srcId="{26E58A0B-7331-4774-93C1-6EA4BC4578FE}" destId="{5A42E88D-F6AA-4701-8F58-1F8543E207F4}" srcOrd="5" destOrd="0" presId="urn:microsoft.com/office/officeart/2005/8/layout/vList2"/>
    <dgm:cxn modelId="{DD1308BA-08CC-4977-B184-EF78E35C33F1}" type="presParOf" srcId="{26E58A0B-7331-4774-93C1-6EA4BC4578FE}" destId="{8E93570B-B6E6-446B-8FD6-3CF87F4BDD67}" srcOrd="6" destOrd="0" presId="urn:microsoft.com/office/officeart/2005/8/layout/vList2"/>
    <dgm:cxn modelId="{95D7CD1C-3C79-4372-8297-EB78BB27CAEE}" type="presParOf" srcId="{26E58A0B-7331-4774-93C1-6EA4BC4578FE}" destId="{954F2372-9DAD-41CD-A38C-B39570462EAC}" srcOrd="7" destOrd="0" presId="urn:microsoft.com/office/officeart/2005/8/layout/vList2"/>
    <dgm:cxn modelId="{47852049-C5CF-4514-B47D-856E0D4E417A}" type="presParOf" srcId="{26E58A0B-7331-4774-93C1-6EA4BC4578FE}" destId="{3D75C5FB-9BC5-4DB6-B087-856F1136D1D1}" srcOrd="8" destOrd="0" presId="urn:microsoft.com/office/officeart/2005/8/layout/vList2"/>
    <dgm:cxn modelId="{4809AFA5-B6B7-44BB-A038-A2EF662A5B6A}" type="presParOf" srcId="{26E58A0B-7331-4774-93C1-6EA4BC4578FE}" destId="{03087BE4-65C6-4A38-8BDD-054193B8BA1A}" srcOrd="9" destOrd="0" presId="urn:microsoft.com/office/officeart/2005/8/layout/vList2"/>
    <dgm:cxn modelId="{A07D6821-0ACB-4B8A-A84F-2D1AB4C91660}" type="presParOf" srcId="{26E58A0B-7331-4774-93C1-6EA4BC4578FE}" destId="{3D39A614-49BE-49B6-B694-BF3EBFF9A6FC}" srcOrd="10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960EA6-8B72-469A-82DC-A42E585327F4}">
      <dsp:nvSpPr>
        <dsp:cNvPr id="0" name=""/>
        <dsp:cNvSpPr/>
      </dsp:nvSpPr>
      <dsp:spPr>
        <a:xfrm>
          <a:off x="1223797" y="0"/>
          <a:ext cx="1223797" cy="1344149"/>
        </a:xfrm>
        <a:prstGeom prst="trapezoid">
          <a:avLst>
            <a:gd name="adj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43000"/>
                <a:satMod val="165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83000"/>
                <a:satMod val="15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200" kern="1200" smtClean="0"/>
            <a:t>0,45</a:t>
          </a:r>
          <a:r>
            <a:rPr lang="uk-UA" sz="3600" kern="1200" smtClean="0"/>
            <a:t>%</a:t>
          </a:r>
          <a:endParaRPr lang="uk-UA" sz="3600" kern="1200" dirty="0"/>
        </a:p>
      </dsp:txBody>
      <dsp:txXfrm>
        <a:off x="1223797" y="0"/>
        <a:ext cx="1223797" cy="1344149"/>
      </dsp:txXfrm>
    </dsp:sp>
    <dsp:sp modelId="{CF1024CE-2560-4129-8363-13B3CE1D83B7}">
      <dsp:nvSpPr>
        <dsp:cNvPr id="0" name=""/>
        <dsp:cNvSpPr/>
      </dsp:nvSpPr>
      <dsp:spPr>
        <a:xfrm>
          <a:off x="611898" y="1344149"/>
          <a:ext cx="2447594" cy="1344149"/>
        </a:xfrm>
        <a:prstGeom prst="trapezoid">
          <a:avLst>
            <a:gd name="adj" fmla="val 45523"/>
          </a:avLst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43000"/>
                <a:satMod val="165000"/>
              </a:schemeClr>
            </a:gs>
            <a:gs pos="55000">
              <a:schemeClr val="accent3">
                <a:hueOff val="5625132"/>
                <a:satOff val="-8440"/>
                <a:lumOff val="-1373"/>
                <a:alphaOff val="0"/>
                <a:tint val="83000"/>
                <a:satMod val="155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smtClean="0"/>
            <a:t>47,50%</a:t>
          </a:r>
          <a:endParaRPr lang="uk-UA" sz="3900" kern="1200" dirty="0"/>
        </a:p>
      </dsp:txBody>
      <dsp:txXfrm>
        <a:off x="1040227" y="1344149"/>
        <a:ext cx="1590936" cy="1344149"/>
      </dsp:txXfrm>
    </dsp:sp>
    <dsp:sp modelId="{B1E51D06-8910-4430-84CA-C7B405F8873F}">
      <dsp:nvSpPr>
        <dsp:cNvPr id="0" name=""/>
        <dsp:cNvSpPr/>
      </dsp:nvSpPr>
      <dsp:spPr>
        <a:xfrm>
          <a:off x="0" y="2688298"/>
          <a:ext cx="3671391" cy="1344149"/>
        </a:xfrm>
        <a:prstGeom prst="trapezoid">
          <a:avLst>
            <a:gd name="adj" fmla="val 45523"/>
          </a:avLst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43000"/>
                <a:satMod val="165000"/>
              </a:schemeClr>
            </a:gs>
            <a:gs pos="55000">
              <a:schemeClr val="accent3">
                <a:hueOff val="11250264"/>
                <a:satOff val="-16880"/>
                <a:lumOff val="-2745"/>
                <a:alphaOff val="0"/>
                <a:tint val="83000"/>
                <a:satMod val="155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85000"/>
              </a:schemeClr>
            </a:gs>
          </a:gsLst>
          <a:path path="circle">
            <a:fillToRect l="-40000" t="-90000" r="140000" b="190000"/>
          </a:path>
        </a:gra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900" kern="1200" smtClean="0"/>
            <a:t>52,05%</a:t>
          </a:r>
          <a:endParaRPr lang="uk-UA" sz="3900" kern="1200" dirty="0"/>
        </a:p>
      </dsp:txBody>
      <dsp:txXfrm>
        <a:off x="642493" y="2688298"/>
        <a:ext cx="2386404" cy="13441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E0E8C5-EC46-48DD-88A3-ACB8680DD182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AA513-8D53-43BD-B4CB-CD2A3AC1318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8985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FCDCB-3E18-49F0-B851-E737FA566921}" type="datetimeFigureOut">
              <a:rPr lang="ru-RU" smtClean="0"/>
              <a:pPr/>
              <a:t>05.01.2022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0DA6B-5C65-4A70-A0E6-AFCFECBF210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 descr="https://ecoaction.org.ua/wp-content/uploads/2021/11/ukraine-wi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8100" y="0"/>
            <a:ext cx="91821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1556792"/>
            <a:ext cx="813690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Бюджет </a:t>
            </a:r>
            <a:r>
              <a:rPr lang="uk-UA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Райгородської</a:t>
            </a:r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територіальної громади </a:t>
            </a:r>
          </a:p>
          <a:p>
            <a:pPr algn="ctr"/>
            <a:r>
              <a:rPr lang="uk-UA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2022 рік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77272"/>
            <a:ext cx="1865986" cy="98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Светлый фон для презентации Powerpoint - 50 фото для презентаций и картинок 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627784" y="332656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Єдиний податок у 2020-2022 роках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943200" y="1628800"/>
          <a:ext cx="720080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Фоны для презентаций powerpoint (91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2051720" y="1241376"/>
          <a:ext cx="6096000" cy="56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28086" y="0"/>
            <a:ext cx="6615914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      </a:t>
            </a:r>
            <a:r>
              <a:rPr lang="uk-UA" sz="54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Єдиний податок</a:t>
            </a:r>
          </a:p>
          <a:p>
            <a:pPr algn="ctr"/>
            <a:r>
              <a:rPr lang="uk-UA" sz="3200" b="1" cap="none" spc="0" dirty="0" smtClean="0">
                <a:ln w="17780" cmpd="sng">
                  <a:noFill/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у 2020 році в розрізі сільських рад</a:t>
            </a:r>
            <a:r>
              <a:rPr lang="uk-UA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uk-UA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07704" y="548680"/>
            <a:ext cx="53285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Акцизний податок у </a:t>
            </a:r>
          </a:p>
          <a:p>
            <a:pPr algn="ctr"/>
            <a:r>
              <a:rPr lang="uk-UA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2020-2022 роках</a:t>
            </a:r>
            <a:endParaRPr lang="uk-UA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1547664" y="1628800"/>
          <a:ext cx="6720408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80898" name="Picture 2" descr="Фоны для презентаций красивые строгие - 64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graphicFrame>
        <p:nvGraphicFramePr>
          <p:cNvPr id="7" name="Диаграмма 6"/>
          <p:cNvGraphicFramePr/>
          <p:nvPr/>
        </p:nvGraphicFramePr>
        <p:xfrm>
          <a:off x="1187624" y="2089696"/>
          <a:ext cx="7368480" cy="4768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266547" y="0"/>
            <a:ext cx="7484165" cy="141577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Акц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изний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податок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 2020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році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розрізі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сільських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рад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60648"/>
            <a:ext cx="73061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Інші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надходження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 2020-2022 роках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547664" y="1628800"/>
          <a:ext cx="6720408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Строгий официальный фон для презентации (58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0"/>
            <a:ext cx="50496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b="0" cap="none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Інші</a:t>
            </a:r>
            <a:r>
              <a:rPr lang="ru-RU" sz="4000" b="0" cap="none" spc="3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надходження</a:t>
            </a:r>
            <a:endParaRPr lang="ru-RU" sz="4000" b="0" cap="none" spc="3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870494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у 2020 році в розрізі сільських рад</a:t>
            </a:r>
            <a:endParaRPr lang="uk-UA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1524000" y="1397000"/>
          <a:ext cx="722446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Фон для презентации по математике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404664"/>
            <a:ext cx="5832648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Видатки бюджету  загального фонду </a:t>
            </a:r>
          </a:p>
          <a:p>
            <a:pPr algn="ctr"/>
            <a:r>
              <a:rPr lang="uk-UA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2021-2022 року (без трансфертів)</a:t>
            </a:r>
            <a:endParaRPr lang="uk-UA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547664" y="1628800"/>
          <a:ext cx="6720408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н для презентации компьютер - 56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476672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Видатки бюджету спеціального фонду </a:t>
            </a:r>
          </a:p>
          <a:p>
            <a:pPr algn="ctr"/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2021-2022 року </a:t>
            </a:r>
            <a:endParaRPr lang="uk-UA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1547664" y="1628800"/>
          <a:ext cx="6720408" cy="52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allpaper Linear Blue Highlight Gradient Pink Light - Однотонный Фон Для  Презентации - 1920x1080 Wallpaper - teahub.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83768" y="0"/>
            <a:ext cx="52565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Структура видатків бюджету на 2022 рік</a:t>
            </a:r>
            <a:endParaRPr lang="uk-UA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1169368"/>
          <a:ext cx="9144000" cy="5688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Фон для презентации проекта - 6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оловина рамки 6"/>
          <p:cNvSpPr/>
          <p:nvPr/>
        </p:nvSpPr>
        <p:spPr>
          <a:xfrm>
            <a:off x="251520" y="188640"/>
            <a:ext cx="5184576" cy="5184576"/>
          </a:xfrm>
          <a:prstGeom prst="halfFrame">
            <a:avLst>
              <a:gd name="adj1" fmla="val 12489"/>
              <a:gd name="adj2" fmla="val 154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43608" y="0"/>
            <a:ext cx="329855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Державне</a:t>
            </a:r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842090" cy="5124736"/>
          </a:xfrm>
          <a:prstGeom prst="rect">
            <a:avLst/>
          </a:prstGeom>
          <a:noFill/>
        </p:spPr>
        <p:txBody>
          <a:bodyPr vert="wordArtVert" wrap="none" lIns="91440" tIns="45720" rIns="91440" bIns="45720">
            <a:spAutoFit/>
          </a:bodyPr>
          <a:lstStyle/>
          <a:p>
            <a:pPr algn="ctr"/>
            <a:r>
              <a:rPr lang="uk-UA" sz="3600" b="1" cap="none" spc="-12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управління</a:t>
            </a:r>
            <a:endParaRPr lang="uk-UA" sz="3600" b="1" cap="none" spc="-12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1691680" y="908720"/>
          <a:ext cx="5904656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Стрелка вправо 10"/>
          <p:cNvSpPr/>
          <p:nvPr/>
        </p:nvSpPr>
        <p:spPr>
          <a:xfrm>
            <a:off x="899592" y="2852936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право 11"/>
          <p:cNvSpPr/>
          <p:nvPr/>
        </p:nvSpPr>
        <p:spPr>
          <a:xfrm>
            <a:off x="899592" y="4365104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" name="Стрелка вправо 12"/>
          <p:cNvSpPr/>
          <p:nvPr/>
        </p:nvSpPr>
        <p:spPr>
          <a:xfrm>
            <a:off x="899592" y="3717032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" name="Стрелка вправо 13"/>
          <p:cNvSpPr/>
          <p:nvPr/>
        </p:nvSpPr>
        <p:spPr>
          <a:xfrm>
            <a:off x="899592" y="1556792"/>
            <a:ext cx="792088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араллелограмм 14"/>
          <p:cNvSpPr/>
          <p:nvPr/>
        </p:nvSpPr>
        <p:spPr>
          <a:xfrm>
            <a:off x="5364088" y="188640"/>
            <a:ext cx="2880320" cy="576064"/>
          </a:xfrm>
          <a:prstGeom prst="parallelogram">
            <a:avLst>
              <a:gd name="adj" fmla="val 1091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" name="Прямоугольник 16"/>
          <p:cNvSpPr/>
          <p:nvPr/>
        </p:nvSpPr>
        <p:spPr>
          <a:xfrm>
            <a:off x="5436096" y="260648"/>
            <a:ext cx="2664295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9 675 199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7668344" y="1052736"/>
            <a:ext cx="1475656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668344" y="1412776"/>
            <a:ext cx="14756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7 210 067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7668344" y="2564904"/>
            <a:ext cx="147565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668344" y="3501008"/>
            <a:ext cx="14756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668344" y="4221088"/>
            <a:ext cx="1475656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7668344" y="2780928"/>
            <a:ext cx="14756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878 132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668344" y="3573016"/>
            <a:ext cx="14756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307 000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668344" y="4293096"/>
            <a:ext cx="147565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1 280 000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 бизне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656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Пріорітети бюджету 2022 року</a:t>
            </a:r>
            <a:endParaRPr lang="ru-RU" sz="4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1412776"/>
            <a:ext cx="756084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uk-UA" sz="2000" b="1" dirty="0" smtClean="0">
                <a:ln w="3175">
                  <a:noFill/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Збільшується норматив зарахування податку на доходи фізичних осіб до бюджетів територіальних громад з 60% до 64%.</a:t>
            </a:r>
            <a:endParaRPr lang="uk-UA" sz="2000" b="1" dirty="0">
              <a:ln w="3175">
                <a:noFill/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2420888"/>
            <a:ext cx="7488832" cy="1323439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2000" b="1" spc="50" dirty="0" smtClean="0">
                <a:ln w="11430">
                  <a:noFill/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Скасування мораторію на індексацію нормативної грошової оцінки земель населених пунктів та земель не сільськогосподарського призначення з 2022року (крім сільськогосподарських земель – по них у 2024 році).</a:t>
            </a:r>
            <a:endParaRPr lang="uk-UA" sz="2000" b="1" spc="50" dirty="0">
              <a:ln w="11430">
                <a:noFill/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3861048"/>
            <a:ext cx="7632848" cy="132343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000" b="1" dirty="0" smtClean="0">
                <a:ln w="3175">
                  <a:noFill/>
                </a:ln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</a:rPr>
              <a:t>Сплата акцизного податку з роздрібного продажу тютюнових виробів у розмірі 5% переноситься на виробників та імпортерів (після визначення КМУ механізму перерозподілу вказаного виду акцизного податку з державного бюджету до місцевих бюджетів).</a:t>
            </a:r>
            <a:endParaRPr lang="uk-UA" sz="2000" b="1" dirty="0">
              <a:ln w="3175">
                <a:noFill/>
              </a:ln>
              <a:solidFill>
                <a:schemeClr val="bg1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5373216"/>
            <a:ext cx="7560840" cy="707886"/>
          </a:xfrm>
          <a:prstGeom prst="rect">
            <a:avLst/>
          </a:prstGeom>
        </p:spPr>
        <p:style>
          <a:lnRef idx="1">
            <a:schemeClr val="accent6"/>
          </a:lnRef>
          <a:fillRef idx="1001">
            <a:schemeClr val="dk2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2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Значне зростання вартості енергоносіїв, підвищення вартості продуктів харчування, медикаментів та інших матеріалів.</a:t>
            </a:r>
            <a:endParaRPr lang="uk-UA" sz="2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179512" y="1628800"/>
            <a:ext cx="720080" cy="2880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Стрелка вправо 9"/>
          <p:cNvSpPr/>
          <p:nvPr/>
        </p:nvSpPr>
        <p:spPr>
          <a:xfrm>
            <a:off x="251520" y="2852936"/>
            <a:ext cx="720080" cy="2880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Стрелка вправо 10"/>
          <p:cNvSpPr/>
          <p:nvPr/>
        </p:nvSpPr>
        <p:spPr>
          <a:xfrm>
            <a:off x="251520" y="4293096"/>
            <a:ext cx="720080" cy="2880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Стрелка вправо 11"/>
          <p:cNvSpPr/>
          <p:nvPr/>
        </p:nvSpPr>
        <p:spPr>
          <a:xfrm>
            <a:off x="395536" y="5589240"/>
            <a:ext cx="720080" cy="288032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 descr="Фон для презентации на экзамен - 60 фото для презентаций и картинок на 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03848" y="0"/>
            <a:ext cx="29001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Script" pitchFamily="34" charset="0"/>
              </a:rPr>
              <a:t>Освіта</a:t>
            </a:r>
            <a:endParaRPr lang="uk-UA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Script" pitchFamily="34" charset="0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763688" y="1124744"/>
          <a:ext cx="7380312" cy="4408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48064" y="1916832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9 559 100,00</a:t>
            </a:r>
            <a:endParaRPr lang="uk-UA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48064" y="3284984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37 374 757,00</a:t>
            </a:r>
            <a:endParaRPr lang="uk-UA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20072" y="4941168"/>
            <a:ext cx="2736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dirty="0" smtClean="0"/>
              <a:t>201 900,00</a:t>
            </a:r>
            <a:endParaRPr lang="uk-UA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923928" y="692696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47 135 757,00</a:t>
            </a:r>
            <a:endParaRPr lang="uk-UA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ом культуры для презентации (64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980728"/>
            <a:ext cx="7391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КУЛЬТУРА І МИСТЕЦТВО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0" y="2132856"/>
          <a:ext cx="9144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4" name="Picture 4" descr="Социальный фон - 34 фото для презентаций и картинок на рабочий стол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СОЦІАЛЬНИЙ ЗАХИСТ НАСЕЛЕННЯ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331640" y="692696"/>
          <a:ext cx="7632848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0" y="1340768"/>
            <a:ext cx="13316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chemeClr val="bg1"/>
                </a:solidFill>
              </a:rPr>
              <a:t>959 396,00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1844824"/>
            <a:ext cx="13316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8 370,00</a:t>
            </a:r>
            <a:endParaRPr lang="uk-UA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2348880"/>
            <a:ext cx="13316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31 711,00</a:t>
            </a:r>
            <a:endParaRPr lang="uk-UA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2852936"/>
            <a:ext cx="13316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0" y="3284984"/>
            <a:ext cx="1331640" cy="4320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70 000,00</a:t>
            </a:r>
            <a:endParaRPr lang="uk-UA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0" y="3717032"/>
            <a:ext cx="1331640" cy="5040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600" b="1" dirty="0" smtClean="0"/>
              <a:t>300 000,00</a:t>
            </a:r>
            <a:endParaRPr lang="uk-UA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2852936"/>
            <a:ext cx="1403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</a:rPr>
              <a:t>1 472 783,00</a:t>
            </a:r>
          </a:p>
          <a:p>
            <a:endParaRPr lang="uk-UA" dirty="0"/>
          </a:p>
        </p:txBody>
      </p:sp>
      <p:sp>
        <p:nvSpPr>
          <p:cNvPr id="17" name="TextBox 16"/>
          <p:cNvSpPr txBox="1"/>
          <p:nvPr/>
        </p:nvSpPr>
        <p:spPr>
          <a:xfrm>
            <a:off x="0" y="4221088"/>
            <a:ext cx="385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002060"/>
                </a:solidFill>
              </a:rPr>
              <a:t>ВСЬОГО ПО ВІДДІЛУ </a:t>
            </a:r>
            <a:r>
              <a:rPr lang="uk-UA" sz="2000" b="1" dirty="0" smtClean="0">
                <a:solidFill>
                  <a:srgbClr val="002060"/>
                </a:solidFill>
              </a:rPr>
              <a:t>2 842 260,00</a:t>
            </a:r>
            <a:endParaRPr lang="uk-UA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презентации: 13 тыс изображений найдено в Яндекс.Картин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80" name="Picture 4" descr="Украинские святыни - Туры по Украине - Калипсо Украи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07704" y="1196752"/>
            <a:ext cx="576064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0" cap="none" spc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 за увагу!!!</a:t>
            </a:r>
            <a:endParaRPr lang="uk-UA" sz="6600" b="0" cap="none" spc="0" dirty="0">
              <a:ln w="18415" cmpd="sng">
                <a:solidFill>
                  <a:srgbClr val="FFFF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Фон для презентации по информати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AutoShape 2" descr="Графики и диаграмм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611560" y="188640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Доходи бюджету в 2020-2022 роках</a:t>
            </a: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1331640" y="1412776"/>
          <a:ext cx="7092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Фон для презентации деньг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0"/>
            <a:ext cx="7200800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ДОХОДИ НА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2022 РІК</a:t>
            </a:r>
            <a:endParaRPr lang="uk-UA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0" y="2564904"/>
          <a:ext cx="3671392" cy="4032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123728" y="2924944"/>
            <a:ext cx="574869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Спеціальний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фонд 306 629 </a:t>
            </a:r>
            <a:r>
              <a:rPr lang="ru-RU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11760" y="4077072"/>
            <a:ext cx="518457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Міжбюджетні трансферти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5373216"/>
            <a:ext cx="35473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Загальний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фонд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314034" y="4509120"/>
            <a:ext cx="282962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32 488 300 </a:t>
            </a:r>
            <a:r>
              <a:rPr lang="uk-UA" sz="3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грн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563888" y="5877272"/>
            <a:ext cx="31566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35 606 742 </a:t>
            </a:r>
            <a:r>
              <a:rPr lang="ru-RU" sz="36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грн</a:t>
            </a: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899592" y="1772816"/>
            <a:ext cx="640871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ВСЬОГО 68 401 671 </a:t>
            </a:r>
            <a:r>
              <a:rPr lang="uk-UA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грн.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https://oir.mobi/uploads/posts/2021-03/1616978682_5-p-fon-dlya-prezentatsii-ekonomika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530621" y="260648"/>
            <a:ext cx="59992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Структура надходжень загального фонду </a:t>
            </a:r>
          </a:p>
          <a:p>
            <a:pPr algn="ctr"/>
            <a:r>
              <a:rPr lang="uk-UA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без офіційних трансфертів на 2022 рік</a:t>
            </a:r>
            <a:endParaRPr lang="uk-UA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043608" y="1268760"/>
          <a:ext cx="739214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347864" y="5661248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Всього надходжень по загальному фонду </a:t>
            </a:r>
          </a:p>
          <a:p>
            <a:pPr algn="ctr"/>
            <a:r>
              <a:rPr lang="uk-UA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35 606 742,00 грн.</a:t>
            </a:r>
            <a:endParaRPr lang="uk-UA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Фон для презентации по экон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907704" y="404664"/>
            <a:ext cx="56886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Податок та збір на доходи фізичних осіб у 2020 – 2022 роках</a:t>
            </a:r>
            <a:endParaRPr lang="uk-UA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755576" y="1397000"/>
          <a:ext cx="7848872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Зеленый фон для презентации powerpoint (67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467544" y="1196752"/>
          <a:ext cx="8496944" cy="5661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9144000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Податок та збір на доходи фізичних</a:t>
            </a:r>
            <a:r>
              <a:rPr lang="uk-UA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r>
              <a:rPr lang="uk-UA" sz="36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осіб</a:t>
            </a:r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uk-UA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 2020 році в розрізі сільських рад</a:t>
            </a:r>
            <a:endParaRPr lang="uk-UA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Бухгалтерский учет — стоковое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4" name="Диаграмма 3"/>
          <p:cNvGraphicFramePr/>
          <p:nvPr/>
        </p:nvGraphicFramePr>
        <p:xfrm>
          <a:off x="611560" y="1124744"/>
          <a:ext cx="7848872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404664"/>
            <a:ext cx="612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60648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Податок на майно у 2020 – 2022 роках</a:t>
            </a:r>
            <a:endParaRPr lang="uk-UA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Синий фон для презентации в Powerpoint (55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5" name="Диаграмма 4"/>
          <p:cNvGraphicFramePr/>
          <p:nvPr/>
        </p:nvGraphicFramePr>
        <p:xfrm>
          <a:off x="1115616" y="2564904"/>
          <a:ext cx="748883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Податок на майно у 2020 році </a:t>
            </a:r>
          </a:p>
          <a:p>
            <a:pPr algn="ctr"/>
            <a:r>
              <a:rPr lang="uk-UA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розрізі сільських рад</a:t>
            </a:r>
            <a:endParaRPr lang="uk-UA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1292</TotalTime>
  <Words>594</Words>
  <Application>Microsoft Office PowerPoint</Application>
  <PresentationFormat>Экран (4:3)</PresentationFormat>
  <Paragraphs>107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Тема Office</vt:lpstr>
      <vt:lpstr>Трек</vt:lpstr>
      <vt:lpstr>Поток</vt:lpstr>
      <vt:lpstr>Апекс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Maxim</cp:lastModifiedBy>
  <cp:revision>131</cp:revision>
  <dcterms:created xsi:type="dcterms:W3CDTF">2021-12-17T10:01:31Z</dcterms:created>
  <dcterms:modified xsi:type="dcterms:W3CDTF">2022-01-05T13:27:45Z</dcterms:modified>
</cp:coreProperties>
</file>