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60" r:id="rId4"/>
    <p:sldId id="271" r:id="rId5"/>
    <p:sldId id="261" r:id="rId6"/>
    <p:sldId id="262" r:id="rId7"/>
    <p:sldId id="263" r:id="rId8"/>
    <p:sldId id="264" r:id="rId9"/>
    <p:sldId id="269" r:id="rId10"/>
    <p:sldId id="270" r:id="rId11"/>
    <p:sldId id="266" r:id="rId12"/>
    <p:sldId id="272" r:id="rId13"/>
    <p:sldId id="268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36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uk-UA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3213126375792957E-2"/>
          <c:y val="6.5367306999347105E-2"/>
          <c:w val="0.55074769113527888"/>
          <c:h val="0.8119181171311196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3"/>
          <c:dLbls>
            <c:dLbl>
              <c:idx val="2"/>
              <c:layout>
                <c:manualLayout>
                  <c:x val="1.5429522625047402E-2"/>
                  <c:y val="3.1042031484102187E-2"/>
                </c:manualLayout>
              </c:layout>
              <c:showVal val="1"/>
            </c:dLbl>
            <c:dLbl>
              <c:idx val="3"/>
              <c:layout>
                <c:manualLayout>
                  <c:x val="-3.1364402271781479E-2"/>
                  <c:y val="7.8353528302006106E-2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Забезпечення діяльності ради</c:v>
                </c:pt>
                <c:pt idx="1">
                  <c:v>Діяльність ТСКУзБ</c:v>
                </c:pt>
                <c:pt idx="2">
                  <c:v>Соц.захист(допомоги)</c:v>
                </c:pt>
                <c:pt idx="3">
                  <c:v>Заходи з землеустрою</c:v>
                </c:pt>
                <c:pt idx="4">
                  <c:v>Дорожне господарство</c:v>
                </c:pt>
                <c:pt idx="5">
                  <c:v>Придбання основних фондів</c:v>
                </c:pt>
                <c:pt idx="6">
                  <c:v>Будівництво і рек.-ія об"єктів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23.2</c:v>
                </c:pt>
                <c:pt idx="1">
                  <c:v>25.1</c:v>
                </c:pt>
                <c:pt idx="2">
                  <c:v>1.1000000000000001</c:v>
                </c:pt>
                <c:pt idx="3">
                  <c:v>1.3</c:v>
                </c:pt>
                <c:pt idx="4">
                  <c:v>22.4</c:v>
                </c:pt>
                <c:pt idx="5">
                  <c:v>11.2</c:v>
                </c:pt>
                <c:pt idx="6">
                  <c:v>11.6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54326129977856"/>
          <c:y val="4.9555942486559479E-2"/>
          <c:w val="0.33538888968373309"/>
          <c:h val="0.91913899623314266"/>
        </c:manualLayout>
      </c:layout>
    </c:legend>
    <c:plotVisOnly val="1"/>
  </c:chart>
  <c:txPr>
    <a:bodyPr/>
    <a:lstStyle/>
    <a:p>
      <a:pPr>
        <a:defRPr sz="1800"/>
      </a:pPr>
      <a:endParaRPr lang="uk-UA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0.40508</cdr:x>
      <cdr:y>0.52903</cdr:y>
    </cdr:from>
    <cdr:to>
      <cdr:x>0.50847</cdr:x>
      <cdr:y>0.62903</cdr:y>
    </cdr:to>
    <cdr:sp macro="" textlink="">
      <cdr:nvSpPr>
        <cdr:cNvPr id="2" name="TextBox 1"/>
        <cdr:cNvSpPr txBox="1"/>
      </cdr:nvSpPr>
      <cdr:spPr>
        <a:xfrm xmlns:a="http://schemas.openxmlformats.org/drawingml/2006/main" flipH="1" flipV="1">
          <a:off x="3414727" y="2343157"/>
          <a:ext cx="871552" cy="4429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uk-UA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CF7C41B-96F0-4DD3-B177-036B2B998CBB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F7A1E16-57DD-4141-8B48-11F0D0794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7C41B-96F0-4DD3-B177-036B2B998CBB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7A1E16-57DD-4141-8B48-11F0D0794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7C41B-96F0-4DD3-B177-036B2B998CBB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7A1E16-57DD-4141-8B48-11F0D0794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7C41B-96F0-4DD3-B177-036B2B998CBB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7A1E16-57DD-4141-8B48-11F0D07945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7C41B-96F0-4DD3-B177-036B2B998CBB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7A1E16-57DD-4141-8B48-11F0D07945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7C41B-96F0-4DD3-B177-036B2B998CBB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7A1E16-57DD-4141-8B48-11F0D07945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7C41B-96F0-4DD3-B177-036B2B998CBB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7A1E16-57DD-4141-8B48-11F0D0794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7C41B-96F0-4DD3-B177-036B2B998CBB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7A1E16-57DD-4141-8B48-11F0D07945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7C41B-96F0-4DD3-B177-036B2B998CBB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7A1E16-57DD-4141-8B48-11F0D0794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CF7C41B-96F0-4DD3-B177-036B2B998CBB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7A1E16-57DD-4141-8B48-11F0D0794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CF7C41B-96F0-4DD3-B177-036B2B998CBB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F7A1E16-57DD-4141-8B48-11F0D07945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CF7C41B-96F0-4DD3-B177-036B2B998CBB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F7A1E16-57DD-4141-8B48-11F0D0794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352928" cy="864096"/>
          </a:xfr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FF0000"/>
                </a:solidFill>
                <a:latin typeface="Arial Narrow" pitchFamily="34" charset="0"/>
              </a:rPr>
              <a:t>Тростянецька</a:t>
            </a:r>
            <a:r>
              <a:rPr lang="ru-RU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Arial Narrow" pitchFamily="34" charset="0"/>
              </a:rPr>
              <a:t>селищна</a:t>
            </a:r>
            <a:r>
              <a:rPr lang="ru-RU" dirty="0" smtClean="0">
                <a:solidFill>
                  <a:srgbClr val="FF0000"/>
                </a:solidFill>
                <a:latin typeface="Arial Narrow" pitchFamily="34" charset="0"/>
              </a:rPr>
              <a:t> рада</a:t>
            </a:r>
            <a:endParaRPr lang="ru-RU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43050"/>
            <a:ext cx="7200928" cy="1857959"/>
          </a:xfrm>
        </p:spPr>
        <p:txBody>
          <a:bodyPr>
            <a:noAutofit/>
          </a:bodyPr>
          <a:lstStyle/>
          <a:p>
            <a:r>
              <a:rPr lang="uk-UA" sz="4000" b="1" dirty="0" smtClean="0">
                <a:solidFill>
                  <a:srgbClr val="7030A0"/>
                </a:solidFill>
                <a:latin typeface="Arial Black" pitchFamily="34" charset="0"/>
              </a:rPr>
              <a:t>Інформація  про  виконання видатків за 2019 рік</a:t>
            </a:r>
            <a:endParaRPr lang="ru-RU" sz="40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1027" name="Picture 3" descr="C:\Users\User\Desktop\Без названия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61049"/>
            <a:ext cx="4680520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74775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8496"/>
          </a:xfr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>
                <a:solidFill>
                  <a:srgbClr val="FF0000"/>
                </a:solidFill>
                <a:latin typeface="Arial Narrow" pitchFamily="34" charset="0"/>
              </a:rPr>
              <a:t>           КПКВКМБ 0117461</a:t>
            </a:r>
            <a:endParaRPr lang="uk-UA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lang="uk-UA" dirty="0" smtClean="0">
                <a:solidFill>
                  <a:srgbClr val="7030A0"/>
                </a:solidFill>
              </a:rPr>
              <a:t>Тротуар по </a:t>
            </a:r>
            <a:r>
              <a:rPr lang="uk-UA" dirty="0" err="1" smtClean="0">
                <a:solidFill>
                  <a:srgbClr val="7030A0"/>
                </a:solidFill>
              </a:rPr>
              <a:t>вул.Мічуріна</a:t>
            </a:r>
            <a:r>
              <a:rPr lang="uk-UA" dirty="0" smtClean="0">
                <a:solidFill>
                  <a:srgbClr val="7030A0"/>
                </a:solidFill>
              </a:rPr>
              <a:t> та біля базарної площі</a:t>
            </a:r>
            <a:endParaRPr lang="uk-UA" dirty="0">
              <a:solidFill>
                <a:srgbClr val="7030A0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lang="uk-UA" dirty="0" smtClean="0">
                <a:solidFill>
                  <a:srgbClr val="7030A0"/>
                </a:solidFill>
              </a:rPr>
              <a:t>Капітальний ремонт частини </a:t>
            </a:r>
            <a:r>
              <a:rPr lang="uk-UA" dirty="0" err="1" smtClean="0">
                <a:solidFill>
                  <a:srgbClr val="7030A0"/>
                </a:solidFill>
              </a:rPr>
              <a:t>вул.Заводської</a:t>
            </a:r>
            <a:endParaRPr lang="uk-UA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дорога ece0ea76e3d93d4fdfef-V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999133" y="1444625"/>
            <a:ext cx="2956322" cy="3941763"/>
          </a:xfrm>
        </p:spPr>
      </p:pic>
      <p:pic>
        <p:nvPicPr>
          <p:cNvPr id="12" name="Содержимое 11" descr="IMG-1ee72612bb86d746995472a2ae9121f6-V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00628" y="1428735"/>
            <a:ext cx="3286147" cy="395765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28802"/>
            <a:ext cx="7408333" cy="35719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b="1" dirty="0" smtClean="0">
                <a:solidFill>
                  <a:srgbClr val="7030A0"/>
                </a:solidFill>
                <a:latin typeface="Arial Narrow" pitchFamily="34" charset="0"/>
              </a:rPr>
              <a:t>«Виконання інвестиційних проектів в рамках формування інфраструктури </a:t>
            </a:r>
            <a:r>
              <a:rPr lang="uk-UA" b="1" dirty="0" err="1" smtClean="0">
                <a:solidFill>
                  <a:srgbClr val="7030A0"/>
                </a:solidFill>
                <a:latin typeface="Arial Narrow" pitchFamily="34" charset="0"/>
              </a:rPr>
              <a:t>об»єднаних</a:t>
            </a:r>
            <a:r>
              <a:rPr lang="uk-UA" b="1" dirty="0" smtClean="0">
                <a:solidFill>
                  <a:srgbClr val="7030A0"/>
                </a:solidFill>
                <a:latin typeface="Arial Narrow" pitchFamily="34" charset="0"/>
              </a:rPr>
              <a:t> територіальних громад».</a:t>
            </a:r>
          </a:p>
          <a:p>
            <a:pPr marL="0" indent="0" algn="just">
              <a:buNone/>
            </a:pPr>
            <a:r>
              <a:rPr lang="uk-UA" b="1" dirty="0">
                <a:solidFill>
                  <a:srgbClr val="7030A0"/>
                </a:solidFill>
                <a:latin typeface="Arial Narrow" pitchFamily="34" charset="0"/>
              </a:rPr>
              <a:t>  </a:t>
            </a:r>
            <a:r>
              <a:rPr lang="uk-UA" sz="2000" b="1" dirty="0" smtClean="0">
                <a:solidFill>
                  <a:srgbClr val="002060"/>
                </a:solidFill>
                <a:latin typeface="Arial Narrow" pitchFamily="34" charset="0"/>
              </a:rPr>
              <a:t>Відповідно до </a:t>
            </a:r>
            <a:r>
              <a:rPr lang="uk-UA" sz="2000" b="1" dirty="0">
                <a:solidFill>
                  <a:srgbClr val="002060"/>
                </a:solidFill>
                <a:latin typeface="Arial Narrow" pitchFamily="34" charset="0"/>
              </a:rPr>
              <a:t>Розпорядження Кабінету Міністрів України "Про затвердження розподілу обсягу субвенції з державного бюджету місцевим бюджетам на формування інфраструктури об’єднаних територіальних громад у 2019 </a:t>
            </a:r>
            <a:r>
              <a:rPr lang="uk-UA" sz="2000" b="1" dirty="0" smtClean="0">
                <a:solidFill>
                  <a:srgbClr val="002060"/>
                </a:solidFill>
                <a:latin typeface="Arial Narrow" pitchFamily="34" charset="0"/>
              </a:rPr>
              <a:t>році« було виділено кошти в сумі 601600грн. Було придбано трактор </a:t>
            </a:r>
            <a:r>
              <a:rPr lang="en-US" sz="2000" b="1" dirty="0" smtClean="0">
                <a:solidFill>
                  <a:srgbClr val="002060"/>
                </a:solidFill>
                <a:latin typeface="Arial Narrow" pitchFamily="34" charset="0"/>
              </a:rPr>
              <a:t>LOVOL</a:t>
            </a:r>
            <a:r>
              <a:rPr lang="uk-UA" sz="2000" b="1" dirty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uk-UA" sz="2000" b="1" dirty="0" smtClean="0">
                <a:solidFill>
                  <a:srgbClr val="002060"/>
                </a:solidFill>
                <a:latin typeface="Arial Narrow" pitchFamily="34" charset="0"/>
              </a:rPr>
              <a:t>з комплектуючими та подрібнювач гілок.</a:t>
            </a:r>
            <a:endParaRPr lang="ru-RU" sz="20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428604"/>
            <a:ext cx="7715304" cy="928694"/>
          </a:xfr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sz="3600" b="1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</a:t>
            </a:r>
            <a:r>
              <a:rPr lang="uk-UA" sz="3600" b="1" dirty="0" smtClean="0">
                <a:solidFill>
                  <a:srgbClr val="FF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КПКВКМБ</a:t>
            </a:r>
            <a:r>
              <a:rPr lang="uk-UA" sz="36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0117362</a:t>
            </a:r>
            <a:endParaRPr lang="ru-RU" sz="3600" b="1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714744" y="1285860"/>
            <a:ext cx="1143008" cy="57150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219419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-1990beae5fe51ab861f872756ffe3127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714500"/>
            <a:ext cx="6722893" cy="464345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dirty="0" smtClean="0">
                <a:solidFill>
                  <a:srgbClr val="FF0000"/>
                </a:solidFill>
                <a:latin typeface="Arial Narrow" pitchFamily="34" charset="0"/>
              </a:rPr>
              <a:t>Трактор </a:t>
            </a:r>
            <a:r>
              <a:rPr lang="en-US" sz="4400" dirty="0" smtClean="0">
                <a:solidFill>
                  <a:srgbClr val="FF0000"/>
                </a:solidFill>
                <a:latin typeface="Arial Narrow" pitchFamily="34" charset="0"/>
              </a:rPr>
              <a:t>LOVOL</a:t>
            </a:r>
            <a:r>
              <a:rPr lang="uk-UA" sz="4400" dirty="0" smtClean="0">
                <a:solidFill>
                  <a:srgbClr val="FF0000"/>
                </a:solidFill>
                <a:latin typeface="Arial Narrow" pitchFamily="34" charset="0"/>
              </a:rPr>
              <a:t> з комплектуючими</a:t>
            </a:r>
            <a:r>
              <a:rPr lang="uk-UA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endParaRPr lang="uk-UA" dirty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37147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400" b="1" dirty="0" smtClean="0">
                <a:solidFill>
                  <a:srgbClr val="7030A0"/>
                </a:solidFill>
                <a:latin typeface="Arial Narrow" pitchFamily="34" charset="0"/>
              </a:rPr>
              <a:t>  </a:t>
            </a:r>
            <a:r>
              <a:rPr lang="uk-UA" sz="2800" b="1" dirty="0" smtClean="0">
                <a:solidFill>
                  <a:srgbClr val="7030A0"/>
                </a:solidFill>
                <a:latin typeface="Arial Narrow" pitchFamily="34" charset="0"/>
              </a:rPr>
              <a:t>“ Виконання інвестиційних проектів в рамках здійснення заходів щодо соціально-економічного розвитку окремих територій ”.</a:t>
            </a:r>
          </a:p>
          <a:p>
            <a:pPr>
              <a:buNone/>
            </a:pPr>
            <a:r>
              <a:rPr lang="uk-UA" sz="2800" dirty="0" smtClean="0">
                <a:solidFill>
                  <a:srgbClr val="002060"/>
                </a:solidFill>
                <a:latin typeface="Arial Narrow" pitchFamily="34" charset="0"/>
              </a:rPr>
              <a:t>   Відповідно до розпорядження КМУ від 10.07.2019р.№500-р надійшла субвенція з державного бюджету на реконструкцію дитячого ігрового майданчика в сумі </a:t>
            </a:r>
            <a:r>
              <a:rPr lang="uk-UA" sz="3000" b="1" dirty="0" smtClean="0">
                <a:solidFill>
                  <a:srgbClr val="002060"/>
                </a:solidFill>
                <a:latin typeface="Arial Narrow" pitchFamily="34" charset="0"/>
              </a:rPr>
              <a:t>1078334грн.</a:t>
            </a:r>
            <a:r>
              <a:rPr lang="uk-UA" sz="3200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uk-UA" sz="2800" dirty="0" err="1" smtClean="0">
                <a:solidFill>
                  <a:srgbClr val="002060"/>
                </a:solidFill>
                <a:latin typeface="Arial Narrow" pitchFamily="34" charset="0"/>
              </a:rPr>
              <a:t>Співфінансування</a:t>
            </a:r>
            <a:r>
              <a:rPr lang="uk-UA" sz="2800" dirty="0" smtClean="0">
                <a:solidFill>
                  <a:srgbClr val="002060"/>
                </a:solidFill>
                <a:latin typeface="Arial Narrow" pitchFamily="34" charset="0"/>
              </a:rPr>
              <a:t> з селищного бюджету складає </a:t>
            </a:r>
            <a:r>
              <a:rPr lang="uk-UA" sz="3000" b="1" dirty="0" smtClean="0">
                <a:solidFill>
                  <a:srgbClr val="002060"/>
                </a:solidFill>
                <a:latin typeface="Arial Narrow" pitchFamily="34" charset="0"/>
              </a:rPr>
              <a:t>242305грн.</a:t>
            </a:r>
          </a:p>
          <a:p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715304" cy="939784"/>
          </a:xfr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400" dirty="0" smtClean="0">
                <a:solidFill>
                  <a:srgbClr val="002060"/>
                </a:solidFill>
                <a:latin typeface="Arial Narrow" pitchFamily="34" charset="0"/>
              </a:rPr>
              <a:t>           </a:t>
            </a:r>
            <a:r>
              <a:rPr lang="ru-RU" sz="4400" dirty="0" smtClean="0">
                <a:solidFill>
                  <a:srgbClr val="FF0000"/>
                </a:solidFill>
                <a:latin typeface="Arial Narrow" pitchFamily="34" charset="0"/>
              </a:rPr>
              <a:t>КПКВКМБ 0117363</a:t>
            </a:r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4071934" y="1214422"/>
            <a:ext cx="785818" cy="500066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69726944_509163203234366_570932837335695360_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9" y="1285860"/>
            <a:ext cx="6858048" cy="4286280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14282" y="274638"/>
            <a:ext cx="8643998" cy="1143000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dirty="0" smtClean="0"/>
              <a:t> </a:t>
            </a:r>
            <a:r>
              <a:rPr lang="uk-UA" sz="4000" dirty="0" smtClean="0">
                <a:solidFill>
                  <a:srgbClr val="FF0000"/>
                </a:solidFill>
              </a:rPr>
              <a:t>Дитячий майданчик</a:t>
            </a:r>
            <a:r>
              <a:rPr lang="uk-UA" dirty="0" smtClean="0">
                <a:solidFill>
                  <a:srgbClr val="FF0000"/>
                </a:solidFill>
              </a:rPr>
              <a:t>-</a:t>
            </a:r>
            <a:r>
              <a:rPr lang="uk-UA" sz="3100" dirty="0" smtClean="0">
                <a:solidFill>
                  <a:srgbClr val="FF0000"/>
                </a:solidFill>
              </a:rPr>
              <a:t>мрії збуваються!!! </a:t>
            </a:r>
            <a:endParaRPr lang="uk-UA" sz="31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5984" y="5643578"/>
            <a:ext cx="6572296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</a:rPr>
              <a:t>Як </a:t>
            </a:r>
            <a:r>
              <a:rPr lang="ru-RU" sz="2400" b="1" dirty="0" err="1" smtClean="0">
                <a:solidFill>
                  <a:srgbClr val="FF0000"/>
                </a:solidFill>
                <a:latin typeface="Arial Narrow" pitchFamily="34" charset="0"/>
              </a:rPr>
              <a:t>багато</a:t>
            </a:r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</a:rPr>
              <a:t> справ </a:t>
            </a:r>
            <a:r>
              <a:rPr lang="ru-RU" sz="2400" b="1" dirty="0" err="1" smtClean="0">
                <a:solidFill>
                  <a:srgbClr val="FF0000"/>
                </a:solidFill>
                <a:latin typeface="Arial Narrow" pitchFamily="34" charset="0"/>
              </a:rPr>
              <a:t>вважалися</a:t>
            </a:r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Arial Narrow" pitchFamily="34" charset="0"/>
              </a:rPr>
              <a:t>неможливими</a:t>
            </a:r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</a:rPr>
              <a:t>, </a:t>
            </a:r>
            <a:r>
              <a:rPr lang="ru-RU" sz="2400" b="1" dirty="0" err="1" smtClean="0">
                <a:solidFill>
                  <a:srgbClr val="FF0000"/>
                </a:solidFill>
                <a:latin typeface="Arial Narrow" pitchFamily="34" charset="0"/>
              </a:rPr>
              <a:t>поки</a:t>
            </a:r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Arial Narrow" pitchFamily="34" charset="0"/>
              </a:rPr>
              <a:t>їх</a:t>
            </a:r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</a:rPr>
              <a:t> не </a:t>
            </a:r>
            <a:r>
              <a:rPr lang="ru-RU" sz="2400" b="1" dirty="0" err="1" smtClean="0">
                <a:solidFill>
                  <a:srgbClr val="FF0000"/>
                </a:solidFill>
                <a:latin typeface="Arial Narrow" pitchFamily="34" charset="0"/>
              </a:rPr>
              <a:t>було</a:t>
            </a:r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Arial Narrow" pitchFamily="34" charset="0"/>
              </a:rPr>
              <a:t>зроблено</a:t>
            </a:r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</a:rPr>
              <a:t>.</a:t>
            </a:r>
            <a:endParaRPr lang="uk-UA" sz="2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57158" y="2143116"/>
          <a:ext cx="8429684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92882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2060"/>
                </a:solidFill>
                <a:latin typeface="Arial Narrow" pitchFamily="34" charset="0"/>
              </a:rPr>
              <a:t>             </a:t>
            </a:r>
            <a:r>
              <a:rPr lang="uk-UA" b="1" dirty="0" smtClean="0">
                <a:solidFill>
                  <a:srgbClr val="FF0000"/>
                </a:solidFill>
                <a:latin typeface="Arial Narrow" pitchFamily="34" charset="0"/>
              </a:rPr>
              <a:t>Основні  видатки    </a:t>
            </a:r>
            <a:r>
              <a:rPr lang="uk-UA" b="1" dirty="0" smtClean="0">
                <a:solidFill>
                  <a:srgbClr val="002060"/>
                </a:solidFill>
                <a:latin typeface="Arial Narrow" pitchFamily="34" charset="0"/>
              </a:rPr>
              <a:t>                                </a:t>
            </a:r>
            <a:r>
              <a:rPr lang="uk-UA" b="1" dirty="0" smtClean="0">
                <a:solidFill>
                  <a:srgbClr val="7030A0"/>
                </a:solidFill>
                <a:latin typeface="Arial Narrow" pitchFamily="34" charset="0"/>
              </a:rPr>
              <a:t>головного розпорядника  Тростянецька        селищна рада  склали 25330040грн.</a:t>
            </a:r>
            <a:endParaRPr lang="ru-RU" b="1" dirty="0">
              <a:solidFill>
                <a:srgbClr val="7030A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909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28"/>
            <a:ext cx="7786742" cy="857256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  <a:t>КПКВКМБ 0110150  </a:t>
            </a:r>
            <a:endParaRPr lang="ru-RU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7920880" cy="4657150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7030A0"/>
                </a:solidFill>
                <a:latin typeface="Arial Black" pitchFamily="34" charset="0"/>
              </a:rPr>
              <a:t>Структура і штатна чисельність працівників Тростянецької селищної ради затверджена у кількості  36 штатних одиниць.</a:t>
            </a:r>
          </a:p>
          <a:p>
            <a:endParaRPr lang="uk-UA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uk-UA" b="1" dirty="0" smtClean="0">
                <a:solidFill>
                  <a:srgbClr val="002060"/>
                </a:solidFill>
                <a:latin typeface="Arial Black" pitchFamily="34" charset="0"/>
              </a:rPr>
              <a:t>За 2019 рік проведено видатків на утримання ради по загальному фонду в сумі 5854844 </a:t>
            </a:r>
            <a:r>
              <a:rPr lang="uk-UA" b="1" dirty="0" err="1" smtClean="0">
                <a:solidFill>
                  <a:srgbClr val="002060"/>
                </a:solidFill>
                <a:latin typeface="Arial Black" pitchFamily="34" charset="0"/>
              </a:rPr>
              <a:t>грн</a:t>
            </a:r>
            <a:r>
              <a:rPr lang="uk-UA" b="1" dirty="0" smtClean="0">
                <a:solidFill>
                  <a:srgbClr val="002060"/>
                </a:solidFill>
                <a:latin typeface="Arial Black" pitchFamily="34" charset="0"/>
              </a:rPr>
              <a:t> при плані 5938263 </a:t>
            </a:r>
            <a:r>
              <a:rPr lang="uk-UA" b="1" dirty="0" err="1" smtClean="0">
                <a:solidFill>
                  <a:srgbClr val="002060"/>
                </a:solidFill>
                <a:latin typeface="Arial Black" pitchFamily="34" charset="0"/>
              </a:rPr>
              <a:t>грн</a:t>
            </a:r>
            <a:r>
              <a:rPr lang="uk-UA" b="1" dirty="0" smtClean="0">
                <a:solidFill>
                  <a:srgbClr val="002060"/>
                </a:solidFill>
                <a:latin typeface="Arial Black" pitchFamily="34" charset="0"/>
              </a:rPr>
              <a:t> , або на 98,6%.</a:t>
            </a:r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857620" y="1285860"/>
            <a:ext cx="917294" cy="504056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0827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506985"/>
          </a:xfrm>
        </p:spPr>
        <p:txBody>
          <a:bodyPr/>
          <a:lstStyle/>
          <a:p>
            <a:pPr>
              <a:buNone/>
            </a:pP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*</a:t>
            </a:r>
            <a:r>
              <a:rPr lang="uk-UA" sz="2400" b="1" dirty="0" smtClean="0">
                <a:solidFill>
                  <a:srgbClr val="002060"/>
                </a:solidFill>
                <a:latin typeface="Arial Narrow" pitchFamily="34" charset="0"/>
              </a:rPr>
              <a:t>776200грн.</a:t>
            </a:r>
            <a:r>
              <a:rPr lang="uk-UA" sz="2400" dirty="0" smtClean="0">
                <a:solidFill>
                  <a:srgbClr val="002060"/>
                </a:solidFill>
                <a:latin typeface="Arial Narrow" pitchFamily="34" charset="0"/>
              </a:rPr>
              <a:t>-придбано частину </a:t>
            </a:r>
            <a:r>
              <a:rPr lang="uk-UA" sz="2400" dirty="0" err="1" smtClean="0">
                <a:solidFill>
                  <a:srgbClr val="002060"/>
                </a:solidFill>
                <a:latin typeface="Arial Narrow" pitchFamily="34" charset="0"/>
              </a:rPr>
              <a:t>адмінбудівлі</a:t>
            </a:r>
            <a:r>
              <a:rPr lang="uk-UA" sz="2400" dirty="0" smtClean="0">
                <a:solidFill>
                  <a:srgbClr val="002060"/>
                </a:solidFill>
                <a:latin typeface="Arial Narrow" pitchFamily="34" charset="0"/>
              </a:rPr>
              <a:t> по </a:t>
            </a:r>
            <a:r>
              <a:rPr lang="uk-UA" sz="2400" dirty="0" err="1" smtClean="0">
                <a:solidFill>
                  <a:srgbClr val="002060"/>
                </a:solidFill>
                <a:latin typeface="Arial Narrow" pitchFamily="34" charset="0"/>
              </a:rPr>
              <a:t>вул.Соборна</a:t>
            </a:r>
            <a:r>
              <a:rPr lang="uk-UA" sz="2400" dirty="0" smtClean="0">
                <a:solidFill>
                  <a:srgbClr val="002060"/>
                </a:solidFill>
                <a:latin typeface="Arial Narrow" pitchFamily="34" charset="0"/>
              </a:rPr>
              <a:t> 77,</a:t>
            </a:r>
          </a:p>
          <a:p>
            <a:pPr>
              <a:buNone/>
            </a:pPr>
            <a:r>
              <a:rPr lang="uk-UA" sz="2400" dirty="0" smtClean="0">
                <a:solidFill>
                  <a:srgbClr val="002060"/>
                </a:solidFill>
                <a:latin typeface="Arial Narrow" pitchFamily="34" charset="0"/>
              </a:rPr>
              <a:t>*</a:t>
            </a:r>
            <a:r>
              <a:rPr lang="uk-UA" sz="2400" b="1" dirty="0" smtClean="0">
                <a:solidFill>
                  <a:srgbClr val="002060"/>
                </a:solidFill>
                <a:latin typeface="Arial Narrow" pitchFamily="34" charset="0"/>
              </a:rPr>
              <a:t>918900грн</a:t>
            </a:r>
            <a:r>
              <a:rPr lang="uk-UA" sz="2400" dirty="0" smtClean="0">
                <a:solidFill>
                  <a:srgbClr val="002060"/>
                </a:solidFill>
                <a:latin typeface="Arial Narrow" pitchFamily="34" charset="0"/>
              </a:rPr>
              <a:t>.-придбано автомобіль </a:t>
            </a:r>
            <a:r>
              <a:rPr lang="en-US" sz="2400" dirty="0" smtClean="0">
                <a:solidFill>
                  <a:srgbClr val="002060"/>
                </a:solidFill>
                <a:latin typeface="Arial Narrow" pitchFamily="34" charset="0"/>
              </a:rPr>
              <a:t>RENAULT  TRAFIC/.</a:t>
            </a:r>
            <a:endParaRPr lang="uk-UA" sz="2400" dirty="0" smtClean="0">
              <a:solidFill>
                <a:srgbClr val="002060"/>
              </a:solidFill>
              <a:latin typeface="Arial Narrow" pitchFamily="34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  <a:latin typeface="Arial Narrow" pitchFamily="34" charset="0"/>
              </a:rPr>
              <a:t>*</a:t>
            </a:r>
            <a:r>
              <a:rPr lang="en-US" sz="2400" b="1" dirty="0" smtClean="0">
                <a:solidFill>
                  <a:srgbClr val="002060"/>
                </a:solidFill>
                <a:latin typeface="Arial Narrow" pitchFamily="34" charset="0"/>
              </a:rPr>
              <a:t>394775</a:t>
            </a:r>
            <a:r>
              <a:rPr lang="uk-UA" sz="2400" b="1" dirty="0" err="1" smtClean="0">
                <a:solidFill>
                  <a:srgbClr val="002060"/>
                </a:solidFill>
                <a:latin typeface="Arial Narrow" pitchFamily="34" charset="0"/>
              </a:rPr>
              <a:t>грн</a:t>
            </a:r>
            <a:r>
              <a:rPr lang="uk-UA" sz="2400" dirty="0" smtClean="0">
                <a:solidFill>
                  <a:srgbClr val="002060"/>
                </a:solidFill>
                <a:latin typeface="Arial Narrow" pitchFamily="34" charset="0"/>
              </a:rPr>
              <a:t> - виготовлення ПКД,заміна вікон,дверей та капітальний ремонт частини приміщень першого поверху </a:t>
            </a:r>
            <a:r>
              <a:rPr lang="uk-UA" sz="2400" dirty="0" err="1" smtClean="0">
                <a:solidFill>
                  <a:srgbClr val="002060"/>
                </a:solidFill>
                <a:latin typeface="Arial Narrow" pitchFamily="34" charset="0"/>
              </a:rPr>
              <a:t>адмінприміщення</a:t>
            </a:r>
            <a:r>
              <a:rPr lang="uk-UA" sz="2400" dirty="0" smtClean="0">
                <a:solidFill>
                  <a:srgbClr val="002060"/>
                </a:solidFill>
                <a:latin typeface="Arial Narrow" pitchFamily="34" charset="0"/>
              </a:rPr>
              <a:t> ,</a:t>
            </a:r>
          </a:p>
          <a:p>
            <a:pPr>
              <a:buNone/>
            </a:pPr>
            <a:r>
              <a:rPr lang="uk-UA" sz="2400" dirty="0" smtClean="0">
                <a:solidFill>
                  <a:srgbClr val="002060"/>
                </a:solidFill>
                <a:latin typeface="Arial Narrow" pitchFamily="34" charset="0"/>
              </a:rPr>
              <a:t>*</a:t>
            </a:r>
            <a:r>
              <a:rPr lang="uk-UA" sz="2400" b="1" dirty="0" smtClean="0">
                <a:solidFill>
                  <a:srgbClr val="002060"/>
                </a:solidFill>
                <a:latin typeface="Arial Narrow" pitchFamily="34" charset="0"/>
              </a:rPr>
              <a:t>58701грн</a:t>
            </a:r>
            <a:r>
              <a:rPr lang="uk-UA" sz="2400" dirty="0" smtClean="0">
                <a:solidFill>
                  <a:srgbClr val="002060"/>
                </a:solidFill>
                <a:latin typeface="Arial Narrow" pitchFamily="34" charset="0"/>
              </a:rPr>
              <a:t>.- придбано газовий котел,два багатофункціональних пристрої та цифровий фотоапарат .</a:t>
            </a:r>
            <a:endParaRPr lang="uk-UA" sz="2400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329642" cy="1725602"/>
          </a:xfr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sz="2800" dirty="0" smtClean="0">
                <a:solidFill>
                  <a:srgbClr val="7030A0"/>
                </a:solidFill>
                <a:latin typeface="Arial Narrow" pitchFamily="34" charset="0"/>
              </a:rPr>
              <a:t>Відповідно до програми розвитку місцевого самоврядування за 2019рік проведено видатків на придбання основних засобів на суму 2147676грн.</a:t>
            </a:r>
            <a:endParaRPr lang="uk-UA" sz="2800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3857620" y="2071678"/>
            <a:ext cx="785818" cy="57150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071678"/>
            <a:ext cx="8606189" cy="442915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uk-UA" b="1" dirty="0" smtClean="0">
                <a:solidFill>
                  <a:srgbClr val="7030A0"/>
                </a:solidFill>
                <a:latin typeface="Arial Narrow" pitchFamily="34" charset="0"/>
              </a:rPr>
              <a:t>«Інші заходи у сфері соціального захисту і соціального забезпечення».</a:t>
            </a:r>
          </a:p>
          <a:p>
            <a:pPr>
              <a:buNone/>
            </a:pP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Планові показники  складають </a:t>
            </a:r>
            <a:r>
              <a:rPr lang="uk-UA" b="1" dirty="0" smtClean="0">
                <a:solidFill>
                  <a:srgbClr val="002060"/>
                </a:solidFill>
                <a:latin typeface="Arial Narrow" pitchFamily="34" charset="0"/>
              </a:rPr>
              <a:t>287070 грн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.  На виконання програми «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Соціального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захисту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населення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Тростянецької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селищної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об’єднаної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територіальної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громади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на 2019-2020  роки»</a:t>
            </a:r>
          </a:p>
          <a:p>
            <a:pPr>
              <a:buNone/>
            </a:pPr>
            <a:r>
              <a:rPr lang="uk-UA" b="1" dirty="0" smtClean="0">
                <a:solidFill>
                  <a:srgbClr val="002060"/>
                </a:solidFill>
              </a:rPr>
              <a:t>     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Проведено видатки в сумі </a:t>
            </a:r>
            <a:r>
              <a:rPr lang="uk-UA" b="1" dirty="0" smtClean="0">
                <a:solidFill>
                  <a:srgbClr val="002060"/>
                </a:solidFill>
                <a:latin typeface="Arial Narrow" pitchFamily="34" charset="0"/>
              </a:rPr>
              <a:t>279014грн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(виконано на 97,19%:</a:t>
            </a:r>
          </a:p>
          <a:p>
            <a:r>
              <a:rPr lang="uk-UA" dirty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          215598грн.-допомога на лікування;</a:t>
            </a:r>
          </a:p>
          <a:p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           13000грн.-допомога на поховання;</a:t>
            </a:r>
          </a:p>
          <a:p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           12416грн.- допомога для  ліквідації наслідків стихії;</a:t>
            </a:r>
          </a:p>
          <a:p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            38000грн.-допомога  військовослужбовцям та учасникам</a:t>
            </a:r>
          </a:p>
          <a:p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            бойових дій. </a:t>
            </a:r>
          </a:p>
          <a:p>
            <a:endParaRPr lang="ru-RU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5786" y="285728"/>
            <a:ext cx="7643866" cy="1018970"/>
          </a:xfr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b="1" dirty="0" smtClean="0">
                <a:solidFill>
                  <a:srgbClr val="002060"/>
                </a:solidFill>
                <a:latin typeface="Arial Narrow" pitchFamily="34" charset="0"/>
              </a:rPr>
              <a:t>         </a:t>
            </a:r>
            <a:r>
              <a:rPr lang="uk-UA" b="1" dirty="0" smtClean="0">
                <a:solidFill>
                  <a:srgbClr val="FF0000"/>
                </a:solidFill>
                <a:latin typeface="Arial Narrow" pitchFamily="34" charset="0"/>
              </a:rPr>
              <a:t>КПКВКМБ 0113242 </a:t>
            </a:r>
            <a:endParaRPr lang="ru-RU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143372" y="1428736"/>
            <a:ext cx="1071570" cy="57150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9459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2060"/>
                </a:solidFill>
                <a:latin typeface="Arial Narrow" pitchFamily="34" charset="0"/>
              </a:rPr>
              <a:t>              </a:t>
            </a:r>
            <a:r>
              <a:rPr lang="uk-UA" sz="4900" b="1" dirty="0" smtClean="0">
                <a:solidFill>
                  <a:srgbClr val="7030A0"/>
                </a:solidFill>
                <a:latin typeface="Arial Narrow" pitchFamily="34" charset="0"/>
              </a:rPr>
              <a:t>Діяльність </a:t>
            </a:r>
            <a:r>
              <a:rPr lang="uk-UA" sz="4900" b="1" dirty="0" err="1" smtClean="0">
                <a:solidFill>
                  <a:srgbClr val="7030A0"/>
                </a:solidFill>
                <a:latin typeface="Arial Narrow" pitchFamily="34" charset="0"/>
              </a:rPr>
              <a:t>ТСКУзБ</a:t>
            </a:r>
            <a:r>
              <a:rPr lang="uk-UA" sz="4900" b="1" dirty="0" smtClean="0">
                <a:solidFill>
                  <a:srgbClr val="7030A0"/>
                </a:solidFill>
                <a:latin typeface="Arial Narrow" pitchFamily="34" charset="0"/>
              </a:rPr>
              <a:t> </a:t>
            </a:r>
            <a:endParaRPr lang="ru-RU" sz="4900" b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1142984"/>
            <a:ext cx="3822192" cy="714380"/>
          </a:xfr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latin typeface="Arial Narrow" pitchFamily="34" charset="0"/>
              </a:rPr>
              <a:t>КПКВКМБ 0116020      </a:t>
            </a:r>
            <a:endParaRPr lang="ru-RU" sz="28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714876" y="1142984"/>
            <a:ext cx="3822192" cy="714380"/>
          </a:xfr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latin typeface="Arial Narrow" pitchFamily="34" charset="0"/>
              </a:rPr>
              <a:t>КПКВКМБ 0116030</a:t>
            </a:r>
            <a:endParaRPr lang="ru-RU" sz="28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2"/>
          </p:nvPr>
        </p:nvSpPr>
        <p:spPr>
          <a:xfrm>
            <a:off x="214281" y="2643183"/>
            <a:ext cx="3500463" cy="3429024"/>
          </a:xfrm>
          <a:ln w="6350">
            <a:solidFill>
              <a:srgbClr val="00B0F0"/>
            </a:solidFill>
          </a:ln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sz="2400" dirty="0" smtClean="0">
                <a:solidFill>
                  <a:srgbClr val="7030A0"/>
                </a:solidFill>
                <a:latin typeface="Arial Narrow" pitchFamily="34" charset="0"/>
              </a:rPr>
              <a:t>  «Забезпечення функціонування підприємств,установ та організацій ,що виробляють,виконують житлово-комунальні послуги» </a:t>
            </a:r>
            <a:r>
              <a:rPr lang="uk-UA" sz="2400" dirty="0" smtClean="0">
                <a:solidFill>
                  <a:srgbClr val="002060"/>
                </a:solidFill>
                <a:latin typeface="Arial Narrow" pitchFamily="34" charset="0"/>
              </a:rPr>
              <a:t>проведено видатків в сумі </a:t>
            </a:r>
            <a:r>
              <a:rPr lang="uk-UA" sz="2400" b="1" dirty="0" smtClean="0">
                <a:solidFill>
                  <a:srgbClr val="002060"/>
                </a:solidFill>
                <a:latin typeface="Arial Narrow" pitchFamily="34" charset="0"/>
              </a:rPr>
              <a:t>2868752грн.</a:t>
            </a:r>
          </a:p>
          <a:p>
            <a:endParaRPr lang="ru-RU" sz="2400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3929058" y="2428868"/>
            <a:ext cx="5072098" cy="4143404"/>
          </a:xfrm>
          <a:ln>
            <a:solidFill>
              <a:srgbClr val="00B0F0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uk-UA" sz="2400" dirty="0" smtClean="0">
                <a:solidFill>
                  <a:srgbClr val="7030A0"/>
                </a:solidFill>
                <a:latin typeface="Arial Narrow" pitchFamily="34" charset="0"/>
              </a:rPr>
              <a:t>«Організація благоустрою населених пунктів»</a:t>
            </a:r>
            <a:r>
              <a:rPr lang="uk-UA" sz="2400" dirty="0" smtClean="0">
                <a:solidFill>
                  <a:srgbClr val="002060"/>
                </a:solidFill>
                <a:latin typeface="Arial Narrow" pitchFamily="34" charset="0"/>
              </a:rPr>
              <a:t> проведено видатків  в сумі </a:t>
            </a:r>
            <a:r>
              <a:rPr lang="uk-UA" sz="2400" b="1" dirty="0" smtClean="0">
                <a:solidFill>
                  <a:srgbClr val="002060"/>
                </a:solidFill>
                <a:latin typeface="Arial Narrow" pitchFamily="34" charset="0"/>
              </a:rPr>
              <a:t>4067355грн.в т </a:t>
            </a:r>
            <a:r>
              <a:rPr lang="uk-UA" sz="2400" b="1" dirty="0" err="1" smtClean="0">
                <a:solidFill>
                  <a:srgbClr val="002060"/>
                </a:solidFill>
                <a:latin typeface="Arial Narrow" pitchFamily="34" charset="0"/>
              </a:rPr>
              <a:t>.</a:t>
            </a:r>
            <a:r>
              <a:rPr lang="uk-UA" sz="2400" dirty="0" err="1" smtClean="0">
                <a:solidFill>
                  <a:srgbClr val="002060"/>
                </a:solidFill>
                <a:latin typeface="Arial Narrow" pitchFamily="34" charset="0"/>
              </a:rPr>
              <a:t>числі</a:t>
            </a:r>
            <a:r>
              <a:rPr lang="uk-UA" sz="2400" dirty="0" smtClean="0">
                <a:solidFill>
                  <a:srgbClr val="002060"/>
                </a:solidFill>
                <a:latin typeface="Arial Narrow" pitchFamily="34" charset="0"/>
              </a:rPr>
              <a:t>:</a:t>
            </a:r>
          </a:p>
          <a:p>
            <a:pPr>
              <a:buNone/>
            </a:pP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-</a:t>
            </a:r>
            <a:r>
              <a:rPr lang="uk-UA" b="1" dirty="0" smtClean="0">
                <a:solidFill>
                  <a:srgbClr val="002060"/>
                </a:solidFill>
                <a:latin typeface="Arial Narrow" pitchFamily="34" charset="0"/>
              </a:rPr>
              <a:t>569622грн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- оплата за вуличне освітлення.,</a:t>
            </a:r>
          </a:p>
          <a:p>
            <a:pPr>
              <a:buNone/>
            </a:pP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-</a:t>
            </a:r>
            <a:r>
              <a:rPr lang="uk-UA" b="1" dirty="0" smtClean="0">
                <a:solidFill>
                  <a:srgbClr val="002060"/>
                </a:solidFill>
                <a:latin typeface="Arial Narrow" pitchFamily="34" charset="0"/>
              </a:rPr>
              <a:t>968152грн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.-грейдерування та відсипання вулиць селища.,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-</a:t>
            </a: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347897грн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.-утримання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кладовищ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та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парків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.,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-</a:t>
            </a: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388015грн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.-відновлення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вуличного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освітлення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.,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-</a:t>
            </a: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1793669грн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.-благоустрій селища та села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Демидівка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(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придбання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ПММ,інвентаря,дерев,кущів,облаштування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 Narrow" pitchFamily="34" charset="0"/>
              </a:rPr>
              <a:t>теплиці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).</a:t>
            </a:r>
            <a:endParaRPr lang="ru-RU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857356" y="1928802"/>
            <a:ext cx="843300" cy="344868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6000760" y="1928802"/>
            <a:ext cx="866471" cy="357190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5021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85720" y="1428736"/>
            <a:ext cx="8643997" cy="492922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uk-UA" sz="2800" b="1" dirty="0" smtClean="0">
                <a:solidFill>
                  <a:srgbClr val="7030A0"/>
                </a:solidFill>
                <a:latin typeface="Arial Narrow" pitchFamily="34" charset="0"/>
              </a:rPr>
              <a:t>«Здійснення заходів із землеустрою» </a:t>
            </a:r>
            <a:r>
              <a:rPr lang="uk-UA" sz="2800" dirty="0" smtClean="0">
                <a:solidFill>
                  <a:srgbClr val="002060"/>
                </a:solidFill>
                <a:latin typeface="Arial Narrow" pitchFamily="34" charset="0"/>
              </a:rPr>
              <a:t>на виконання програми</a:t>
            </a:r>
          </a:p>
          <a:p>
            <a:pPr>
              <a:buNone/>
            </a:pPr>
            <a:r>
              <a:rPr lang="uk-UA" dirty="0"/>
              <a:t> </a:t>
            </a:r>
            <a:r>
              <a:rPr lang="uk-UA" dirty="0" smtClean="0"/>
              <a:t>    </a:t>
            </a:r>
            <a:r>
              <a:rPr lang="uk-UA" dirty="0" err="1" smtClean="0">
                <a:solidFill>
                  <a:srgbClr val="002060"/>
                </a:solidFill>
                <a:latin typeface="Arial Narrow" pitchFamily="34" charset="0"/>
              </a:rPr>
              <a:t>“Програма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 здійснення землеустрою на території Тростянецької селищної об’єднаної територіальної громади на 2020-2022 </a:t>
            </a:r>
            <a:r>
              <a:rPr lang="uk-UA" dirty="0" err="1" smtClean="0">
                <a:solidFill>
                  <a:srgbClr val="002060"/>
                </a:solidFill>
                <a:latin typeface="Arial Narrow" pitchFamily="34" charset="0"/>
              </a:rPr>
              <a:t>роки”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. Проведено видатки в сумі </a:t>
            </a:r>
            <a:r>
              <a:rPr lang="uk-UA" b="1" dirty="0" smtClean="0">
                <a:solidFill>
                  <a:srgbClr val="002060"/>
                </a:solidFill>
                <a:latin typeface="Arial Narrow" pitchFamily="34" charset="0"/>
              </a:rPr>
              <a:t>323696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грн.</a:t>
            </a:r>
            <a:r>
              <a:rPr lang="uk-UA" dirty="0" smtClean="0">
                <a:solidFill>
                  <a:srgbClr val="002060"/>
                </a:solidFill>
              </a:rPr>
              <a:t>  </a:t>
            </a:r>
          </a:p>
          <a:p>
            <a:pPr marL="0" indent="0">
              <a:buNone/>
            </a:pPr>
            <a:r>
              <a:rPr lang="uk-UA" b="1" dirty="0" smtClean="0">
                <a:solidFill>
                  <a:srgbClr val="002060"/>
                </a:solidFill>
                <a:latin typeface="Arial Narrow" pitchFamily="34" charset="0"/>
              </a:rPr>
              <a:t>178000грн.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-виготовлено </a:t>
            </a:r>
            <a:r>
              <a:rPr lang="uk-UA" dirty="0" err="1" smtClean="0">
                <a:solidFill>
                  <a:srgbClr val="002060"/>
                </a:solidFill>
                <a:latin typeface="Arial Narrow" pitchFamily="34" charset="0"/>
              </a:rPr>
              <a:t>тех.документацію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 із землеустрою,щодо інвентаризації земель селища Тростянець.,</a:t>
            </a:r>
          </a:p>
          <a:p>
            <a:pPr marL="0" indent="0">
              <a:buNone/>
            </a:pPr>
            <a:r>
              <a:rPr lang="uk-UA" b="1" dirty="0" smtClean="0">
                <a:solidFill>
                  <a:srgbClr val="002060"/>
                </a:solidFill>
                <a:latin typeface="Arial Narrow" pitchFamily="34" charset="0"/>
              </a:rPr>
              <a:t>96408грн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.-проведено нормативно-грошову оцінку земель селища.,</a:t>
            </a:r>
          </a:p>
          <a:p>
            <a:pPr marL="0" indent="0">
              <a:buNone/>
            </a:pPr>
            <a:r>
              <a:rPr lang="uk-UA" b="1" dirty="0" smtClean="0">
                <a:solidFill>
                  <a:srgbClr val="002060"/>
                </a:solidFill>
                <a:latin typeface="Arial Narrow" pitchFamily="34" charset="0"/>
              </a:rPr>
              <a:t>40788грн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.- проведено нормативно-грошову оцінку земель </a:t>
            </a:r>
            <a:r>
              <a:rPr lang="uk-UA" dirty="0" err="1" smtClean="0">
                <a:solidFill>
                  <a:srgbClr val="002060"/>
                </a:solidFill>
                <a:latin typeface="Arial Narrow" pitchFamily="34" charset="0"/>
              </a:rPr>
              <a:t>с.Демидівка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.,</a:t>
            </a:r>
          </a:p>
          <a:p>
            <a:pPr marL="0" indent="0">
              <a:buNone/>
            </a:pPr>
            <a:r>
              <a:rPr lang="uk-UA" b="1" dirty="0" smtClean="0">
                <a:solidFill>
                  <a:srgbClr val="002060"/>
                </a:solidFill>
                <a:latin typeface="Arial Narrow" pitchFamily="34" charset="0"/>
              </a:rPr>
              <a:t>8500грн.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- виготовлено проект землеустрою,щодо відведення </a:t>
            </a:r>
            <a:r>
              <a:rPr lang="uk-UA" dirty="0" err="1" smtClean="0">
                <a:solidFill>
                  <a:srgbClr val="002060"/>
                </a:solidFill>
                <a:latin typeface="Arial Narrow" pitchFamily="34" charset="0"/>
              </a:rPr>
              <a:t>зем.ділянок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 Тростянецької селищної ради на території </a:t>
            </a:r>
            <a:r>
              <a:rPr lang="uk-UA" dirty="0" err="1" smtClean="0">
                <a:solidFill>
                  <a:srgbClr val="002060"/>
                </a:solidFill>
                <a:latin typeface="Arial Narrow" pitchFamily="34" charset="0"/>
              </a:rPr>
              <a:t>Летківської</a:t>
            </a: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 сільської ради.</a:t>
            </a:r>
          </a:p>
          <a:p>
            <a:pPr marL="0" indent="0">
              <a:buNone/>
            </a:pPr>
            <a:r>
              <a:rPr lang="uk-UA" dirty="0" smtClean="0">
                <a:solidFill>
                  <a:srgbClr val="002060"/>
                </a:solidFill>
                <a:latin typeface="Arial Narrow" pitchFamily="34" charset="0"/>
              </a:rPr>
              <a:t>  </a:t>
            </a:r>
            <a:endParaRPr lang="ru-RU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sz="3600" dirty="0" smtClean="0">
                <a:solidFill>
                  <a:srgbClr val="002060"/>
                </a:solidFill>
                <a:latin typeface="Arial Narrow" pitchFamily="34" charset="0"/>
              </a:rPr>
              <a:t>                 </a:t>
            </a:r>
            <a:r>
              <a:rPr lang="uk-UA" sz="4000" dirty="0" smtClean="0">
                <a:solidFill>
                  <a:srgbClr val="FF0000"/>
                </a:solidFill>
                <a:latin typeface="Arial Narrow" pitchFamily="34" charset="0"/>
              </a:rPr>
              <a:t>КПКВКМБ 0117130</a:t>
            </a:r>
            <a:endParaRPr lang="ru-RU" sz="40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714744" y="928670"/>
            <a:ext cx="936104" cy="432048"/>
          </a:xfrm>
          <a:prstGeom prst="downArrow">
            <a:avLst>
              <a:gd name="adj1" fmla="val 50000"/>
              <a:gd name="adj2" fmla="val 6159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4608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38328"/>
            <a:ext cx="8715436" cy="166191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dirty="0" smtClean="0">
                <a:solidFill>
                  <a:srgbClr val="FF0000"/>
                </a:solidFill>
              </a:rPr>
              <a:t>               Підтримка </a:t>
            </a:r>
            <a:br>
              <a:rPr lang="uk-UA" dirty="0" smtClean="0">
                <a:solidFill>
                  <a:srgbClr val="FF0000"/>
                </a:solidFill>
              </a:rPr>
            </a:br>
            <a:r>
              <a:rPr lang="uk-UA" dirty="0" smtClean="0">
                <a:solidFill>
                  <a:srgbClr val="FF0000"/>
                </a:solidFill>
              </a:rPr>
              <a:t>    </a:t>
            </a:r>
            <a:r>
              <a:rPr lang="uk-UA" dirty="0" err="1" smtClean="0">
                <a:solidFill>
                  <a:srgbClr val="FF0000"/>
                </a:solidFill>
              </a:rPr>
              <a:t>КП</a:t>
            </a:r>
            <a:r>
              <a:rPr lang="uk-UA" dirty="0" smtClean="0">
                <a:solidFill>
                  <a:srgbClr val="FF0000"/>
                </a:solidFill>
              </a:rPr>
              <a:t> Тростянецької селищної ради                </a:t>
            </a:r>
            <a:br>
              <a:rPr lang="uk-UA" dirty="0" smtClean="0">
                <a:solidFill>
                  <a:srgbClr val="FF0000"/>
                </a:solidFill>
              </a:rPr>
            </a:br>
            <a:r>
              <a:rPr lang="uk-UA" dirty="0" smtClean="0">
                <a:solidFill>
                  <a:srgbClr val="FF0000"/>
                </a:solidFill>
              </a:rPr>
              <a:t>        </a:t>
            </a:r>
            <a:r>
              <a:rPr lang="uk-UA" dirty="0" err="1" smtClean="0">
                <a:solidFill>
                  <a:srgbClr val="FF0000"/>
                </a:solidFill>
              </a:rPr>
              <a:t>”Тростянецьводоканал”</a:t>
            </a:r>
            <a:r>
              <a:rPr lang="uk-UA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2071678"/>
            <a:ext cx="3822192" cy="576064"/>
          </a:xfr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  <a:t>КПКВКМБ 0116071</a:t>
            </a:r>
            <a:endParaRPr lang="ru-RU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716016" y="2060848"/>
            <a:ext cx="3822192" cy="582334"/>
          </a:xfr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  <a:t>КПКВКМБ 0117670</a:t>
            </a:r>
            <a:endParaRPr lang="ru-RU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77332" y="2996952"/>
            <a:ext cx="3820055" cy="31292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Arial Narrow" pitchFamily="34" charset="0"/>
              </a:rPr>
              <a:t>«</a:t>
            </a:r>
            <a:r>
              <a:rPr lang="ru-RU" sz="2400" dirty="0" err="1" smtClean="0">
                <a:solidFill>
                  <a:srgbClr val="7030A0"/>
                </a:solidFill>
                <a:latin typeface="Arial Narrow" pitchFamily="34" charset="0"/>
              </a:rPr>
              <a:t>Відшкодування</a:t>
            </a:r>
            <a:r>
              <a:rPr lang="ru-RU" sz="2400" dirty="0" smtClean="0">
                <a:solidFill>
                  <a:srgbClr val="7030A0"/>
                </a:solidFill>
                <a:latin typeface="Arial Narrow" pitchFamily="34" charset="0"/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  <a:latin typeface="Arial Narrow" pitchFamily="34" charset="0"/>
              </a:rPr>
              <a:t>різниці</a:t>
            </a:r>
            <a:r>
              <a:rPr lang="ru-RU" sz="2400" dirty="0" smtClean="0">
                <a:solidFill>
                  <a:srgbClr val="7030A0"/>
                </a:solidFill>
                <a:latin typeface="Arial Narrow" pitchFamily="34" charset="0"/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  <a:latin typeface="Arial Narrow" pitchFamily="34" charset="0"/>
              </a:rPr>
              <a:t>між</a:t>
            </a:r>
            <a:r>
              <a:rPr lang="ru-RU" sz="2400" dirty="0" smtClean="0">
                <a:solidFill>
                  <a:srgbClr val="7030A0"/>
                </a:solidFill>
                <a:latin typeface="Arial Narrow" pitchFamily="34" charset="0"/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  <a:latin typeface="Arial Narrow" pitchFamily="34" charset="0"/>
              </a:rPr>
              <a:t>розміром</a:t>
            </a:r>
            <a:r>
              <a:rPr lang="ru-RU" sz="2400" dirty="0" smtClean="0">
                <a:solidFill>
                  <a:srgbClr val="7030A0"/>
                </a:solidFill>
                <a:latin typeface="Arial Narrow" pitchFamily="34" charset="0"/>
              </a:rPr>
              <a:t>(</a:t>
            </a:r>
            <a:r>
              <a:rPr lang="ru-RU" sz="2400" dirty="0" err="1" smtClean="0">
                <a:solidFill>
                  <a:srgbClr val="7030A0"/>
                </a:solidFill>
                <a:latin typeface="Arial Narrow" pitchFamily="34" charset="0"/>
              </a:rPr>
              <a:t>ціни</a:t>
            </a:r>
            <a:r>
              <a:rPr lang="ru-RU" sz="2400" dirty="0" smtClean="0">
                <a:solidFill>
                  <a:srgbClr val="7030A0"/>
                </a:solidFill>
                <a:latin typeface="Arial Narrow" pitchFamily="34" charset="0"/>
              </a:rPr>
              <a:t>) тарифу на </a:t>
            </a:r>
            <a:r>
              <a:rPr lang="ru-RU" sz="2400" dirty="0" err="1" smtClean="0">
                <a:solidFill>
                  <a:srgbClr val="7030A0"/>
                </a:solidFill>
                <a:latin typeface="Arial Narrow" pitchFamily="34" charset="0"/>
              </a:rPr>
              <a:t>житлово-комунальні</a:t>
            </a:r>
            <a:r>
              <a:rPr lang="ru-RU" sz="2400" dirty="0" smtClean="0">
                <a:solidFill>
                  <a:srgbClr val="7030A0"/>
                </a:solidFill>
                <a:latin typeface="Arial Narrow" pitchFamily="34" charset="0"/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  <a:latin typeface="Arial Narrow" pitchFamily="34" charset="0"/>
              </a:rPr>
              <a:t>послуги,що</a:t>
            </a:r>
            <a:r>
              <a:rPr lang="ru-RU" sz="2400" dirty="0" smtClean="0">
                <a:solidFill>
                  <a:srgbClr val="7030A0"/>
                </a:solidFill>
                <a:latin typeface="Arial Narrow" pitchFamily="34" charset="0"/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  <a:latin typeface="Arial Narrow" pitchFamily="34" charset="0"/>
              </a:rPr>
              <a:t>затверджувалися</a:t>
            </a:r>
            <a:r>
              <a:rPr lang="ru-RU" sz="2400" dirty="0" smtClean="0">
                <a:solidFill>
                  <a:srgbClr val="7030A0"/>
                </a:solidFill>
                <a:latin typeface="Arial Narrow" pitchFamily="34" charset="0"/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  <a:latin typeface="Arial Narrow" pitchFamily="34" charset="0"/>
              </a:rPr>
              <a:t>або</a:t>
            </a:r>
            <a:r>
              <a:rPr lang="ru-RU" sz="2400" dirty="0" smtClean="0">
                <a:solidFill>
                  <a:srgbClr val="7030A0"/>
                </a:solidFill>
                <a:latin typeface="Arial Narrow" pitchFamily="34" charset="0"/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  <a:latin typeface="Arial Narrow" pitchFamily="34" charset="0"/>
              </a:rPr>
              <a:t>погоджувалися</a:t>
            </a:r>
            <a:r>
              <a:rPr lang="ru-RU" sz="2400" dirty="0" smtClean="0">
                <a:solidFill>
                  <a:srgbClr val="7030A0"/>
                </a:solidFill>
                <a:latin typeface="Arial Narrow" pitchFamily="34" charset="0"/>
              </a:rPr>
              <a:t> радою».</a:t>
            </a:r>
          </a:p>
          <a:p>
            <a:pPr marL="0" indent="0">
              <a:buNone/>
            </a:pPr>
            <a:r>
              <a:rPr lang="uk-UA" sz="2400" b="1" dirty="0" smtClean="0">
                <a:solidFill>
                  <a:srgbClr val="002060"/>
                </a:solidFill>
                <a:latin typeface="Arial Narrow" pitchFamily="34" charset="0"/>
              </a:rPr>
              <a:t>Проведено видатки на суму  151900грн.</a:t>
            </a:r>
            <a:endParaRPr lang="ru-RU" sz="24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3068960"/>
            <a:ext cx="3822192" cy="30572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sz="2400" dirty="0" smtClean="0">
                <a:solidFill>
                  <a:srgbClr val="7030A0"/>
                </a:solidFill>
                <a:latin typeface="Arial Narrow" pitchFamily="34" charset="0"/>
              </a:rPr>
              <a:t>«Внески до статутного капіталу </a:t>
            </a:r>
            <a:r>
              <a:rPr lang="uk-UA" sz="2400" dirty="0" err="1" smtClean="0">
                <a:solidFill>
                  <a:srgbClr val="7030A0"/>
                </a:solidFill>
                <a:latin typeface="Arial Narrow" pitchFamily="34" charset="0"/>
              </a:rPr>
              <a:t>суб»єктів</a:t>
            </a:r>
            <a:r>
              <a:rPr lang="uk-UA" sz="2400" dirty="0" smtClean="0">
                <a:solidFill>
                  <a:srgbClr val="7030A0"/>
                </a:solidFill>
                <a:latin typeface="Arial Narrow" pitchFamily="34" charset="0"/>
              </a:rPr>
              <a:t> господарювання».</a:t>
            </a:r>
          </a:p>
          <a:p>
            <a:pPr marL="0" indent="0">
              <a:buNone/>
            </a:pPr>
            <a:r>
              <a:rPr lang="uk-UA" sz="2400" b="1" dirty="0">
                <a:latin typeface="Arial Narrow" pitchFamily="34" charset="0"/>
              </a:rPr>
              <a:t> </a:t>
            </a:r>
            <a:r>
              <a:rPr lang="uk-UA" sz="2400" b="1" dirty="0" smtClean="0">
                <a:solidFill>
                  <a:srgbClr val="002060"/>
                </a:solidFill>
                <a:latin typeface="Arial Narrow" pitchFamily="34" charset="0"/>
              </a:rPr>
              <a:t>Проведено видатків на суму 54600грн</a:t>
            </a:r>
            <a:r>
              <a:rPr lang="uk-UA" sz="2400" dirty="0" smtClean="0">
                <a:solidFill>
                  <a:srgbClr val="002060"/>
                </a:solidFill>
                <a:latin typeface="Arial Narrow" pitchFamily="34" charset="0"/>
              </a:rPr>
              <a:t>. </a:t>
            </a:r>
          </a:p>
          <a:p>
            <a:pPr marL="0" indent="0">
              <a:buNone/>
            </a:pPr>
            <a:r>
              <a:rPr lang="uk-UA" sz="2400" dirty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uk-UA" sz="2400" dirty="0" smtClean="0">
                <a:solidFill>
                  <a:srgbClr val="002060"/>
                </a:solidFill>
                <a:latin typeface="Arial Narrow" pitchFamily="34" charset="0"/>
              </a:rPr>
              <a:t> Було придбано обладнання на водозабірну станцію для забезпечення безперебійного водопостачання .</a:t>
            </a:r>
            <a:endParaRPr lang="ru-RU" sz="2400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2627784" y="2708920"/>
            <a:ext cx="432048" cy="21602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660232" y="2708920"/>
            <a:ext cx="504056" cy="21602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8047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714487"/>
            <a:ext cx="8472518" cy="4143405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rgbClr val="7030A0"/>
                </a:solidFill>
                <a:latin typeface="Arial Narrow" pitchFamily="34" charset="0"/>
              </a:rPr>
              <a:t>«Утримання та розвиток автомобільних доріг та дорожньої інфраструктури за рахунок коштів місцевого бюджету</a:t>
            </a:r>
            <a:r>
              <a:rPr lang="uk-UA" sz="2400" b="1" dirty="0" smtClean="0">
                <a:solidFill>
                  <a:srgbClr val="002060"/>
                </a:solidFill>
                <a:latin typeface="Arial Narrow" pitchFamily="34" charset="0"/>
              </a:rPr>
              <a:t>» </a:t>
            </a:r>
            <a:r>
              <a:rPr lang="uk-UA" sz="2400" dirty="0" smtClean="0">
                <a:solidFill>
                  <a:srgbClr val="002060"/>
                </a:solidFill>
                <a:latin typeface="Arial Narrow" pitchFamily="34" charset="0"/>
              </a:rPr>
              <a:t>проведено видатки на суму </a:t>
            </a:r>
            <a:r>
              <a:rPr lang="uk-UA" sz="2400" b="1" dirty="0" smtClean="0">
                <a:solidFill>
                  <a:srgbClr val="002060"/>
                </a:solidFill>
                <a:latin typeface="Arial Narrow" pitchFamily="34" charset="0"/>
              </a:rPr>
              <a:t>5679121грн в </a:t>
            </a:r>
            <a:r>
              <a:rPr lang="uk-UA" sz="2400" b="1" dirty="0" err="1" smtClean="0">
                <a:solidFill>
                  <a:srgbClr val="002060"/>
                </a:solidFill>
                <a:latin typeface="Arial Narrow" pitchFamily="34" charset="0"/>
              </a:rPr>
              <a:t>т.числі</a:t>
            </a:r>
            <a:r>
              <a:rPr lang="uk-UA" sz="2400" b="1" dirty="0" smtClean="0">
                <a:solidFill>
                  <a:srgbClr val="002060"/>
                </a:solidFill>
                <a:latin typeface="Arial Narrow" pitchFamily="34" charset="0"/>
              </a:rPr>
              <a:t>:</a:t>
            </a:r>
            <a:br>
              <a:rPr lang="uk-UA" sz="2400" b="1" dirty="0" smtClean="0">
                <a:solidFill>
                  <a:srgbClr val="002060"/>
                </a:solidFill>
                <a:latin typeface="Arial Narrow" pitchFamily="34" charset="0"/>
              </a:rPr>
            </a:br>
            <a:endParaRPr lang="uk-UA" sz="2400" b="1" dirty="0" smtClean="0">
              <a:solidFill>
                <a:srgbClr val="002060"/>
              </a:solidFill>
              <a:latin typeface="Arial Narrow" pitchFamily="34" charset="0"/>
            </a:endParaRPr>
          </a:p>
          <a:p>
            <a:r>
              <a:rPr lang="uk-UA" sz="2400" b="1" dirty="0" smtClean="0">
                <a:solidFill>
                  <a:srgbClr val="002060"/>
                </a:solidFill>
                <a:latin typeface="Arial Narrow" pitchFamily="34" charset="0"/>
              </a:rPr>
              <a:t>1361370грн.- поточний ремонт дорожнього покриття вулиць .,</a:t>
            </a:r>
            <a:br>
              <a:rPr lang="uk-UA" sz="2400" b="1" dirty="0" smtClean="0">
                <a:solidFill>
                  <a:srgbClr val="002060"/>
                </a:solidFill>
                <a:latin typeface="Arial Narrow" pitchFamily="34" charset="0"/>
              </a:rPr>
            </a:br>
            <a:endParaRPr lang="uk-UA" sz="2400" b="1" dirty="0" smtClean="0">
              <a:solidFill>
                <a:srgbClr val="002060"/>
              </a:solidFill>
              <a:latin typeface="Arial Narrow" pitchFamily="34" charset="0"/>
            </a:endParaRPr>
          </a:p>
          <a:p>
            <a:r>
              <a:rPr lang="uk-UA" sz="2400" b="1" dirty="0" smtClean="0">
                <a:solidFill>
                  <a:srgbClr val="002060"/>
                </a:solidFill>
                <a:latin typeface="Arial Narrow" pitchFamily="34" charset="0"/>
              </a:rPr>
              <a:t>185836грн.-  нанесення дорожньої розмітки.,   </a:t>
            </a:r>
            <a:br>
              <a:rPr lang="uk-UA" sz="2400" b="1" dirty="0" smtClean="0">
                <a:solidFill>
                  <a:srgbClr val="002060"/>
                </a:solidFill>
                <a:latin typeface="Arial Narrow" pitchFamily="34" charset="0"/>
              </a:rPr>
            </a:br>
            <a:endParaRPr lang="uk-UA" sz="2400" b="1" dirty="0" smtClean="0">
              <a:solidFill>
                <a:srgbClr val="002060"/>
              </a:solidFill>
              <a:latin typeface="Arial Narrow" pitchFamily="34" charset="0"/>
            </a:endParaRPr>
          </a:p>
          <a:p>
            <a:r>
              <a:rPr lang="uk-UA" sz="2400" b="1" dirty="0" smtClean="0">
                <a:solidFill>
                  <a:srgbClr val="002060"/>
                </a:solidFill>
                <a:latin typeface="Arial Narrow" pitchFamily="34" charset="0"/>
              </a:rPr>
              <a:t>4131915грн.-капітальний ремонт вулиць,виготовлення та коригування ПКД,технічний та авторські нагляди,експертиза.</a:t>
            </a:r>
            <a:endParaRPr lang="uk-UA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86766" cy="785818"/>
          </a:xfr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sz="4400" dirty="0" smtClean="0">
                <a:solidFill>
                  <a:srgbClr val="002060"/>
                </a:solidFill>
                <a:latin typeface="Arial Narrow" pitchFamily="34" charset="0"/>
              </a:rPr>
              <a:t>    </a:t>
            </a:r>
            <a:br>
              <a:rPr lang="uk-UA" sz="4400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uk-UA" sz="4400" dirty="0" smtClean="0">
                <a:solidFill>
                  <a:srgbClr val="FF0000"/>
                </a:solidFill>
                <a:latin typeface="Arial Narrow" pitchFamily="34" charset="0"/>
              </a:rPr>
              <a:t>               КПКВКМБ 0117461</a:t>
            </a:r>
            <a:r>
              <a:rPr lang="ru-RU" sz="4400" dirty="0" smtClean="0">
                <a:solidFill>
                  <a:srgbClr val="002060"/>
                </a:solidFill>
                <a:latin typeface="Arial Narrow" pitchFamily="34" charset="0"/>
              </a:rPr>
              <a:t/>
            </a:r>
            <a:br>
              <a:rPr lang="ru-RU" sz="4400" dirty="0" smtClean="0">
                <a:solidFill>
                  <a:srgbClr val="002060"/>
                </a:solidFill>
                <a:latin typeface="Arial Narrow" pitchFamily="34" charset="0"/>
              </a:rPr>
            </a:br>
            <a:endParaRPr lang="uk-UA" dirty="0"/>
          </a:p>
        </p:txBody>
      </p:sp>
      <p:sp>
        <p:nvSpPr>
          <p:cNvPr id="6" name="Стрелка вниз 5"/>
          <p:cNvSpPr/>
          <p:nvPr/>
        </p:nvSpPr>
        <p:spPr>
          <a:xfrm>
            <a:off x="3714744" y="1000108"/>
            <a:ext cx="1285884" cy="500066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1218</TotalTime>
  <Words>549</Words>
  <Application>Microsoft Office PowerPoint</Application>
  <PresentationFormat>Экран (4:3)</PresentationFormat>
  <Paragraphs>66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Тростянецька селищна рада</vt:lpstr>
      <vt:lpstr>             Основні  видатки                                    головного розпорядника  Тростянецька        селищна рада  склали 25330040грн.</vt:lpstr>
      <vt:lpstr>КПКВКМБ 0110150  </vt:lpstr>
      <vt:lpstr>Відповідно до програми розвитку місцевого самоврядування за 2019рік проведено видатків на придбання основних засобів на суму 2147676грн.</vt:lpstr>
      <vt:lpstr>         КПКВКМБ 0113242 </vt:lpstr>
      <vt:lpstr>              Діяльність ТСКУзБ </vt:lpstr>
      <vt:lpstr>                 КПКВКМБ 0117130</vt:lpstr>
      <vt:lpstr>               Підтримка      КП Тростянецької селищної ради                         ”Тростянецьводоканал” </vt:lpstr>
      <vt:lpstr>                    КПКВКМБ 0117461 </vt:lpstr>
      <vt:lpstr>           КПКВКМБ 0117461</vt:lpstr>
      <vt:lpstr>            КПКВКМБ 0117362</vt:lpstr>
      <vt:lpstr>Трактор LOVOL з комплектуючими </vt:lpstr>
      <vt:lpstr>           КПКВКМБ 0117363</vt:lpstr>
      <vt:lpstr> Дитячий майданчик-мрії збуваються!!!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PC 4</cp:lastModifiedBy>
  <cp:revision>109</cp:revision>
  <dcterms:created xsi:type="dcterms:W3CDTF">2020-03-02T16:41:47Z</dcterms:created>
  <dcterms:modified xsi:type="dcterms:W3CDTF">2020-03-17T08:16:01Z</dcterms:modified>
</cp:coreProperties>
</file>