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56" r:id="rId3"/>
    <p:sldId id="263" r:id="rId4"/>
    <p:sldId id="258" r:id="rId5"/>
    <p:sldId id="259" r:id="rId6"/>
    <p:sldId id="257" r:id="rId7"/>
    <p:sldId id="260" r:id="rId8"/>
    <p:sldId id="261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99104" autoAdjust="0"/>
  </p:normalViewPr>
  <p:slideViewPr>
    <p:cSldViewPr>
      <p:cViewPr>
        <p:scale>
          <a:sx n="75" d="100"/>
          <a:sy n="75" d="100"/>
        </p:scale>
        <p:origin x="-126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72;&#1085;&#1103;_&#1079;&#1072;&#1074;&#1076;&#1072;&#1085;&#1085;&#1103;2502\&#1055;&#1056;&#1045;&#1047;&#1045;&#1053;&#1058;&#1040;&#1062;&#1030;&#1071;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72;&#1085;&#1103;_&#1079;&#1072;&#1074;&#1076;&#1072;&#1085;&#1085;&#1103;2502\&#1055;&#1056;&#1045;&#1047;&#1045;&#1053;&#1058;&#1040;&#1062;&#1030;&#1071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4;&#1110;&#1079;&#1091;&#1072;&#1083;&#1110;&#1079;&#1072;&#1094;&#1110;&#1103;%20&#1073;&#1102;&#1076;&#1078;&#1077;&#1090;&#1091;\&#1055;&#1056;&#1045;&#1047;&#1045;&#1053;&#1058;&#1040;&#1062;&#1030;&#1071;1\&#1050;&#1085;&#1080;&#1075;&#1072;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72;&#1085;&#1103;_&#1079;&#1072;&#1074;&#1076;&#1072;&#1085;&#1085;&#1103;2502\&#1055;&#1056;&#1045;&#1047;&#1045;&#1053;&#1058;&#1040;&#1062;&#1030;&#1071;\&#1050;&#1085;&#1080;&#1075;&#1072;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5.5468455941593567E-2"/>
          <c:y val="0.12807496507235239"/>
          <c:w val="0.40576228553215632"/>
          <c:h val="0.76571270011713299"/>
        </c:manualLayout>
      </c:layout>
      <c:pieChart>
        <c:varyColors val="1"/>
        <c:ser>
          <c:idx val="0"/>
          <c:order val="0"/>
          <c:explosion val="13"/>
          <c:dPt>
            <c:idx val="0"/>
            <c:explosion val="12"/>
          </c:dPt>
          <c:dPt>
            <c:idx val="3"/>
            <c:explosion val="14"/>
          </c:dPt>
          <c:dLbls>
            <c:dLbl>
              <c:idx val="3"/>
              <c:layout>
                <c:manualLayout>
                  <c:x val="-8.4039247121441788E-3"/>
                  <c:y val="2.475855900782483E-2"/>
                </c:manualLayout>
              </c:layout>
              <c:showPercent val="1"/>
            </c:dLbl>
            <c:dLbl>
              <c:idx val="4"/>
              <c:layout>
                <c:manualLayout>
                  <c:x val="1.310956031104594E-2"/>
                  <c:y val="7.8479582919152233E-3"/>
                </c:manualLayout>
              </c:layout>
              <c:showPercent val="1"/>
            </c:dLbl>
            <c:txPr>
              <a:bodyPr/>
              <a:lstStyle/>
              <a:p>
                <a:pPr>
                  <a:defRPr lang="uk-UA"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Лист1!$F$9:$F$13</c:f>
              <c:strCache>
                <c:ptCount val="5"/>
                <c:pt idx="0">
                  <c:v>Податок на доходи фізичних осіб, 26 841,6 тис.грн.  </c:v>
                </c:pt>
                <c:pt idx="1">
                  <c:v>Акцизний податок,      5 059,9 тис.грн.</c:v>
                </c:pt>
                <c:pt idx="2">
                  <c:v>Місцеві податки і збори,             14 436,4 тис.грн.</c:v>
                </c:pt>
                <c:pt idx="3">
                  <c:v>Плата за надання адмін послуг,   1 061,5 тис.грн.</c:v>
                </c:pt>
                <c:pt idx="4">
                  <c:v>Інші надходження,    215,6 тис.грн.</c:v>
                </c:pt>
              </c:strCache>
            </c:strRef>
          </c:cat>
          <c:val>
            <c:numRef>
              <c:f>Лист1!$J$9:$J$13</c:f>
              <c:numCache>
                <c:formatCode>General</c:formatCode>
                <c:ptCount val="5"/>
                <c:pt idx="0">
                  <c:v>26841.599999999973</c:v>
                </c:pt>
                <c:pt idx="1">
                  <c:v>5059.9000000000005</c:v>
                </c:pt>
                <c:pt idx="2">
                  <c:v>14436.4</c:v>
                </c:pt>
                <c:pt idx="3">
                  <c:v>1061.5</c:v>
                </c:pt>
                <c:pt idx="4">
                  <c:v>215.6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48516566753359497"/>
          <c:y val="0.17521848406332993"/>
          <c:w val="0.51483433246640564"/>
          <c:h val="0.58363715344413314"/>
        </c:manualLayout>
      </c:layout>
      <c:txPr>
        <a:bodyPr/>
        <a:lstStyle/>
        <a:p>
          <a:pPr>
            <a:defRPr lang="uk-UA"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0.1045502719014498"/>
          <c:y val="0.14664899754383987"/>
          <c:w val="0.39922363320334653"/>
          <c:h val="0.75893254126920651"/>
        </c:manualLayout>
      </c:layout>
      <c:pieChart>
        <c:varyColors val="1"/>
        <c:ser>
          <c:idx val="0"/>
          <c:order val="0"/>
          <c:explosion val="28"/>
          <c:dPt>
            <c:idx val="0"/>
            <c:explosion val="13"/>
          </c:dPt>
          <c:dPt>
            <c:idx val="1"/>
            <c:explosion val="19"/>
          </c:dPt>
          <c:dPt>
            <c:idx val="2"/>
            <c:explosion val="19"/>
          </c:dPt>
          <c:dPt>
            <c:idx val="3"/>
            <c:explosion val="17"/>
          </c:dPt>
          <c:dLbls>
            <c:txPr>
              <a:bodyPr/>
              <a:lstStyle/>
              <a:p>
                <a:pPr>
                  <a:defRPr lang="uk-UA"/>
                </a:pPr>
                <a:endParaRPr lang="ru-RU"/>
              </a:p>
            </c:txPr>
            <c:showPercent val="1"/>
          </c:dLbls>
          <c:cat>
            <c:strRef>
              <c:f>Лист1!$F$27:$F$30</c:f>
              <c:strCache>
                <c:ptCount val="4"/>
                <c:pt idx="0">
                  <c:v>Власні надходження бюджетних установ, 1 853 тис.грн.</c:v>
                </c:pt>
                <c:pt idx="1">
                  <c:v>Надходження до бюджету розвитку,  994,5тис.грн.</c:v>
                </c:pt>
                <c:pt idx="2">
                  <c:v>Цільові фонди,  173,6тис.грн.</c:v>
                </c:pt>
                <c:pt idx="3">
                  <c:v>Кошти охорони навколишнього природного серодовища, 83,7тис.грн.</c:v>
                </c:pt>
              </c:strCache>
            </c:strRef>
          </c:cat>
          <c:val>
            <c:numRef>
              <c:f>Лист1!$J$27:$J$30</c:f>
              <c:numCache>
                <c:formatCode>General</c:formatCode>
                <c:ptCount val="4"/>
                <c:pt idx="0">
                  <c:v>1853.3</c:v>
                </c:pt>
                <c:pt idx="1">
                  <c:v>994.5</c:v>
                </c:pt>
                <c:pt idx="2">
                  <c:v>173.6</c:v>
                </c:pt>
                <c:pt idx="3">
                  <c:v>83.7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7627002122761528"/>
          <c:y val="0.21340835094533653"/>
          <c:w val="0.41457164854991901"/>
          <c:h val="0.42229508196721338"/>
        </c:manualLayout>
      </c:layout>
      <c:txPr>
        <a:bodyPr/>
        <a:lstStyle/>
        <a:p>
          <a:pPr>
            <a:defRPr lang="uk-UA"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200">
                        <a:latin typeface="Times New Roman" pitchFamily="18" charset="0"/>
                        <a:cs typeface="Times New Roman" pitchFamily="18" charset="0"/>
                      </a:rPr>
                      <a:t>Освіта
48%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ru-RU"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</c:dLbls>
          <c:cat>
            <c:strRef>
              <c:f>[Книга2.xlsx]Лист2!$D$9:$D$18</c:f>
              <c:strCache>
                <c:ptCount val="10"/>
                <c:pt idx="0">
                  <c:v>Освіта</c:v>
                </c:pt>
                <c:pt idx="1">
                  <c:v>Фізична культура і спорт</c:v>
                </c:pt>
                <c:pt idx="2">
                  <c:v>Житлово--комунальне господарство</c:v>
                </c:pt>
                <c:pt idx="3">
                  <c:v>Культура </c:v>
                </c:pt>
                <c:pt idx="4">
                  <c:v>Ремонт та утримання доріг</c:v>
                </c:pt>
                <c:pt idx="5">
                  <c:v>Будівництво та регіональний розвиток</c:v>
                </c:pt>
                <c:pt idx="6">
                  <c:v>Інші видатки</c:v>
                </c:pt>
                <c:pt idx="7">
                  <c:v>Трансферти іншим бюджетам</c:v>
                </c:pt>
                <c:pt idx="8">
                  <c:v>Соціальний захист</c:v>
                </c:pt>
                <c:pt idx="9">
                  <c:v>Державне управління</c:v>
                </c:pt>
              </c:strCache>
            </c:strRef>
          </c:cat>
          <c:val>
            <c:numRef>
              <c:f>[Книга2.xlsx]Лист2!$F$9:$F$18</c:f>
              <c:numCache>
                <c:formatCode>General</c:formatCode>
                <c:ptCount val="10"/>
                <c:pt idx="0">
                  <c:v>33729</c:v>
                </c:pt>
                <c:pt idx="1">
                  <c:v>1015.4</c:v>
                </c:pt>
                <c:pt idx="2">
                  <c:v>7864.7</c:v>
                </c:pt>
                <c:pt idx="3">
                  <c:v>1158.2</c:v>
                </c:pt>
                <c:pt idx="4">
                  <c:v>5679.1</c:v>
                </c:pt>
                <c:pt idx="5">
                  <c:v>2785.7</c:v>
                </c:pt>
                <c:pt idx="6">
                  <c:v>1122.8</c:v>
                </c:pt>
                <c:pt idx="7">
                  <c:v>7319.3</c:v>
                </c:pt>
                <c:pt idx="8">
                  <c:v>384</c:v>
                </c:pt>
                <c:pt idx="9">
                  <c:v>9936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Оплата праці з нарахуванням
46%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6.9211818201678391E-2"/>
                  <c:y val="-2.7780184808035735E-2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4.1479629036793232E-2"/>
                  <c:y val="-4.2629899169099117E-3"/>
                </c:manualLayout>
              </c:layout>
              <c:tx>
                <c:rich>
                  <a:bodyPr/>
                  <a:lstStyle/>
                  <a:p>
                    <a:r>
                      <a:rPr sz="1400">
                        <a:latin typeface="Times New Roman" pitchFamily="18" charset="0"/>
                        <a:cs typeface="Times New Roman" pitchFamily="18" charset="0"/>
                      </a:rPr>
                      <a:t>Соціальне забезпечення
1%</a:t>
                    </a:r>
                  </a:p>
                </c:rich>
              </c:tx>
              <c:showCatName val="1"/>
              <c:showPercent val="1"/>
            </c:dLbl>
            <c:dLbl>
              <c:idx val="5"/>
              <c:layout>
                <c:manualLayout>
                  <c:x val="0.10207549994705049"/>
                  <c:y val="4.2440371555165286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ru-RU"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</c:dLbls>
          <c:cat>
            <c:strRef>
              <c:f>Лист2!$D$38:$D$44</c:f>
              <c:strCache>
                <c:ptCount val="7"/>
                <c:pt idx="0">
                  <c:v>Оплата праці з нарахуванням</c:v>
                </c:pt>
                <c:pt idx="1">
                  <c:v>Опплата енергоносіїв</c:v>
                </c:pt>
                <c:pt idx="2">
                  <c:v>Харчування </c:v>
                </c:pt>
                <c:pt idx="3">
                  <c:v>Капітальні видатки</c:v>
                </c:pt>
                <c:pt idx="4">
                  <c:v>Соціальне забезпечення</c:v>
                </c:pt>
                <c:pt idx="5">
                  <c:v>Трансферти іншим бюджетам</c:v>
                </c:pt>
                <c:pt idx="6">
                  <c:v>Інші видатки</c:v>
                </c:pt>
              </c:strCache>
            </c:strRef>
          </c:cat>
          <c:val>
            <c:numRef>
              <c:f>Лист2!$F$38:$F$44</c:f>
              <c:numCache>
                <c:formatCode>General</c:formatCode>
                <c:ptCount val="7"/>
                <c:pt idx="0">
                  <c:v>32034.6</c:v>
                </c:pt>
                <c:pt idx="1">
                  <c:v>3413.6</c:v>
                </c:pt>
                <c:pt idx="2">
                  <c:v>1977.3</c:v>
                </c:pt>
                <c:pt idx="3">
                  <c:v>12693</c:v>
                </c:pt>
                <c:pt idx="4">
                  <c:v>408.6</c:v>
                </c:pt>
                <c:pt idx="5">
                  <c:v>14560.2</c:v>
                </c:pt>
                <c:pt idx="6">
                  <c:v>5906.9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3096B-D508-4653-AD55-EC39AB4BBA84}" type="datetimeFigureOut">
              <a:rPr lang="uk-UA" smtClean="0"/>
              <a:pPr/>
              <a:t>28.02.2020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61ECB-222A-4278-8CDB-2A2D3A0D645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61ECB-222A-4278-8CDB-2A2D3A0D6457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643174" y="428604"/>
            <a:ext cx="5929354" cy="50006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Звіт про виконання </a:t>
            </a:r>
          </a:p>
          <a:p>
            <a:pPr algn="ctr">
              <a:buNone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бюджету Тростянецької </a:t>
            </a:r>
          </a:p>
          <a:p>
            <a:pPr algn="ctr">
              <a:buNone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селищної об'єднаної територіальної громади </a:t>
            </a:r>
          </a:p>
          <a:p>
            <a:pPr algn="ctr">
              <a:buNone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 2019 рік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erb-tro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143116"/>
            <a:ext cx="1563924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imagesвв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2400300" cy="190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ДОХОДИ БЮДЖЕТУ ГРОМАДИ 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74 391,7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авантаженн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5286388"/>
            <a:ext cx="1909764" cy="1357322"/>
          </a:xfrm>
          <a:prstGeom prst="rect">
            <a:avLst/>
          </a:prstGeom>
        </p:spPr>
      </p:pic>
      <p:pic>
        <p:nvPicPr>
          <p:cNvPr id="5" name="Рисунок 4" descr="завантаженн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5286388"/>
            <a:ext cx="1928826" cy="1409700"/>
          </a:xfrm>
          <a:prstGeom prst="rect">
            <a:avLst/>
          </a:prstGeom>
        </p:spPr>
      </p:pic>
      <p:sp>
        <p:nvSpPr>
          <p:cNvPr id="9" name="Стрелка вверх 8"/>
          <p:cNvSpPr/>
          <p:nvPr/>
        </p:nvSpPr>
        <p:spPr>
          <a:xfrm>
            <a:off x="3071802" y="2000240"/>
            <a:ext cx="2643206" cy="321471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трелка вверх 10"/>
          <p:cNvSpPr/>
          <p:nvPr/>
        </p:nvSpPr>
        <p:spPr>
          <a:xfrm>
            <a:off x="214282" y="2000240"/>
            <a:ext cx="2643206" cy="321471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трелка вверх 11"/>
          <p:cNvSpPr/>
          <p:nvPr/>
        </p:nvSpPr>
        <p:spPr>
          <a:xfrm>
            <a:off x="5857884" y="2000240"/>
            <a:ext cx="2643206" cy="321471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5286388"/>
            <a:ext cx="1857388" cy="13715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8662" y="2928934"/>
            <a:ext cx="121444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300" b="1" i="1" dirty="0" smtClean="0">
                <a:latin typeface="Times New Roman" pitchFamily="18" charset="0"/>
                <a:cs typeface="Times New Roman" pitchFamily="18" charset="0"/>
              </a:rPr>
              <a:t>Податки,      збори та обов'язкові платежі, що формують загальний фонд</a:t>
            </a:r>
            <a:endParaRPr lang="ru-RU" sz="13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6182" y="3000372"/>
            <a:ext cx="12144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300" b="1" i="1" dirty="0" smtClean="0">
                <a:latin typeface="Times New Roman" pitchFamily="18" charset="0"/>
                <a:cs typeface="Times New Roman" pitchFamily="18" charset="0"/>
              </a:rPr>
              <a:t>Трансферти із державного, </a:t>
            </a:r>
          </a:p>
          <a:p>
            <a:pPr algn="ctr"/>
            <a:r>
              <a:rPr lang="uk-UA" sz="1300" b="1" i="1" dirty="0" smtClean="0">
                <a:latin typeface="Times New Roman" pitchFamily="18" charset="0"/>
                <a:cs typeface="Times New Roman" pitchFamily="18" charset="0"/>
              </a:rPr>
              <a:t>обласного та районного бюджетів</a:t>
            </a:r>
          </a:p>
          <a:p>
            <a:pPr algn="ctr"/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00826" y="3071810"/>
            <a:ext cx="135732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300" b="1" i="1" dirty="0" smtClean="0">
                <a:latin typeface="Times New Roman" pitchFamily="18" charset="0"/>
                <a:cs typeface="Times New Roman" pitchFamily="18" charset="0"/>
              </a:rPr>
              <a:t>Надходження та платежі, що формують спеціальний фонд</a:t>
            </a:r>
          </a:p>
          <a:p>
            <a:pPr algn="ctr"/>
            <a:endParaRPr lang="uk-UA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000496" y="4429132"/>
            <a:ext cx="785818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786578" y="4429132"/>
            <a:ext cx="785818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142976" y="4429132"/>
            <a:ext cx="785818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142976" y="4572008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64,0%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0496" y="4572008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31,8%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6" y="4572008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4,2%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Прямая соединительная линия 79"/>
          <p:cNvCxnSpPr/>
          <p:nvPr/>
        </p:nvCxnSpPr>
        <p:spPr>
          <a:xfrm>
            <a:off x="8358214" y="5572140"/>
            <a:ext cx="57150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8286776" y="2928934"/>
            <a:ext cx="64294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2857488" y="0"/>
            <a:ext cx="3143272" cy="85725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ДОХОДИ БЮДЖЕТУ ГРОМАДИ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74 391,7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428604"/>
            <a:ext cx="2143140" cy="85725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ТРАНСФЕРТИ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23 671,6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72264" y="428604"/>
            <a:ext cx="2214578" cy="85725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ВЛАСНІ ДОХОДИ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50 720,1 тис. грн.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214546" y="857232"/>
            <a:ext cx="571504" cy="50006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86512" y="857232"/>
            <a:ext cx="500066" cy="50006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endCxn id="7" idx="7"/>
          </p:cNvCxnSpPr>
          <p:nvPr/>
        </p:nvCxnSpPr>
        <p:spPr>
          <a:xfrm rot="10800000" flipV="1">
            <a:off x="2702356" y="857231"/>
            <a:ext cx="369455" cy="7323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00760" y="785794"/>
            <a:ext cx="357191" cy="20564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86512" y="857232"/>
            <a:ext cx="5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68,2%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3108" y="928670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  31,8%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42844" y="1071546"/>
            <a:ext cx="500066" cy="50006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42844" y="1142984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100%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>
            <a:stCxn id="19" idx="4"/>
          </p:cNvCxnSpPr>
          <p:nvPr/>
        </p:nvCxnSpPr>
        <p:spPr>
          <a:xfrm rot="16200000" flipH="1">
            <a:off x="-1982438" y="3946926"/>
            <a:ext cx="4786348" cy="35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1142976" y="1785926"/>
            <a:ext cx="2143140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ОСВІТНЯ СУБВЕНЦІЯ</a:t>
            </a:r>
          </a:p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11 305,0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142976" y="2357430"/>
            <a:ext cx="2143140" cy="4286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МЕДИЧНА СУБВЕНЦІЯ</a:t>
            </a:r>
          </a:p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5 710,0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142976" y="2857496"/>
            <a:ext cx="2143140" cy="92869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СУБВЕНЦІЯ  НА СОЦІАЛЬНО-ЕКОНОМІЧНИЙ РОЗВИТОК </a:t>
            </a:r>
          </a:p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1 078,3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142976" y="3857628"/>
            <a:ext cx="2143140" cy="785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СУБВЕНЦІЇ З МІСЦЕВИХ БЮДЖЕТІВ ІНШИМ</a:t>
            </a:r>
          </a:p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2 493,4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142976" y="4857760"/>
            <a:ext cx="2143140" cy="8572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ДОТАЦІЯ З МІСЦЕВОГО ІНШИМ МІСЦЕВИМ БЮДЖЕТАМ</a:t>
            </a:r>
          </a:p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2 483,3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142976" y="5929330"/>
            <a:ext cx="2143140" cy="8572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СУБВЕНЦІЯ НА ФОРМУВАННЯ ІНФРАСТРУКТУРИ</a:t>
            </a:r>
          </a:p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601,6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>
            <a:endCxn id="29" idx="1"/>
          </p:cNvCxnSpPr>
          <p:nvPr/>
        </p:nvCxnSpPr>
        <p:spPr>
          <a:xfrm flipV="1">
            <a:off x="428596" y="6357946"/>
            <a:ext cx="714380" cy="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428596" y="5214950"/>
            <a:ext cx="714380" cy="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428596" y="4143380"/>
            <a:ext cx="714380" cy="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428596" y="3286124"/>
            <a:ext cx="714380" cy="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428596" y="2643182"/>
            <a:ext cx="714380" cy="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428596" y="2000240"/>
            <a:ext cx="714380" cy="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571472" y="1785926"/>
            <a:ext cx="428628" cy="4286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71472" y="2428868"/>
            <a:ext cx="428628" cy="4286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71472" y="3071810"/>
            <a:ext cx="428628" cy="4286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71472" y="3929066"/>
            <a:ext cx="428628" cy="4286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71472" y="5000636"/>
            <a:ext cx="428628" cy="4286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71472" y="6143644"/>
            <a:ext cx="428628" cy="4286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500034" y="2500306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24,1%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0034" y="1857364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47,8%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034" y="3143248"/>
            <a:ext cx="478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4,6%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0034" y="4000504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10,5%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0034" y="5072074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10,5%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0034" y="6215082"/>
            <a:ext cx="478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2,5%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571868" y="3571876"/>
            <a:ext cx="242889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АКЦИЗНИЙ ПОДАТОК </a:t>
            </a:r>
          </a:p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5 059,9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571868" y="1928802"/>
            <a:ext cx="242889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ЕКОЛОГІЧНИЙ ПОДАТОК  </a:t>
            </a:r>
          </a:p>
          <a:p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47,1 </a:t>
            </a:r>
            <a:r>
              <a:rPr lang="uk-UA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571868" y="2357430"/>
            <a:ext cx="242889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ЄДИНИЙ ПОДАТОК </a:t>
            </a:r>
          </a:p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6 261,6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571868" y="2786058"/>
            <a:ext cx="242889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ПОДАТОК НА МАЙНО </a:t>
            </a:r>
          </a:p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8 149,5 тис. грн.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3571868" y="3214686"/>
            <a:ext cx="2428892" cy="2857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РЕНТНА ПЛАТА  86,4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858016" y="2428868"/>
            <a:ext cx="1428760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8501090" y="928670"/>
            <a:ext cx="500066" cy="50006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8501090" y="100010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100%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rot="16200000" flipH="1">
            <a:off x="6357949" y="3929065"/>
            <a:ext cx="5143536" cy="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786578" y="2500306"/>
            <a:ext cx="16417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ПОДАТКОВІ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НАДХОДЖЕННЯ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46 471,9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6929454" y="5143512"/>
            <a:ext cx="1428760" cy="100013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58016" y="5286388"/>
            <a:ext cx="1623778" cy="73866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НЕПОДАТКОВІ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НАДХОДЖЕННЯ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3088,8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8358214" y="2714620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8429652" y="5357826"/>
            <a:ext cx="428628" cy="42862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1" name="Прямая соединительная линия 70"/>
          <p:cNvCxnSpPr>
            <a:endCxn id="67" idx="6"/>
          </p:cNvCxnSpPr>
          <p:nvPr/>
        </p:nvCxnSpPr>
        <p:spPr>
          <a:xfrm rot="10800000">
            <a:off x="8858280" y="5572140"/>
            <a:ext cx="7143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286776" y="2786058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91,6%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358214" y="5429264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  6,1%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3357554" y="4143380"/>
            <a:ext cx="5643602" cy="2857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НАДХОДЖЕННЯ ВІД ПРОДАЖУ ЗЕМЛІ  985,6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Овал 82"/>
          <p:cNvSpPr/>
          <p:nvPr/>
        </p:nvSpPr>
        <p:spPr>
          <a:xfrm>
            <a:off x="8604000" y="4071942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2,0%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5404" y="6215082"/>
            <a:ext cx="5485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1,9%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3500430" y="5857892"/>
            <a:ext cx="2928958" cy="50006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ВЛАСНІ НАДХОДЖЕННЯ БЮДЖЕТНИХ УСТАНОВ</a:t>
            </a:r>
          </a:p>
          <a:p>
            <a:pPr algn="ctr"/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1 853,3 </a:t>
            </a:r>
            <a:r>
              <a:rPr lang="uk-UA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500430" y="5072074"/>
            <a:ext cx="2928958" cy="7143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АДМІНЗБОРИ ТА ПЛАТЕЖІ, ДОХОДИ ВІД НЕКОМЕРЦІЙНОЇ ГОСПОДАРСЬКОЇ ДІЯЛЬНОСТІ   ТА ІНШІ НЕПОДАТКОВІ НАДХОДЖЕННЯ </a:t>
            </a:r>
          </a:p>
          <a:p>
            <a:pPr algn="ctr"/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1 224,5 </a:t>
            </a:r>
            <a:r>
              <a:rPr lang="uk-UA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3500430" y="4500570"/>
            <a:ext cx="2928958" cy="50006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ДОХОДИ ВІД ВЛАСНОСТІ ТА ПІДПРИЄМНИЦЬКОЇ ДІЯЛЬНОСТІ</a:t>
            </a:r>
          </a:p>
          <a:p>
            <a:pPr algn="ctr"/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10,9 </a:t>
            </a:r>
            <a:r>
              <a:rPr lang="uk-UA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3571868" y="1357298"/>
            <a:ext cx="242889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ПОДАТОК НА ДОХОДИ ФІЗИЧНИХ ОСІБ  26 841,6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5786446" y="135729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786446" y="1785926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786446" y="2214554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5786446" y="2643182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5786446" y="3071810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5786446" y="3500438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TextBox 98"/>
          <p:cNvSpPr txBox="1"/>
          <p:nvPr/>
        </p:nvSpPr>
        <p:spPr>
          <a:xfrm>
            <a:off x="5715008" y="1428736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57,8%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715008" y="1857364"/>
            <a:ext cx="478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0,1%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715008" y="2285992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13,5%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715008" y="271462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17,5%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715008" y="3143248"/>
            <a:ext cx="478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0,2%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8" y="3571876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10,9%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Овал 105"/>
          <p:cNvSpPr/>
          <p:nvPr/>
        </p:nvSpPr>
        <p:spPr>
          <a:xfrm>
            <a:off x="6286512" y="4572008"/>
            <a:ext cx="428628" cy="42862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286512" y="5286388"/>
            <a:ext cx="428628" cy="42862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>
            <a:off x="6286512" y="5929330"/>
            <a:ext cx="428628" cy="42862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TextBox 108"/>
          <p:cNvSpPr txBox="1"/>
          <p:nvPr/>
        </p:nvSpPr>
        <p:spPr>
          <a:xfrm>
            <a:off x="6215074" y="4643446"/>
            <a:ext cx="478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0,4%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215074" y="5357826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39,6%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215074" y="6000768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 smtClean="0">
                <a:latin typeface="Times New Roman" pitchFamily="18" charset="0"/>
                <a:cs typeface="Times New Roman" pitchFamily="18" charset="0"/>
              </a:rPr>
              <a:t>60,0%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3" name="Прямая со стрелкой 112"/>
          <p:cNvCxnSpPr/>
          <p:nvPr/>
        </p:nvCxnSpPr>
        <p:spPr>
          <a:xfrm rot="16200000" flipV="1">
            <a:off x="6107917" y="1821645"/>
            <a:ext cx="857256" cy="6429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 rot="16200000" flipV="1">
            <a:off x="6179355" y="2107397"/>
            <a:ext cx="714380" cy="6429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 rot="10800000">
            <a:off x="6215074" y="2500306"/>
            <a:ext cx="642942" cy="4286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 rot="10800000">
            <a:off x="6215074" y="2857496"/>
            <a:ext cx="642942" cy="714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10800000" flipV="1">
            <a:off x="6215074" y="2928934"/>
            <a:ext cx="642942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 стрелкой 125"/>
          <p:cNvCxnSpPr/>
          <p:nvPr/>
        </p:nvCxnSpPr>
        <p:spPr>
          <a:xfrm rot="10800000" flipV="1">
            <a:off x="6215074" y="3143248"/>
            <a:ext cx="642942" cy="5000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 стрелкой 129"/>
          <p:cNvCxnSpPr/>
          <p:nvPr/>
        </p:nvCxnSpPr>
        <p:spPr>
          <a:xfrm rot="5400000">
            <a:off x="6536545" y="5607859"/>
            <a:ext cx="500066" cy="2857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 стрелкой 131"/>
          <p:cNvCxnSpPr/>
          <p:nvPr/>
        </p:nvCxnSpPr>
        <p:spPr>
          <a:xfrm rot="10800000">
            <a:off x="6715140" y="5500702"/>
            <a:ext cx="21431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 rot="16200000" flipV="1">
            <a:off x="6500826" y="5072074"/>
            <a:ext cx="642942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Скругленный прямоугольник 116"/>
          <p:cNvSpPr/>
          <p:nvPr/>
        </p:nvSpPr>
        <p:spPr>
          <a:xfrm>
            <a:off x="3357554" y="6429396"/>
            <a:ext cx="5643602" cy="2857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ЦІЛЬОВІ ФОНДИ   173,6 </a:t>
            </a:r>
            <a:r>
              <a:rPr lang="uk-UA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Овал 117"/>
          <p:cNvSpPr/>
          <p:nvPr/>
        </p:nvSpPr>
        <p:spPr>
          <a:xfrm>
            <a:off x="8715372" y="6215082"/>
            <a:ext cx="428628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0,3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Структура доходів загального фонду бюджету Тростянецької ОТГ за 2019 рік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28596" y="1643050"/>
          <a:ext cx="842968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Структура доходів спеціального фонду бюджету Тростянецької ОТГ за 2019 рік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42910" y="1500174"/>
          <a:ext cx="8320294" cy="43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928794" y="214290"/>
            <a:ext cx="6500858" cy="142876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images (7).jpg"/>
          <p:cNvPicPr>
            <a:picLocks noChangeAspect="1"/>
          </p:cNvPicPr>
          <p:nvPr/>
        </p:nvPicPr>
        <p:blipFill>
          <a:blip r:embed="rId2">
            <a:lum contrast="-8000"/>
          </a:blip>
          <a:stretch>
            <a:fillRect/>
          </a:stretch>
        </p:blipFill>
        <p:spPr>
          <a:xfrm>
            <a:off x="142844" y="142852"/>
            <a:ext cx="1785950" cy="1571636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543824" cy="1143000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ВИДАТКИ БЮДЖЕТУ ГРОМАДИ 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-70 994,2 тис. грн. 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285984" y="1643050"/>
            <a:ext cx="1357322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72198" y="1643050"/>
            <a:ext cx="1357322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3500438"/>
            <a:ext cx="3643338" cy="23574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Видатки загального фонду –</a:t>
            </a:r>
          </a:p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56 721,0 </a:t>
            </a:r>
            <a:r>
              <a:rPr lang="uk-UA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(99% до плану)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28" y="3571876"/>
            <a:ext cx="3643338" cy="23574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Видатки спеціального </a:t>
            </a:r>
          </a:p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фонду –</a:t>
            </a:r>
          </a:p>
          <a:p>
            <a:pPr algn="ctr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14 273,2 </a:t>
            </a:r>
            <a:r>
              <a:rPr lang="uk-UA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(97% до плану)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86808" cy="1143008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Видатки бюджету громади за галузевою структурою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(загальний і спеціальний фонди)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857232"/>
          <a:ext cx="9591676" cy="5448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54098"/>
          </a:xfrm>
        </p:spPr>
        <p:txBody>
          <a:bodyPr>
            <a:normAutofit/>
          </a:bodyPr>
          <a:lstStyle/>
          <a:p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Видатки бюджету за економічною структурою 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(загальний і спеціальний фонди)</a:t>
            </a:r>
            <a:endParaRPr lang="ru-RU" sz="27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42910" y="1071546"/>
          <a:ext cx="821537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571480"/>
            <a:ext cx="8472518" cy="1928826"/>
          </a:xfrm>
        </p:spPr>
        <p:txBody>
          <a:bodyPr>
            <a:normAutofit/>
          </a:bodyPr>
          <a:lstStyle/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867</TotalTime>
  <Words>353</Words>
  <PresentationFormat>Экран (4:3)</PresentationFormat>
  <Paragraphs>99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ДОХОДИ БЮДЖЕТУ ГРОМАДИ  74 391,7 тис.грн.</vt:lpstr>
      <vt:lpstr>Слайд 3</vt:lpstr>
      <vt:lpstr>Структура доходів загального фонду бюджету Тростянецької ОТГ за 2019 рік</vt:lpstr>
      <vt:lpstr>Структура доходів спеціального фонду бюджету Тростянецької ОТГ за 2019 рік</vt:lpstr>
      <vt:lpstr>     ВИДАТКИ БЮДЖЕТУ ГРОМАДИ    -70 994,2 тис. грн.  </vt:lpstr>
      <vt:lpstr>Видатки бюджету громади за галузевою структурою  (загальний і спеціальний фонди)</vt:lpstr>
      <vt:lpstr>Видатки бюджету за економічною структурою (загальний і спеціальний фонди)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ВИДАТКИ БЮДЖЕТУ ГРОМАДИ -??? МЛН.ГРН (+??% ПРОТИ 2018 РОКУ)  </dc:title>
  <dc:creator>PC 4</dc:creator>
  <cp:lastModifiedBy>Пользователь</cp:lastModifiedBy>
  <cp:revision>83</cp:revision>
  <dcterms:created xsi:type="dcterms:W3CDTF">2020-02-17T13:51:22Z</dcterms:created>
  <dcterms:modified xsi:type="dcterms:W3CDTF">2020-02-28T13:01:02Z</dcterms:modified>
</cp:coreProperties>
</file>