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1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8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9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64" r:id="rId4"/>
    <p:sldId id="258" r:id="rId5"/>
    <p:sldId id="261" r:id="rId6"/>
    <p:sldId id="268" r:id="rId7"/>
    <p:sldId id="266" r:id="rId8"/>
    <p:sldId id="269" r:id="rId9"/>
    <p:sldId id="271" r:id="rId10"/>
    <p:sldId id="272" r:id="rId11"/>
    <p:sldId id="270" r:id="rId12"/>
    <p:sldId id="273" r:id="rId13"/>
    <p:sldId id="267" r:id="rId14"/>
    <p:sldId id="259" r:id="rId15"/>
    <p:sldId id="282" r:id="rId16"/>
    <p:sldId id="283" r:id="rId17"/>
    <p:sldId id="281" r:id="rId18"/>
    <p:sldId id="285" r:id="rId19"/>
    <p:sldId id="276" r:id="rId20"/>
    <p:sldId id="284" r:id="rId21"/>
    <p:sldId id="278" r:id="rId22"/>
    <p:sldId id="289" r:id="rId23"/>
    <p:sldId id="28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CCCC00"/>
    <a:srgbClr val="996600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1051;&#1080;&#1089;&#1090;%20Microsoft%20Exce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1051;&#1080;&#1089;&#1090;%20Microsoft%20Exce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ru-RU" sz="1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1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50 720,1 </a:t>
            </a:r>
            <a:r>
              <a:rPr lang="ru-RU" sz="1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c:rich>
      </c:tx>
      <c:layout>
        <c:manualLayout>
          <c:xMode val="edge"/>
          <c:yMode val="edge"/>
          <c:x val="0.10046013779527557"/>
          <c:y val="0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8292313925903695E-2"/>
          <c:y val="0.4304001335239182"/>
          <c:w val="0.8611673866302435"/>
          <c:h val="0.502867052910320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2019 рік - 50 720,1 тис.грн.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Загальний фонд - 47 615,0 тис.грн.</c:v>
                </c:pt>
                <c:pt idx="1">
                  <c:v>Спеціальний фонд - 3 105,1тис.грн.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47615</c:v>
                </c:pt>
                <c:pt idx="1">
                  <c:v>3105.1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F6D-48DE-A284-2C3A2DD978BC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egendEntry>
        <c:idx val="0"/>
        <c:txPr>
          <a:bodyPr/>
          <a:lstStyle/>
          <a:p>
            <a:pPr>
              <a:defRPr sz="1550" baseline="0">
                <a:solidFill>
                  <a:schemeClr val="tx1"/>
                </a:solidFill>
              </a:defRPr>
            </a:pPr>
            <a:endParaRPr lang="en-US"/>
          </a:p>
        </c:txPr>
      </c:legendEntry>
      <c:layout>
        <c:manualLayout>
          <c:xMode val="edge"/>
          <c:yMode val="edge"/>
          <c:x val="6.2565069991251124E-2"/>
          <c:y val="0.20527142699284134"/>
          <c:w val="0.87486986001749811"/>
          <c:h val="0.11853288078901569"/>
        </c:manualLayout>
      </c:layout>
      <c:overlay val="0"/>
      <c:txPr>
        <a:bodyPr/>
        <a:lstStyle/>
        <a:p>
          <a:pPr>
            <a:defRPr sz="1550" baseline="0"/>
          </a:pPr>
          <a:endParaRPr lang="en-US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ru-RU" sz="1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1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48 258,0 </a:t>
            </a:r>
            <a:r>
              <a:rPr lang="ru-RU" sz="1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endParaRPr lang="ru-RU" dirty="0"/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17879362610504"/>
          <c:y val="0.40641655231264912"/>
          <c:w val="0.7773669989048837"/>
          <c:h val="0.5282551114149718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Доходи 2020 року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Загальний фонд - 45 861,7 тис.грн.</c:v>
                </c:pt>
                <c:pt idx="1">
                  <c:v>Спеціальний фонд - 2 396,3 тис.грн.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45861.7</c:v>
                </c:pt>
                <c:pt idx="1">
                  <c:v>2396.3000000000002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318-418C-9E18-B0DAA7247A9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0.1008012998555716"/>
          <c:y val="0.2011957299426432"/>
          <c:w val="0.87398399185804754"/>
          <c:h val="0.11017376675602437"/>
        </c:manualLayout>
      </c:layout>
      <c:overlay val="0"/>
      <c:txPr>
        <a:bodyPr/>
        <a:lstStyle/>
        <a:p>
          <a:pPr>
            <a:defRPr sz="1550" baseline="0"/>
          </a:pPr>
          <a:endParaRPr lang="en-US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75"/>
      <c:rotY val="2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9433884269970092E-2"/>
          <c:y val="0.10861422362062199"/>
          <c:w val="0.53627621060491915"/>
          <c:h val="0.8216046636425771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explosion val="23"/>
            <c:extLst>
              <c:ext xmlns:c16="http://schemas.microsoft.com/office/drawing/2014/chart" uri="{C3380CC4-5D6E-409C-BE32-E72D297353CC}">
                <c16:uniqueId val="{00000000-8B2A-4FAC-9D40-5A20B84E2A1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Податок на доходи з фізичних осіб - 26 449,1 тис.</c:v>
                </c:pt>
                <c:pt idx="1">
                  <c:v>Акциз - 5 381,8 тис.</c:v>
                </c:pt>
                <c:pt idx="2">
                  <c:v>Податок на майно -7342,6тис.</c:v>
                </c:pt>
                <c:pt idx="3">
                  <c:v>Єдиний податок -5 734,1тис.</c:v>
                </c:pt>
                <c:pt idx="4">
                  <c:v>Інші - 954,1 ттис.</c:v>
                </c:pt>
                <c:pt idx="5">
                  <c:v>Офіційні трансферти -          19 634,7 тис.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26449.1</c:v>
                </c:pt>
                <c:pt idx="1">
                  <c:v>5381.8</c:v>
                </c:pt>
                <c:pt idx="2">
                  <c:v>7342.6</c:v>
                </c:pt>
                <c:pt idx="3">
                  <c:v>5734.1</c:v>
                </c:pt>
                <c:pt idx="4">
                  <c:v>954.1</c:v>
                </c:pt>
                <c:pt idx="5">
                  <c:v>19634.7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B2A-4FAC-9D40-5A20B84E2A1A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1600" baseline="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600" baseline="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600" baseline="0"/>
            </a:pPr>
            <a:endParaRPr lang="en-US"/>
          </a:p>
        </c:txPr>
      </c:legendEntry>
      <c:legendEntry>
        <c:idx val="3"/>
        <c:txPr>
          <a:bodyPr/>
          <a:lstStyle/>
          <a:p>
            <a:pPr>
              <a:defRPr sz="1600" baseline="0"/>
            </a:pPr>
            <a:endParaRPr lang="en-US"/>
          </a:p>
        </c:txPr>
      </c:legendEntry>
      <c:legendEntry>
        <c:idx val="4"/>
        <c:txPr>
          <a:bodyPr/>
          <a:lstStyle/>
          <a:p>
            <a:pPr>
              <a:defRPr sz="1600" baseline="0"/>
            </a:pPr>
            <a:endParaRPr lang="en-US"/>
          </a:p>
        </c:txPr>
      </c:legendEntry>
      <c:layout>
        <c:manualLayout>
          <c:xMode val="edge"/>
          <c:yMode val="edge"/>
          <c:x val="0.60635481741750996"/>
          <c:y val="5.4272139077576019E-2"/>
          <c:w val="0.39364518258249048"/>
          <c:h val="0.88263342001984468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024711388294027"/>
          <c:y val="2.7612381785610159E-2"/>
          <c:w val="0.86975288611705981"/>
          <c:h val="0.6807876098820980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рік</c:v>
                </c:pt>
              </c:strCache>
            </c:strRef>
          </c:tx>
          <c:spPr>
            <a:effectLst>
              <a:outerShdw blurRad="50800" dist="50800" dir="5400000" algn="ctr" rotWithShape="0">
                <a:srgbClr val="000000">
                  <a:alpha val="92000"/>
                </a:srgbClr>
              </a:outerShdw>
            </a:effectLst>
            <a:scene3d>
              <a:camera prst="orthographicFront"/>
              <a:lightRig rig="threePt" dir="t"/>
            </a:scene3d>
            <a:sp3d prstMaterial="dkEdge">
              <a:bevelT w="88900"/>
              <a:bevelB w="95250"/>
            </a:sp3d>
          </c:spPr>
          <c:invertIfNegative val="0"/>
          <c:cat>
            <c:strRef>
              <c:f>Лист1!$A$2:$A$6</c:f>
              <c:strCache>
                <c:ptCount val="5"/>
                <c:pt idx="0">
                  <c:v>Податок з доходів</c:v>
                </c:pt>
                <c:pt idx="1">
                  <c:v>Акциз</c:v>
                </c:pt>
                <c:pt idx="2">
                  <c:v>Податок на майно</c:v>
                </c:pt>
                <c:pt idx="3">
                  <c:v>Земельний податок</c:v>
                </c:pt>
                <c:pt idx="4">
                  <c:v>Єдиний податок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26841.599999999988</c:v>
                </c:pt>
                <c:pt idx="1">
                  <c:v>5059.9000000000005</c:v>
                </c:pt>
                <c:pt idx="2">
                  <c:v>1793.3</c:v>
                </c:pt>
                <c:pt idx="3">
                  <c:v>6315.8</c:v>
                </c:pt>
                <c:pt idx="4">
                  <c:v>6261.6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9E-4C8D-B667-88D6F0187C0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рік</c:v>
                </c:pt>
              </c:strCache>
            </c:strRef>
          </c:tx>
          <c:spPr>
            <a:scene3d>
              <a:camera prst="orthographicFront"/>
              <a:lightRig rig="sunset" dir="t"/>
            </a:scene3d>
            <a:sp3d>
              <a:bevelT w="69850"/>
              <a:bevelB w="82550"/>
            </a:sp3d>
          </c:spPr>
          <c:invertIfNegative val="0"/>
          <c:cat>
            <c:strRef>
              <c:f>Лист1!$A$2:$A$6</c:f>
              <c:strCache>
                <c:ptCount val="5"/>
                <c:pt idx="0">
                  <c:v>Податок з доходів</c:v>
                </c:pt>
                <c:pt idx="1">
                  <c:v>Акциз</c:v>
                </c:pt>
                <c:pt idx="2">
                  <c:v>Податок на майно</c:v>
                </c:pt>
                <c:pt idx="3">
                  <c:v>Земельний податок</c:v>
                </c:pt>
                <c:pt idx="4">
                  <c:v>Єдиний податок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26449.1</c:v>
                </c:pt>
                <c:pt idx="1">
                  <c:v>5381.8</c:v>
                </c:pt>
                <c:pt idx="2">
                  <c:v>1327.7</c:v>
                </c:pt>
                <c:pt idx="3">
                  <c:v>5989.9</c:v>
                </c:pt>
                <c:pt idx="4">
                  <c:v>5734.1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69E-4C8D-B667-88D6F0187C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4832384"/>
        <c:axId val="164833920"/>
      </c:barChart>
      <c:catAx>
        <c:axId val="1648323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64833920"/>
        <c:crosses val="autoZero"/>
        <c:auto val="1"/>
        <c:lblAlgn val="ctr"/>
        <c:lblOffset val="100"/>
        <c:noMultiLvlLbl val="0"/>
      </c:catAx>
      <c:valAx>
        <c:axId val="16483392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 dirty="0" smtClean="0"/>
                  <a:t>тис. грн.</a:t>
                </a:r>
                <a:endParaRPr lang="ru-RU" dirty="0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600" baseline="0"/>
            </a:pPr>
            <a:endParaRPr lang="en-US"/>
          </a:p>
        </c:txPr>
        <c:crossAx val="164832384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600" baseline="0"/>
            </a:pPr>
            <a:endParaRPr lang="en-US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8.8890476983354061E-2"/>
          <c:y val="0.14031603000817691"/>
          <c:w val="0.55157066635625152"/>
          <c:h val="0.7227477697081918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</c:v>
                </c:pt>
              </c:strCache>
            </c:strRef>
          </c:tx>
          <c:explosion val="18"/>
          <c:dLbls>
            <c:dLbl>
              <c:idx val="0"/>
              <c:layout>
                <c:manualLayout>
                  <c:x val="-8.465549214170405E-2"/>
                  <c:y val="7.0033179862682371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 smtClean="0"/>
                      <a:t>10%</a:t>
                    </a:r>
                    <a:endParaRPr lang="en-US" sz="2000" b="1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125-443A-849D-E0ECC6C3938A}"/>
                </c:ext>
              </c:extLst>
            </c:dLbl>
            <c:dLbl>
              <c:idx val="1"/>
              <c:layout>
                <c:manualLayout>
                  <c:x val="-2.9629422249596388E-2"/>
                  <c:y val="-8.0807515226171966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 smtClean="0"/>
                      <a:t>46%</a:t>
                    </a:r>
                    <a:endParaRPr lang="en-US" sz="2000" b="1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125-443A-849D-E0ECC6C3938A}"/>
                </c:ext>
              </c:extLst>
            </c:dLbl>
            <c:dLbl>
              <c:idx val="2"/>
              <c:layout>
                <c:manualLayout>
                  <c:x val="3.7824794361186881E-3"/>
                  <c:y val="-3.8647072499472857E-3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 smtClean="0"/>
                      <a:t> 44%</a:t>
                    </a:r>
                    <a:endParaRPr lang="en-US" sz="2000" b="1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125-443A-849D-E0ECC6C3938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Податок на майно</c:v>
                </c:pt>
                <c:pt idx="1">
                  <c:v>Земельний податок</c:v>
                </c:pt>
                <c:pt idx="2">
                  <c:v>Єдиний податок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1327.7239999999999</c:v>
                </c:pt>
                <c:pt idx="1">
                  <c:v>5989.8560000000016</c:v>
                </c:pt>
                <c:pt idx="2">
                  <c:v>5734.0839999999998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125-443A-849D-E0ECC6C3938A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200"/>
        <c:holeSize val="50"/>
      </c:doughnutChart>
    </c:plotArea>
    <c:legend>
      <c:legendPos val="r"/>
      <c:legendEntry>
        <c:idx val="0"/>
        <c:txPr>
          <a:bodyPr/>
          <a:lstStyle/>
          <a:p>
            <a:pPr>
              <a:defRPr sz="14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4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400"/>
            </a:pPr>
            <a:endParaRPr lang="en-US"/>
          </a:p>
        </c:txPr>
      </c:legendEntry>
      <c:layout>
        <c:manualLayout>
          <c:xMode val="edge"/>
          <c:yMode val="edge"/>
          <c:x val="0.62517442434440784"/>
          <c:y val="3.379781455054829E-2"/>
          <c:w val="0.37342205828830605"/>
          <c:h val="0.96620218544945158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Єдиний податок з юридичних осіб</c:v>
                </c:pt>
                <c:pt idx="1">
                  <c:v>Єдиний податок з фізичих осіб</c:v>
                </c:pt>
                <c:pt idx="2">
                  <c:v>Єдиний податок із с/г виробників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277.89999999999986</c:v>
                </c:pt>
                <c:pt idx="1">
                  <c:v>4489.9000000000005</c:v>
                </c:pt>
                <c:pt idx="2">
                  <c:v>1493.8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93-42BC-AE10-C9F6FAFFF13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Єдиний податок з юридичних осіб</c:v>
                </c:pt>
                <c:pt idx="1">
                  <c:v>Єдиний податок з фізичих осіб</c:v>
                </c:pt>
                <c:pt idx="2">
                  <c:v>Єдиний податок із с/г виробників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386.3</c:v>
                </c:pt>
                <c:pt idx="1">
                  <c:v>4051.5</c:v>
                </c:pt>
                <c:pt idx="2">
                  <c:v>1296.3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293-42BC-AE10-C9F6FAFFF1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54975232"/>
        <c:axId val="154981120"/>
        <c:axId val="0"/>
      </c:bar3DChart>
      <c:catAx>
        <c:axId val="15497523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54981120"/>
        <c:crosses val="autoZero"/>
        <c:auto val="1"/>
        <c:lblAlgn val="ctr"/>
        <c:lblOffset val="100"/>
        <c:noMultiLvlLbl val="0"/>
      </c:catAx>
      <c:valAx>
        <c:axId val="154981120"/>
        <c:scaling>
          <c:orientation val="minMax"/>
        </c:scaling>
        <c:delete val="0"/>
        <c:axPos val="l"/>
        <c:majorGridlines>
          <c:spPr>
            <a:ln w="9525"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ru-RU" dirty="0" err="1" smtClean="0"/>
                  <a:t>тис.грн</a:t>
                </a:r>
                <a:r>
                  <a:rPr lang="ru-RU" dirty="0" smtClean="0"/>
                  <a:t>.</a:t>
                </a:r>
                <a:endParaRPr lang="ru-RU" dirty="0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15497523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4695702099737531E-2"/>
          <c:y val="9.6875000000000044E-2"/>
          <c:w val="0.5849074803149602"/>
          <c:h val="0.8750000000000003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Власні надходження бюджетних установ     -   1 124,2 тис.</c:v>
                </c:pt>
                <c:pt idx="1">
                  <c:v>Кошти від продажу землі - 585,8 тис.</c:v>
                </c:pt>
                <c:pt idx="2">
                  <c:v>Цільові фонди - 668,2 тис.</c:v>
                </c:pt>
                <c:pt idx="3">
                  <c:v>Інші - 18,1 тис.</c:v>
                </c:pt>
                <c:pt idx="4">
                  <c:v>Офіційні трансферти - 1 204,9 тис.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1124.2</c:v>
                </c:pt>
                <c:pt idx="1">
                  <c:v>585.79999999999995</c:v>
                </c:pt>
                <c:pt idx="2">
                  <c:v>668.2</c:v>
                </c:pt>
                <c:pt idx="3">
                  <c:v>18.100000000000001</c:v>
                </c:pt>
                <c:pt idx="4">
                  <c:v>1204.9000000000001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CDA-4E54-B8E2-AD6EC88DCCEF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6221555118110265"/>
          <c:y val="1.6631397637795281E-2"/>
          <c:w val="0.33778449015401529"/>
          <c:h val="0.92298720472440954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846675415573052"/>
          <c:y val="8.6866520525160557E-2"/>
          <c:w val="0.51806649168853891"/>
          <c:h val="0.82626695894967883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AB23-437F-A8D8-9AA7CC88130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AB23-437F-A8D8-9AA7CC88130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AB23-437F-A8D8-9AA7CC88130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AB23-437F-A8D8-9AA7CC88130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AB23-437F-A8D8-9AA7CC88130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AB23-437F-A8D8-9AA7CC881302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AB23-437F-A8D8-9AA7CC881302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AB23-437F-A8D8-9AA7CC881302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AB23-437F-A8D8-9AA7CC881302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3-AB23-437F-A8D8-9AA7CC881302}"/>
              </c:ext>
            </c:extLst>
          </c:dPt>
          <c:dLbls>
            <c:dLbl>
              <c:idx val="0"/>
              <c:layout>
                <c:manualLayout>
                  <c:x val="-1.9967410323709637E-2"/>
                  <c:y val="-0.1705662541494746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37B0335-0021-453A-A250-F3DEB71B0CE7}" type="CATEGORYNAME">
                      <a:rPr lang="ru-RU" sz="1600"/>
                      <a:pPr>
                        <a:defRPr sz="1600"/>
                      </a:pPr>
                      <a:t>[ИМЯ КАТЕГОРИИ]</a:t>
                    </a:fld>
                    <a:r>
                      <a:rPr lang="ru-RU" sz="1600" baseline="0" dirty="0"/>
                      <a:t>
</a:t>
                    </a:r>
                    <a:r>
                      <a:rPr lang="ru-RU" sz="1600" baseline="0" dirty="0" smtClean="0"/>
                      <a:t>34013,7 тис. </a:t>
                    </a:r>
                    <a:r>
                      <a:rPr lang="ru-RU" sz="1600" baseline="0" dirty="0" err="1" smtClean="0"/>
                      <a:t>грн</a:t>
                    </a:r>
                    <a:r>
                      <a:rPr lang="ru-RU" sz="1600" baseline="0" dirty="0" smtClean="0"/>
                      <a:t> </a:t>
                    </a:r>
                    <a:fld id="{DA6BF74A-33BF-4217-B380-F8B5DFAB0310}" type="PERCENTAGE">
                      <a:rPr lang="ru-RU" sz="1600" baseline="0" smtClean="0"/>
                      <a:pPr>
                        <a:defRPr sz="1600"/>
                      </a:pPr>
                      <a:t>[ПРОЦЕНТ]</a:t>
                    </a:fld>
                    <a:endParaRPr lang="ru-RU" sz="1600" baseline="0" dirty="0" smtClean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B23-437F-A8D8-9AA7CC881302}"/>
                </c:ext>
              </c:extLst>
            </c:dLbl>
            <c:dLbl>
              <c:idx val="1"/>
              <c:layout>
                <c:manualLayout>
                  <c:x val="0.11388888888888889"/>
                  <c:y val="-9.082099246920075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AE743B8-1DC1-4EBB-9922-2A0A33559E27}" type="CATEGORYNAME">
                      <a:rPr lang="ru-RU" sz="1600" smtClean="0">
                        <a:solidFill>
                          <a:schemeClr val="tx1"/>
                        </a:solidFill>
                      </a:rPr>
                      <a:pPr>
                        <a:defRPr sz="1600"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sz="1600" baseline="0" dirty="0" smtClean="0">
                        <a:solidFill>
                          <a:schemeClr val="tx1"/>
                        </a:solidFill>
                      </a:rPr>
                      <a:t>
10876,9 тис. грн. </a:t>
                    </a:r>
                    <a:fld id="{7E77F123-F7D1-410A-AE1D-D34809243320}" type="PERCENTAGE">
                      <a:rPr lang="ru-RU" sz="1600" baseline="0" smtClean="0">
                        <a:solidFill>
                          <a:schemeClr val="tx1"/>
                        </a:solidFill>
                      </a:rPr>
                      <a:pPr>
                        <a:defRPr sz="1600">
                          <a:solidFill>
                            <a:schemeClr val="accent1"/>
                          </a:solidFill>
                        </a:defRPr>
                      </a:pPr>
                      <a:t>[ПРОЦЕНТ]</a:t>
                    </a:fld>
                    <a:endParaRPr lang="ru-RU" sz="1600" baseline="0" dirty="0" smtClean="0">
                      <a:solidFill>
                        <a:schemeClr val="tx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B23-437F-A8D8-9AA7CC881302}"/>
                </c:ext>
              </c:extLst>
            </c:dLbl>
            <c:dLbl>
              <c:idx val="2"/>
              <c:layout>
                <c:manualLayout>
                  <c:x val="-3.8888888888888903E-2"/>
                  <c:y val="7.974526168027382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E4D5EFE-8E6D-4701-A99C-24FA4E0F5944}" type="CATEGORYNAME">
                      <a:rPr lang="ru-RU" sz="1600"/>
                      <a:pPr>
                        <a:defRPr sz="1600"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sz="1600" baseline="0" dirty="0"/>
                      <a:t>
</a:t>
                    </a:r>
                    <a:r>
                      <a:rPr lang="ru-RU" sz="1600" baseline="0" dirty="0" smtClean="0"/>
                      <a:t>1650,3 тис. грн. </a:t>
                    </a:r>
                    <a:fld id="{600212FF-C9FD-4AD9-A4A2-B584315E2386}" type="PERCENTAGE">
                      <a:rPr lang="ru-RU" sz="1600" baseline="0" smtClean="0"/>
                      <a:pPr>
                        <a:defRPr sz="1600">
                          <a:solidFill>
                            <a:schemeClr val="accent1"/>
                          </a:solidFill>
                        </a:defRPr>
                      </a:pPr>
                      <a:t>[ПРОЦЕНТ]</a:t>
                    </a:fld>
                    <a:endParaRPr lang="ru-RU" sz="1600" baseline="0" dirty="0" smtClean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AB23-437F-A8D8-9AA7CC881302}"/>
                </c:ext>
              </c:extLst>
            </c:dLbl>
            <c:dLbl>
              <c:idx val="3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AAF7513-B24B-48EB-B06E-FCA4E1BCFCCA}" type="CATEGORYNAME">
                      <a:rPr lang="ru-RU" sz="1600"/>
                      <a:pPr>
                        <a:defRPr sz="1600"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sz="1600" baseline="0" dirty="0"/>
                      <a:t>
</a:t>
                    </a:r>
                    <a:r>
                      <a:rPr lang="ru-RU" sz="1600" baseline="0" dirty="0" smtClean="0"/>
                      <a:t>333,7 тис. грн. </a:t>
                    </a:r>
                    <a:fld id="{A7083B40-A101-4B07-85B6-8ACD7359A3C5}" type="PERCENTAGE">
                      <a:rPr lang="ru-RU" sz="1600" baseline="0" smtClean="0"/>
                      <a:pPr>
                        <a:defRPr sz="1600">
                          <a:solidFill>
                            <a:schemeClr val="accent1"/>
                          </a:solidFill>
                        </a:defRPr>
                      </a:pPr>
                      <a:t>[ПРОЦЕНТ]</a:t>
                    </a:fld>
                    <a:endParaRPr lang="ru-RU" sz="1600" baseline="0" dirty="0" smtClean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AB23-437F-A8D8-9AA7CC881302}"/>
                </c:ext>
              </c:extLst>
            </c:dLbl>
            <c:dLbl>
              <c:idx val="4"/>
              <c:layout>
                <c:manualLayout>
                  <c:x val="-1.1805500874890643E-2"/>
                  <c:y val="-8.8605846311415368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F58420A4-94F7-4784-AF2B-F15D292D5949}" type="CATEGORYNAME">
                      <a:rPr lang="ru-RU" sz="1600"/>
                      <a:pPr>
                        <a:defRPr sz="1600"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sz="1600" baseline="0" dirty="0"/>
                      <a:t>
</a:t>
                    </a:r>
                    <a:r>
                      <a:rPr lang="ru-RU" sz="1600" baseline="0" dirty="0" smtClean="0"/>
                      <a:t>1076,9 тис. грн. </a:t>
                    </a:r>
                    <a:fld id="{2C4FFAA4-EAEF-4361-8BDC-99968F3A17EF}" type="PERCENTAGE">
                      <a:rPr lang="ru-RU" sz="1600" baseline="0" smtClean="0"/>
                      <a:pPr>
                        <a:defRPr sz="1600">
                          <a:solidFill>
                            <a:schemeClr val="accent1"/>
                          </a:solidFill>
                        </a:defRPr>
                      </a:pPr>
                      <a:t>[ПРОЦЕНТ]</a:t>
                    </a:fld>
                    <a:endParaRPr lang="ru-RU" sz="1600" baseline="0" dirty="0" smtClean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845833333333334"/>
                      <c:h val="0.1364308518580018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AB23-437F-A8D8-9AA7CC881302}"/>
                </c:ext>
              </c:extLst>
            </c:dLbl>
            <c:dLbl>
              <c:idx val="5"/>
              <c:layout>
                <c:manualLayout>
                  <c:x val="2.7777777777777649E-3"/>
                  <c:y val="-2.6581753893424608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EA4A42BF-3699-4BA8-957B-8C28FAC58333}" type="CATEGORYNAME">
                      <a:rPr lang="ru-RU" sz="1600"/>
                      <a:pPr>
                        <a:defRPr sz="1600"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sz="1600" baseline="0" dirty="0"/>
                      <a:t>
</a:t>
                    </a:r>
                    <a:r>
                      <a:rPr lang="ru-RU" sz="1600" baseline="0" dirty="0" smtClean="0"/>
                      <a:t>7800 тис. грн.</a:t>
                    </a:r>
                    <a:fld id="{E9BFA113-E89B-468B-891A-45D95A936921}" type="PERCENTAGE">
                      <a:rPr lang="ru-RU" sz="1600" baseline="0" smtClean="0"/>
                      <a:pPr>
                        <a:defRPr sz="1600">
                          <a:solidFill>
                            <a:schemeClr val="accent1"/>
                          </a:solidFill>
                        </a:defRPr>
                      </a:pPr>
                      <a:t>[ПРОЦЕНТ]</a:t>
                    </a:fld>
                    <a:endParaRPr lang="ru-RU" sz="1600" baseline="0" dirty="0" smtClean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AB23-437F-A8D8-9AA7CC881302}"/>
                </c:ext>
              </c:extLst>
            </c:dLbl>
            <c:dLbl>
              <c:idx val="6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D41CF7B2-F76D-4D88-AA8E-3D0B2C5B235B}" type="CATEGORYNAME">
                      <a:rPr lang="ru-RU" sz="1600"/>
                      <a:pPr>
                        <a:defRPr sz="1600"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sz="1600" baseline="0" dirty="0"/>
                      <a:t>
</a:t>
                    </a:r>
                    <a:r>
                      <a:rPr lang="ru-RU" sz="1600" baseline="0" dirty="0" smtClean="0"/>
                      <a:t>798 тис. грн.</a:t>
                    </a:r>
                    <a:fld id="{BC06012E-6BFD-40CD-9B86-E905652D1AAB}" type="PERCENTAGE">
                      <a:rPr lang="ru-RU" sz="1600" baseline="0" smtClean="0"/>
                      <a:pPr>
                        <a:defRPr sz="1600">
                          <a:solidFill>
                            <a:schemeClr val="accent1"/>
                          </a:solidFill>
                        </a:defRPr>
                      </a:pPr>
                      <a:t>[ПРОЦЕНТ]</a:t>
                    </a:fld>
                    <a:endParaRPr lang="ru-RU" sz="1600" baseline="0" dirty="0" smtClean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D-AB23-437F-A8D8-9AA7CC881302}"/>
                </c:ext>
              </c:extLst>
            </c:dLbl>
            <c:dLbl>
              <c:idx val="7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C6600F0-E3D1-4D78-BD64-2585CFAECE14}" type="CATEGORYNAME">
                      <a:rPr lang="ru-RU" sz="1600"/>
                      <a:pPr>
                        <a:defRPr sz="1600"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sz="1600" baseline="0" dirty="0"/>
                      <a:t>
</a:t>
                    </a:r>
                    <a:r>
                      <a:rPr lang="ru-RU" sz="1600" baseline="0" dirty="0" smtClean="0"/>
                      <a:t>7804,3 тис. </a:t>
                    </a:r>
                    <a:r>
                      <a:rPr lang="ru-RU" sz="1600" baseline="0" dirty="0" err="1" smtClean="0"/>
                      <a:t>грн</a:t>
                    </a:r>
                    <a:r>
                      <a:rPr lang="ru-RU" sz="1600" baseline="0" dirty="0" smtClean="0"/>
                      <a:t> </a:t>
                    </a:r>
                    <a:fld id="{DD1749E5-92CD-4EA9-BD6F-B084C967253E}" type="PERCENTAGE">
                      <a:rPr lang="ru-RU" sz="1600" baseline="0" smtClean="0"/>
                      <a:pPr>
                        <a:defRPr sz="1600">
                          <a:solidFill>
                            <a:schemeClr val="accent1"/>
                          </a:solidFill>
                        </a:defRPr>
                      </a:pPr>
                      <a:t>[ПРОЦЕНТ]</a:t>
                    </a:fld>
                    <a:endParaRPr lang="ru-RU" sz="1600" baseline="0" dirty="0" smtClean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F-AB23-437F-A8D8-9AA7CC881302}"/>
                </c:ext>
              </c:extLst>
            </c:dLbl>
            <c:dLbl>
              <c:idx val="8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4358ABC-C870-4EC2-89F6-14B1985FF491}" type="CATEGORYNAME">
                      <a:rPr lang="ru-RU" sz="1600"/>
                      <a:pPr>
                        <a:defRPr sz="1600"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sz="1600" baseline="0" dirty="0"/>
                      <a:t>
</a:t>
                    </a:r>
                    <a:r>
                      <a:rPr lang="ru-RU" sz="1600" baseline="0" dirty="0" smtClean="0"/>
                      <a:t>3326,6 тис. </a:t>
                    </a:r>
                    <a:r>
                      <a:rPr lang="ru-RU" sz="1600" baseline="0" dirty="0" err="1" smtClean="0"/>
                      <a:t>грн</a:t>
                    </a:r>
                    <a:r>
                      <a:rPr lang="ru-RU" sz="1600" baseline="0" dirty="0" smtClean="0"/>
                      <a:t> </a:t>
                    </a:r>
                    <a:fld id="{3CC38799-4CCE-48DD-A760-3EA364201194}" type="PERCENTAGE">
                      <a:rPr lang="ru-RU" sz="1600" baseline="0" smtClean="0"/>
                      <a:pPr>
                        <a:defRPr sz="1600">
                          <a:solidFill>
                            <a:schemeClr val="accent1"/>
                          </a:solidFill>
                        </a:defRPr>
                      </a:pPr>
                      <a:t>[ПРОЦЕНТ]</a:t>
                    </a:fld>
                    <a:endParaRPr lang="ru-RU" sz="1600" baseline="0" dirty="0" smtClean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1-AB23-437F-A8D8-9AA7CC881302}"/>
                </c:ext>
              </c:extLst>
            </c:dLbl>
            <c:dLbl>
              <c:idx val="9"/>
              <c:layout>
                <c:manualLayout>
                  <c:x val="0.125"/>
                  <c:y val="6.6454384733561521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032EBF7F-DFDF-4BE0-9FED-0CE8CB0961B7}" type="CATEGORYNAME">
                      <a:rPr lang="ru-RU" sz="1600"/>
                      <a:pPr>
                        <a:defRPr sz="1600"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sz="1600" baseline="0" dirty="0"/>
                      <a:t>
</a:t>
                    </a:r>
                    <a:r>
                      <a:rPr lang="ru-RU" sz="1600" baseline="0" dirty="0" smtClean="0"/>
                      <a:t>1047,1 тис. </a:t>
                    </a:r>
                    <a:r>
                      <a:rPr lang="ru-RU" sz="1600" baseline="0" dirty="0" err="1" smtClean="0"/>
                      <a:t>грн</a:t>
                    </a:r>
                    <a:r>
                      <a:rPr lang="ru-RU" sz="1600" baseline="0" dirty="0" smtClean="0"/>
                      <a:t> </a:t>
                    </a:r>
                    <a:fld id="{1BDCA527-2693-41BF-9233-DD09A7D217FA}" type="PERCENTAGE">
                      <a:rPr lang="ru-RU" sz="1600" baseline="0" smtClean="0"/>
                      <a:pPr>
                        <a:defRPr sz="1600">
                          <a:solidFill>
                            <a:schemeClr val="accent1"/>
                          </a:solidFill>
                        </a:defRPr>
                      </a:pPr>
                      <a:t>[ПРОЦЕНТ]</a:t>
                    </a:fld>
                    <a:endParaRPr lang="ru-RU" sz="1600" baseline="0" dirty="0" smtClean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3-AB23-437F-A8D8-9AA7CC8813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Лист1!$M$6:$M$15</c:f>
              <c:strCache>
                <c:ptCount val="10"/>
                <c:pt idx="0">
                  <c:v>Освіта</c:v>
                </c:pt>
                <c:pt idx="1">
                  <c:v>Державне управління</c:v>
                </c:pt>
                <c:pt idx="2">
                  <c:v>Культура</c:v>
                </c:pt>
                <c:pt idx="3">
                  <c:v>Соціальний захист</c:v>
                </c:pt>
                <c:pt idx="4">
                  <c:v>Фізична культура і спорт</c:v>
                </c:pt>
                <c:pt idx="5">
                  <c:v>Ремонт та утримання доріг</c:v>
                </c:pt>
                <c:pt idx="6">
                  <c:v>Будівництво та регіональний розвиток</c:v>
                </c:pt>
                <c:pt idx="7">
                  <c:v>ЖКГ</c:v>
                </c:pt>
                <c:pt idx="8">
                  <c:v>Трансферти іншим бюджетам</c:v>
                </c:pt>
                <c:pt idx="9">
                  <c:v>Інші видатки</c:v>
                </c:pt>
              </c:strCache>
            </c:strRef>
          </c:cat>
          <c:val>
            <c:numRef>
              <c:f>Лист1!$N$6:$N$15</c:f>
              <c:numCache>
                <c:formatCode>General</c:formatCode>
                <c:ptCount val="10"/>
                <c:pt idx="0">
                  <c:v>34013.699999999997</c:v>
                </c:pt>
                <c:pt idx="1">
                  <c:v>10876.9</c:v>
                </c:pt>
                <c:pt idx="2">
                  <c:v>1650.3</c:v>
                </c:pt>
                <c:pt idx="3">
                  <c:v>333.7</c:v>
                </c:pt>
                <c:pt idx="4">
                  <c:v>1076.9000000000001</c:v>
                </c:pt>
                <c:pt idx="5">
                  <c:v>7800</c:v>
                </c:pt>
                <c:pt idx="6">
                  <c:v>798</c:v>
                </c:pt>
                <c:pt idx="7">
                  <c:v>7804.3</c:v>
                </c:pt>
                <c:pt idx="8">
                  <c:v>3326.6</c:v>
                </c:pt>
                <c:pt idx="9">
                  <c:v>1037.0999999999999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AB23-437F-A8D8-9AA7CC881302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EF54-4751-8857-1BDDD460A79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EF54-4751-8857-1BDDD460A79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EF54-4751-8857-1BDDD460A79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EF54-4751-8857-1BDDD460A79C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EF54-4751-8857-1BDDD460A79C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EF54-4751-8857-1BDDD460A79C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EF54-4751-8857-1BDDD460A79C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EF54-4751-8857-1BDDD460A79C}"/>
              </c:ext>
            </c:extLst>
          </c:dPt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069FF541-A597-4426-8B6C-20288AB512BA}" type="CATEGORYNAME">
                      <a:rPr lang="ru-RU" sz="1400"/>
                      <a:pPr>
                        <a:defRPr sz="1400"/>
                      </a:pPr>
                      <a:t>[ИМЯ КАТЕГОРИИ]</a:t>
                    </a:fld>
                    <a:r>
                      <a:rPr lang="ru-RU" sz="1400" baseline="0" dirty="0"/>
                      <a:t>
</a:t>
                    </a:r>
                    <a:r>
                      <a:rPr lang="ru-RU" sz="1400" baseline="0" dirty="0" smtClean="0"/>
                      <a:t>36610,8 тис. грн.</a:t>
                    </a:r>
                    <a:fld id="{59BBAFF5-1A51-450F-8498-01EF8A2D1CF0}" type="PERCENTAGE">
                      <a:rPr lang="ru-RU" sz="1400" baseline="0" smtClean="0"/>
                      <a:pPr>
                        <a:defRPr sz="1400"/>
                      </a:pPr>
                      <a:t>[ПРОЦЕНТ]</a:t>
                    </a:fld>
                    <a:endParaRPr lang="ru-RU" sz="1400" baseline="0" dirty="0" smtClean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EF54-4751-8857-1BDDD460A79C}"/>
                </c:ext>
              </c:extLst>
            </c:dLbl>
            <c:dLbl>
              <c:idx val="1"/>
              <c:layout>
                <c:manualLayout>
                  <c:x val="0.15992808708636894"/>
                  <c:y val="9.2485918611782854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5344608-1B6B-47A0-ACE8-49C841F5D148}" type="CATEGORYNAME">
                      <a:rPr lang="ru-RU" sz="1400"/>
                      <a:pPr>
                        <a:defRPr sz="1400"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sz="1400" baseline="0" dirty="0"/>
                      <a:t>
</a:t>
                    </a:r>
                    <a:r>
                      <a:rPr lang="ru-RU" sz="1400" baseline="0" dirty="0" smtClean="0"/>
                      <a:t>3229,8 тис. </a:t>
                    </a:r>
                    <a:r>
                      <a:rPr lang="ru-RU" sz="1400" baseline="0" dirty="0" err="1" smtClean="0"/>
                      <a:t>грн</a:t>
                    </a:r>
                    <a:r>
                      <a:rPr lang="ru-RU" sz="1400" baseline="0" dirty="0" smtClean="0"/>
                      <a:t> </a:t>
                    </a:r>
                    <a:fld id="{25811324-F7A5-4D55-9B2C-9E6063847448}" type="PERCENTAGE">
                      <a:rPr lang="ru-RU" sz="1400" baseline="0" smtClean="0"/>
                      <a:pPr>
                        <a:defRPr sz="1400">
                          <a:solidFill>
                            <a:schemeClr val="accent1"/>
                          </a:solidFill>
                        </a:defRPr>
                      </a:pPr>
                      <a:t>[ПРОЦЕНТ]</a:t>
                    </a:fld>
                    <a:endParaRPr lang="ru-RU" sz="1400" baseline="0" dirty="0" smtClean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EF54-4751-8857-1BDDD460A79C}"/>
                </c:ext>
              </c:extLst>
            </c:dLbl>
            <c:dLbl>
              <c:idx val="2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DBE99FC8-63C6-4771-9275-F458940F595C}" type="CATEGORYNAME">
                      <a:rPr lang="ru-RU" sz="1400"/>
                      <a:pPr>
                        <a:defRPr sz="1400"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sz="1400" baseline="0" dirty="0"/>
                      <a:t>
</a:t>
                    </a:r>
                    <a:r>
                      <a:rPr lang="ru-RU" sz="1400" baseline="0" dirty="0" smtClean="0"/>
                      <a:t>884 тис. грн. </a:t>
                    </a:r>
                    <a:fld id="{07703D45-ACC2-4054-9B78-DAEDBF616ABA}" type="PERCENTAGE">
                      <a:rPr lang="ru-RU" sz="1400" baseline="0" smtClean="0"/>
                      <a:pPr>
                        <a:defRPr sz="1400">
                          <a:solidFill>
                            <a:schemeClr val="accent1"/>
                          </a:solidFill>
                        </a:defRPr>
                      </a:pPr>
                      <a:t>[ПРОЦЕНТ]</a:t>
                    </a:fld>
                    <a:endParaRPr lang="ru-RU" sz="1400" baseline="0" dirty="0" smtClean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EF54-4751-8857-1BDDD460A79C}"/>
                </c:ext>
              </c:extLst>
            </c:dLbl>
            <c:dLbl>
              <c:idx val="3"/>
              <c:layout>
                <c:manualLayout>
                  <c:x val="8.9679301169926506E-3"/>
                  <c:y val="-2.4160177027515331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70C82F3-DF31-44EF-91F9-2AE704331CDA}" type="CATEGORYNAME">
                      <a:rPr lang="ru-RU" sz="1400"/>
                      <a:pPr>
                        <a:defRPr sz="1400"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sz="1400" baseline="0" dirty="0"/>
                      <a:t>
</a:t>
                    </a:r>
                    <a:r>
                      <a:rPr lang="ru-RU" sz="1400" baseline="0" dirty="0" smtClean="0"/>
                      <a:t>10041,7 тис. грн. </a:t>
                    </a:r>
                    <a:fld id="{7C6EF485-BBDE-4D1C-A573-638FF4C9A589}" type="PERCENTAGE">
                      <a:rPr lang="ru-RU" sz="1400" baseline="0" smtClean="0"/>
                      <a:pPr>
                        <a:defRPr sz="1400">
                          <a:solidFill>
                            <a:schemeClr val="accent1"/>
                          </a:solidFill>
                        </a:defRPr>
                      </a:pPr>
                      <a:t>[ПРОЦЕНТ]</a:t>
                    </a:fld>
                    <a:endParaRPr lang="ru-RU" sz="1400" baseline="0" dirty="0" smtClean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EF54-4751-8857-1BDDD460A79C}"/>
                </c:ext>
              </c:extLst>
            </c:dLbl>
            <c:dLbl>
              <c:idx val="4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0648663-9AF4-48E9-92C0-0A890A49EC4F}" type="CATEGORYNAME">
                      <a:rPr lang="ru-RU" sz="1400"/>
                      <a:pPr>
                        <a:defRPr sz="1400"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sz="1400" baseline="0" dirty="0"/>
                      <a:t>
</a:t>
                    </a:r>
                    <a:r>
                      <a:rPr lang="ru-RU" sz="1400" baseline="0" dirty="0" smtClean="0"/>
                      <a:t>347 тис. грн. </a:t>
                    </a:r>
                    <a:fld id="{6E9B8E5D-7B69-4D84-A1E4-E5419AE84498}" type="PERCENTAGE">
                      <a:rPr lang="ru-RU" sz="1400" baseline="0" smtClean="0"/>
                      <a:pPr>
                        <a:defRPr sz="1400">
                          <a:solidFill>
                            <a:schemeClr val="accent1"/>
                          </a:solidFill>
                        </a:defRPr>
                      </a:pPr>
                      <a:t>[ПРОЦЕНТ]</a:t>
                    </a:fld>
                    <a:endParaRPr lang="ru-RU" sz="1400" baseline="0" dirty="0" smtClean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EF54-4751-8857-1BDDD460A79C}"/>
                </c:ext>
              </c:extLst>
            </c:dLbl>
            <c:dLbl>
              <c:idx val="5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D209ADB9-7482-404B-A4B7-2A8B445686C7}" type="CATEGORYNAME">
                      <a:rPr lang="ru-RU" sz="1400"/>
                      <a:pPr>
                        <a:defRPr sz="1400"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sz="1400" baseline="0" dirty="0"/>
                      <a:t>
</a:t>
                    </a:r>
                    <a:r>
                      <a:rPr lang="ru-RU" sz="1400" baseline="0" dirty="0" smtClean="0"/>
                      <a:t>11232,9 тис. грн. </a:t>
                    </a:r>
                    <a:fld id="{C2A9B23B-F735-4996-9584-982B88D80081}" type="PERCENTAGE">
                      <a:rPr lang="ru-RU" sz="1400" baseline="0" smtClean="0"/>
                      <a:pPr>
                        <a:defRPr sz="1400">
                          <a:solidFill>
                            <a:schemeClr val="accent1"/>
                          </a:solidFill>
                        </a:defRPr>
                      </a:pPr>
                      <a:t>[ПРОЦЕНТ]</a:t>
                    </a:fld>
                    <a:endParaRPr lang="ru-RU" sz="1400" baseline="0" dirty="0" smtClean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EF54-4751-8857-1BDDD460A79C}"/>
                </c:ext>
              </c:extLst>
            </c:dLbl>
            <c:dLbl>
              <c:idx val="6"/>
              <c:layout>
                <c:manualLayout>
                  <c:x val="-3.7366375487469405E-2"/>
                  <c:y val="2.4160177027514447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A2E8D53E-7887-4043-9800-214B38588F1E}" type="CATEGORYNAME">
                      <a:rPr lang="ru-RU" sz="1400"/>
                      <a:pPr>
                        <a:defRPr sz="1400"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sz="1400" baseline="0" dirty="0"/>
                      <a:t>
</a:t>
                    </a:r>
                    <a:r>
                      <a:rPr lang="ru-RU" sz="1400" baseline="0" dirty="0" smtClean="0"/>
                      <a:t>6232,2 тис. грн. </a:t>
                    </a:r>
                    <a:fld id="{1391E7EE-0198-4B02-BD4E-56CD2D9CC0F5}" type="PERCENTAGE">
                      <a:rPr lang="ru-RU" sz="1400" baseline="0" smtClean="0"/>
                      <a:pPr>
                        <a:defRPr sz="1400">
                          <a:solidFill>
                            <a:schemeClr val="accent1"/>
                          </a:solidFill>
                        </a:defRPr>
                      </a:pPr>
                      <a:t>[ПРОЦЕНТ]</a:t>
                    </a:fld>
                    <a:endParaRPr lang="ru-RU" sz="1400" baseline="0" dirty="0" smtClean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D-EF54-4751-8857-1BDDD460A79C}"/>
                </c:ext>
              </c:extLst>
            </c:dLbl>
            <c:dLbl>
              <c:idx val="7"/>
              <c:layout>
                <c:manualLayout>
                  <c:x val="2.9893100389974956E-3"/>
                  <c:y val="0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5E7691C-C28E-4F85-B596-FEB1FC2EF146}" type="CATEGORYNAME">
                      <a:rPr lang="ru-RU" sz="1400" dirty="0"/>
                      <a:pPr>
                        <a:defRPr sz="1400"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sz="1400" baseline="0" dirty="0"/>
                      <a:t>
</a:t>
                    </a:r>
                    <a:r>
                      <a:rPr lang="ru-RU" sz="1400" baseline="0" dirty="0" smtClean="0"/>
                      <a:t>139 тис. грн. </a:t>
                    </a:r>
                    <a:fld id="{183582A7-1A55-496B-88EE-D93F7E387684}" type="PERCENTAGE">
                      <a:rPr lang="ru-RU" sz="1400" baseline="0" smtClean="0"/>
                      <a:pPr>
                        <a:defRPr sz="1400">
                          <a:solidFill>
                            <a:schemeClr val="accent1"/>
                          </a:solidFill>
                        </a:defRPr>
                      </a:pPr>
                      <a:t>[ПРОЦЕНТ]</a:t>
                    </a:fld>
                    <a:endParaRPr lang="ru-RU" sz="1400" baseline="0" dirty="0" smtClean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F-EF54-4751-8857-1BDDD460A79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Лист1!$G$6:$G$13</c:f>
              <c:strCache>
                <c:ptCount val="8"/>
                <c:pt idx="0">
                  <c:v>Заробітня плата з нарахуванням</c:v>
                </c:pt>
                <c:pt idx="1">
                  <c:v>Оплата енергоносіїв</c:v>
                </c:pt>
                <c:pt idx="2">
                  <c:v>Харчування</c:v>
                </c:pt>
                <c:pt idx="3">
                  <c:v>Капітальні видатки</c:v>
                </c:pt>
                <c:pt idx="4">
                  <c:v>Соціальне забезпечення</c:v>
                </c:pt>
                <c:pt idx="5">
                  <c:v>Трансферти іншим бюджетам</c:v>
                </c:pt>
                <c:pt idx="6">
                  <c:v>Інші видатки</c:v>
                </c:pt>
                <c:pt idx="7">
                  <c:v>Медикаменти </c:v>
                </c:pt>
              </c:strCache>
            </c:strRef>
          </c:cat>
          <c:val>
            <c:numRef>
              <c:f>Лист1!$H$6:$H$13</c:f>
              <c:numCache>
                <c:formatCode>General</c:formatCode>
                <c:ptCount val="8"/>
                <c:pt idx="0">
                  <c:v>36610.800000000003</c:v>
                </c:pt>
                <c:pt idx="1">
                  <c:v>3229.8</c:v>
                </c:pt>
                <c:pt idx="2">
                  <c:v>884</c:v>
                </c:pt>
                <c:pt idx="3">
                  <c:v>10041.700000000001</c:v>
                </c:pt>
                <c:pt idx="4">
                  <c:v>347</c:v>
                </c:pt>
                <c:pt idx="5">
                  <c:v>11232.9</c:v>
                </c:pt>
                <c:pt idx="6">
                  <c:v>6232.2</c:v>
                </c:pt>
                <c:pt idx="7">
                  <c:v>139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EF54-4751-8857-1BDDD460A79C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0EEA74-10B7-486C-8A3B-7E47FD1F9F6D}" type="doc">
      <dgm:prSet loTypeId="urn:microsoft.com/office/officeart/2005/8/layout/chevron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614622B-3E9D-4876-BC1A-65F4B0DCE905}">
      <dgm:prSet phldrT="[Текст]" custT="1"/>
      <dgm:spPr/>
      <dgm:t>
        <a:bodyPr/>
        <a:lstStyle/>
        <a:p>
          <a:r>
            <a: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45 </a:t>
          </a:r>
          <a:r>
            <a:rPr lang="uk-UA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8</a:t>
          </a:r>
          <a:r>
            <a: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61,7</a:t>
          </a:r>
          <a:r>
            <a:rPr lang="uk-UA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b="1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тис.грн</a:t>
          </a:r>
          <a:r>
            <a:rPr lang="uk-UA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uk-UA" sz="1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>
          <a:r>
            <a:rPr lang="uk-UA" sz="1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101,8% до плану</a:t>
          </a:r>
          <a:endParaRPr lang="ru-RU" sz="16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CE56510-451F-486F-A4ED-C948AB47B4E2}" type="parTrans" cxnId="{08551E00-7CA1-49A4-9EA5-EE1AF2B16C3A}">
      <dgm:prSet/>
      <dgm:spPr/>
      <dgm:t>
        <a:bodyPr/>
        <a:lstStyle/>
        <a:p>
          <a:endParaRPr lang="ru-RU"/>
        </a:p>
      </dgm:t>
    </dgm:pt>
    <dgm:pt modelId="{616F0195-718E-463F-98A3-C7CAB01AC309}" type="sibTrans" cxnId="{08551E00-7CA1-49A4-9EA5-EE1AF2B16C3A}">
      <dgm:prSet/>
      <dgm:spPr/>
      <dgm:t>
        <a:bodyPr/>
        <a:lstStyle/>
        <a:p>
          <a:endParaRPr lang="ru-RU"/>
        </a:p>
      </dgm:t>
    </dgm:pt>
    <dgm:pt modelId="{1326A3F0-40AE-4E98-BC7C-1A65407B87D0}">
      <dgm:prSet phldrT="[Текст]" custT="1"/>
      <dgm:spPr/>
      <dgm:t>
        <a:bodyPr/>
        <a:lstStyle/>
        <a:p>
          <a:r>
            <a:rPr lang="uk-UA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20 839,6 </a:t>
          </a:r>
          <a:r>
            <a:rPr lang="uk-UA" sz="2000" b="1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тис.грн</a:t>
          </a:r>
          <a:r>
            <a:rPr lang="uk-UA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.</a:t>
          </a:r>
        </a:p>
        <a:p>
          <a:r>
            <a:rPr lang="uk-UA" sz="1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99,8% до плану</a:t>
          </a:r>
        </a:p>
      </dgm:t>
    </dgm:pt>
    <dgm:pt modelId="{5389C402-60E0-453B-BAF6-28B17A652655}" type="parTrans" cxnId="{C39F0AB8-620C-411E-8F67-257C3E20BFD6}">
      <dgm:prSet/>
      <dgm:spPr/>
      <dgm:t>
        <a:bodyPr/>
        <a:lstStyle/>
        <a:p>
          <a:endParaRPr lang="ru-RU"/>
        </a:p>
      </dgm:t>
    </dgm:pt>
    <dgm:pt modelId="{F624C996-01EC-4992-B121-898B9A294577}" type="sibTrans" cxnId="{C39F0AB8-620C-411E-8F67-257C3E20BFD6}">
      <dgm:prSet/>
      <dgm:spPr/>
      <dgm:t>
        <a:bodyPr/>
        <a:lstStyle/>
        <a:p>
          <a:endParaRPr lang="ru-RU"/>
        </a:p>
      </dgm:t>
    </dgm:pt>
    <dgm:pt modelId="{2F42491F-F691-4EB4-B1F3-C4C873446E78}">
      <dgm:prSet phldrT="[Текст]" custT="1"/>
      <dgm:spPr/>
      <dgm:t>
        <a:bodyPr/>
        <a:lstStyle/>
        <a:p>
          <a:r>
            <a:rPr lang="uk-UA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2 396,3 </a:t>
          </a:r>
          <a:r>
            <a:rPr lang="uk-UA" sz="2000" b="1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тис.грн</a:t>
          </a:r>
          <a:r>
            <a:rPr lang="uk-UA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.</a:t>
          </a:r>
        </a:p>
        <a:p>
          <a:r>
            <a:rPr lang="uk-UA" sz="1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75,5% до плану</a:t>
          </a:r>
          <a:endParaRPr lang="ru-RU" sz="16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9939315-029A-43D0-9A50-E58D97C48887}" type="parTrans" cxnId="{B77EC81F-AF3B-4D3B-8E25-BCCBF1B424F1}">
      <dgm:prSet/>
      <dgm:spPr/>
      <dgm:t>
        <a:bodyPr/>
        <a:lstStyle/>
        <a:p>
          <a:endParaRPr lang="ru-RU"/>
        </a:p>
      </dgm:t>
    </dgm:pt>
    <dgm:pt modelId="{31FF3B05-9D88-4BB5-8C23-F6C46BC03FDD}" type="sibTrans" cxnId="{B77EC81F-AF3B-4D3B-8E25-BCCBF1B424F1}">
      <dgm:prSet/>
      <dgm:spPr/>
      <dgm:t>
        <a:bodyPr/>
        <a:lstStyle/>
        <a:p>
          <a:endParaRPr lang="ru-RU"/>
        </a:p>
      </dgm:t>
    </dgm:pt>
    <dgm:pt modelId="{136EBF40-1374-4C2A-A3AA-A2ABF136CA79}">
      <dgm:prSet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pPr algn="l"/>
          <a:r>
            <a:rPr lang="uk-UA" sz="2000" b="1" dirty="0" smtClean="0">
              <a:latin typeface="Times New Roman" pitchFamily="18" charset="0"/>
              <a:cs typeface="Times New Roman" pitchFamily="18" charset="0"/>
            </a:rPr>
            <a:t>Податки і збори що формують загальний фонд</a:t>
          </a:r>
          <a:endParaRPr lang="ru-RU" sz="3500" dirty="0"/>
        </a:p>
      </dgm:t>
    </dgm:pt>
    <dgm:pt modelId="{F23827E9-92D7-4166-A178-F30FB78593AB}" type="parTrans" cxnId="{C6AF1BD7-285F-445C-9A6B-2CD21A0E0106}">
      <dgm:prSet/>
      <dgm:spPr/>
      <dgm:t>
        <a:bodyPr/>
        <a:lstStyle/>
        <a:p>
          <a:endParaRPr lang="ru-RU"/>
        </a:p>
      </dgm:t>
    </dgm:pt>
    <dgm:pt modelId="{706C2991-E669-41AC-95B0-5E21D2555CAD}" type="sibTrans" cxnId="{C6AF1BD7-285F-445C-9A6B-2CD21A0E0106}">
      <dgm:prSet/>
      <dgm:spPr/>
      <dgm:t>
        <a:bodyPr/>
        <a:lstStyle/>
        <a:p>
          <a:endParaRPr lang="ru-RU"/>
        </a:p>
      </dgm:t>
    </dgm:pt>
    <dgm:pt modelId="{96908FBB-BAF2-442C-AA1E-EC2089317008}">
      <dgm:prSet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uk-UA" sz="2000" b="1" dirty="0" smtClean="0">
              <a:latin typeface="Times New Roman" pitchFamily="18" charset="0"/>
              <a:cs typeface="Times New Roman" pitchFamily="18" charset="0"/>
            </a:rPr>
            <a:t>Трансферти із державного, обласного та районного бюджетів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7934A839-A0CE-4558-9D8E-8B7582560786}" type="parTrans" cxnId="{01ED886F-B5E1-40C5-9CA4-604CD601EFED}">
      <dgm:prSet/>
      <dgm:spPr/>
      <dgm:t>
        <a:bodyPr/>
        <a:lstStyle/>
        <a:p>
          <a:endParaRPr lang="ru-RU"/>
        </a:p>
      </dgm:t>
    </dgm:pt>
    <dgm:pt modelId="{6852FF1A-28D0-4C07-AB9B-B3B0CB677542}" type="sibTrans" cxnId="{01ED886F-B5E1-40C5-9CA4-604CD601EFED}">
      <dgm:prSet/>
      <dgm:spPr/>
      <dgm:t>
        <a:bodyPr/>
        <a:lstStyle/>
        <a:p>
          <a:endParaRPr lang="ru-RU"/>
        </a:p>
      </dgm:t>
    </dgm:pt>
    <dgm:pt modelId="{D7F5FDF3-5E6B-4092-ADED-69F6F8C4424F}">
      <dgm:prSet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uk-UA" sz="2000" b="1" dirty="0" smtClean="0">
              <a:latin typeface="Times New Roman" pitchFamily="18" charset="0"/>
              <a:cs typeface="Times New Roman" pitchFamily="18" charset="0"/>
            </a:rPr>
            <a:t>Надходження та платежі, що формують спеціальний фонд 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2D79FCA1-29A8-4D7E-A756-53FAD1E66489}" type="parTrans" cxnId="{EA606FFF-A760-4BA0-8083-CE1BEFC33B78}">
      <dgm:prSet/>
      <dgm:spPr/>
      <dgm:t>
        <a:bodyPr/>
        <a:lstStyle/>
        <a:p>
          <a:endParaRPr lang="ru-RU"/>
        </a:p>
      </dgm:t>
    </dgm:pt>
    <dgm:pt modelId="{E62EF1AC-A0C7-4481-B118-CE1A7C0E44BE}" type="sibTrans" cxnId="{EA606FFF-A760-4BA0-8083-CE1BEFC33B78}">
      <dgm:prSet/>
      <dgm:spPr/>
      <dgm:t>
        <a:bodyPr/>
        <a:lstStyle/>
        <a:p>
          <a:endParaRPr lang="ru-RU"/>
        </a:p>
      </dgm:t>
    </dgm:pt>
    <dgm:pt modelId="{C3795512-8D63-4231-B433-1FF851DD54E1}" type="pres">
      <dgm:prSet presAssocID="{4B0EEA74-10B7-486C-8A3B-7E47FD1F9F6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0685D1-5CE4-4F82-8AF5-9E295283F588}" type="pres">
      <dgm:prSet presAssocID="{0614622B-3E9D-4876-BC1A-65F4B0DCE905}" presName="composite" presStyleCnt="0"/>
      <dgm:spPr/>
    </dgm:pt>
    <dgm:pt modelId="{ABF26155-B5B6-4CB3-8D33-65AC2563DBD7}" type="pres">
      <dgm:prSet presAssocID="{0614622B-3E9D-4876-BC1A-65F4B0DCE905}" presName="parentText" presStyleLbl="alignNode1" presStyleIdx="0" presStyleCnt="3" custScaleX="142387">
        <dgm:presLayoutVars>
          <dgm:chMax val="1"/>
          <dgm:bulletEnabled val="1"/>
        </dgm:presLayoutVars>
      </dgm:prSet>
      <dgm:spPr>
        <a:prstGeom prst="flowChartConnector">
          <a:avLst/>
        </a:prstGeom>
      </dgm:spPr>
      <dgm:t>
        <a:bodyPr/>
        <a:lstStyle/>
        <a:p>
          <a:endParaRPr lang="ru-RU"/>
        </a:p>
      </dgm:t>
    </dgm:pt>
    <dgm:pt modelId="{E88E9B8D-93E2-42BD-BB0E-FEAFF288D792}" type="pres">
      <dgm:prSet presAssocID="{0614622B-3E9D-4876-BC1A-65F4B0DCE905}" presName="descendantText" presStyleLbl="alignAcc1" presStyleIdx="0" presStyleCnt="3" custScaleX="79163" custScaleY="100000" custLinFactNeighborX="302" custLinFactNeighborY="28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152473-AE3F-4FCF-849E-C3D0C00EA5FF}" type="pres">
      <dgm:prSet presAssocID="{616F0195-718E-463F-98A3-C7CAB01AC309}" presName="sp" presStyleCnt="0"/>
      <dgm:spPr/>
    </dgm:pt>
    <dgm:pt modelId="{43C4959F-AD5C-408A-A4FF-98867308F4BD}" type="pres">
      <dgm:prSet presAssocID="{1326A3F0-40AE-4E98-BC7C-1A65407B87D0}" presName="composite" presStyleCnt="0"/>
      <dgm:spPr/>
    </dgm:pt>
    <dgm:pt modelId="{2976B82F-3FC9-4178-9A6C-4E0F3508BE89}" type="pres">
      <dgm:prSet presAssocID="{1326A3F0-40AE-4E98-BC7C-1A65407B87D0}" presName="parentText" presStyleLbl="alignNode1" presStyleIdx="1" presStyleCnt="3" custScaleX="139536" custLinFactNeighborX="-1286" custLinFactNeighborY="210">
        <dgm:presLayoutVars>
          <dgm:chMax val="1"/>
          <dgm:bulletEnabled val="1"/>
        </dgm:presLayoutVars>
      </dgm:prSet>
      <dgm:spPr>
        <a:prstGeom prst="flowChartConnector">
          <a:avLst/>
        </a:prstGeom>
      </dgm:spPr>
      <dgm:t>
        <a:bodyPr/>
        <a:lstStyle/>
        <a:p>
          <a:endParaRPr lang="ru-RU"/>
        </a:p>
      </dgm:t>
    </dgm:pt>
    <dgm:pt modelId="{59860660-CD74-4B38-BED8-E6630811F336}" type="pres">
      <dgm:prSet presAssocID="{1326A3F0-40AE-4E98-BC7C-1A65407B87D0}" presName="descendantText" presStyleLbl="alignAcc1" presStyleIdx="1" presStyleCnt="3" custScaleX="75568" custScaleY="102088" custLinFactNeighborX="-1409" custLinFactNeighborY="11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4AF8B0-4FF0-4FAD-93E9-8BB36429F419}" type="pres">
      <dgm:prSet presAssocID="{F624C996-01EC-4992-B121-898B9A294577}" presName="sp" presStyleCnt="0"/>
      <dgm:spPr/>
    </dgm:pt>
    <dgm:pt modelId="{431EDB50-55A6-4C4B-895A-75C2EA35B668}" type="pres">
      <dgm:prSet presAssocID="{2F42491F-F691-4EB4-B1F3-C4C873446E78}" presName="composite" presStyleCnt="0"/>
      <dgm:spPr/>
    </dgm:pt>
    <dgm:pt modelId="{08EE3020-5A0C-4823-87B2-80152045D4F4}" type="pres">
      <dgm:prSet presAssocID="{2F42491F-F691-4EB4-B1F3-C4C873446E78}" presName="parentText" presStyleLbl="alignNode1" presStyleIdx="2" presStyleCnt="3" custScaleX="139625">
        <dgm:presLayoutVars>
          <dgm:chMax val="1"/>
          <dgm:bulletEnabled val="1"/>
        </dgm:presLayoutVars>
      </dgm:prSet>
      <dgm:spPr>
        <a:prstGeom prst="flowChartConnector">
          <a:avLst/>
        </a:prstGeom>
      </dgm:spPr>
      <dgm:t>
        <a:bodyPr/>
        <a:lstStyle/>
        <a:p>
          <a:endParaRPr lang="ru-RU"/>
        </a:p>
      </dgm:t>
    </dgm:pt>
    <dgm:pt modelId="{942816BD-D82B-4A42-ADF3-DBD156C4D87C}" type="pres">
      <dgm:prSet presAssocID="{2F42491F-F691-4EB4-B1F3-C4C873446E78}" presName="descendantText" presStyleLbl="alignAcc1" presStyleIdx="2" presStyleCnt="3" custScaleX="77466" custLinFactNeighborX="64" custLinFactNeighborY="-46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77EC81F-AF3B-4D3B-8E25-BCCBF1B424F1}" srcId="{4B0EEA74-10B7-486C-8A3B-7E47FD1F9F6D}" destId="{2F42491F-F691-4EB4-B1F3-C4C873446E78}" srcOrd="2" destOrd="0" parTransId="{59939315-029A-43D0-9A50-E58D97C48887}" sibTransId="{31FF3B05-9D88-4BB5-8C23-F6C46BC03FDD}"/>
    <dgm:cxn modelId="{EA606FFF-A760-4BA0-8083-CE1BEFC33B78}" srcId="{2F42491F-F691-4EB4-B1F3-C4C873446E78}" destId="{D7F5FDF3-5E6B-4092-ADED-69F6F8C4424F}" srcOrd="0" destOrd="0" parTransId="{2D79FCA1-29A8-4D7E-A756-53FAD1E66489}" sibTransId="{E62EF1AC-A0C7-4481-B118-CE1A7C0E44BE}"/>
    <dgm:cxn modelId="{4E578138-3583-436B-8493-D47CCE296270}" type="presOf" srcId="{1326A3F0-40AE-4E98-BC7C-1A65407B87D0}" destId="{2976B82F-3FC9-4178-9A6C-4E0F3508BE89}" srcOrd="0" destOrd="0" presId="urn:microsoft.com/office/officeart/2005/8/layout/chevron2"/>
    <dgm:cxn modelId="{CC216F90-882D-40CA-9E72-BEF6A42F9DBD}" type="presOf" srcId="{2F42491F-F691-4EB4-B1F3-C4C873446E78}" destId="{08EE3020-5A0C-4823-87B2-80152045D4F4}" srcOrd="0" destOrd="0" presId="urn:microsoft.com/office/officeart/2005/8/layout/chevron2"/>
    <dgm:cxn modelId="{01ED886F-B5E1-40C5-9CA4-604CD601EFED}" srcId="{1326A3F0-40AE-4E98-BC7C-1A65407B87D0}" destId="{96908FBB-BAF2-442C-AA1E-EC2089317008}" srcOrd="0" destOrd="0" parTransId="{7934A839-A0CE-4558-9D8E-8B7582560786}" sibTransId="{6852FF1A-28D0-4C07-AB9B-B3B0CB677542}"/>
    <dgm:cxn modelId="{C6AF1BD7-285F-445C-9A6B-2CD21A0E0106}" srcId="{0614622B-3E9D-4876-BC1A-65F4B0DCE905}" destId="{136EBF40-1374-4C2A-A3AA-A2ABF136CA79}" srcOrd="0" destOrd="0" parTransId="{F23827E9-92D7-4166-A178-F30FB78593AB}" sibTransId="{706C2991-E669-41AC-95B0-5E21D2555CAD}"/>
    <dgm:cxn modelId="{992C6D78-3A82-46C9-9EB3-6F90803414AA}" type="presOf" srcId="{4B0EEA74-10B7-486C-8A3B-7E47FD1F9F6D}" destId="{C3795512-8D63-4231-B433-1FF851DD54E1}" srcOrd="0" destOrd="0" presId="urn:microsoft.com/office/officeart/2005/8/layout/chevron2"/>
    <dgm:cxn modelId="{C39F0AB8-620C-411E-8F67-257C3E20BFD6}" srcId="{4B0EEA74-10B7-486C-8A3B-7E47FD1F9F6D}" destId="{1326A3F0-40AE-4E98-BC7C-1A65407B87D0}" srcOrd="1" destOrd="0" parTransId="{5389C402-60E0-453B-BAF6-28B17A652655}" sibTransId="{F624C996-01EC-4992-B121-898B9A294577}"/>
    <dgm:cxn modelId="{14BED4B2-1F7C-4FC7-B6FF-9AC70E29A0E8}" type="presOf" srcId="{136EBF40-1374-4C2A-A3AA-A2ABF136CA79}" destId="{E88E9B8D-93E2-42BD-BB0E-FEAFF288D792}" srcOrd="0" destOrd="0" presId="urn:microsoft.com/office/officeart/2005/8/layout/chevron2"/>
    <dgm:cxn modelId="{08551E00-7CA1-49A4-9EA5-EE1AF2B16C3A}" srcId="{4B0EEA74-10B7-486C-8A3B-7E47FD1F9F6D}" destId="{0614622B-3E9D-4876-BC1A-65F4B0DCE905}" srcOrd="0" destOrd="0" parTransId="{9CE56510-451F-486F-A4ED-C948AB47B4E2}" sibTransId="{616F0195-718E-463F-98A3-C7CAB01AC309}"/>
    <dgm:cxn modelId="{1684FFD3-B1B7-4186-8847-1E8A01ADAA5E}" type="presOf" srcId="{D7F5FDF3-5E6B-4092-ADED-69F6F8C4424F}" destId="{942816BD-D82B-4A42-ADF3-DBD156C4D87C}" srcOrd="0" destOrd="0" presId="urn:microsoft.com/office/officeart/2005/8/layout/chevron2"/>
    <dgm:cxn modelId="{FA3786E3-23FF-4804-B848-9525C34E9247}" type="presOf" srcId="{96908FBB-BAF2-442C-AA1E-EC2089317008}" destId="{59860660-CD74-4B38-BED8-E6630811F336}" srcOrd="0" destOrd="0" presId="urn:microsoft.com/office/officeart/2005/8/layout/chevron2"/>
    <dgm:cxn modelId="{2C11328D-90F6-4087-8F54-FE56A61096FD}" type="presOf" srcId="{0614622B-3E9D-4876-BC1A-65F4B0DCE905}" destId="{ABF26155-B5B6-4CB3-8D33-65AC2563DBD7}" srcOrd="0" destOrd="0" presId="urn:microsoft.com/office/officeart/2005/8/layout/chevron2"/>
    <dgm:cxn modelId="{D2B41014-030F-4430-B810-80DC6DD5DB62}" type="presParOf" srcId="{C3795512-8D63-4231-B433-1FF851DD54E1}" destId="{E20685D1-5CE4-4F82-8AF5-9E295283F588}" srcOrd="0" destOrd="0" presId="urn:microsoft.com/office/officeart/2005/8/layout/chevron2"/>
    <dgm:cxn modelId="{782E8E40-E7EF-43FC-A65B-9A5F8F791262}" type="presParOf" srcId="{E20685D1-5CE4-4F82-8AF5-9E295283F588}" destId="{ABF26155-B5B6-4CB3-8D33-65AC2563DBD7}" srcOrd="0" destOrd="0" presId="urn:microsoft.com/office/officeart/2005/8/layout/chevron2"/>
    <dgm:cxn modelId="{64D7E997-E8ED-4346-A495-EF28649819F0}" type="presParOf" srcId="{E20685D1-5CE4-4F82-8AF5-9E295283F588}" destId="{E88E9B8D-93E2-42BD-BB0E-FEAFF288D792}" srcOrd="1" destOrd="0" presId="urn:microsoft.com/office/officeart/2005/8/layout/chevron2"/>
    <dgm:cxn modelId="{FF6315DE-D023-4F82-ACBB-F826D9CFB0AF}" type="presParOf" srcId="{C3795512-8D63-4231-B433-1FF851DD54E1}" destId="{63152473-AE3F-4FCF-849E-C3D0C00EA5FF}" srcOrd="1" destOrd="0" presId="urn:microsoft.com/office/officeart/2005/8/layout/chevron2"/>
    <dgm:cxn modelId="{AD6872C5-F5A1-4120-AAC3-A54635A020F0}" type="presParOf" srcId="{C3795512-8D63-4231-B433-1FF851DD54E1}" destId="{43C4959F-AD5C-408A-A4FF-98867308F4BD}" srcOrd="2" destOrd="0" presId="urn:microsoft.com/office/officeart/2005/8/layout/chevron2"/>
    <dgm:cxn modelId="{5A0B86B6-173D-4F44-B945-FD242E9EEB9F}" type="presParOf" srcId="{43C4959F-AD5C-408A-A4FF-98867308F4BD}" destId="{2976B82F-3FC9-4178-9A6C-4E0F3508BE89}" srcOrd="0" destOrd="0" presId="urn:microsoft.com/office/officeart/2005/8/layout/chevron2"/>
    <dgm:cxn modelId="{65EBAA94-544D-491C-BF7D-F25F7BED83EC}" type="presParOf" srcId="{43C4959F-AD5C-408A-A4FF-98867308F4BD}" destId="{59860660-CD74-4B38-BED8-E6630811F336}" srcOrd="1" destOrd="0" presId="urn:microsoft.com/office/officeart/2005/8/layout/chevron2"/>
    <dgm:cxn modelId="{2E5604B4-7649-4668-8443-5CA0B3BFB5BD}" type="presParOf" srcId="{C3795512-8D63-4231-B433-1FF851DD54E1}" destId="{BF4AF8B0-4FF0-4FAD-93E9-8BB36429F419}" srcOrd="3" destOrd="0" presId="urn:microsoft.com/office/officeart/2005/8/layout/chevron2"/>
    <dgm:cxn modelId="{FF267395-62D8-4E05-8940-32EB682CFDA8}" type="presParOf" srcId="{C3795512-8D63-4231-B433-1FF851DD54E1}" destId="{431EDB50-55A6-4C4B-895A-75C2EA35B668}" srcOrd="4" destOrd="0" presId="urn:microsoft.com/office/officeart/2005/8/layout/chevron2"/>
    <dgm:cxn modelId="{0E93C2D4-1C70-4D43-B5D4-379A84CF3F5A}" type="presParOf" srcId="{431EDB50-55A6-4C4B-895A-75C2EA35B668}" destId="{08EE3020-5A0C-4823-87B2-80152045D4F4}" srcOrd="0" destOrd="0" presId="urn:microsoft.com/office/officeart/2005/8/layout/chevron2"/>
    <dgm:cxn modelId="{5756C400-265E-41F8-93E5-09210192CA3B}" type="presParOf" srcId="{431EDB50-55A6-4C4B-895A-75C2EA35B668}" destId="{942816BD-D82B-4A42-ADF3-DBD156C4D87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ABC544-BF6D-4A64-AA7F-ACEDFDF7CE1E}" type="doc">
      <dgm:prSet loTypeId="urn:microsoft.com/office/officeart/2005/8/layout/chevron2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B50BA5C3-98D2-41B3-86EE-FE5D6606638E}">
      <dgm:prSet phldrT="[Текст]" custT="1"/>
      <dgm:spPr/>
      <dgm:t>
        <a:bodyPr/>
        <a:lstStyle/>
        <a:p>
          <a:r>
            <a:rPr lang="uk-UA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57 048,5 </a:t>
          </a:r>
          <a:r>
            <a:rPr lang="uk-UA" sz="2800" b="1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тис.грн</a:t>
          </a:r>
          <a:r>
            <a:rPr lang="uk-UA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uk-UA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endParaRPr lang="ru-RU" sz="2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A47431C-98C2-4E0E-BDB1-E71A6001BCBA}" type="parTrans" cxnId="{14E49092-33A5-40CE-86C4-3BC69D2629C9}">
      <dgm:prSet/>
      <dgm:spPr/>
      <dgm:t>
        <a:bodyPr/>
        <a:lstStyle/>
        <a:p>
          <a:endParaRPr lang="ru-RU"/>
        </a:p>
      </dgm:t>
    </dgm:pt>
    <dgm:pt modelId="{28F79450-2F68-4D7E-A51A-A155CEEF2D54}" type="sibTrans" cxnId="{14E49092-33A5-40CE-86C4-3BC69D2629C9}">
      <dgm:prSet/>
      <dgm:spPr/>
      <dgm:t>
        <a:bodyPr/>
        <a:lstStyle/>
        <a:p>
          <a:endParaRPr lang="ru-RU"/>
        </a:p>
      </dgm:t>
    </dgm:pt>
    <dgm:pt modelId="{81149F93-61E9-49CE-B21D-237560DABEC0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uk-UA" sz="2400" b="1" dirty="0" smtClean="0">
              <a:latin typeface="Times New Roman" pitchFamily="18" charset="0"/>
              <a:cs typeface="Times New Roman" pitchFamily="18" charset="0"/>
            </a:rPr>
            <a:t>Видатки загального фонду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902BE21F-8756-45A9-BF66-CE01ADA5BA26}" type="parTrans" cxnId="{C8743FFC-F9B3-4ECE-A0A2-C12038F05C8C}">
      <dgm:prSet/>
      <dgm:spPr/>
      <dgm:t>
        <a:bodyPr/>
        <a:lstStyle/>
        <a:p>
          <a:endParaRPr lang="ru-RU"/>
        </a:p>
      </dgm:t>
    </dgm:pt>
    <dgm:pt modelId="{1B8EDA53-728A-469C-A499-3D1F23BE04C1}" type="sibTrans" cxnId="{C8743FFC-F9B3-4ECE-A0A2-C12038F05C8C}">
      <dgm:prSet/>
      <dgm:spPr/>
      <dgm:t>
        <a:bodyPr/>
        <a:lstStyle/>
        <a:p>
          <a:endParaRPr lang="ru-RU"/>
        </a:p>
      </dgm:t>
    </dgm:pt>
    <dgm:pt modelId="{911F2D86-C09A-4718-BFB1-ACF80F0637ED}">
      <dgm:prSet phldrT="[Текст]" custT="1"/>
      <dgm:spPr/>
      <dgm:t>
        <a:bodyPr/>
        <a:lstStyle/>
        <a:p>
          <a:r>
            <a:rPr lang="uk-UA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11 668,8 </a:t>
          </a:r>
          <a:r>
            <a:rPr lang="uk-UA" sz="2800" b="1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тис.грн</a:t>
          </a:r>
          <a:r>
            <a:rPr lang="uk-UA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ru-RU" sz="28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CFE3ED3-4FBD-4C0F-8334-DEBB5CC610B8}" type="parTrans" cxnId="{278020C1-612E-46B6-94CB-2C49CBC2333B}">
      <dgm:prSet/>
      <dgm:spPr/>
      <dgm:t>
        <a:bodyPr/>
        <a:lstStyle/>
        <a:p>
          <a:endParaRPr lang="ru-RU"/>
        </a:p>
      </dgm:t>
    </dgm:pt>
    <dgm:pt modelId="{FC32ADDF-BABD-47B7-8C8B-2F770BD61CD3}" type="sibTrans" cxnId="{278020C1-612E-46B6-94CB-2C49CBC2333B}">
      <dgm:prSet/>
      <dgm:spPr/>
      <dgm:t>
        <a:bodyPr/>
        <a:lstStyle/>
        <a:p>
          <a:endParaRPr lang="ru-RU"/>
        </a:p>
      </dgm:t>
    </dgm:pt>
    <dgm:pt modelId="{A209FBDE-F75E-420C-A6BE-AA260B504E8D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uk-UA" sz="2400" b="1" dirty="0" smtClean="0">
              <a:latin typeface="Times New Roman" pitchFamily="18" charset="0"/>
              <a:cs typeface="Times New Roman" pitchFamily="18" charset="0"/>
            </a:rPr>
            <a:t>Видатки спеціального фонду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8B81E522-63CD-484D-A0E2-4E1F8F20B068}" type="parTrans" cxnId="{CB38A2B8-06CC-4A92-9B8D-719797554368}">
      <dgm:prSet/>
      <dgm:spPr/>
      <dgm:t>
        <a:bodyPr/>
        <a:lstStyle/>
        <a:p>
          <a:endParaRPr lang="ru-RU"/>
        </a:p>
      </dgm:t>
    </dgm:pt>
    <dgm:pt modelId="{44AAE8F5-F453-494B-A4C0-2F0FBA8964F1}" type="sibTrans" cxnId="{CB38A2B8-06CC-4A92-9B8D-719797554368}">
      <dgm:prSet/>
      <dgm:spPr/>
      <dgm:t>
        <a:bodyPr/>
        <a:lstStyle/>
        <a:p>
          <a:endParaRPr lang="ru-RU"/>
        </a:p>
      </dgm:t>
    </dgm:pt>
    <dgm:pt modelId="{596EC85F-4B63-421E-83A6-5EB8B7F2B060}" type="pres">
      <dgm:prSet presAssocID="{DAABC544-BF6D-4A64-AA7F-ACEDFDF7CE1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8BA9700-5218-4569-9174-D0E3EE0BF098}" type="pres">
      <dgm:prSet presAssocID="{B50BA5C3-98D2-41B3-86EE-FE5D6606638E}" presName="composite" presStyleCnt="0"/>
      <dgm:spPr/>
    </dgm:pt>
    <dgm:pt modelId="{8457EB6E-5797-44B8-A6C4-DC605F2671F3}" type="pres">
      <dgm:prSet presAssocID="{B50BA5C3-98D2-41B3-86EE-FE5D6606638E}" presName="parentText" presStyleLbl="alignNode1" presStyleIdx="0" presStyleCnt="2" custScaleX="145620" custLinFactNeighborX="2720" custLinFactNeighborY="-126">
        <dgm:presLayoutVars>
          <dgm:chMax val="1"/>
          <dgm:bulletEnabled val="1"/>
        </dgm:presLayoutVars>
      </dgm:prSet>
      <dgm:spPr>
        <a:prstGeom prst="flowChartConnector">
          <a:avLst/>
        </a:prstGeom>
      </dgm:spPr>
      <dgm:t>
        <a:bodyPr/>
        <a:lstStyle/>
        <a:p>
          <a:endParaRPr lang="ru-RU"/>
        </a:p>
      </dgm:t>
    </dgm:pt>
    <dgm:pt modelId="{360A37B0-DEAF-40C2-95D6-9491A6E4E05F}" type="pres">
      <dgm:prSet presAssocID="{B50BA5C3-98D2-41B3-86EE-FE5D6606638E}" presName="descendantText" presStyleLbl="alignAcc1" presStyleIdx="0" presStyleCnt="2" custScaleX="81543" custScaleY="53764" custLinFactNeighborX="-683" custLinFactNeighborY="302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B6F81B-021C-4100-9751-07D702A2ED08}" type="pres">
      <dgm:prSet presAssocID="{28F79450-2F68-4D7E-A51A-A155CEEF2D54}" presName="sp" presStyleCnt="0"/>
      <dgm:spPr/>
    </dgm:pt>
    <dgm:pt modelId="{E1B7F99C-98C7-4797-A0AC-20AFDF13DF95}" type="pres">
      <dgm:prSet presAssocID="{911F2D86-C09A-4718-BFB1-ACF80F0637ED}" presName="composite" presStyleCnt="0"/>
      <dgm:spPr/>
    </dgm:pt>
    <dgm:pt modelId="{CE1A26A4-A37D-4365-BB0C-32DD28C40F0A}" type="pres">
      <dgm:prSet presAssocID="{911F2D86-C09A-4718-BFB1-ACF80F0637ED}" presName="parentText" presStyleLbl="alignNode1" presStyleIdx="1" presStyleCnt="2" custScaleX="142473">
        <dgm:presLayoutVars>
          <dgm:chMax val="1"/>
          <dgm:bulletEnabled val="1"/>
        </dgm:presLayoutVars>
      </dgm:prSet>
      <dgm:spPr>
        <a:prstGeom prst="flowChartConnector">
          <a:avLst/>
        </a:prstGeom>
      </dgm:spPr>
      <dgm:t>
        <a:bodyPr/>
        <a:lstStyle/>
        <a:p>
          <a:endParaRPr lang="ru-RU"/>
        </a:p>
      </dgm:t>
    </dgm:pt>
    <dgm:pt modelId="{0CE124FB-E80F-4785-84EB-67996F01F0A3}" type="pres">
      <dgm:prSet presAssocID="{911F2D86-C09A-4718-BFB1-ACF80F0637ED}" presName="descendantText" presStyleLbl="alignAcc1" presStyleIdx="1" presStyleCnt="2" custScaleX="82453" custScaleY="50954" custLinFactNeighborX="432" custLinFactNeighborY="259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A355B05-1393-4606-BF99-77035585970D}" type="presOf" srcId="{A209FBDE-F75E-420C-A6BE-AA260B504E8D}" destId="{0CE124FB-E80F-4785-84EB-67996F01F0A3}" srcOrd="0" destOrd="0" presId="urn:microsoft.com/office/officeart/2005/8/layout/chevron2"/>
    <dgm:cxn modelId="{0C0C430F-7D90-405A-94F4-47FAED0236CB}" type="presOf" srcId="{911F2D86-C09A-4718-BFB1-ACF80F0637ED}" destId="{CE1A26A4-A37D-4365-BB0C-32DD28C40F0A}" srcOrd="0" destOrd="0" presId="urn:microsoft.com/office/officeart/2005/8/layout/chevron2"/>
    <dgm:cxn modelId="{14E49092-33A5-40CE-86C4-3BC69D2629C9}" srcId="{DAABC544-BF6D-4A64-AA7F-ACEDFDF7CE1E}" destId="{B50BA5C3-98D2-41B3-86EE-FE5D6606638E}" srcOrd="0" destOrd="0" parTransId="{CA47431C-98C2-4E0E-BDB1-E71A6001BCBA}" sibTransId="{28F79450-2F68-4D7E-A51A-A155CEEF2D54}"/>
    <dgm:cxn modelId="{CB38A2B8-06CC-4A92-9B8D-719797554368}" srcId="{911F2D86-C09A-4718-BFB1-ACF80F0637ED}" destId="{A209FBDE-F75E-420C-A6BE-AA260B504E8D}" srcOrd="0" destOrd="0" parTransId="{8B81E522-63CD-484D-A0E2-4E1F8F20B068}" sibTransId="{44AAE8F5-F453-494B-A4C0-2F0FBA8964F1}"/>
    <dgm:cxn modelId="{C8743FFC-F9B3-4ECE-A0A2-C12038F05C8C}" srcId="{B50BA5C3-98D2-41B3-86EE-FE5D6606638E}" destId="{81149F93-61E9-49CE-B21D-237560DABEC0}" srcOrd="0" destOrd="0" parTransId="{902BE21F-8756-45A9-BF66-CE01ADA5BA26}" sibTransId="{1B8EDA53-728A-469C-A499-3D1F23BE04C1}"/>
    <dgm:cxn modelId="{597751A4-C986-41A6-A15A-41926521EB55}" type="presOf" srcId="{81149F93-61E9-49CE-B21D-237560DABEC0}" destId="{360A37B0-DEAF-40C2-95D6-9491A6E4E05F}" srcOrd="0" destOrd="0" presId="urn:microsoft.com/office/officeart/2005/8/layout/chevron2"/>
    <dgm:cxn modelId="{278020C1-612E-46B6-94CB-2C49CBC2333B}" srcId="{DAABC544-BF6D-4A64-AA7F-ACEDFDF7CE1E}" destId="{911F2D86-C09A-4718-BFB1-ACF80F0637ED}" srcOrd="1" destOrd="0" parTransId="{CCFE3ED3-4FBD-4C0F-8334-DEBB5CC610B8}" sibTransId="{FC32ADDF-BABD-47B7-8C8B-2F770BD61CD3}"/>
    <dgm:cxn modelId="{9455BE06-578B-422C-8F46-D323C5AF896C}" type="presOf" srcId="{B50BA5C3-98D2-41B3-86EE-FE5D6606638E}" destId="{8457EB6E-5797-44B8-A6C4-DC605F2671F3}" srcOrd="0" destOrd="0" presId="urn:microsoft.com/office/officeart/2005/8/layout/chevron2"/>
    <dgm:cxn modelId="{1FC2E0AC-A57C-49D9-AB1E-CEE952AB105C}" type="presOf" srcId="{DAABC544-BF6D-4A64-AA7F-ACEDFDF7CE1E}" destId="{596EC85F-4B63-421E-83A6-5EB8B7F2B060}" srcOrd="0" destOrd="0" presId="urn:microsoft.com/office/officeart/2005/8/layout/chevron2"/>
    <dgm:cxn modelId="{99E8CFAC-94E3-4FAE-858F-757AE06E67D3}" type="presParOf" srcId="{596EC85F-4B63-421E-83A6-5EB8B7F2B060}" destId="{D8BA9700-5218-4569-9174-D0E3EE0BF098}" srcOrd="0" destOrd="0" presId="urn:microsoft.com/office/officeart/2005/8/layout/chevron2"/>
    <dgm:cxn modelId="{8EA6B612-A99A-4574-B5CC-423450947346}" type="presParOf" srcId="{D8BA9700-5218-4569-9174-D0E3EE0BF098}" destId="{8457EB6E-5797-44B8-A6C4-DC605F2671F3}" srcOrd="0" destOrd="0" presId="urn:microsoft.com/office/officeart/2005/8/layout/chevron2"/>
    <dgm:cxn modelId="{0EF47F6F-EE5F-48BE-8D52-53A49D0BA9D6}" type="presParOf" srcId="{D8BA9700-5218-4569-9174-D0E3EE0BF098}" destId="{360A37B0-DEAF-40C2-95D6-9491A6E4E05F}" srcOrd="1" destOrd="0" presId="urn:microsoft.com/office/officeart/2005/8/layout/chevron2"/>
    <dgm:cxn modelId="{2C8B0B1D-871E-4A8F-859A-1A28D563F1A8}" type="presParOf" srcId="{596EC85F-4B63-421E-83A6-5EB8B7F2B060}" destId="{77B6F81B-021C-4100-9751-07D702A2ED08}" srcOrd="1" destOrd="0" presId="urn:microsoft.com/office/officeart/2005/8/layout/chevron2"/>
    <dgm:cxn modelId="{38669F43-170E-4ABB-94E1-DFC07374CFA4}" type="presParOf" srcId="{596EC85F-4B63-421E-83A6-5EB8B7F2B060}" destId="{E1B7F99C-98C7-4797-A0AC-20AFDF13DF95}" srcOrd="2" destOrd="0" presId="urn:microsoft.com/office/officeart/2005/8/layout/chevron2"/>
    <dgm:cxn modelId="{8335211C-87A3-4406-8785-883B3CD8D8B5}" type="presParOf" srcId="{E1B7F99C-98C7-4797-A0AC-20AFDF13DF95}" destId="{CE1A26A4-A37D-4365-BB0C-32DD28C40F0A}" srcOrd="0" destOrd="0" presId="urn:microsoft.com/office/officeart/2005/8/layout/chevron2"/>
    <dgm:cxn modelId="{218ACE24-0545-428F-9B92-7DC40BB3388B}" type="presParOf" srcId="{E1B7F99C-98C7-4797-A0AC-20AFDF13DF95}" destId="{0CE124FB-E80F-4785-84EB-67996F01F0A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F26155-B5B6-4CB3-8D33-65AC2563DBD7}">
      <dsp:nvSpPr>
        <dsp:cNvPr id="0" name=""/>
        <dsp:cNvSpPr/>
      </dsp:nvSpPr>
      <dsp:spPr>
        <a:xfrm rot="5400000">
          <a:off x="364518" y="8641"/>
          <a:ext cx="1799847" cy="1793923"/>
        </a:xfrm>
        <a:prstGeom prst="flowChartConnector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45 </a:t>
          </a:r>
          <a:r>
            <a:rPr lang="uk-UA" sz="2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8</a:t>
          </a:r>
          <a:r>
            <a:rPr lang="en-US" sz="2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61,7</a:t>
          </a:r>
          <a:r>
            <a:rPr lang="uk-UA" sz="2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b="1" kern="12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тис.грн</a:t>
          </a:r>
          <a:r>
            <a:rPr lang="uk-UA" sz="2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uk-UA" sz="16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101,8% до плану</a:t>
          </a:r>
          <a:endParaRPr lang="ru-RU" sz="16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630194" y="269260"/>
        <a:ext cx="1268495" cy="1272685"/>
      </dsp:txXfrm>
    </dsp:sp>
    <dsp:sp modelId="{E88E9B8D-93E2-42BD-BB0E-FEAFF288D792}">
      <dsp:nvSpPr>
        <dsp:cNvPr id="0" name=""/>
        <dsp:cNvSpPr/>
      </dsp:nvSpPr>
      <dsp:spPr>
        <a:xfrm rot="5400000">
          <a:off x="4405922" y="-1812135"/>
          <a:ext cx="1170515" cy="4873590"/>
        </a:xfrm>
        <a:prstGeom prst="round2Same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b="1" kern="1200" dirty="0" smtClean="0">
              <a:latin typeface="Times New Roman" pitchFamily="18" charset="0"/>
              <a:cs typeface="Times New Roman" pitchFamily="18" charset="0"/>
            </a:rPr>
            <a:t>Податки і збори що формують загальний фонд</a:t>
          </a:r>
          <a:endParaRPr lang="ru-RU" sz="3500" kern="1200" dirty="0"/>
        </a:p>
      </dsp:txBody>
      <dsp:txXfrm rot="-5400000">
        <a:off x="2554385" y="96542"/>
        <a:ext cx="4816450" cy="1056235"/>
      </dsp:txXfrm>
    </dsp:sp>
    <dsp:sp modelId="{2976B82F-3FC9-4178-9A6C-4E0F3508BE89}">
      <dsp:nvSpPr>
        <dsp:cNvPr id="0" name=""/>
        <dsp:cNvSpPr/>
      </dsp:nvSpPr>
      <dsp:spPr>
        <a:xfrm rot="5400000">
          <a:off x="330356" y="1651164"/>
          <a:ext cx="1799847" cy="1758004"/>
        </a:xfrm>
        <a:prstGeom prst="flowChartConnector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20 839,6 </a:t>
          </a:r>
          <a:r>
            <a:rPr lang="uk-UA" sz="2000" b="1" kern="12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тис.грн</a:t>
          </a:r>
          <a:r>
            <a:rPr lang="uk-UA" sz="2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99,8% до плану</a:t>
          </a:r>
        </a:p>
      </dsp:txBody>
      <dsp:txXfrm rot="-5400000">
        <a:off x="608731" y="1893824"/>
        <a:ext cx="1243096" cy="1272685"/>
      </dsp:txXfrm>
    </dsp:sp>
    <dsp:sp modelId="{59860660-CD74-4B38-BED8-E6630811F336}">
      <dsp:nvSpPr>
        <dsp:cNvPr id="0" name=""/>
        <dsp:cNvSpPr/>
      </dsp:nvSpPr>
      <dsp:spPr>
        <a:xfrm rot="5400000">
          <a:off x="4134871" y="4077"/>
          <a:ext cx="1194328" cy="4440995"/>
        </a:xfrm>
        <a:prstGeom prst="round2Same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b="1" kern="1200" dirty="0" smtClean="0">
              <a:latin typeface="Times New Roman" pitchFamily="18" charset="0"/>
              <a:cs typeface="Times New Roman" pitchFamily="18" charset="0"/>
            </a:rPr>
            <a:t>Трансферти із державного, обласного та районного бюджетів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511538" y="1685712"/>
        <a:ext cx="4382693" cy="1077724"/>
      </dsp:txXfrm>
    </dsp:sp>
    <dsp:sp modelId="{08EE3020-5A0C-4823-87B2-80152045D4F4}">
      <dsp:nvSpPr>
        <dsp:cNvPr id="0" name=""/>
        <dsp:cNvSpPr/>
      </dsp:nvSpPr>
      <dsp:spPr>
        <a:xfrm rot="5400000">
          <a:off x="347119" y="3255394"/>
          <a:ext cx="1799847" cy="1759125"/>
        </a:xfrm>
        <a:prstGeom prst="flowChartConnector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2 396,3 </a:t>
          </a:r>
          <a:r>
            <a:rPr lang="uk-UA" sz="2000" b="1" kern="12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тис.грн</a:t>
          </a:r>
          <a:r>
            <a:rPr lang="uk-UA" sz="2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75,5% до плану</a:t>
          </a:r>
          <a:endParaRPr lang="ru-RU" sz="16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625098" y="3498614"/>
        <a:ext cx="1243889" cy="1272685"/>
      </dsp:txXfrm>
    </dsp:sp>
    <dsp:sp modelId="{942816BD-D82B-4A42-ADF3-DBD156C4D87C}">
      <dsp:nvSpPr>
        <dsp:cNvPr id="0" name=""/>
        <dsp:cNvSpPr/>
      </dsp:nvSpPr>
      <dsp:spPr>
        <a:xfrm rot="5400000">
          <a:off x="4308107" y="1432716"/>
          <a:ext cx="1169900" cy="4666881"/>
        </a:xfrm>
        <a:prstGeom prst="round2Same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b="1" kern="1200" dirty="0" smtClean="0">
              <a:latin typeface="Times New Roman" pitchFamily="18" charset="0"/>
              <a:cs typeface="Times New Roman" pitchFamily="18" charset="0"/>
            </a:rPr>
            <a:t>Надходження та платежі, що формують спеціальний фонд 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559617" y="3238316"/>
        <a:ext cx="4609771" cy="10556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57EB6E-5797-44B8-A6C4-DC605F2671F3}">
      <dsp:nvSpPr>
        <dsp:cNvPr id="0" name=""/>
        <dsp:cNvSpPr/>
      </dsp:nvSpPr>
      <dsp:spPr>
        <a:xfrm rot="5400000">
          <a:off x="183839" y="-18773"/>
          <a:ext cx="2185234" cy="2227497"/>
        </a:xfrm>
        <a:prstGeom prst="flowChartConnector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57 048,5 </a:t>
          </a:r>
          <a:r>
            <a:rPr lang="uk-UA" sz="2800" b="1" kern="12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тис.грн</a:t>
          </a:r>
          <a:r>
            <a:rPr lang="uk-UA" sz="28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uk-UA" sz="2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endParaRPr lang="ru-RU" sz="28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488917" y="322378"/>
        <a:ext cx="1575079" cy="1545194"/>
      </dsp:txXfrm>
    </dsp:sp>
    <dsp:sp modelId="{360A37B0-DEAF-40C2-95D6-9491A6E4E05F}">
      <dsp:nvSpPr>
        <dsp:cNvPr id="0" name=""/>
        <dsp:cNvSpPr/>
      </dsp:nvSpPr>
      <dsp:spPr>
        <a:xfrm rot="5400000">
          <a:off x="4805318" y="-1490552"/>
          <a:ext cx="763665" cy="5270306"/>
        </a:xfrm>
        <a:prstGeom prst="round2Same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b="1" kern="1200" dirty="0" smtClean="0">
              <a:latin typeface="Times New Roman" pitchFamily="18" charset="0"/>
              <a:cs typeface="Times New Roman" pitchFamily="18" charset="0"/>
            </a:rPr>
            <a:t>Видатки загального фонду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551998" y="800047"/>
        <a:ext cx="5233027" cy="689107"/>
      </dsp:txXfrm>
    </dsp:sp>
    <dsp:sp modelId="{CE1A26A4-A37D-4365-BB0C-32DD28C40F0A}">
      <dsp:nvSpPr>
        <dsp:cNvPr id="0" name=""/>
        <dsp:cNvSpPr/>
      </dsp:nvSpPr>
      <dsp:spPr>
        <a:xfrm rot="5400000">
          <a:off x="118163" y="1907414"/>
          <a:ext cx="2185234" cy="2179358"/>
        </a:xfrm>
        <a:prstGeom prst="flowChartConnector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11 668,8 </a:t>
          </a:r>
          <a:r>
            <a:rPr lang="uk-UA" sz="2800" b="1" kern="12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тис.грн</a:t>
          </a:r>
          <a:r>
            <a:rPr lang="uk-UA" sz="28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ru-RU" sz="28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440261" y="2224496"/>
        <a:ext cx="1541038" cy="1545194"/>
      </dsp:txXfrm>
    </dsp:sp>
    <dsp:sp modelId="{0CE124FB-E80F-4785-84EB-67996F01F0A3}">
      <dsp:nvSpPr>
        <dsp:cNvPr id="0" name=""/>
        <dsp:cNvSpPr/>
      </dsp:nvSpPr>
      <dsp:spPr>
        <a:xfrm rot="5400000">
          <a:off x="4873270" y="318100"/>
          <a:ext cx="723751" cy="5329121"/>
        </a:xfrm>
        <a:prstGeom prst="round2Same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b="1" kern="1200" dirty="0" smtClean="0">
              <a:latin typeface="Times New Roman" pitchFamily="18" charset="0"/>
              <a:cs typeface="Times New Roman" pitchFamily="18" charset="0"/>
            </a:rPr>
            <a:t>Видатки спеціального фонду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570586" y="2656116"/>
        <a:ext cx="5293790" cy="6530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0.34043</cdr:x>
      <cdr:y>0.28261</cdr:y>
    </cdr:from>
    <cdr:to>
      <cdr:x>0.61276</cdr:x>
      <cdr:y>0.56087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404D-42FC-41E8-847B-2140BDCBE654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A37F-3FB1-465C-A332-C725996781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660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404D-42FC-41E8-847B-2140BDCBE654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A37F-3FB1-465C-A332-C725996781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410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404D-42FC-41E8-847B-2140BDCBE654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A37F-3FB1-465C-A332-C725996781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405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404D-42FC-41E8-847B-2140BDCBE654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A37F-3FB1-465C-A332-C725996781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119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404D-42FC-41E8-847B-2140BDCBE654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A37F-3FB1-465C-A332-C725996781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55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404D-42FC-41E8-847B-2140BDCBE654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A37F-3FB1-465C-A332-C725996781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828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404D-42FC-41E8-847B-2140BDCBE654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A37F-3FB1-465C-A332-C725996781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613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404D-42FC-41E8-847B-2140BDCBE654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A37F-3FB1-465C-A332-C725996781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745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404D-42FC-41E8-847B-2140BDCBE654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A37F-3FB1-465C-A332-C725996781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627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404D-42FC-41E8-847B-2140BDCBE654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A37F-3FB1-465C-A332-C725996781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039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404D-42FC-41E8-847B-2140BDCBE654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A37F-3FB1-465C-A332-C725996781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581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7404D-42FC-41E8-847B-2140BDCBE654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3A37F-3FB1-465C-A332-C725996781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006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i="1" dirty="0">
                <a:solidFill>
                  <a:schemeClr val="accent1">
                    <a:lumMod val="50000"/>
                  </a:schemeClr>
                </a:solidFill>
              </a:rPr>
              <a:t>Звіт про виконання бюджету </a:t>
            </a:r>
            <a:r>
              <a:rPr lang="uk-UA" b="1" i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uk-UA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uk-UA" b="1" i="1" dirty="0" smtClean="0">
                <a:solidFill>
                  <a:schemeClr val="accent1">
                    <a:lumMod val="50000"/>
                  </a:schemeClr>
                </a:solidFill>
              </a:rPr>
              <a:t>Тростянецької  </a:t>
            </a:r>
            <a:r>
              <a:rPr lang="uk-UA" b="1" i="1" dirty="0">
                <a:solidFill>
                  <a:schemeClr val="accent1">
                    <a:lumMod val="50000"/>
                  </a:schemeClr>
                </a:solidFill>
              </a:rPr>
              <a:t>селищної об</a:t>
            </a:r>
            <a:r>
              <a:rPr lang="en-US" b="1" i="1" dirty="0">
                <a:solidFill>
                  <a:schemeClr val="accent1">
                    <a:lumMod val="50000"/>
                  </a:schemeClr>
                </a:solidFill>
              </a:rPr>
              <a:t>’</a:t>
            </a:r>
            <a:r>
              <a:rPr lang="uk-UA" b="1" i="1" dirty="0" err="1">
                <a:solidFill>
                  <a:schemeClr val="accent1">
                    <a:lumMod val="50000"/>
                  </a:schemeClr>
                </a:solidFill>
              </a:rPr>
              <a:t>єднаної</a:t>
            </a:r>
            <a:r>
              <a:rPr lang="uk-UA" b="1" i="1" dirty="0">
                <a:solidFill>
                  <a:schemeClr val="accent1">
                    <a:lumMod val="50000"/>
                  </a:schemeClr>
                </a:solidFill>
              </a:rPr>
              <a:t> територіальної громади за 2020 рік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i="1" dirty="0">
                <a:solidFill>
                  <a:schemeClr val="accent1">
                    <a:lumMod val="50000"/>
                  </a:schemeClr>
                </a:solidFill>
              </a:rPr>
            </a:br>
            <a:endParaRPr lang="en-US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uk-UA" b="1" i="1" dirty="0" smtClean="0">
              <a:solidFill>
                <a:schemeClr val="tx2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635" y="1825625"/>
            <a:ext cx="7759774" cy="4592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170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285728"/>
            <a:ext cx="71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uk-UA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r"/>
            <a:r>
              <a:rPr lang="uk-UA" sz="3600" b="1" dirty="0" smtClean="0">
                <a:solidFill>
                  <a:schemeClr val="accent1">
                    <a:lumMod val="50000"/>
                  </a:schemeClr>
                </a:solidFill>
              </a:rPr>
              <a:t>Плата   за  землю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714348" y="3143248"/>
            <a:ext cx="1500198" cy="2643206"/>
          </a:xfrm>
          <a:prstGeom prst="flowChartProcess">
            <a:avLst/>
          </a:prstGeom>
          <a:solidFill>
            <a:srgbClr val="9966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 prstMaterial="dkEdge">
            <a:bevelT w="133350"/>
            <a:bevelB w="133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</a:rPr>
              <a:t>6 315,8 </a:t>
            </a:r>
            <a:r>
              <a:rPr lang="uk-UA" sz="2400" b="1" dirty="0" err="1" smtClean="0">
                <a:solidFill>
                  <a:schemeClr val="accent1">
                    <a:lumMod val="50000"/>
                  </a:schemeClr>
                </a:solidFill>
              </a:rPr>
              <a:t>тис.грн</a:t>
            </a:r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2571736" y="3429000"/>
            <a:ext cx="1428760" cy="2357454"/>
          </a:xfrm>
          <a:prstGeom prst="flowChartProcess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 prstMaterial="dkEdge">
            <a:bevelT w="133350"/>
            <a:bevelB w="133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</a:rPr>
              <a:t>5 989,9 </a:t>
            </a:r>
            <a:r>
              <a:rPr lang="uk-UA" sz="2400" b="1" dirty="0" err="1" smtClean="0">
                <a:solidFill>
                  <a:schemeClr val="accent1">
                    <a:lumMod val="50000"/>
                  </a:schemeClr>
                </a:solidFill>
              </a:rPr>
              <a:t>тис.грн</a:t>
            </a:r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Выгнутая вверх стрелка 5"/>
          <p:cNvSpPr/>
          <p:nvPr/>
        </p:nvSpPr>
        <p:spPr>
          <a:xfrm>
            <a:off x="1285852" y="2214554"/>
            <a:ext cx="2214578" cy="857256"/>
          </a:xfrm>
          <a:prstGeom prst="curvedDownArrow">
            <a:avLst>
              <a:gd name="adj1" fmla="val 25000"/>
              <a:gd name="adj2" fmla="val 50000"/>
              <a:gd name="adj3" fmla="val 40000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57357" y="2500306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</a:rPr>
              <a:t>-5,2%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4810" y="1962120"/>
            <a:ext cx="492919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i="1" u="sng" dirty="0" smtClean="0">
                <a:solidFill>
                  <a:schemeClr val="accent1">
                    <a:lumMod val="50000"/>
                  </a:schemeClr>
                </a:solidFill>
              </a:rPr>
              <a:t>Основні платники земельного податку:</a:t>
            </a:r>
          </a:p>
          <a:p>
            <a:pPr>
              <a:buFont typeface="Wingdings" pitchFamily="2" charset="2"/>
              <a:buChar char="Ø"/>
            </a:pP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ПАТ «Укрзалізниця» - 734,9 </a:t>
            </a:r>
            <a:r>
              <a:rPr lang="uk-UA" i="1" dirty="0" err="1" smtClean="0">
                <a:solidFill>
                  <a:schemeClr val="accent1">
                    <a:lumMod val="50000"/>
                  </a:schemeClr>
                </a:solidFill>
              </a:rPr>
              <a:t>тис.грн</a:t>
            </a: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ТОВ ГРІН ТАУН ЛТД–584,0 </a:t>
            </a:r>
            <a:r>
              <a:rPr lang="uk-UA" i="1" dirty="0" err="1" smtClean="0">
                <a:solidFill>
                  <a:schemeClr val="accent1">
                    <a:lumMod val="50000"/>
                  </a:schemeClr>
                </a:solidFill>
              </a:rPr>
              <a:t>тис.грн</a:t>
            </a: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ТОВ «ЕЛЕВАТОР ТРЕЙД» - 309,4 </a:t>
            </a:r>
            <a:r>
              <a:rPr lang="uk-UA" i="1" dirty="0" err="1" smtClean="0">
                <a:solidFill>
                  <a:schemeClr val="accent1">
                    <a:lumMod val="50000"/>
                  </a:schemeClr>
                </a:solidFill>
              </a:rPr>
              <a:t>тис.грн</a:t>
            </a: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ПАТ «Вінниця ГАЗ» - 120,5 </a:t>
            </a:r>
            <a:r>
              <a:rPr lang="uk-UA" i="1" dirty="0" err="1" smtClean="0">
                <a:solidFill>
                  <a:schemeClr val="accent1">
                    <a:lumMod val="50000"/>
                  </a:schemeClr>
                </a:solidFill>
              </a:rPr>
              <a:t>тис.грн</a:t>
            </a: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endParaRPr lang="uk-UA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uk-UA" b="1" i="1" u="sng" dirty="0" smtClean="0">
                <a:solidFill>
                  <a:schemeClr val="accent1">
                    <a:lumMod val="50000"/>
                  </a:schemeClr>
                </a:solidFill>
              </a:rPr>
              <a:t>Найбільші платники орендної плати за землю:</a:t>
            </a:r>
          </a:p>
          <a:p>
            <a:pPr>
              <a:buFont typeface="Wingdings" pitchFamily="2" charset="2"/>
              <a:buChar char="Ø"/>
            </a:pP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ТОВ «ПК «ЗОРЯ ПОДІЛЛЯ» - 381,3 </a:t>
            </a:r>
            <a:r>
              <a:rPr lang="uk-UA" i="1" dirty="0" err="1" smtClean="0">
                <a:solidFill>
                  <a:schemeClr val="accent1">
                    <a:lumMod val="50000"/>
                  </a:schemeClr>
                </a:solidFill>
              </a:rPr>
              <a:t>тис.грн</a:t>
            </a: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ПАТ «Концерн  </a:t>
            </a:r>
            <a:r>
              <a:rPr lang="uk-UA" i="1" dirty="0" err="1" smtClean="0">
                <a:solidFill>
                  <a:schemeClr val="accent1">
                    <a:lumMod val="50000"/>
                  </a:schemeClr>
                </a:solidFill>
              </a:rPr>
              <a:t>Галнафтогаз</a:t>
            </a: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» –287,0 </a:t>
            </a:r>
            <a:r>
              <a:rPr lang="uk-UA" i="1" dirty="0" err="1" smtClean="0">
                <a:solidFill>
                  <a:schemeClr val="accent1">
                    <a:lumMod val="50000"/>
                  </a:schemeClr>
                </a:solidFill>
              </a:rPr>
              <a:t>тис.грн</a:t>
            </a: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ТОВ «Україна – Т» - 260,0 </a:t>
            </a:r>
            <a:r>
              <a:rPr lang="uk-UA" i="1" dirty="0" err="1" smtClean="0">
                <a:solidFill>
                  <a:schemeClr val="accent1">
                    <a:lumMod val="50000"/>
                  </a:schemeClr>
                </a:solidFill>
              </a:rPr>
              <a:t>тис.грн</a:t>
            </a: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ТОВ </a:t>
            </a:r>
            <a:r>
              <a:rPr lang="uk-UA" i="1" dirty="0" err="1" smtClean="0">
                <a:solidFill>
                  <a:schemeClr val="accent1">
                    <a:lumMod val="50000"/>
                  </a:schemeClr>
                </a:solidFill>
              </a:rPr>
              <a:t>Альтен-інвест</a:t>
            </a: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 – 245,4 </a:t>
            </a:r>
            <a:r>
              <a:rPr lang="uk-UA" i="1" dirty="0" err="1" smtClean="0">
                <a:solidFill>
                  <a:schemeClr val="accent1">
                    <a:lumMod val="50000"/>
                  </a:schemeClr>
                </a:solidFill>
              </a:rPr>
              <a:t>тис.грн</a:t>
            </a: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ТОВ </a:t>
            </a:r>
            <a:r>
              <a:rPr lang="uk-UA" i="1" dirty="0" err="1" smtClean="0">
                <a:solidFill>
                  <a:schemeClr val="accent1">
                    <a:lumMod val="50000"/>
                  </a:schemeClr>
                </a:solidFill>
              </a:rPr>
              <a:t>“Тростянецьзерно”</a:t>
            </a: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 – 230,9тис.грн.</a:t>
            </a:r>
          </a:p>
          <a:p>
            <a:pPr>
              <a:buFont typeface="Wingdings" pitchFamily="2" charset="2"/>
              <a:buChar char="Ø"/>
            </a:pPr>
            <a:r>
              <a:rPr lang="uk-UA" i="1" dirty="0" err="1" smtClean="0">
                <a:solidFill>
                  <a:schemeClr val="accent1">
                    <a:lumMod val="50000"/>
                  </a:schemeClr>
                </a:solidFill>
              </a:rPr>
              <a:t>ПрАТ</a:t>
            </a: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 «</a:t>
            </a:r>
            <a:r>
              <a:rPr lang="uk-UA" i="1" dirty="0" err="1" smtClean="0">
                <a:solidFill>
                  <a:schemeClr val="accent1">
                    <a:lumMod val="50000"/>
                  </a:schemeClr>
                </a:solidFill>
              </a:rPr>
              <a:t>Зернопродукт</a:t>
            </a: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 МХП» - 229,5тис.грн.</a:t>
            </a:r>
            <a:endParaRPr lang="ru-RU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endParaRPr lang="uk-UA" b="1" i="1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uk-UA" b="1" i="1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uk-UA" b="1" i="1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000099" y="5715016"/>
            <a:ext cx="1071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2019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714613" y="5715017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 2020</a:t>
            </a:r>
            <a:endParaRPr lang="ru-RU" sz="2400" b="1" dirty="0"/>
          </a:p>
        </p:txBody>
      </p:sp>
      <p:pic>
        <p:nvPicPr>
          <p:cNvPr id="13" name="Рисунок 12" descr="images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642918"/>
            <a:ext cx="3362325" cy="1362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28604"/>
            <a:ext cx="7596214" cy="1000132"/>
          </a:xfrm>
        </p:spPr>
        <p:txBody>
          <a:bodyPr>
            <a:normAutofit/>
          </a:bodyPr>
          <a:lstStyle/>
          <a:p>
            <a:pPr algn="ctr"/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Динаміка надходжень єдиного податку </a:t>
            </a:r>
            <a:b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до бюджету громади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857224" y="1397000"/>
          <a:ext cx="7572428" cy="4675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7643866" cy="571504"/>
          </a:xfrm>
        </p:spPr>
        <p:txBody>
          <a:bodyPr>
            <a:normAutofit/>
          </a:bodyPr>
          <a:lstStyle/>
          <a:p>
            <a:pPr algn="ctr"/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Платники єдиного податку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8" name="Рисунок 7" descr="!5432127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4031320"/>
            <a:ext cx="3662442" cy="20586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5786" y="4143380"/>
            <a:ext cx="50720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i="1" u="sng" dirty="0" smtClean="0">
                <a:solidFill>
                  <a:schemeClr val="accent1">
                    <a:lumMod val="50000"/>
                  </a:schemeClr>
                </a:solidFill>
              </a:rPr>
              <a:t>Сільськогосподарські товаровиробники:</a:t>
            </a:r>
          </a:p>
          <a:p>
            <a:pPr>
              <a:buFont typeface="Wingdings" pitchFamily="2" charset="2"/>
              <a:buChar char="Ø"/>
            </a:pPr>
            <a:r>
              <a:rPr lang="uk-UA" i="1" dirty="0" err="1" smtClean="0">
                <a:solidFill>
                  <a:schemeClr val="accent1">
                    <a:lumMod val="50000"/>
                  </a:schemeClr>
                </a:solidFill>
              </a:rPr>
              <a:t>ПрАТ</a:t>
            </a: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 «</a:t>
            </a:r>
            <a:r>
              <a:rPr lang="uk-UA" i="1" dirty="0" err="1" smtClean="0">
                <a:solidFill>
                  <a:schemeClr val="accent1">
                    <a:lumMod val="50000"/>
                  </a:schemeClr>
                </a:solidFill>
              </a:rPr>
              <a:t>Зернопродукт</a:t>
            </a: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 МХП» - 452,1 </a:t>
            </a:r>
            <a:r>
              <a:rPr lang="uk-UA" i="1" dirty="0" err="1" smtClean="0">
                <a:solidFill>
                  <a:schemeClr val="accent1">
                    <a:lumMod val="50000"/>
                  </a:schemeClr>
                </a:solidFill>
              </a:rPr>
              <a:t>тис.грн</a:t>
            </a: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ТОВ «Україна-Т» – 733,0 </a:t>
            </a:r>
            <a:r>
              <a:rPr lang="uk-UA" i="1" dirty="0" err="1" smtClean="0">
                <a:solidFill>
                  <a:schemeClr val="accent1">
                    <a:lumMod val="50000"/>
                  </a:schemeClr>
                </a:solidFill>
              </a:rPr>
              <a:t>тис.грн</a:t>
            </a: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СФГ «</a:t>
            </a:r>
            <a:r>
              <a:rPr lang="uk-UA" i="1" dirty="0" err="1" smtClean="0">
                <a:solidFill>
                  <a:schemeClr val="accent1">
                    <a:lumMod val="50000"/>
                  </a:schemeClr>
                </a:solidFill>
              </a:rPr>
              <a:t>Демидівське</a:t>
            </a: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» - 57,1 </a:t>
            </a:r>
            <a:r>
              <a:rPr lang="uk-UA" i="1" dirty="0" err="1" smtClean="0">
                <a:solidFill>
                  <a:schemeClr val="accent1">
                    <a:lumMod val="50000"/>
                  </a:schemeClr>
                </a:solidFill>
              </a:rPr>
              <a:t>тис.грн</a:t>
            </a: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uk-UA" i="1" dirty="0" err="1" smtClean="0">
                <a:solidFill>
                  <a:schemeClr val="accent1">
                    <a:lumMod val="50000"/>
                  </a:schemeClr>
                </a:solidFill>
              </a:rPr>
              <a:t>СТОВ</a:t>
            </a: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 ім. </a:t>
            </a:r>
            <a:r>
              <a:rPr lang="uk-UA" i="1" dirty="0" err="1" smtClean="0">
                <a:solidFill>
                  <a:schemeClr val="accent1">
                    <a:lumMod val="50000"/>
                  </a:schemeClr>
                </a:solidFill>
              </a:rPr>
              <a:t>Могильчака</a:t>
            </a: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 – 41,9 </a:t>
            </a:r>
            <a:r>
              <a:rPr lang="uk-UA" i="1" dirty="0" err="1" smtClean="0">
                <a:solidFill>
                  <a:schemeClr val="accent1">
                    <a:lumMod val="50000"/>
                  </a:schemeClr>
                </a:solidFill>
              </a:rPr>
              <a:t>тис.грн</a:t>
            </a: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" name="Рисунок 8" descr="izj7wghbf09fklfdsbm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2143116"/>
            <a:ext cx="4281517" cy="20717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4348" y="785795"/>
            <a:ext cx="48577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i="1" u="sng" dirty="0" smtClean="0">
                <a:solidFill>
                  <a:schemeClr val="accent1">
                    <a:lumMod val="50000"/>
                  </a:schemeClr>
                </a:solidFill>
              </a:rPr>
              <a:t>Юридичні особи:</a:t>
            </a:r>
          </a:p>
          <a:p>
            <a:pPr>
              <a:buFont typeface="Wingdings" pitchFamily="2" charset="2"/>
              <a:buChar char="Ø"/>
            </a:pP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ТОВ </a:t>
            </a:r>
            <a:r>
              <a:rPr lang="uk-UA" i="1" dirty="0" err="1" smtClean="0">
                <a:solidFill>
                  <a:schemeClr val="accent1">
                    <a:lumMod val="50000"/>
                  </a:schemeClr>
                </a:solidFill>
              </a:rPr>
              <a:t>Будпром</a:t>
            </a: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 «Олександрія» - 211,6 </a:t>
            </a:r>
            <a:r>
              <a:rPr lang="uk-UA" i="1" dirty="0" err="1" smtClean="0">
                <a:solidFill>
                  <a:schemeClr val="accent1">
                    <a:lumMod val="50000"/>
                  </a:schemeClr>
                </a:solidFill>
              </a:rPr>
              <a:t>тис.грн</a:t>
            </a: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Тростянецька ССТ – 51,3тис.грн.</a:t>
            </a:r>
          </a:p>
          <a:p>
            <a:pPr>
              <a:buFont typeface="Wingdings" pitchFamily="2" charset="2"/>
              <a:buChar char="Ø"/>
            </a:pP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Тростянецький РСТК ТСОУ – 39,2тис.грн.</a:t>
            </a:r>
          </a:p>
          <a:p>
            <a:endParaRPr lang="ru-RU" dirty="0" smtClean="0"/>
          </a:p>
          <a:p>
            <a:endParaRPr lang="uk-UA" dirty="0" smtClean="0"/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357818" y="785794"/>
            <a:ext cx="317462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i="1" u="sng" dirty="0" smtClean="0">
                <a:solidFill>
                  <a:schemeClr val="accent1">
                    <a:lumMod val="50000"/>
                  </a:schemeClr>
                </a:solidFill>
              </a:rPr>
              <a:t>Фізичні особи-підприємці:</a:t>
            </a:r>
          </a:p>
          <a:p>
            <a:endParaRPr lang="uk-UA" b="1" i="1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  платники </a:t>
            </a:r>
            <a:r>
              <a:rPr lang="uk-UA" b="1" i="1" dirty="0" smtClean="0">
                <a:solidFill>
                  <a:schemeClr val="accent1">
                    <a:lumMod val="50000"/>
                  </a:schemeClr>
                </a:solidFill>
              </a:rPr>
              <a:t>1 групи </a:t>
            </a: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– 173,4тис.грн.</a:t>
            </a:r>
          </a:p>
          <a:p>
            <a:endParaRPr lang="uk-UA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  платники </a:t>
            </a:r>
            <a:r>
              <a:rPr lang="uk-UA" b="1" i="1" dirty="0" smtClean="0">
                <a:solidFill>
                  <a:schemeClr val="accent1">
                    <a:lumMod val="50000"/>
                  </a:schemeClr>
                </a:solidFill>
              </a:rPr>
              <a:t>2 групи </a:t>
            </a: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– 1226,6тис.грн.</a:t>
            </a:r>
          </a:p>
          <a:p>
            <a:endParaRPr lang="uk-UA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 платники </a:t>
            </a:r>
            <a:r>
              <a:rPr lang="uk-UA" b="1" i="1" dirty="0" smtClean="0">
                <a:solidFill>
                  <a:schemeClr val="accent1">
                    <a:lumMod val="50000"/>
                  </a:schemeClr>
                </a:solidFill>
              </a:rPr>
              <a:t>3 групи </a:t>
            </a: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– 2651,5тис.грн.</a:t>
            </a:r>
          </a:p>
          <a:p>
            <a:endParaRPr lang="uk-UA" b="1" i="1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uk-UA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9" y="476672"/>
            <a:ext cx="727280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300" b="1" dirty="0" smtClean="0"/>
              <a:t>Структура бюджету громади спеціального фонду</a:t>
            </a:r>
            <a:endParaRPr lang="ru-RU" sz="2300" b="1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272473433"/>
              </p:ext>
            </p:extLst>
          </p:nvPr>
        </p:nvGraphicFramePr>
        <p:xfrm>
          <a:off x="1115616" y="922948"/>
          <a:ext cx="7344816" cy="4738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1220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8331330"/>
              </p:ext>
            </p:extLst>
          </p:nvPr>
        </p:nvGraphicFramePr>
        <p:xfrm>
          <a:off x="611560" y="2132856"/>
          <a:ext cx="7992888" cy="4094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043608" y="404664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Видатки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бюджету </a:t>
            </a:r>
            <a:r>
              <a:rPr lang="ru-RU" sz="28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громади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68 717,3 тис.грн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(-4,2% </a:t>
            </a:r>
            <a:r>
              <a:rPr lang="ru-RU" sz="28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проти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2019 року)</a:t>
            </a:r>
          </a:p>
        </p:txBody>
      </p:sp>
    </p:spTree>
    <p:extLst>
      <p:ext uri="{BB962C8B-B14F-4D97-AF65-F5344CB8AC3E}">
        <p14:creationId xmlns:p14="http://schemas.microsoft.com/office/powerpoint/2010/main" val="152435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Видатки бюджету громади за галузевою структурою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(загальний і спеціальний фонди)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7604953"/>
              </p:ext>
            </p:extLst>
          </p:nvPr>
        </p:nvGraphicFramePr>
        <p:xfrm>
          <a:off x="0" y="1124744"/>
          <a:ext cx="9144000" cy="590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5509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6737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uk-UA" sz="3100" dirty="0" smtClean="0">
                <a:latin typeface="Times New Roman" pitchFamily="18" charset="0"/>
                <a:cs typeface="Times New Roman" pitchFamily="18" charset="0"/>
              </a:rPr>
              <a:t>Видатки бюджету за економічною структурою </a:t>
            </a:r>
            <a:r>
              <a:rPr lang="uk-UA" sz="2700" dirty="0" smtClean="0">
                <a:latin typeface="Times New Roman" pitchFamily="18" charset="0"/>
                <a:cs typeface="Times New Roman" pitchFamily="18" charset="0"/>
              </a:rPr>
              <a:t>(загальний і спеціальний фонди)</a:t>
            </a:r>
            <a:endParaRPr lang="ru-RU" sz="2700" dirty="0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3238328"/>
              </p:ext>
            </p:extLst>
          </p:nvPr>
        </p:nvGraphicFramePr>
        <p:xfrm>
          <a:off x="323528" y="1484784"/>
          <a:ext cx="8496944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6195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29840" y="457200"/>
            <a:ext cx="3222079" cy="379512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ОСВІТА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851920" y="457200"/>
            <a:ext cx="4824536" cy="5852119"/>
          </a:xfrm>
        </p:spPr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D0101"/>
              </a:buClr>
              <a:buNone/>
            </a:pPr>
            <a:r>
              <a:rPr lang="uk-UA" sz="1800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 установ  - </a:t>
            </a:r>
            <a:r>
              <a:rPr lang="uk-UA" sz="1800" dirty="0" smtClean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uk-UA" sz="1800" dirty="0">
              <a:solidFill>
                <a:srgbClr val="30303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D0101"/>
              </a:buClr>
              <a:buNone/>
            </a:pPr>
            <a:r>
              <a:rPr lang="uk-UA" sz="1800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Штатна чисельність </a:t>
            </a:r>
            <a:r>
              <a:rPr lang="uk-UA" sz="1800" dirty="0" smtClean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245,43 </a:t>
            </a:r>
            <a:r>
              <a:rPr lang="uk-UA" sz="1800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uk-UA" sz="1800" dirty="0" smtClean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D0101"/>
              </a:buClr>
              <a:buNone/>
            </a:pPr>
            <a:r>
              <a:rPr lang="uk-UA" sz="1800" dirty="0" smtClean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----------------------------------------------------------</a:t>
            </a:r>
            <a:endParaRPr lang="uk-UA" sz="1800" dirty="0">
              <a:solidFill>
                <a:srgbClr val="30303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D0101"/>
              </a:buClr>
              <a:buNone/>
            </a:pPr>
            <a:r>
              <a:rPr lang="uk-UA" sz="1800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 вихованців в дитячих садках – </a:t>
            </a:r>
            <a:r>
              <a:rPr lang="uk-UA" sz="1800" dirty="0" smtClean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216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D0101"/>
              </a:buClr>
              <a:buNone/>
            </a:pPr>
            <a:r>
              <a:rPr lang="uk-UA" sz="1800" dirty="0" smtClean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Видатки на одну дитину – 25975 грн.</a:t>
            </a:r>
            <a:endParaRPr lang="uk-UA" sz="1800" dirty="0">
              <a:solidFill>
                <a:srgbClr val="30303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D0101"/>
              </a:buClr>
              <a:buNone/>
            </a:pPr>
            <a:r>
              <a:rPr lang="uk-UA" sz="1800" dirty="0" smtClean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-----------------------------------------------------------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D0101"/>
              </a:buClr>
              <a:buNone/>
            </a:pPr>
            <a:r>
              <a:rPr lang="uk-UA" sz="1800" dirty="0" smtClean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 </a:t>
            </a:r>
            <a:r>
              <a:rPr lang="uk-UA" sz="1800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учнів – </a:t>
            </a:r>
            <a:r>
              <a:rPr lang="uk-UA" sz="1800" dirty="0" smtClean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777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D0101"/>
              </a:buClr>
              <a:buNone/>
            </a:pPr>
            <a:r>
              <a:rPr lang="uk-UA" sz="1800" dirty="0" smtClean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Середня наповнюваність – 22 учнів на клас</a:t>
            </a:r>
            <a:endParaRPr lang="uk-UA" sz="1800" dirty="0">
              <a:solidFill>
                <a:srgbClr val="30303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rgbClr val="AD0101"/>
              </a:buClr>
              <a:buNone/>
            </a:pPr>
            <a:r>
              <a:rPr lang="uk-UA" sz="1800" dirty="0" smtClean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Видатки на одного учня – 25759 грн.</a:t>
            </a:r>
          </a:p>
          <a:p>
            <a:pPr marL="0" lvl="0" indent="0">
              <a:buClr>
                <a:srgbClr val="AD0101"/>
              </a:buClr>
              <a:buNone/>
            </a:pPr>
            <a:endParaRPr lang="uk-UA" sz="1800" dirty="0">
              <a:solidFill>
                <a:srgbClr val="00009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uk-UA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Видатки </a:t>
            </a:r>
            <a:r>
              <a:rPr lang="uk-UA" sz="1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 – 2254,5 тис.грн., в </a:t>
            </a:r>
            <a:r>
              <a:rPr lang="uk-UA" sz="1800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т.ч</a:t>
            </a:r>
            <a:r>
              <a:rPr lang="uk-UA" sz="1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.:   </a:t>
            </a:r>
            <a:endParaRPr lang="ru-RU" sz="18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Поповнення матеріальної бази – 995,9 тис.грн.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Реконструкція приміщення харчоблоку Тростянецького ОЗО №1  - 1145,4 тис.грн.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Виготовлення ПКД  та проведення експертиз проектів  – 113,2 тис.грн.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629841" y="3356992"/>
            <a:ext cx="2934047" cy="2511996"/>
          </a:xfrm>
        </p:spPr>
        <p:txBody>
          <a:bodyPr>
            <a:normAutofit/>
          </a:bodyPr>
          <a:lstStyle/>
          <a:p>
            <a:endParaRPr lang="uk-UA" dirty="0" smtClean="0"/>
          </a:p>
          <a:p>
            <a:pPr algn="ctr"/>
            <a:r>
              <a:rPr lang="uk-UA" dirty="0" smtClean="0"/>
              <a:t>+284,7 тис.грн.(+0,8%)</a:t>
            </a:r>
          </a:p>
          <a:p>
            <a:endParaRPr lang="uk-UA" dirty="0"/>
          </a:p>
          <a:p>
            <a:endParaRPr lang="uk-UA" dirty="0"/>
          </a:p>
          <a:p>
            <a:r>
              <a:rPr lang="uk-UA" dirty="0" smtClean="0"/>
              <a:t>   33729,0                                              34013,7</a:t>
            </a:r>
          </a:p>
          <a:p>
            <a:r>
              <a:rPr lang="uk-UA" dirty="0" smtClean="0"/>
              <a:t>тис.грн                                                   </a:t>
            </a:r>
            <a:r>
              <a:rPr lang="uk-UA" dirty="0" err="1" smtClean="0"/>
              <a:t>тис.грн</a:t>
            </a:r>
            <a:r>
              <a:rPr lang="uk-UA" dirty="0" smtClean="0"/>
              <a:t>.</a:t>
            </a:r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r>
              <a:rPr lang="uk-UA" dirty="0" smtClean="0"/>
              <a:t>                    2019 рік           2020 рік</a:t>
            </a:r>
          </a:p>
          <a:p>
            <a:endParaRPr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37906" y="4005064"/>
            <a:ext cx="435158" cy="14360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305112" y="3933056"/>
            <a:ext cx="504056" cy="1508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1873064" y="3933056"/>
            <a:ext cx="432048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01" y="947158"/>
            <a:ext cx="2782159" cy="2121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36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664" y="415807"/>
            <a:ext cx="4374208" cy="523528"/>
          </a:xfrm>
        </p:spPr>
        <p:txBody>
          <a:bodyPr>
            <a:normAutofit/>
          </a:bodyPr>
          <a:lstStyle/>
          <a:p>
            <a:r>
              <a:rPr lang="uk-UA" b="1" dirty="0" smtClean="0"/>
              <a:t>Соціальний захист населення</a:t>
            </a:r>
            <a:endParaRPr lang="en-US" b="1" dirty="0"/>
          </a:p>
        </p:txBody>
      </p:sp>
      <p:sp>
        <p:nvSpPr>
          <p:cNvPr id="5" name="Объект 3"/>
          <p:cNvSpPr txBox="1">
            <a:spLocks/>
          </p:cNvSpPr>
          <p:nvPr/>
        </p:nvSpPr>
        <p:spPr>
          <a:xfrm>
            <a:off x="4455672" y="939334"/>
            <a:ext cx="4436808" cy="5441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Надання допомоги -  333,7 тис.грн.,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uk-UA" sz="20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т.ч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.:</a:t>
            </a:r>
          </a:p>
          <a:p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 лікування- 181,9 тис.грн.,</a:t>
            </a:r>
          </a:p>
          <a:p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на поховання – 11,0 тис.грн., </a:t>
            </a:r>
          </a:p>
          <a:p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надання одноразової допомоги особам, які призвані на військову службу за контрактом – 25,0 тис.грн.,</a:t>
            </a:r>
          </a:p>
          <a:p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пам’ятник воїну, загиблому в зоні АТО – 9,0 тис.грн.,</a:t>
            </a:r>
          </a:p>
          <a:p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Надання допомоги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Афганцям та Чорнобильцям – 23,0 тис.грн.,</a:t>
            </a:r>
            <a:endParaRPr lang="uk-UA" sz="20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інші види допомог – 83,8 тис.грн.</a:t>
            </a:r>
          </a:p>
          <a:p>
            <a:pPr marL="0" indent="0">
              <a:buNone/>
            </a:pPr>
            <a:endParaRPr lang="uk-UA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uk-UA" sz="2000" dirty="0" smtClean="0">
              <a:latin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uk-UA" sz="1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731" y="953727"/>
            <a:ext cx="2929869" cy="2520281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pic>
      <p:sp>
        <p:nvSpPr>
          <p:cNvPr id="14" name="Текст 6"/>
          <p:cNvSpPr>
            <a:spLocks noGrp="1"/>
          </p:cNvSpPr>
          <p:nvPr>
            <p:ph type="body" sz="half" idx="2"/>
          </p:nvPr>
        </p:nvSpPr>
        <p:spPr>
          <a:xfrm>
            <a:off x="755576" y="3498772"/>
            <a:ext cx="3456384" cy="3240360"/>
          </a:xfrm>
        </p:spPr>
        <p:txBody>
          <a:bodyPr>
            <a:normAutofit/>
          </a:bodyPr>
          <a:lstStyle/>
          <a:p>
            <a:endParaRPr lang="uk-UA" dirty="0" smtClean="0"/>
          </a:p>
          <a:p>
            <a:pPr algn="ctr"/>
            <a:r>
              <a:rPr lang="uk-UA" sz="1400" b="1" dirty="0" smtClean="0"/>
              <a:t>-50,3  тис.грн.(-14 %)</a:t>
            </a:r>
          </a:p>
          <a:p>
            <a:endParaRPr lang="uk-UA" sz="1400" b="1" dirty="0"/>
          </a:p>
          <a:p>
            <a:endParaRPr lang="uk-UA" sz="1400" b="1" dirty="0"/>
          </a:p>
          <a:p>
            <a:r>
              <a:rPr lang="uk-UA" sz="1400" b="1" dirty="0" smtClean="0"/>
              <a:t>   384,0                                                    333,7</a:t>
            </a:r>
          </a:p>
          <a:p>
            <a:r>
              <a:rPr lang="uk-UA" sz="1400" b="1" dirty="0" smtClean="0"/>
              <a:t>тис.грн                                                   </a:t>
            </a:r>
            <a:r>
              <a:rPr lang="uk-UA" sz="1400" b="1" dirty="0" err="1" smtClean="0"/>
              <a:t>тис.грн</a:t>
            </a:r>
            <a:r>
              <a:rPr lang="uk-UA" sz="1400" b="1" dirty="0" smtClean="0"/>
              <a:t>.</a:t>
            </a:r>
            <a:endParaRPr lang="uk-UA" sz="1400" b="1" dirty="0"/>
          </a:p>
          <a:p>
            <a:endParaRPr lang="uk-UA" sz="1400" b="1" dirty="0" smtClean="0"/>
          </a:p>
          <a:p>
            <a:endParaRPr lang="uk-UA" sz="1400" b="1" dirty="0"/>
          </a:p>
          <a:p>
            <a:r>
              <a:rPr lang="uk-UA" sz="1400" b="1" dirty="0" smtClean="0"/>
              <a:t>                    2019 рік      2020 рік</a:t>
            </a:r>
          </a:p>
          <a:p>
            <a:endParaRPr lang="en-US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626190" y="4149080"/>
            <a:ext cx="648072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2530875" y="4221088"/>
            <a:ext cx="64807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2342665" y="4185084"/>
            <a:ext cx="222542" cy="72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399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09601"/>
            <a:ext cx="3744416" cy="943000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Культура і мистецтво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11960" y="609601"/>
            <a:ext cx="4752528" cy="5915743"/>
          </a:xfrm>
        </p:spPr>
        <p:txBody>
          <a:bodyPr>
            <a:normAutofit lnSpcReduction="10000"/>
          </a:bodyPr>
          <a:lstStyle/>
          <a:p>
            <a:pPr marL="0" indent="0">
              <a:buClr>
                <a:srgbClr val="AD0101"/>
              </a:buClr>
              <a:buNone/>
            </a:pPr>
            <a:endParaRPr lang="uk-UA" sz="1400" spc="-45" dirty="0" smtClean="0">
              <a:solidFill>
                <a:srgbClr val="30303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Clr>
                <a:srgbClr val="AD0101"/>
              </a:buClr>
              <a:buNone/>
            </a:pPr>
            <a:r>
              <a:rPr lang="uk-UA" sz="1800" spc="-4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Кількість установ - 2</a:t>
            </a:r>
          </a:p>
          <a:p>
            <a:pPr marL="0" indent="0">
              <a:buClr>
                <a:srgbClr val="AD0101"/>
              </a:buClr>
              <a:buNone/>
            </a:pPr>
            <a:r>
              <a:rPr lang="uk-UA" sz="1800" spc="-4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Штатна </a:t>
            </a:r>
            <a:r>
              <a:rPr lang="uk-UA" sz="1800" spc="-45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чисельність -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uk-UA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шт. одиниці</a:t>
            </a:r>
          </a:p>
          <a:p>
            <a:pPr marL="0" lvl="0" indent="0">
              <a:buClr>
                <a:srgbClr val="AD0101"/>
              </a:buClr>
              <a:buNone/>
            </a:pPr>
            <a:endParaRPr lang="ru-RU" sz="1800" spc="-45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buClr>
                <a:srgbClr val="AD0101"/>
              </a:buClr>
              <a:buNone/>
            </a:pPr>
            <a:r>
              <a:rPr lang="uk-UA" sz="1800" spc="-4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Бібліотечний фонд – 39,61 </a:t>
            </a:r>
            <a:r>
              <a:rPr lang="uk-UA" sz="1800" spc="-45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тис.прим</a:t>
            </a:r>
            <a:r>
              <a:rPr lang="uk-UA" sz="1800" spc="-4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0" lvl="0" indent="0">
              <a:buClr>
                <a:srgbClr val="AD0101"/>
              </a:buClr>
              <a:buNone/>
            </a:pPr>
            <a:r>
              <a:rPr lang="uk-UA" sz="1800" spc="-4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Кількість читачів – 1,14 тис. </a:t>
            </a:r>
            <a:r>
              <a:rPr lang="uk-UA" sz="1800" spc="-45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чол</a:t>
            </a:r>
            <a:r>
              <a:rPr lang="uk-UA" sz="1800" spc="-4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0" lvl="0" indent="0">
              <a:buClr>
                <a:srgbClr val="AD0101"/>
              </a:buClr>
              <a:buNone/>
            </a:pPr>
            <a:endParaRPr lang="uk-UA" sz="1800" spc="-45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buClr>
                <a:srgbClr val="AD0101"/>
              </a:buClr>
              <a:buNone/>
            </a:pPr>
            <a:endParaRPr lang="uk-UA" sz="1800" spc="-45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buClr>
                <a:srgbClr val="AD0101"/>
              </a:buClr>
              <a:buNone/>
            </a:pPr>
            <a:r>
              <a:rPr lang="ru-RU" sz="1800" spc="-4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Проведено 6 </a:t>
            </a:r>
            <a:r>
              <a:rPr lang="ru-RU" sz="1800" spc="-45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заходів</a:t>
            </a:r>
            <a:r>
              <a:rPr lang="ru-RU" sz="1800" spc="-4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-45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із</a:t>
            </a:r>
            <a:r>
              <a:rPr lang="ru-RU" sz="1800" spc="-4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-45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відзначення</a:t>
            </a:r>
            <a:r>
              <a:rPr lang="ru-RU" sz="1800" spc="-4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-45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загальнодержавних</a:t>
            </a:r>
            <a:r>
              <a:rPr lang="ru-RU" sz="1800" spc="-4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свят та </a:t>
            </a:r>
            <a:r>
              <a:rPr lang="ru-RU" sz="1800" spc="-45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пам'ятних</a:t>
            </a:r>
            <a:r>
              <a:rPr lang="ru-RU" sz="1800" spc="-4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-4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дат на суму  156, 6 тис. </a:t>
            </a:r>
            <a:r>
              <a:rPr lang="ru-RU" sz="1800" spc="-45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грн</a:t>
            </a:r>
            <a:r>
              <a:rPr lang="ru-RU" sz="1800" spc="-4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uk-UA" sz="1800" spc="-45" dirty="0">
              <a:latin typeface="Times New Roman" panose="02020603050405020304" pitchFamily="18" charset="0"/>
            </a:endParaRPr>
          </a:p>
          <a:p>
            <a:pPr marL="0" lvl="0" indent="0" algn="just">
              <a:spcAft>
                <a:spcPts val="0"/>
              </a:spcAft>
              <a:buNone/>
            </a:pPr>
            <a:r>
              <a:rPr lang="uk-UA" sz="1800" spc="-45" dirty="0" smtClean="0">
                <a:latin typeface="Times New Roman" panose="02020603050405020304" pitchFamily="18" charset="0"/>
              </a:rPr>
              <a:t>Видатки розвитку – 138,9 тис.грн., в </a:t>
            </a:r>
            <a:r>
              <a:rPr lang="uk-UA" sz="1800" spc="-45" dirty="0" err="1" smtClean="0">
                <a:latin typeface="Times New Roman" panose="02020603050405020304" pitchFamily="18" charset="0"/>
              </a:rPr>
              <a:t>т.ч</a:t>
            </a:r>
            <a:r>
              <a:rPr lang="uk-UA" sz="1800" spc="-45" dirty="0" smtClean="0">
                <a:latin typeface="Times New Roman" panose="02020603050405020304" pitchFamily="18" charset="0"/>
              </a:rPr>
              <a:t>.:</a:t>
            </a:r>
          </a:p>
          <a:p>
            <a:pPr algn="just">
              <a:buFontTx/>
              <a:buChar char="-"/>
            </a:pPr>
            <a:r>
              <a:rPr lang="uk-UA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поповнення 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бібліотечного фонду - 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31,0 тис.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грн</a:t>
            </a:r>
            <a:r>
              <a:rPr lang="uk-UA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.;</a:t>
            </a:r>
          </a:p>
          <a:p>
            <a:pPr lvl="0" algn="just">
              <a:spcAft>
                <a:spcPts val="0"/>
              </a:spcAft>
              <a:buFontTx/>
              <a:buChar char="-"/>
            </a:pPr>
            <a:r>
              <a:rPr lang="uk-UA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Поповнення матеріальної бази – 58,2 </a:t>
            </a:r>
            <a:r>
              <a:rPr lang="ru-RU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тис.</a:t>
            </a:r>
            <a:r>
              <a:rPr lang="uk-UA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грн</a:t>
            </a:r>
            <a:r>
              <a:rPr lang="uk-UA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.;</a:t>
            </a:r>
          </a:p>
          <a:p>
            <a:pPr lvl="0" algn="just">
              <a:spcAft>
                <a:spcPts val="0"/>
              </a:spcAft>
              <a:buFontTx/>
              <a:buChar char="-"/>
            </a:pPr>
            <a:r>
              <a:rPr lang="uk-UA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Реконструкція приміщення – 49,7 тис. 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грн.</a:t>
            </a:r>
            <a:endParaRPr lang="ru-RU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12776"/>
            <a:ext cx="3024336" cy="245246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95536" y="3832268"/>
            <a:ext cx="381642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dirty="0"/>
          </a:p>
          <a:p>
            <a:pPr algn="ctr"/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+492,1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тис.грн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.(+29,9%)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1158,2                                               1650,3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тис.грн                                               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тис.грн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endParaRPr lang="uk-UA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2019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рік           2020 рік</a:t>
            </a:r>
          </a:p>
          <a:p>
            <a:endParaRPr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362979" y="4885942"/>
            <a:ext cx="435158" cy="11479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395883" y="4563098"/>
            <a:ext cx="504056" cy="1508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1880986" y="4668414"/>
            <a:ext cx="458766" cy="2175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835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6444" y="521359"/>
            <a:ext cx="7960398" cy="792088"/>
          </a:xfrm>
        </p:spPr>
        <p:txBody>
          <a:bodyPr>
            <a:noAutofit/>
          </a:bodyPr>
          <a:lstStyle/>
          <a:p>
            <a:r>
              <a:rPr lang="uk-UA" sz="31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Доходи бюджету громади  - 69 097,6 </a:t>
            </a:r>
            <a:r>
              <a:rPr lang="uk-UA" sz="31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sz="31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1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5735570"/>
              </p:ext>
            </p:extLst>
          </p:nvPr>
        </p:nvGraphicFramePr>
        <p:xfrm>
          <a:off x="827584" y="1340768"/>
          <a:ext cx="777686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910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29840" y="332656"/>
            <a:ext cx="3870151" cy="576064"/>
          </a:xfrm>
        </p:spPr>
        <p:txBody>
          <a:bodyPr>
            <a:normAutofit/>
          </a:bodyPr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Фізична культура і спорт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151212" y="836712"/>
            <a:ext cx="3597251" cy="5688631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Видатки на утримання Комунального закладу «Тростянецький селищний центр фізичної культури і спорту» - </a:t>
            </a:r>
            <a:r>
              <a:rPr lang="uk-UA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1076,9 тис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грн.</a:t>
            </a: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uk-UA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Штатна 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чисельність - </a:t>
            </a:r>
            <a:r>
              <a:rPr lang="ru-RU" sz="1800" u="sng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12,5 </a:t>
            </a:r>
            <a:r>
              <a:rPr lang="ru-RU" sz="18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-5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одиниць</a:t>
            </a:r>
            <a:r>
              <a:rPr lang="ru-RU" sz="18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uk-UA" sz="1800" spc="-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Кількість населення, залученого до фізкультурно-масової роботи -  251 </a:t>
            </a:r>
            <a:r>
              <a:rPr lang="uk-UA" sz="1800" spc="-5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чол</a:t>
            </a:r>
            <a:r>
              <a:rPr lang="uk-UA" sz="1800" spc="-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827583" y="3455757"/>
            <a:ext cx="3672407" cy="2493522"/>
          </a:xfrm>
        </p:spPr>
        <p:txBody>
          <a:bodyPr>
            <a:noAutofit/>
          </a:bodyPr>
          <a:lstStyle/>
          <a:p>
            <a:pPr algn="ctr"/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+61,5 тис.грн.(+6,1%)</a:t>
            </a:r>
          </a:p>
          <a:p>
            <a:endParaRPr lang="uk-UA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1015,4                                1076,9</a:t>
            </a:r>
          </a:p>
          <a:p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тис.грн                               </a:t>
            </a:r>
            <a:r>
              <a:rPr lang="uk-UA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тис.грн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uk-UA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2019 рік       2020 рік</a:t>
            </a: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84040" y="4005064"/>
            <a:ext cx="599728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846710" y="3861048"/>
            <a:ext cx="595363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2389533" y="3861048"/>
            <a:ext cx="457177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483" y="1070894"/>
            <a:ext cx="3036461" cy="22226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9768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dirty="0" smtClean="0"/>
              <a:t>Житлово комунальне господарство та будівництво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3923928" y="1556792"/>
            <a:ext cx="4591422" cy="5040559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uk-UA" sz="1600" dirty="0" smtClean="0">
                <a:latin typeface="Times New Roman" panose="02020603050405020304" pitchFamily="18" charset="0"/>
                <a:cs typeface="Times New Roman" pitchFamily="18" charset="0"/>
              </a:rPr>
              <a:t>утримання Тростянецької селищної комунальної установи з благоустрою –3471,9 тис.грн.;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uk-UA" sz="1600" dirty="0" smtClean="0">
                <a:latin typeface="Times New Roman" panose="02020603050405020304" pitchFamily="18" charset="0"/>
                <a:cs typeface="Times New Roman" pitchFamily="18" charset="0"/>
              </a:rPr>
              <a:t>благоустрій населених пунктів громади - 4178,8 тис.грн., в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т.ч.вуличне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освітлення – 668,8 тис.грн., на придбання матеріалів та оплату послуг – 3510,0 тис.грн..;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здійснення заходів із землеустрою – 212,5 тис.грн.;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будівництво та регіональний розвиток – 798,0 тис.грн.;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- «Будівництво гідротехнічних споруд захисту від підтоплення земель центральної частини смт. Тростянець Вінницької області» - 40,6 тис.грн.;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«Реконструкція літньої сцени в центральному парку смт. Тростянець Вінницької області» – 757,4 тис.грн.;</a:t>
            </a:r>
            <a:endParaRPr lang="uk-UA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відшкодування різниці в тарифах КП «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Тростянецьводоканал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» - 153,5 тис.грн.;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ремонт та утримання доріг – 7800,0 тис.грн.;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інші програми та заходи – 800,258 тис.грн.;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виконання заходів за рахунок надходжень до цільового фонду бюджету громади – 599,8 тис.грн.;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природоохоронні заходи (за рахунок надходжень фонду охорони навколишнього середовища) –24,4 тис.грн.</a:t>
            </a:r>
            <a:endParaRPr lang="uk-UA" sz="1400" dirty="0" smtClean="0">
              <a:solidFill>
                <a:srgbClr val="000099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buClr>
                <a:srgbClr val="AD0101"/>
              </a:buClr>
              <a:buNone/>
            </a:pPr>
            <a:endParaRPr lang="uk-UA" sz="1400" dirty="0">
              <a:solidFill>
                <a:srgbClr val="000099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buClr>
                <a:srgbClr val="AD0101"/>
              </a:buClr>
              <a:buNone/>
            </a:pPr>
            <a:endParaRPr lang="uk-UA" sz="1400" dirty="0">
              <a:solidFill>
                <a:srgbClr val="000099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buClr>
                <a:srgbClr val="AD0101"/>
              </a:buClr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75" y="1700352"/>
            <a:ext cx="3028950" cy="151447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79512" y="3861048"/>
            <a:ext cx="45365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b="1" dirty="0" smtClean="0"/>
              <a:t>-13,2  </a:t>
            </a:r>
            <a:r>
              <a:rPr lang="uk-UA" sz="1600" b="1" dirty="0"/>
              <a:t>тис.грн</a:t>
            </a:r>
            <a:r>
              <a:rPr lang="uk-UA" sz="1600" b="1" dirty="0" smtClean="0"/>
              <a:t>.(-0,07 </a:t>
            </a:r>
            <a:r>
              <a:rPr lang="uk-UA" sz="1600" b="1" dirty="0"/>
              <a:t>%)</a:t>
            </a:r>
          </a:p>
          <a:p>
            <a:endParaRPr lang="uk-UA" sz="1600" b="1" dirty="0"/>
          </a:p>
          <a:p>
            <a:endParaRPr lang="uk-UA" sz="1600" b="1" dirty="0"/>
          </a:p>
          <a:p>
            <a:r>
              <a:rPr lang="uk-UA" sz="1600" b="1" dirty="0" smtClean="0"/>
              <a:t>17452,3                                               17439,1</a:t>
            </a:r>
            <a:endParaRPr lang="uk-UA" sz="1600" b="1" dirty="0"/>
          </a:p>
          <a:p>
            <a:r>
              <a:rPr lang="uk-UA" sz="1600" b="1" dirty="0"/>
              <a:t>тис.грн                                              </a:t>
            </a:r>
            <a:r>
              <a:rPr lang="uk-UA" sz="1600" b="1" dirty="0" smtClean="0"/>
              <a:t>  </a:t>
            </a:r>
            <a:r>
              <a:rPr lang="uk-UA" sz="1600" b="1" dirty="0" err="1"/>
              <a:t>тис.грн</a:t>
            </a:r>
            <a:r>
              <a:rPr lang="uk-UA" sz="1600" b="1" dirty="0"/>
              <a:t>.</a:t>
            </a:r>
          </a:p>
          <a:p>
            <a:endParaRPr lang="uk-UA" sz="1600" b="1" dirty="0"/>
          </a:p>
          <a:p>
            <a:endParaRPr lang="uk-UA" sz="1600" b="1" dirty="0"/>
          </a:p>
          <a:p>
            <a:r>
              <a:rPr lang="uk-UA" sz="1600" b="1" dirty="0"/>
              <a:t>                    2019 рік           2020 рік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307479" y="4221088"/>
            <a:ext cx="648072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178093" y="4293096"/>
            <a:ext cx="64807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1955551" y="4221088"/>
            <a:ext cx="222542" cy="72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116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dirty="0" smtClean="0"/>
              <a:t>Видатки селищного бюджету, спрямовані до інших бюджетів у 2020 році</a:t>
            </a: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b="1" dirty="0" smtClean="0"/>
          </a:p>
          <a:p>
            <a:endParaRPr lang="uk-UA" b="1" dirty="0"/>
          </a:p>
          <a:p>
            <a:endParaRPr lang="uk-UA" b="1" dirty="0" smtClean="0"/>
          </a:p>
          <a:p>
            <a:endParaRPr lang="en-US" b="1" dirty="0"/>
          </a:p>
        </p:txBody>
      </p:sp>
      <p:sp>
        <p:nvSpPr>
          <p:cNvPr id="7" name="Прямоугольник 6"/>
          <p:cNvSpPr/>
          <p:nvPr/>
        </p:nvSpPr>
        <p:spPr>
          <a:xfrm flipH="1">
            <a:off x="635368" y="1825625"/>
            <a:ext cx="1656184" cy="41956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Всього перераховано трансфертів – </a:t>
            </a:r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3</a:t>
            </a:r>
            <a:r>
              <a:rPr lang="en-US" dirty="0" smtClean="0">
                <a:solidFill>
                  <a:schemeClr val="tx1"/>
                </a:solidFill>
              </a:rPr>
              <a:t>326</a:t>
            </a:r>
            <a:r>
              <a:rPr lang="uk-UA" dirty="0" smtClean="0">
                <a:solidFill>
                  <a:schemeClr val="tx1"/>
                </a:solidFill>
              </a:rPr>
              <a:t>,6  тис.грн.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87696" y="1916833"/>
            <a:ext cx="4927654" cy="30243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uk-UA" dirty="0" smtClean="0">
              <a:solidFill>
                <a:schemeClr val="tx1"/>
              </a:solidFill>
            </a:endParaRPr>
          </a:p>
          <a:p>
            <a:endParaRPr lang="uk-UA" dirty="0">
              <a:solidFill>
                <a:schemeClr val="tx1"/>
              </a:solidFill>
            </a:endParaRPr>
          </a:p>
          <a:p>
            <a:endParaRPr lang="uk-UA" dirty="0" smtClean="0">
              <a:solidFill>
                <a:schemeClr val="tx1"/>
              </a:solidFill>
            </a:endParaRPr>
          </a:p>
          <a:p>
            <a:endParaRPr lang="uk-UA" dirty="0">
              <a:solidFill>
                <a:schemeClr val="tx1"/>
              </a:solidFill>
            </a:endParaRPr>
          </a:p>
          <a:p>
            <a:r>
              <a:rPr lang="uk-UA" dirty="0" smtClean="0">
                <a:solidFill>
                  <a:schemeClr val="tx1"/>
                </a:solidFill>
              </a:rPr>
              <a:t>Субвенції до районного бюджету –3216,3 тис.грн.,  </a:t>
            </a:r>
          </a:p>
          <a:p>
            <a:r>
              <a:rPr lang="uk-UA" dirty="0" smtClean="0">
                <a:solidFill>
                  <a:schemeClr val="tx1"/>
                </a:solidFill>
              </a:rPr>
              <a:t>в тому числі медична субвенція – 1535,6 тис.грн.,</a:t>
            </a:r>
          </a:p>
          <a:p>
            <a:r>
              <a:rPr lang="uk-UA" dirty="0" smtClean="0">
                <a:solidFill>
                  <a:schemeClr val="tx1"/>
                </a:solidFill>
              </a:rPr>
              <a:t>Районний трудовий архів- 38,1 тис.грн.,</a:t>
            </a:r>
          </a:p>
          <a:p>
            <a:r>
              <a:rPr lang="uk-UA" dirty="0" smtClean="0">
                <a:solidFill>
                  <a:schemeClr val="tx1"/>
                </a:solidFill>
              </a:rPr>
              <a:t>Районний територіальний центр- 575,3 тис.грн.,</a:t>
            </a:r>
          </a:p>
          <a:p>
            <a:r>
              <a:rPr lang="uk-UA" dirty="0" smtClean="0">
                <a:solidFill>
                  <a:schemeClr val="tx1"/>
                </a:solidFill>
              </a:rPr>
              <a:t>Тростянецька ЦРЛ – 217,5 </a:t>
            </a:r>
            <a:r>
              <a:rPr lang="uk-UA" dirty="0" err="1" smtClean="0">
                <a:solidFill>
                  <a:schemeClr val="tx1"/>
                </a:solidFill>
              </a:rPr>
              <a:t>ттис.грн</a:t>
            </a:r>
            <a:r>
              <a:rPr lang="uk-UA" dirty="0" smtClean="0">
                <a:solidFill>
                  <a:schemeClr val="tx1"/>
                </a:solidFill>
              </a:rPr>
              <a:t>.,</a:t>
            </a:r>
          </a:p>
          <a:p>
            <a:r>
              <a:rPr lang="uk-UA" dirty="0" smtClean="0">
                <a:solidFill>
                  <a:schemeClr val="tx1"/>
                </a:solidFill>
              </a:rPr>
              <a:t>Тростянецький РЦПМСД – 815,0 тис.грн.,</a:t>
            </a:r>
          </a:p>
          <a:p>
            <a:r>
              <a:rPr lang="uk-UA" dirty="0" smtClean="0">
                <a:solidFill>
                  <a:schemeClr val="tx1"/>
                </a:solidFill>
              </a:rPr>
              <a:t>Пільгові перевезення та послуги зв’язку – 34,8 тис.грн.</a:t>
            </a:r>
          </a:p>
          <a:p>
            <a:endParaRPr lang="uk-UA" dirty="0" smtClean="0">
              <a:solidFill>
                <a:schemeClr val="tx1"/>
              </a:solidFill>
            </a:endParaRPr>
          </a:p>
          <a:p>
            <a:pPr algn="ctr"/>
            <a:endParaRPr lang="uk-UA" dirty="0" smtClean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87696" y="5373215"/>
            <a:ext cx="5088760" cy="8037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solidFill>
                  <a:schemeClr val="tx1"/>
                </a:solidFill>
              </a:rPr>
              <a:t>Субвенції до </a:t>
            </a:r>
            <a:r>
              <a:rPr lang="uk-UA" dirty="0" smtClean="0">
                <a:solidFill>
                  <a:schemeClr val="tx1"/>
                </a:solidFill>
              </a:rPr>
              <a:t>обласного бюджету – 110,3 тис.грн.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Двойная стрелка влево/вверх 1"/>
          <p:cNvSpPr/>
          <p:nvPr/>
        </p:nvSpPr>
        <p:spPr>
          <a:xfrm rot="8615873">
            <a:off x="2603249" y="3545551"/>
            <a:ext cx="1036179" cy="1956749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8281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4" name="Picture 6" descr="робота з обдарованими дітьмь - презентація з педагогі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928670"/>
            <a:ext cx="7334250" cy="54959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834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255541668"/>
              </p:ext>
            </p:extLst>
          </p:nvPr>
        </p:nvGraphicFramePr>
        <p:xfrm>
          <a:off x="0" y="1357313"/>
          <a:ext cx="3671888" cy="4768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Объект 7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589841834"/>
              </p:ext>
            </p:extLst>
          </p:nvPr>
        </p:nvGraphicFramePr>
        <p:xfrm>
          <a:off x="5111750" y="1349375"/>
          <a:ext cx="4032250" cy="5127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27584" y="548680"/>
            <a:ext cx="7632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accent6">
                    <a:lumMod val="75000"/>
                  </a:schemeClr>
                </a:solidFill>
              </a:rPr>
              <a:t>Порівняльний аналіз надходжень без врахування офіційних трансфертів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Выгнутая вверх стрелка 14"/>
          <p:cNvSpPr/>
          <p:nvPr/>
        </p:nvSpPr>
        <p:spPr>
          <a:xfrm>
            <a:off x="3286116" y="2857496"/>
            <a:ext cx="2928958" cy="1000131"/>
          </a:xfrm>
          <a:prstGeom prst="curvedDownArrow">
            <a:avLst>
              <a:gd name="adj1" fmla="val 22112"/>
              <a:gd name="adj2" fmla="val 50000"/>
              <a:gd name="adj3" fmla="val 477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07904" y="3571876"/>
            <a:ext cx="200710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u="sng" dirty="0" smtClean="0">
                <a:solidFill>
                  <a:schemeClr val="accent1">
                    <a:lumMod val="50000"/>
                  </a:schemeClr>
                </a:solidFill>
              </a:rPr>
              <a:t>-2 462,1 </a:t>
            </a:r>
            <a:r>
              <a:rPr lang="uk-UA" sz="2000" b="1" u="sng" dirty="0" err="1" smtClean="0">
                <a:solidFill>
                  <a:schemeClr val="accent1">
                    <a:lumMod val="50000"/>
                  </a:schemeClr>
                </a:solidFill>
              </a:rPr>
              <a:t>тис.грн</a:t>
            </a:r>
            <a:r>
              <a:rPr lang="uk-UA" sz="20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algn="ctr"/>
            <a:r>
              <a:rPr lang="uk-UA" sz="1400" b="1" dirty="0" smtClean="0">
                <a:solidFill>
                  <a:schemeClr val="accent1">
                    <a:lumMod val="50000"/>
                  </a:schemeClr>
                </a:solidFill>
              </a:rPr>
              <a:t>(- 4,9 % до 2019р.)</a:t>
            </a:r>
            <a:endParaRPr lang="ru-RU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61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98080" cy="648072"/>
          </a:xfrm>
        </p:spPr>
        <p:txBody>
          <a:bodyPr>
            <a:normAutofit/>
          </a:bodyPr>
          <a:lstStyle/>
          <a:p>
            <a:pPr algn="ctr"/>
            <a:r>
              <a:rPr lang="uk-UA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 доходів бюджету громади загального фонду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6083612"/>
              </p:ext>
            </p:extLst>
          </p:nvPr>
        </p:nvGraphicFramePr>
        <p:xfrm>
          <a:off x="1187624" y="1052736"/>
          <a:ext cx="7499350" cy="52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5760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429684" cy="785818"/>
          </a:xfrm>
        </p:spPr>
        <p:txBody>
          <a:bodyPr>
            <a:noAutofit/>
          </a:bodyPr>
          <a:lstStyle/>
          <a:p>
            <a:pPr algn="ctr"/>
            <a:r>
              <a:rPr lang="uk-UA" sz="2800" b="1" dirty="0">
                <a:solidFill>
                  <a:srgbClr val="4F271C">
                    <a:satMod val="130000"/>
                  </a:srgbClr>
                </a:solidFill>
                <a:latin typeface="Times New Roman" pitchFamily="18" charset="0"/>
                <a:cs typeface="Times New Roman" pitchFamily="18" charset="0"/>
              </a:rPr>
              <a:t>Динаміка </a:t>
            </a:r>
            <a:r>
              <a:rPr lang="uk-UA" sz="2800" b="1" dirty="0" smtClean="0">
                <a:solidFill>
                  <a:srgbClr val="4F271C">
                    <a:satMod val="130000"/>
                  </a:srgbClr>
                </a:solidFill>
                <a:latin typeface="Times New Roman" pitchFamily="18" charset="0"/>
                <a:cs typeface="Times New Roman" pitchFamily="18" charset="0"/>
              </a:rPr>
              <a:t>надходжень бюджету громади</a:t>
            </a:r>
            <a:br>
              <a:rPr lang="uk-UA" sz="2800" b="1" dirty="0" smtClean="0">
                <a:solidFill>
                  <a:srgbClr val="4F271C">
                    <a:satMod val="13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solidFill>
                  <a:srgbClr val="4F271C">
                    <a:satMod val="130000"/>
                  </a:srgbClr>
                </a:solidFill>
                <a:latin typeface="Times New Roman" pitchFamily="18" charset="0"/>
                <a:cs typeface="Times New Roman" pitchFamily="18" charset="0"/>
              </a:rPr>
              <a:t>за основними джерелами 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9380687"/>
              </p:ext>
            </p:extLst>
          </p:nvPr>
        </p:nvGraphicFramePr>
        <p:xfrm>
          <a:off x="428596" y="1071546"/>
          <a:ext cx="8499482" cy="51577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Выгнутая вверх стрелка 4"/>
          <p:cNvSpPr/>
          <p:nvPr/>
        </p:nvSpPr>
        <p:spPr>
          <a:xfrm>
            <a:off x="3357555" y="3714753"/>
            <a:ext cx="785818" cy="28575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Выгнутая вверх стрелка 5"/>
          <p:cNvSpPr/>
          <p:nvPr/>
        </p:nvSpPr>
        <p:spPr>
          <a:xfrm>
            <a:off x="6357950" y="3643313"/>
            <a:ext cx="714379" cy="28575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верх стрелка 6"/>
          <p:cNvSpPr/>
          <p:nvPr/>
        </p:nvSpPr>
        <p:spPr>
          <a:xfrm>
            <a:off x="4857751" y="4214818"/>
            <a:ext cx="714381" cy="28575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Выгнутая вверх стрелка 7"/>
          <p:cNvSpPr/>
          <p:nvPr/>
        </p:nvSpPr>
        <p:spPr>
          <a:xfrm>
            <a:off x="1857357" y="1285860"/>
            <a:ext cx="785818" cy="28575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верх стрелка 8"/>
          <p:cNvSpPr/>
          <p:nvPr/>
        </p:nvSpPr>
        <p:spPr>
          <a:xfrm>
            <a:off x="7858148" y="3643315"/>
            <a:ext cx="714379" cy="28575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85918" y="1000108"/>
            <a:ext cx="8572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- 392,5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57554" y="3286125"/>
            <a:ext cx="7858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+321,9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57753" y="3831883"/>
            <a:ext cx="7858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-465,6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57950" y="3253239"/>
            <a:ext cx="714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-325,9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12360" y="3286124"/>
            <a:ext cx="71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-527,5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94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428604"/>
            <a:ext cx="5286412" cy="408108"/>
          </a:xfrm>
        </p:spPr>
        <p:txBody>
          <a:bodyPr>
            <a:normAutofit fontScale="90000"/>
          </a:bodyPr>
          <a:lstStyle/>
          <a:p>
            <a:r>
              <a:rPr lang="uk-UA" sz="26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Податок на доходи фізичних осіб</a:t>
            </a:r>
            <a:endParaRPr lang="ru-RU" sz="26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4" name="Содержимое 3" descr="Без названи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7290" y="428604"/>
            <a:ext cx="2520264" cy="2006878"/>
          </a:xfrm>
        </p:spPr>
      </p:pic>
      <p:sp>
        <p:nvSpPr>
          <p:cNvPr id="5" name="TextBox 4"/>
          <p:cNvSpPr txBox="1"/>
          <p:nvPr/>
        </p:nvSpPr>
        <p:spPr>
          <a:xfrm>
            <a:off x="4357686" y="1285860"/>
            <a:ext cx="1847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b="1" i="1" u="sng" dirty="0" smtClean="0">
              <a:solidFill>
                <a:srgbClr val="002060"/>
              </a:solidFill>
            </a:endParaRPr>
          </a:p>
          <a:p>
            <a:endParaRPr lang="uk-UA" b="1" i="1" u="sng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928662" y="3500438"/>
            <a:ext cx="1428760" cy="2428892"/>
          </a:xfrm>
          <a:prstGeom prst="flowChartProcess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  <a:effectLst>
            <a:innerShdw blurRad="63500" dist="50800" dir="13500000">
              <a:prstClr val="black">
                <a:alpha val="55000"/>
              </a:prstClr>
            </a:innerShdw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w="133350"/>
            <a:bevelB w="133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26 841,6 </a:t>
            </a:r>
            <a:r>
              <a:rPr lang="uk-UA" sz="2400" b="1" dirty="0" err="1" smtClean="0"/>
              <a:t>тис.грн</a:t>
            </a:r>
            <a:r>
              <a:rPr lang="uk-UA" sz="2400" b="1" dirty="0" smtClean="0"/>
              <a:t>.</a:t>
            </a:r>
          </a:p>
          <a:p>
            <a:pPr algn="ctr"/>
            <a:endParaRPr lang="uk-UA" sz="2400" b="1" dirty="0" smtClean="0"/>
          </a:p>
          <a:p>
            <a:pPr algn="ctr"/>
            <a:endParaRPr lang="uk-UA" sz="2400" b="1" dirty="0" smtClean="0"/>
          </a:p>
          <a:p>
            <a:pPr algn="ctr"/>
            <a:endParaRPr lang="uk-UA" sz="2400" b="1" dirty="0" smtClean="0"/>
          </a:p>
          <a:p>
            <a:pPr algn="ctr"/>
            <a:r>
              <a:rPr lang="uk-UA" sz="2400" b="1" dirty="0" smtClean="0"/>
              <a:t>2019</a:t>
            </a:r>
            <a:endParaRPr lang="ru-RU" sz="2400" b="1" dirty="0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2714612" y="3571876"/>
            <a:ext cx="1357322" cy="2357454"/>
          </a:xfrm>
          <a:prstGeom prst="flowChart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33350"/>
            <a:bevelB w="133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26 449,1 </a:t>
            </a:r>
            <a:r>
              <a:rPr lang="uk-UA" sz="2400" b="1" dirty="0" err="1" smtClean="0"/>
              <a:t>тис.грн</a:t>
            </a:r>
            <a:r>
              <a:rPr lang="uk-UA" sz="2400" b="1" dirty="0" smtClean="0"/>
              <a:t>.</a:t>
            </a:r>
          </a:p>
          <a:p>
            <a:pPr algn="ctr"/>
            <a:endParaRPr lang="uk-UA" sz="2400" b="1" dirty="0" smtClean="0"/>
          </a:p>
          <a:p>
            <a:pPr algn="ctr"/>
            <a:endParaRPr lang="uk-UA" sz="2400" b="1" dirty="0" smtClean="0"/>
          </a:p>
          <a:p>
            <a:pPr algn="ctr"/>
            <a:r>
              <a:rPr lang="uk-UA" sz="2400" b="1" dirty="0" smtClean="0"/>
              <a:t>2020</a:t>
            </a:r>
            <a:endParaRPr lang="ru-RU" sz="2400" b="1" dirty="0"/>
          </a:p>
        </p:txBody>
      </p:sp>
      <p:sp>
        <p:nvSpPr>
          <p:cNvPr id="8" name="Выгнутая вверх стрелка 7"/>
          <p:cNvSpPr/>
          <p:nvPr/>
        </p:nvSpPr>
        <p:spPr>
          <a:xfrm>
            <a:off x="1500166" y="2571744"/>
            <a:ext cx="2071702" cy="857256"/>
          </a:xfrm>
          <a:prstGeom prst="curvedDownArrow">
            <a:avLst>
              <a:gd name="adj1" fmla="val 33750"/>
              <a:gd name="adj2" fmla="val 70160"/>
              <a:gd name="adj3" fmla="val 2500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  <a:scene3d>
            <a:camera prst="orthographicFront">
              <a:rot lat="0" lon="0" rev="21299999"/>
            </a:camera>
            <a:lightRig rig="chilly" dir="t">
              <a:rot lat="0" lon="0" rev="0"/>
            </a:lightRig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71670" y="3000372"/>
            <a:ext cx="12144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200" b="1" i="1" dirty="0" smtClean="0">
                <a:solidFill>
                  <a:srgbClr val="C00000"/>
                </a:solidFill>
              </a:rPr>
              <a:t>-1,5%</a:t>
            </a:r>
            <a:endParaRPr lang="ru-RU" sz="22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195638"/>
              </p:ext>
            </p:extLst>
          </p:nvPr>
        </p:nvGraphicFramePr>
        <p:xfrm>
          <a:off x="4402677" y="1285860"/>
          <a:ext cx="4284306" cy="46317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76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2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43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08113">
                <a:tc>
                  <a:txBody>
                    <a:bodyPr/>
                    <a:lstStyle/>
                    <a:p>
                      <a:pPr algn="ctr"/>
                      <a:r>
                        <a:rPr lang="uk-UA" sz="1600" dirty="0" smtClean="0"/>
                        <a:t>Найменування платника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 smtClean="0"/>
                        <a:t>Сплачено всього, </a:t>
                      </a:r>
                      <a:r>
                        <a:rPr lang="uk-UA" sz="1600" dirty="0" err="1" smtClean="0"/>
                        <a:t>тис.грн</a:t>
                      </a:r>
                      <a:r>
                        <a:rPr lang="uk-UA" sz="1600" dirty="0" smtClean="0"/>
                        <a:t>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 smtClean="0"/>
                        <a:t>В тому числі в бюджет ОТГ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7377"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КНП Тростянецька ЦРЛ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5598,8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3359,3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8297"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ТОВ «Україна-Т»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3000,2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1800,1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2577"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СО Тульчинські</a:t>
                      </a:r>
                      <a:r>
                        <a:rPr lang="uk-UA" sz="1600" baseline="0" dirty="0" smtClean="0"/>
                        <a:t> ЕМ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2802,5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1681,5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2881"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НВК СЗШ </a:t>
                      </a:r>
                      <a:r>
                        <a:rPr lang="uk-UA" sz="1600" dirty="0" err="1" smtClean="0"/>
                        <a:t>І-ІІІст</a:t>
                      </a:r>
                      <a:r>
                        <a:rPr lang="uk-UA" sz="1600" dirty="0" smtClean="0"/>
                        <a:t>. №1 </a:t>
                      </a:r>
                      <a:r>
                        <a:rPr lang="uk-UA" sz="1600" dirty="0" err="1" smtClean="0"/>
                        <a:t>смт</a:t>
                      </a:r>
                      <a:r>
                        <a:rPr lang="uk-UA" sz="1600" dirty="0" smtClean="0"/>
                        <a:t> Тростянець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1808,6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1085,2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9825"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ПАТ «</a:t>
                      </a:r>
                      <a:r>
                        <a:rPr lang="uk-UA" sz="1600" dirty="0" err="1" smtClean="0"/>
                        <a:t>Зернопродукт</a:t>
                      </a:r>
                      <a:r>
                        <a:rPr lang="uk-UA" sz="1600" dirty="0" smtClean="0"/>
                        <a:t> МХП»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1599,4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959,6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6769"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КНП </a:t>
                      </a:r>
                      <a:r>
                        <a:rPr lang="uk-UA" sz="1600" dirty="0" err="1" smtClean="0"/>
                        <a:t>Трсотянецький</a:t>
                      </a:r>
                      <a:r>
                        <a:rPr lang="uk-UA" sz="1600" dirty="0" smtClean="0"/>
                        <a:t> РЦ ПМСД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1346,0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807,6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39662"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ГУ </a:t>
                      </a:r>
                      <a:r>
                        <a:rPr lang="uk-UA" sz="1600" dirty="0" err="1" smtClean="0"/>
                        <a:t>Нац.поліції</a:t>
                      </a:r>
                      <a:r>
                        <a:rPr lang="uk-UA" sz="1600" dirty="0" smtClean="0"/>
                        <a:t> у Вінницькій області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1204,7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722,8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708626" y="870107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000099"/>
                </a:solidFill>
              </a:rPr>
              <a:t>Найбільші платники:</a:t>
            </a:r>
            <a:endParaRPr lang="ru-RU" sz="20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755576" y="548680"/>
            <a:ext cx="6781800" cy="720080"/>
          </a:xfrm>
        </p:spPr>
        <p:txBody>
          <a:bodyPr>
            <a:normAutofit/>
          </a:bodyPr>
          <a:lstStyle/>
          <a:p>
            <a:r>
              <a:rPr lang="uk-UA" sz="4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Акцизний податок</a:t>
            </a:r>
            <a:endParaRPr lang="ru-RU" sz="4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uk-UA" dirty="0" smtClean="0"/>
              <a:t>                        </a:t>
            </a:r>
            <a:r>
              <a:rPr lang="uk-UA" sz="2000" b="1" i="1" dirty="0" smtClean="0">
                <a:latin typeface="Times New Roman" pitchFamily="18" charset="0"/>
                <a:cs typeface="Times New Roman" pitchFamily="18" charset="0"/>
              </a:rPr>
              <a:t>+6,4%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4281518" cy="3767328"/>
          </a:xfrm>
        </p:spPr>
        <p:txBody>
          <a:bodyPr/>
          <a:lstStyle/>
          <a:p>
            <a:endParaRPr lang="en-US" dirty="0" smtClean="0"/>
          </a:p>
          <a:p>
            <a:pPr marL="82296" indent="0">
              <a:buNone/>
            </a:pPr>
            <a:r>
              <a:rPr lang="uk-UA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Акцизний податок з роздрібної торгівлі</a:t>
            </a:r>
            <a:r>
              <a:rPr lang="en-US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підакцизними товарами - 746,7 </a:t>
            </a:r>
            <a:r>
              <a:rPr lang="uk-UA" sz="16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(+2,7% до 2019р.)</a:t>
            </a:r>
          </a:p>
          <a:p>
            <a:pPr marL="82296" indent="0">
              <a:buNone/>
            </a:pPr>
            <a:r>
              <a:rPr lang="uk-UA" sz="16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Найбільші платники</a:t>
            </a:r>
            <a:r>
              <a:rPr lang="uk-UA" sz="1600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288000">
              <a:spcBef>
                <a:spcPts val="0"/>
              </a:spcBef>
              <a:buFont typeface="Wingdings" pitchFamily="2" charset="2"/>
              <a:buChar char="Ø"/>
            </a:pPr>
            <a:r>
              <a:rPr lang="uk-UA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ТОВ СТАР МАРКЕТ ГРУП – 178,2 </a:t>
            </a:r>
            <a:r>
              <a:rPr lang="uk-UA" sz="16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т.грн</a:t>
            </a:r>
            <a:r>
              <a:rPr lang="uk-UA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.;</a:t>
            </a:r>
          </a:p>
          <a:p>
            <a:pPr marL="288000">
              <a:spcBef>
                <a:spcPts val="0"/>
              </a:spcBef>
              <a:buFont typeface="Wingdings" pitchFamily="2" charset="2"/>
              <a:buChar char="Ø"/>
            </a:pPr>
            <a:r>
              <a:rPr lang="uk-UA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ТЗОВ ОККО-РІТЕЙЛ-135,8 </a:t>
            </a:r>
            <a:r>
              <a:rPr lang="uk-UA" sz="16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т.грн</a:t>
            </a:r>
            <a:r>
              <a:rPr lang="uk-UA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8000">
              <a:spcBef>
                <a:spcPts val="0"/>
              </a:spcBef>
              <a:buFont typeface="Wingdings" pitchFamily="2" charset="2"/>
              <a:buChar char="Ø"/>
            </a:pPr>
            <a:r>
              <a:rPr lang="uk-UA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ПП Фірма «</a:t>
            </a:r>
            <a:r>
              <a:rPr lang="uk-UA" sz="16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Яско</a:t>
            </a:r>
            <a:r>
              <a:rPr lang="uk-UA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- 113,9 </a:t>
            </a:r>
            <a:r>
              <a:rPr lang="uk-UA" sz="16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т.грн</a:t>
            </a:r>
            <a:r>
              <a:rPr lang="uk-UA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8000">
              <a:spcBef>
                <a:spcPts val="0"/>
              </a:spcBef>
              <a:buFont typeface="Wingdings" pitchFamily="2" charset="2"/>
              <a:buChar char="Ø"/>
            </a:pPr>
            <a:r>
              <a:rPr lang="uk-UA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ТОВ ДИСТРИБЮТЦЕНТР – 72,6 </a:t>
            </a:r>
            <a:r>
              <a:rPr lang="uk-UA" sz="16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т.грн</a:t>
            </a:r>
            <a:r>
              <a:rPr lang="uk-UA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48966" y="2780928"/>
            <a:ext cx="1584176" cy="2808312"/>
          </a:xfrm>
          <a:prstGeom prst="rect">
            <a:avLst/>
          </a:prstGeom>
          <a:effectLst>
            <a:reflection blurRad="12700" stA="99000" endPos="43000" dist="76200" dir="5400000" sy="-100000" algn="bl" rotWithShape="0"/>
          </a:effectLst>
          <a:scene3d>
            <a:camera prst="orthographicFront"/>
            <a:lightRig rig="threePt" dir="t"/>
          </a:scene3d>
          <a:sp3d>
            <a:bevelT w="133350"/>
            <a:bevelB w="13335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5059,9</a:t>
            </a:r>
          </a:p>
          <a:p>
            <a:pPr algn="ctr"/>
            <a:r>
              <a:rPr lang="uk-UA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uk-U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2019             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059832" y="2564904"/>
            <a:ext cx="1656312" cy="3033667"/>
          </a:xfrm>
          <a:prstGeom prst="rect">
            <a:avLst/>
          </a:prstGeom>
          <a:effectLst>
            <a:reflection blurRad="6350" stA="52000" endA="300" endPos="39000" dist="38100" dir="5400000" sy="-100000" algn="bl" rotWithShape="0"/>
          </a:effectLst>
          <a:scene3d>
            <a:camera prst="orthographicFront"/>
            <a:lightRig rig="morning" dir="t"/>
          </a:scene3d>
          <a:sp3d prstMaterial="dkEdge">
            <a:bevelT w="133350"/>
            <a:bevelB w="133350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5381,8 </a:t>
            </a:r>
            <a:r>
              <a:rPr lang="uk-UA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uk-UA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2020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Выгнутая вверх стрелка 14"/>
          <p:cNvSpPr/>
          <p:nvPr/>
        </p:nvSpPr>
        <p:spPr>
          <a:xfrm>
            <a:off x="1753216" y="1664505"/>
            <a:ext cx="1907765" cy="792088"/>
          </a:xfrm>
          <a:prstGeom prst="curvedDownArrow">
            <a:avLst>
              <a:gd name="adj1" fmla="val 25000"/>
              <a:gd name="adj2" fmla="val 50000"/>
              <a:gd name="adj3" fmla="val 46164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88639"/>
            <a:ext cx="2736304" cy="1525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1" y="3904972"/>
            <a:ext cx="3384375" cy="1693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14876" y="5589240"/>
            <a:ext cx="41055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uk-UA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Акциз податок із пального –</a:t>
            </a:r>
          </a:p>
          <a:p>
            <a:r>
              <a:rPr lang="uk-UA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4 635,2 </a:t>
            </a:r>
            <a:r>
              <a:rPr lang="uk-UA" sz="16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(+7,0% до 2019р.)</a:t>
            </a:r>
            <a:endParaRPr lang="ru-RU" sz="1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2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28604"/>
            <a:ext cx="6781800" cy="428628"/>
          </a:xfrm>
        </p:spPr>
        <p:txBody>
          <a:bodyPr>
            <a:noAutofit/>
          </a:bodyPr>
          <a:lstStyle/>
          <a:p>
            <a:pPr algn="ctr"/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Місцеві податки і збори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786314" y="785794"/>
          <a:ext cx="3929090" cy="3286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Блок-схема: процесс 6"/>
          <p:cNvSpPr/>
          <p:nvPr/>
        </p:nvSpPr>
        <p:spPr>
          <a:xfrm>
            <a:off x="1000100" y="2857496"/>
            <a:ext cx="1428760" cy="2643206"/>
          </a:xfrm>
          <a:prstGeom prst="flowChart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 prstMaterial="dkEdge">
            <a:bevelT w="133350"/>
            <a:bevelB w="133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14 436,4 </a:t>
            </a:r>
            <a:r>
              <a:rPr lang="uk-UA" sz="2400" b="1" dirty="0" err="1" smtClean="0"/>
              <a:t>тис.грн</a:t>
            </a:r>
            <a:r>
              <a:rPr lang="uk-UA" sz="2400" b="1" dirty="0" smtClean="0"/>
              <a:t>.</a:t>
            </a:r>
            <a:endParaRPr lang="ru-RU" sz="2400" b="1" dirty="0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3000364" y="3214686"/>
            <a:ext cx="1428760" cy="2286016"/>
          </a:xfrm>
          <a:prstGeom prst="flowChartProcess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 prstMaterial="dkEdge">
            <a:bevelT w="133350"/>
            <a:bevelB w="133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13 079,4 </a:t>
            </a:r>
            <a:r>
              <a:rPr lang="uk-UA" sz="2400" b="1" dirty="0" err="1" smtClean="0"/>
              <a:t>тис.грн</a:t>
            </a:r>
            <a:r>
              <a:rPr lang="uk-UA" sz="2400" b="1" dirty="0" smtClean="0"/>
              <a:t>.</a:t>
            </a:r>
            <a:endParaRPr lang="ru-RU" sz="2400" b="1" dirty="0"/>
          </a:p>
        </p:txBody>
      </p:sp>
      <p:sp>
        <p:nvSpPr>
          <p:cNvPr id="13" name="Выгнутая вверх стрелка 12"/>
          <p:cNvSpPr/>
          <p:nvPr/>
        </p:nvSpPr>
        <p:spPr>
          <a:xfrm>
            <a:off x="1357290" y="1285860"/>
            <a:ext cx="2643206" cy="1428760"/>
          </a:xfrm>
          <a:prstGeom prst="curvedDownArrow">
            <a:avLst>
              <a:gd name="adj1" fmla="val 25000"/>
              <a:gd name="adj2" fmla="val 50000"/>
              <a:gd name="adj3" fmla="val 40000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28794" y="1928802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</a:rPr>
              <a:t>-9,4%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57291" y="5715016"/>
            <a:ext cx="9286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  </a:t>
            </a:r>
            <a:r>
              <a:rPr lang="uk-UA" sz="2400" b="1" dirty="0" smtClean="0"/>
              <a:t>2019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143241" y="5715016"/>
            <a:ext cx="9286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2020</a:t>
            </a:r>
            <a:endParaRPr lang="ru-RU" sz="2400" b="1" dirty="0"/>
          </a:p>
        </p:txBody>
      </p:sp>
      <p:pic>
        <p:nvPicPr>
          <p:cNvPr id="28" name="Рисунок 27" descr="images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1417" y="4000504"/>
            <a:ext cx="3495339" cy="19573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14290"/>
            <a:ext cx="7596214" cy="642942"/>
          </a:xfrm>
        </p:spPr>
        <p:txBody>
          <a:bodyPr>
            <a:normAutofit/>
          </a:bodyPr>
          <a:lstStyle/>
          <a:p>
            <a:pPr algn="ctr"/>
            <a:r>
              <a:rPr lang="uk-UA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Податок   на  майно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5" name="Рисунок 4" descr="kom_mayno-02-01_1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4733" y="3500438"/>
            <a:ext cx="4272408" cy="2652326"/>
          </a:xfrm>
          <a:prstGeom prst="rect">
            <a:avLst/>
          </a:prstGeom>
        </p:spPr>
      </p:pic>
      <p:sp>
        <p:nvSpPr>
          <p:cNvPr id="6" name="Блок-схема: процесс 5"/>
          <p:cNvSpPr/>
          <p:nvPr/>
        </p:nvSpPr>
        <p:spPr>
          <a:xfrm>
            <a:off x="714348" y="2357430"/>
            <a:ext cx="1428760" cy="3286148"/>
          </a:xfrm>
          <a:prstGeom prst="flowChartProcess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 prstMaterial="dkEdge">
            <a:bevelT w="133350"/>
            <a:bevelB w="133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</a:rPr>
              <a:t>1 793,3 </a:t>
            </a:r>
            <a:r>
              <a:rPr lang="uk-UA" sz="2400" b="1" dirty="0" err="1" smtClean="0">
                <a:solidFill>
                  <a:schemeClr val="accent1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</a:rPr>
              <a:t>тис.грн</a:t>
            </a:r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</a:rPr>
              <a:t>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effectLst>
                <a:reflection blurRad="6350" endPos="0" dir="5400000" sy="-100000" algn="bl" rotWithShape="0"/>
              </a:effectLst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2571736" y="3214686"/>
            <a:ext cx="1357322" cy="2428892"/>
          </a:xfrm>
          <a:prstGeom prst="flowChartProcess">
            <a:avLst/>
          </a:prstGeom>
          <a:solidFill>
            <a:srgbClr val="CCCC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 prstMaterial="dkEdge">
            <a:bevelT w="133350"/>
            <a:bevelB w="133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</a:rPr>
              <a:t>1 </a:t>
            </a:r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327,7</a:t>
            </a:r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uk-UA" sz="2400" b="1" dirty="0" err="1" smtClean="0">
                <a:solidFill>
                  <a:schemeClr val="accent1">
                    <a:lumMod val="50000"/>
                  </a:schemeClr>
                </a:solidFill>
              </a:rPr>
              <a:t>тис.грн</a:t>
            </a:r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8662" y="5715016"/>
            <a:ext cx="107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 2019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643174" y="5715016"/>
            <a:ext cx="107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  2020</a:t>
            </a:r>
            <a:endParaRPr lang="ru-RU" sz="2400" b="1" dirty="0"/>
          </a:p>
        </p:txBody>
      </p:sp>
      <p:sp>
        <p:nvSpPr>
          <p:cNvPr id="10" name="Выгнутая вверх стрелка 9"/>
          <p:cNvSpPr/>
          <p:nvPr/>
        </p:nvSpPr>
        <p:spPr>
          <a:xfrm>
            <a:off x="1285852" y="1071546"/>
            <a:ext cx="2214578" cy="1143008"/>
          </a:xfrm>
          <a:prstGeom prst="curvedDownArrow">
            <a:avLst>
              <a:gd name="adj1" fmla="val 25000"/>
              <a:gd name="adj2" fmla="val 50000"/>
              <a:gd name="adj3" fmla="val 40000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43373" y="785794"/>
            <a:ext cx="4714908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>
                <a:solidFill>
                  <a:schemeClr val="accent1">
                    <a:lumMod val="50000"/>
                  </a:schemeClr>
                </a:solidFill>
              </a:rPr>
              <a:t>Фізичні особи – 824,2 </a:t>
            </a:r>
            <a:r>
              <a:rPr lang="uk-UA" sz="1600" b="1" dirty="0" err="1" smtClean="0">
                <a:solidFill>
                  <a:schemeClr val="accent1">
                    <a:lumMod val="50000"/>
                  </a:schemeClr>
                </a:solidFill>
              </a:rPr>
              <a:t>тис.грн</a:t>
            </a:r>
            <a:r>
              <a:rPr lang="uk-UA" sz="1600" b="1" dirty="0" smtClean="0">
                <a:solidFill>
                  <a:schemeClr val="accent1">
                    <a:lumMod val="50000"/>
                  </a:schemeClr>
                </a:solidFill>
              </a:rPr>
              <a:t>. (-228,4 </a:t>
            </a:r>
            <a:r>
              <a:rPr lang="uk-UA" sz="1600" b="1" dirty="0" err="1" smtClean="0">
                <a:solidFill>
                  <a:schemeClr val="accent1">
                    <a:lumMod val="50000"/>
                  </a:schemeClr>
                </a:solidFill>
              </a:rPr>
              <a:t>тис.грн</a:t>
            </a:r>
            <a:r>
              <a:rPr lang="uk-UA" sz="1600" b="1" dirty="0" smtClean="0">
                <a:solidFill>
                  <a:schemeClr val="accent1">
                    <a:lumMod val="50000"/>
                  </a:schemeClr>
                </a:solidFill>
              </a:rPr>
              <a:t>.)</a:t>
            </a:r>
          </a:p>
          <a:p>
            <a:r>
              <a:rPr lang="uk-UA" sz="1600" b="1" dirty="0" smtClean="0">
                <a:solidFill>
                  <a:schemeClr val="accent1">
                    <a:lumMod val="50000"/>
                  </a:schemeClr>
                </a:solidFill>
              </a:rPr>
              <a:t>Юридичні особи – 503,5 </a:t>
            </a:r>
            <a:r>
              <a:rPr lang="uk-UA" sz="1600" b="1" dirty="0" err="1" smtClean="0">
                <a:solidFill>
                  <a:schemeClr val="accent1">
                    <a:lumMod val="50000"/>
                  </a:schemeClr>
                </a:solidFill>
              </a:rPr>
              <a:t>тис.грн</a:t>
            </a:r>
            <a:r>
              <a:rPr lang="uk-UA" sz="1600" b="1" dirty="0" smtClean="0">
                <a:solidFill>
                  <a:schemeClr val="accent1">
                    <a:lumMod val="50000"/>
                  </a:schemeClr>
                </a:solidFill>
              </a:rPr>
              <a:t>. (+39,4тис.грн.), з них найбільші платники:</a:t>
            </a:r>
            <a:endParaRPr lang="uk-UA" sz="2000" b="1" i="1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uk-UA" sz="1900" i="1" dirty="0" smtClean="0">
                <a:solidFill>
                  <a:schemeClr val="accent1">
                    <a:lumMod val="50000"/>
                  </a:schemeClr>
                </a:solidFill>
              </a:rPr>
              <a:t>ТОВ «ПК «Зоря Поділля» - 106,7 </a:t>
            </a:r>
            <a:r>
              <a:rPr lang="uk-UA" sz="1900" i="1" dirty="0" err="1" smtClean="0">
                <a:solidFill>
                  <a:schemeClr val="accent1">
                    <a:lumMod val="50000"/>
                  </a:schemeClr>
                </a:solidFill>
              </a:rPr>
              <a:t>тис.грн</a:t>
            </a:r>
            <a:r>
              <a:rPr lang="uk-UA" sz="1900" i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uk-UA" sz="1900" i="1" dirty="0" smtClean="0">
                <a:solidFill>
                  <a:schemeClr val="accent1">
                    <a:lumMod val="50000"/>
                  </a:schemeClr>
                </a:solidFill>
              </a:rPr>
              <a:t>ДП з ІІ «</a:t>
            </a:r>
            <a:r>
              <a:rPr lang="uk-UA" sz="1900" i="1" dirty="0" err="1" smtClean="0">
                <a:solidFill>
                  <a:schemeClr val="accent1">
                    <a:lumMod val="50000"/>
                  </a:schemeClr>
                </a:solidFill>
              </a:rPr>
              <a:t>Сантрейд</a:t>
            </a:r>
            <a:r>
              <a:rPr lang="uk-UA" sz="1900" i="1" dirty="0" smtClean="0">
                <a:solidFill>
                  <a:schemeClr val="accent1">
                    <a:lumMod val="50000"/>
                  </a:schemeClr>
                </a:solidFill>
              </a:rPr>
              <a:t>» - 40,9 </a:t>
            </a:r>
            <a:r>
              <a:rPr lang="uk-UA" sz="1900" i="1" dirty="0" err="1" smtClean="0">
                <a:solidFill>
                  <a:schemeClr val="accent1">
                    <a:lumMod val="50000"/>
                  </a:schemeClr>
                </a:solidFill>
              </a:rPr>
              <a:t>тис.грн</a:t>
            </a:r>
            <a:r>
              <a:rPr lang="uk-UA" sz="1900" i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uk-UA" sz="1900" i="1" dirty="0" smtClean="0">
                <a:solidFill>
                  <a:schemeClr val="accent1">
                    <a:lumMod val="50000"/>
                  </a:schemeClr>
                </a:solidFill>
              </a:rPr>
              <a:t>ПП «Капітан» - 37,9тис.грн.</a:t>
            </a:r>
          </a:p>
          <a:p>
            <a:r>
              <a:rPr lang="uk-UA" sz="2000" b="1" i="1" smtClean="0">
                <a:solidFill>
                  <a:srgbClr val="C00000"/>
                </a:solidFill>
              </a:rPr>
              <a:t>Причиною </a:t>
            </a:r>
            <a:r>
              <a:rPr lang="uk-UA" sz="2000" b="1" i="1" dirty="0" smtClean="0">
                <a:solidFill>
                  <a:srgbClr val="C00000"/>
                </a:solidFill>
              </a:rPr>
              <a:t>зменшення надходжень є</a:t>
            </a:r>
          </a:p>
          <a:p>
            <a:r>
              <a:rPr lang="uk-UA" sz="2000" b="1" i="1" dirty="0" smtClean="0">
                <a:solidFill>
                  <a:srgbClr val="C00000"/>
                </a:solidFill>
              </a:rPr>
              <a:t> зниження ставки податку для </a:t>
            </a:r>
          </a:p>
          <a:p>
            <a:r>
              <a:rPr lang="uk-UA" sz="2000" b="1" i="1" dirty="0" smtClean="0">
                <a:solidFill>
                  <a:srgbClr val="C00000"/>
                </a:solidFill>
              </a:rPr>
              <a:t>фізичних осіб з 1% до 0,5%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28860" y="2428868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</a:rPr>
              <a:t>  -25,9%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1914</TotalTime>
  <Words>1237</Words>
  <Application>Microsoft Office PowerPoint</Application>
  <PresentationFormat>Экран (4:3)</PresentationFormat>
  <Paragraphs>297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Times New Roman</vt:lpstr>
      <vt:lpstr>Wingdings</vt:lpstr>
      <vt:lpstr>Тема Office</vt:lpstr>
      <vt:lpstr>Звіт про виконання бюджету  Тростянецької  селищної об’єднаної територіальної громади за 2020 рік </vt:lpstr>
      <vt:lpstr>Доходи бюджету громади  - 69 097,6 тис.грн.</vt:lpstr>
      <vt:lpstr>Презентация PowerPoint</vt:lpstr>
      <vt:lpstr>Структура  доходів бюджету громади загального фонду</vt:lpstr>
      <vt:lpstr>Динаміка надходжень бюджету громади за основними джерелами </vt:lpstr>
      <vt:lpstr>Податок на доходи фізичних осіб</vt:lpstr>
      <vt:lpstr>Акцизний податок</vt:lpstr>
      <vt:lpstr>Місцеві податки і збори</vt:lpstr>
      <vt:lpstr>Податок   на  майно</vt:lpstr>
      <vt:lpstr>Презентация PowerPoint</vt:lpstr>
      <vt:lpstr>Динаміка надходжень єдиного податку  до бюджету громади</vt:lpstr>
      <vt:lpstr>Платники єдиного податку</vt:lpstr>
      <vt:lpstr>Презентация PowerPoint</vt:lpstr>
      <vt:lpstr>Презентация PowerPoint</vt:lpstr>
      <vt:lpstr>Видатки бюджету громади за галузевою структурою  (загальний і спеціальний фонди)</vt:lpstr>
      <vt:lpstr>Видатки бюджету за економічною структурою (загальний і спеціальний фонди)</vt:lpstr>
      <vt:lpstr>ОСВІТА</vt:lpstr>
      <vt:lpstr>Соціальний захист населення</vt:lpstr>
      <vt:lpstr>Культура і мистецтво</vt:lpstr>
      <vt:lpstr>Фізична культура і спорт </vt:lpstr>
      <vt:lpstr>Житлово комунальне господарство та будівництво </vt:lpstr>
      <vt:lpstr>Видатки селищного бюджету, спрямовані до інших бюджетів у 2020 році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191</cp:revision>
  <dcterms:created xsi:type="dcterms:W3CDTF">2021-02-18T05:35:16Z</dcterms:created>
  <dcterms:modified xsi:type="dcterms:W3CDTF">2021-03-11T11:31:59Z</dcterms:modified>
</cp:coreProperties>
</file>