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61" r:id="rId5"/>
    <p:sldId id="271" r:id="rId6"/>
    <p:sldId id="262" r:id="rId7"/>
    <p:sldId id="277" r:id="rId8"/>
    <p:sldId id="276" r:id="rId9"/>
    <p:sldId id="278" r:id="rId10"/>
    <p:sldId id="264" r:id="rId11"/>
    <p:sldId id="269" r:id="rId12"/>
    <p:sldId id="275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3213126375792964E-2"/>
          <c:y val="6.5367306999347077E-2"/>
          <c:w val="0.55074769113527877"/>
          <c:h val="0.81191811713111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explosion val="2"/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elete val="1"/>
          </c:dLbls>
          <c:cat>
            <c:strRef>
              <c:f>Лист1!$A$2:$A$7</c:f>
              <c:strCache>
                <c:ptCount val="5"/>
                <c:pt idx="0">
                  <c:v>Загальнодержавні функції</c:v>
                </c:pt>
                <c:pt idx="1">
                  <c:v>Житлово-комунальне господарство</c:v>
                </c:pt>
                <c:pt idx="2">
                  <c:v>Соціальний захист та соціальне забезпечення</c:v>
                </c:pt>
                <c:pt idx="3">
                  <c:v>Економічна діяльність</c:v>
                </c:pt>
                <c:pt idx="4">
                  <c:v>Охорона навколишнього природного середовища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0.31929999999999997</c:v>
                </c:pt>
                <c:pt idx="1">
                  <c:v>0.29544352141879549</c:v>
                </c:pt>
                <c:pt idx="2">
                  <c:v>1.2631523078886382E-2</c:v>
                </c:pt>
                <c:pt idx="3" formatCode="0%">
                  <c:v>0.35995553506415817</c:v>
                </c:pt>
                <c:pt idx="4">
                  <c:v>1.2657757754457141E-2</c:v>
                </c:pt>
              </c:numCache>
            </c:numRef>
          </c:val>
        </c:ser>
      </c:pie3DChart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0.58260391295015723"/>
          <c:y val="0"/>
          <c:w val="0.38272489207895144"/>
          <c:h val="0.95125482146034146"/>
        </c:manualLayout>
      </c:layout>
    </c:legend>
    <c:plotVisOnly val="1"/>
  </c:chart>
  <c:txPr>
    <a:bodyPr/>
    <a:lstStyle/>
    <a:p>
      <a:pPr>
        <a:defRPr sz="1800"/>
      </a:pPr>
      <a:endParaRPr lang="uk-UA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0.40508</cdr:x>
      <cdr:y>0.53226</cdr:y>
    </cdr:from>
    <cdr:to>
      <cdr:x>0.50847</cdr:x>
      <cdr:y>0.62903</cdr:y>
    </cdr:to>
    <cdr:sp macro="" textlink="">
      <cdr:nvSpPr>
        <cdr:cNvPr id="2" name="TextBox 1"/>
        <cdr:cNvSpPr txBox="1"/>
      </cdr:nvSpPr>
      <cdr:spPr>
        <a:xfrm xmlns:a="http://schemas.openxmlformats.org/drawingml/2006/main" flipH="1" flipV="1">
          <a:off x="3414695" y="2357454"/>
          <a:ext cx="871545" cy="4286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uk-UA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F7C41B-96F0-4DD3-B177-036B2B998CBB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8" cy="864096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Arial Narrow" pitchFamily="34" charset="0"/>
              </a:rPr>
              <a:t>Тростянецька</a:t>
            </a: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Narrow" pitchFamily="34" charset="0"/>
              </a:rPr>
              <a:t>селищна</a:t>
            </a: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 рада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7200928" cy="1857959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7030A0"/>
                </a:solidFill>
                <a:latin typeface="Arial Black" pitchFamily="34" charset="0"/>
              </a:rPr>
              <a:t>Інформація  про  виконання видатків за </a:t>
            </a:r>
            <a:r>
              <a:rPr lang="uk-UA" sz="4000" b="1" dirty="0" smtClean="0">
                <a:solidFill>
                  <a:srgbClr val="7030A0"/>
                </a:solidFill>
                <a:latin typeface="Arial Black" pitchFamily="34" charset="0"/>
              </a:rPr>
              <a:t>2020 </a:t>
            </a:r>
            <a:r>
              <a:rPr lang="uk-UA" sz="4000" b="1" dirty="0" smtClean="0">
                <a:solidFill>
                  <a:srgbClr val="7030A0"/>
                </a:solidFill>
                <a:latin typeface="Arial Black" pitchFamily="34" charset="0"/>
              </a:rPr>
              <a:t>рік</a:t>
            </a:r>
            <a:endParaRPr lang="ru-RU" sz="4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User\Desktop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9"/>
            <a:ext cx="4680520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74775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По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даному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напрямку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 за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період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2020року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видатки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склали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334360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грн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.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що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складає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1,27% </a:t>
            </a:r>
          </a:p>
          <a:p>
            <a:pPr marL="0" indent="0">
              <a:buNone/>
            </a:pPr>
            <a:r>
              <a:rPr lang="ru-RU" sz="2800" b="1" u="sng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u="sng" dirty="0" err="1" smtClean="0">
                <a:solidFill>
                  <a:srgbClr val="0070C0"/>
                </a:solidFill>
                <a:latin typeface="Arial Narrow" pitchFamily="34" charset="0"/>
              </a:rPr>
              <a:t>Кошти</a:t>
            </a:r>
            <a:r>
              <a:rPr lang="ru-RU" sz="2800" b="1" u="sng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u="sng" dirty="0" err="1" smtClean="0">
                <a:solidFill>
                  <a:srgbClr val="0070C0"/>
                </a:solidFill>
                <a:latin typeface="Arial Narrow" pitchFamily="34" charset="0"/>
              </a:rPr>
              <a:t>використані</a:t>
            </a:r>
            <a:r>
              <a:rPr lang="ru-RU" sz="2800" b="1" u="sng" dirty="0" smtClean="0">
                <a:solidFill>
                  <a:srgbClr val="0070C0"/>
                </a:solidFill>
                <a:latin typeface="Arial Narrow" pitchFamily="34" charset="0"/>
              </a:rPr>
              <a:t>: 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* 2200грн.-на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виготовлення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технічної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документації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на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каналізацію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по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вул.Мічуріна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*22160грн.-придбання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зелених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насаджень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.,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*310000грн.на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впорядкуання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сміттєзвалища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та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майданчикі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для </a:t>
            </a:r>
            <a:r>
              <a:rPr lang="ru-RU" sz="2800" b="1" dirty="0" err="1" smtClean="0">
                <a:solidFill>
                  <a:srgbClr val="0070C0"/>
                </a:solidFill>
                <a:latin typeface="Arial Narrow" pitchFamily="34" charset="0"/>
              </a:rPr>
              <a:t>збору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ТПВ.</a:t>
            </a:r>
            <a:endParaRPr lang="ru-RU" sz="28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sz="4800" dirty="0" smtClean="0">
                <a:solidFill>
                  <a:srgbClr val="FF0000"/>
                </a:solidFill>
              </a:rPr>
              <a:t>Охорона </a:t>
            </a:r>
            <a:r>
              <a:rPr lang="uk-UA" sz="4800" dirty="0" smtClean="0">
                <a:solidFill>
                  <a:srgbClr val="FF0000"/>
                </a:solidFill>
              </a:rPr>
              <a:t> </a:t>
            </a:r>
            <a:r>
              <a:rPr lang="uk-UA" sz="4800" dirty="0" smtClean="0">
                <a:solidFill>
                  <a:srgbClr val="FF0000"/>
                </a:solidFill>
              </a:rPr>
              <a:t>    </a:t>
            </a:r>
            <a:r>
              <a:rPr lang="uk-UA" sz="4800" dirty="0" smtClean="0">
                <a:solidFill>
                  <a:srgbClr val="FF0000"/>
                </a:solidFill>
              </a:rPr>
              <a:t>навколишнього природного   середовища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28596" y="6171881"/>
            <a:ext cx="8715404" cy="1146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8047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7"/>
            <a:ext cx="8472518" cy="41434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За 2020 рік </a:t>
            </a:r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видатки </a:t>
            </a:r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по даному напрямку </a:t>
            </a:r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склали 9 508 377грн. або 36%,а саме:</a:t>
            </a:r>
          </a:p>
          <a:p>
            <a:pPr>
              <a:buFont typeface="Wingdings" pitchFamily="2" charset="2"/>
              <a:buChar char="v"/>
            </a:pPr>
            <a:r>
              <a:rPr lang="uk-UA" sz="2400" dirty="0" smtClean="0"/>
              <a:t> </a:t>
            </a:r>
            <a:r>
              <a:rPr lang="uk-UA" sz="2400" b="1" dirty="0" smtClean="0"/>
              <a:t>212465грн</a:t>
            </a:r>
            <a:r>
              <a:rPr lang="uk-UA" sz="2400" dirty="0" smtClean="0"/>
              <a:t>.-заходи з землеустрою.,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smtClean="0"/>
              <a:t>798044грн.</a:t>
            </a:r>
            <a:r>
              <a:rPr lang="uk-UA" sz="2400" dirty="0" smtClean="0"/>
              <a:t>- будівництво </a:t>
            </a:r>
            <a:r>
              <a:rPr lang="uk-UA" sz="2400" dirty="0" err="1" smtClean="0"/>
              <a:t>об”єктів</a:t>
            </a:r>
            <a:r>
              <a:rPr lang="uk-UA" sz="2400" dirty="0" smtClean="0"/>
              <a:t> комунальної власності.,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smtClean="0"/>
              <a:t>8300008грн.</a:t>
            </a:r>
            <a:r>
              <a:rPr lang="uk-UA" sz="2400" dirty="0" smtClean="0"/>
              <a:t>- капітальні та поточні ремонти доріг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smtClean="0"/>
              <a:t>197860грн.</a:t>
            </a:r>
            <a:r>
              <a:rPr lang="uk-UA" sz="2400" dirty="0" smtClean="0"/>
              <a:t>-поповнення статутного капіталу </a:t>
            </a:r>
            <a:r>
              <a:rPr lang="uk-UA" sz="2400" dirty="0" err="1" smtClean="0"/>
              <a:t>суб”єктів</a:t>
            </a:r>
            <a:r>
              <a:rPr lang="uk-UA" sz="2400" dirty="0" smtClean="0"/>
              <a:t> господарювання.</a:t>
            </a:r>
            <a:endParaRPr lang="uk-UA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214446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sz="4400" dirty="0" smtClean="0">
                <a:solidFill>
                  <a:srgbClr val="002060"/>
                </a:solidFill>
                <a:latin typeface="Arial Narrow" pitchFamily="34" charset="0"/>
              </a:rPr>
              <a:t>    </a:t>
            </a:r>
            <a:br>
              <a:rPr lang="uk-UA" sz="4400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uk-UA" sz="4400" dirty="0" smtClean="0">
                <a:solidFill>
                  <a:srgbClr val="FF0000"/>
                </a:solidFill>
                <a:latin typeface="Arial Narrow" pitchFamily="34" charset="0"/>
              </a:rPr>
              <a:t>              </a:t>
            </a:r>
            <a:r>
              <a:rPr lang="uk-UA" sz="4900" dirty="0" smtClean="0">
                <a:solidFill>
                  <a:srgbClr val="FF0000"/>
                </a:solidFill>
                <a:latin typeface="Arial Narrow" pitchFamily="34" charset="0"/>
              </a:rPr>
              <a:t>Економічна діяльність</a:t>
            </a:r>
            <a:endParaRPr lang="uk-UA" sz="49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714744" y="1214422"/>
            <a:ext cx="1285884" cy="50006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643446"/>
            <a:ext cx="7481776" cy="571504"/>
          </a:xfrm>
        </p:spPr>
        <p:txBody>
          <a:bodyPr/>
          <a:lstStyle/>
          <a:p>
            <a:pPr algn="l"/>
            <a:r>
              <a:rPr lang="uk-UA" b="1" dirty="0" smtClean="0"/>
              <a:t>Дорога по </a:t>
            </a:r>
            <a:r>
              <a:rPr lang="uk-UA" b="1" dirty="0" err="1" smtClean="0"/>
              <a:t>вул.Довженка</a:t>
            </a:r>
            <a:endParaRPr lang="uk-UA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85720" y="5072074"/>
            <a:ext cx="8429684" cy="1785926"/>
          </a:xfrm>
        </p:spPr>
        <p:txBody>
          <a:bodyPr>
            <a:noAutofit/>
          </a:bodyPr>
          <a:lstStyle/>
          <a:p>
            <a:pPr algn="l"/>
            <a:r>
              <a:rPr lang="uk-UA" sz="2000" dirty="0" smtClean="0">
                <a:solidFill>
                  <a:srgbClr val="002060"/>
                </a:solidFill>
              </a:rPr>
              <a:t>В рамках реалізації </a:t>
            </a:r>
            <a:r>
              <a:rPr lang="uk-UA" sz="2000" dirty="0" err="1" smtClean="0">
                <a:solidFill>
                  <a:srgbClr val="002060"/>
                </a:solidFill>
              </a:rPr>
              <a:t>проєктів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“Великого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будівництва”</a:t>
            </a:r>
            <a:r>
              <a:rPr lang="uk-UA" sz="2000" dirty="0" smtClean="0">
                <a:solidFill>
                  <a:srgbClr val="002060"/>
                </a:solidFill>
              </a:rPr>
              <a:t> проведено капітальний </a:t>
            </a:r>
            <a:r>
              <a:rPr lang="uk-UA" sz="2000" dirty="0" err="1" smtClean="0">
                <a:solidFill>
                  <a:srgbClr val="002060"/>
                </a:solidFill>
              </a:rPr>
              <a:t>ремот</a:t>
            </a:r>
            <a:r>
              <a:rPr lang="uk-UA" sz="2000" dirty="0" smtClean="0">
                <a:solidFill>
                  <a:srgbClr val="002060"/>
                </a:solidFill>
              </a:rPr>
              <a:t> дорожнього покриття по </a:t>
            </a:r>
            <a:r>
              <a:rPr lang="uk-UA" sz="2000" dirty="0" err="1" smtClean="0">
                <a:solidFill>
                  <a:srgbClr val="002060"/>
                </a:solidFill>
              </a:rPr>
              <a:t>вул.Довженка.Загальні</a:t>
            </a:r>
            <a:r>
              <a:rPr lang="uk-UA" sz="2000" dirty="0" smtClean="0">
                <a:solidFill>
                  <a:srgbClr val="002060"/>
                </a:solidFill>
              </a:rPr>
              <a:t> видатки становили2239758 гривень(1119879грн.-кошти державного дорожнього фонду,1119879грн.-кошти громади).</a:t>
            </a:r>
            <a:endParaRPr lang="uk-UA" sz="2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G:\Довжен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14290"/>
            <a:ext cx="8215369" cy="4225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Літня сцена в парковій зоні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5214950"/>
            <a:ext cx="8329642" cy="12144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Як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багато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 справ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вважалися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неможливими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поки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їх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 не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було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Arial Narrow" pitchFamily="34" charset="0"/>
              </a:rPr>
              <a:t>зроблено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</a:rPr>
              <a:t> !!!</a:t>
            </a:r>
            <a:endParaRPr lang="uk-UA" sz="32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645026" y="5169231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uk-UA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uk-UA" dirty="0"/>
          </a:p>
        </p:txBody>
      </p:sp>
      <p:pic>
        <p:nvPicPr>
          <p:cNvPr id="5121" name="Picture 1" descr="C:\Users\Главбух\Downloads\DSC_0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3643338" cy="3643338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357298"/>
            <a:ext cx="4214841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58" y="2143116"/>
          <a:ext cx="850112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8573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    </a:t>
            </a:r>
            <a:r>
              <a:rPr lang="uk-UA" b="1" dirty="0" smtClean="0">
                <a:solidFill>
                  <a:srgbClr val="FF0000"/>
                </a:solidFill>
                <a:latin typeface="Arial Narrow" pitchFamily="34" charset="0"/>
              </a:rPr>
              <a:t>Основні  видатки   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                       </a:t>
            </a: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головного розпорядника  Тростянецька        селищна рада  склали </a:t>
            </a: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26415421грн</a:t>
            </a: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.</a:t>
            </a:r>
            <a:endParaRPr lang="ru-RU" b="1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90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86742" cy="857256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Arial Narrow" pitchFamily="34" charset="0"/>
              </a:rPr>
              <a:t>Загальнодержавні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Arial Narrow" pitchFamily="34" charset="0"/>
              </a:rPr>
              <a:t>функції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  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657150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За 2020 </a:t>
            </a:r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рік </a:t>
            </a:r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видатки по даному напрямку склали 8642354 або 31,93%.</a:t>
            </a:r>
          </a:p>
          <a:p>
            <a:r>
              <a:rPr lang="uk-UA" sz="2800" b="1" dirty="0" smtClean="0">
                <a:solidFill>
                  <a:srgbClr val="002060"/>
                </a:solidFill>
                <a:latin typeface="Arial Black" pitchFamily="34" charset="0"/>
              </a:rPr>
              <a:t>*</a:t>
            </a:r>
            <a:r>
              <a:rPr lang="uk-UA" sz="2800" dirty="0" smtClean="0">
                <a:solidFill>
                  <a:srgbClr val="7030A0"/>
                </a:solidFill>
                <a:latin typeface="Arial Black" pitchFamily="34" charset="0"/>
              </a:rPr>
              <a:t>Видатки на органи державного управління 7459077грн.</a:t>
            </a:r>
          </a:p>
          <a:p>
            <a:endParaRPr lang="ru-RU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*</a:t>
            </a:r>
            <a:r>
              <a:rPr lang="ru-RU" b="1" dirty="0" err="1" smtClean="0">
                <a:solidFill>
                  <a:srgbClr val="7030A0"/>
                </a:solidFill>
                <a:latin typeface="Arial Black" pitchFamily="34" charset="0"/>
              </a:rPr>
              <a:t>Проведення</a:t>
            </a: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Arial Black" pitchFamily="34" charset="0"/>
              </a:rPr>
              <a:t>місцевих</a:t>
            </a: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Arial Black" pitchFamily="34" charset="0"/>
              </a:rPr>
              <a:t>виборів</a:t>
            </a: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 1183277грн.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7620" y="1285860"/>
            <a:ext cx="917294" cy="50405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082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71678"/>
            <a:ext cx="8606189" cy="442915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Планові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показники  складають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335000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  На виконання програми «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Соціального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захисту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населення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Тростянецької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селищної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об’єднаної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територіальної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громади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на 2019-2020  роки»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</a:rPr>
              <a:t>    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Проведено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видатків 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в сумі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333667грн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або 1,26%</a:t>
            </a:r>
            <a:endParaRPr lang="uk-UA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226667грн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.-допомога на лікування;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11000грн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.-допомога на поховання;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11000грн.- допомога для  ліквідації наслідків стихії та   поліпшення матеріально-побутових умов;</a:t>
            </a:r>
            <a:endParaRPr lang="uk-UA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85000грн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.-допомога  військовослужбовцям та учасникам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 бойових дій. </a:t>
            </a:r>
          </a:p>
          <a:p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43866" cy="1143008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</a:t>
            </a:r>
            <a:r>
              <a:rPr lang="uk-UA" sz="4900" b="1" dirty="0" smtClean="0">
                <a:solidFill>
                  <a:srgbClr val="FF0000"/>
                </a:solidFill>
                <a:latin typeface="Arial Narrow" pitchFamily="34" charset="0"/>
              </a:rPr>
              <a:t>Соціальний захист та соціальне   забезпечення</a:t>
            </a:r>
            <a:endParaRPr lang="ru-RU" sz="49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143372" y="1428736"/>
            <a:ext cx="1071570" cy="57150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9459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643182"/>
            <a:ext cx="8715436" cy="3364109"/>
          </a:xfrm>
        </p:spPr>
        <p:txBody>
          <a:bodyPr/>
          <a:lstStyle/>
          <a:p>
            <a:pPr>
              <a:buNone/>
            </a:pPr>
            <a:r>
              <a:rPr lang="uk-UA" sz="3600" b="1" dirty="0" smtClean="0">
                <a:solidFill>
                  <a:srgbClr val="002060"/>
                </a:solidFill>
                <a:latin typeface="Arial Narrow" pitchFamily="34" charset="0"/>
              </a:rPr>
              <a:t>Загальні видатки з даного напрямку за 2020рік склали </a:t>
            </a:r>
            <a:r>
              <a:rPr lang="uk-UA" sz="3600" b="1" dirty="0" smtClean="0">
                <a:solidFill>
                  <a:schemeClr val="tx2"/>
                </a:solidFill>
                <a:latin typeface="Arial Narrow" pitchFamily="34" charset="0"/>
              </a:rPr>
              <a:t>7 804 265 </a:t>
            </a:r>
            <a:r>
              <a:rPr lang="uk-UA" sz="3600" b="1" dirty="0" err="1" smtClean="0">
                <a:solidFill>
                  <a:srgbClr val="002060"/>
                </a:solidFill>
                <a:latin typeface="Arial Narrow" pitchFamily="34" charset="0"/>
              </a:rPr>
              <a:t>грн.або</a:t>
            </a:r>
            <a:r>
              <a:rPr lang="uk-UA" sz="3600" b="1" dirty="0" smtClean="0">
                <a:solidFill>
                  <a:srgbClr val="002060"/>
                </a:solidFill>
                <a:latin typeface="Arial Narrow" pitchFamily="34" charset="0"/>
              </a:rPr>
              <a:t> 29,54%</a:t>
            </a:r>
          </a:p>
          <a:p>
            <a:pPr>
              <a:buNone/>
            </a:pPr>
            <a:r>
              <a:rPr lang="uk-UA" sz="3600" dirty="0" smtClean="0">
                <a:solidFill>
                  <a:srgbClr val="002060"/>
                </a:solidFill>
                <a:latin typeface="Arial Narrow" pitchFamily="34" charset="0"/>
              </a:rPr>
              <a:t>*Видатки на утримання ТСКУ- 4 128 597грн.</a:t>
            </a:r>
          </a:p>
          <a:p>
            <a:pPr>
              <a:buNone/>
            </a:pPr>
            <a:r>
              <a:rPr lang="uk-UA" sz="3600" dirty="0" smtClean="0">
                <a:solidFill>
                  <a:srgbClr val="002060"/>
                </a:solidFill>
                <a:latin typeface="Arial Narrow" pitchFamily="34" charset="0"/>
              </a:rPr>
              <a:t>*Видатки  з благоустрою  -3 522 128 грн.</a:t>
            </a:r>
          </a:p>
          <a:p>
            <a:pPr>
              <a:buNone/>
            </a:pPr>
            <a:r>
              <a:rPr lang="uk-UA" sz="3600" dirty="0" smtClean="0">
                <a:solidFill>
                  <a:srgbClr val="002060"/>
                </a:solidFill>
                <a:latin typeface="Arial Narrow" pitchFamily="34" charset="0"/>
              </a:rPr>
              <a:t>*Відшкодування різниці в тарифах -153540грн.</a:t>
            </a:r>
            <a:endParaRPr lang="uk-UA" sz="3600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29642" cy="1725602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6600" dirty="0" smtClean="0">
                <a:solidFill>
                  <a:srgbClr val="FF0000"/>
                </a:solidFill>
                <a:latin typeface="Arial Narrow" pitchFamily="34" charset="0"/>
              </a:rPr>
              <a:t>Житлово-комунальне     господарство </a:t>
            </a:r>
            <a:endParaRPr lang="uk-UA" sz="66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857620" y="2071678"/>
            <a:ext cx="785818" cy="57150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     </a:t>
            </a:r>
            <a:r>
              <a:rPr lang="uk-UA" sz="4900" b="1" dirty="0" smtClean="0">
                <a:solidFill>
                  <a:srgbClr val="7030A0"/>
                </a:solidFill>
                <a:latin typeface="Arial Narrow" pitchFamily="34" charset="0"/>
              </a:rPr>
              <a:t>Діяльність </a:t>
            </a:r>
            <a:r>
              <a:rPr lang="uk-UA" sz="4900" b="1" dirty="0" err="1" smtClean="0">
                <a:solidFill>
                  <a:srgbClr val="7030A0"/>
                </a:solidFill>
                <a:latin typeface="Arial Narrow" pitchFamily="34" charset="0"/>
              </a:rPr>
              <a:t>ТСКУзБ</a:t>
            </a:r>
            <a:r>
              <a:rPr lang="uk-UA" sz="4900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endParaRPr lang="ru-RU" sz="49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142984"/>
            <a:ext cx="3822192" cy="71438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 Narrow" pitchFamily="34" charset="0"/>
              </a:rPr>
              <a:t>КПКВКМБ 0116020      </a:t>
            </a:r>
            <a:endParaRPr lang="ru-RU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14876" y="1142984"/>
            <a:ext cx="3822192" cy="71438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 Narrow" pitchFamily="34" charset="0"/>
              </a:rPr>
              <a:t>КПКВКМБ 0116030</a:t>
            </a:r>
            <a:endParaRPr lang="ru-RU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214281" y="2643183"/>
            <a:ext cx="3500463" cy="3429024"/>
          </a:xfrm>
          <a:ln w="635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  </a:t>
            </a:r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Протягом року штатна чисельність працівників склала 36шт.од.,</a:t>
            </a:r>
          </a:p>
          <a:p>
            <a:pPr algn="just">
              <a:buNone/>
            </a:pPr>
            <a:r>
              <a:rPr lang="uk-UA" dirty="0" smtClean="0">
                <a:solidFill>
                  <a:srgbClr val="7030A0"/>
                </a:solidFill>
                <a:latin typeface="Arial Narrow" pitchFamily="34" charset="0"/>
              </a:rPr>
              <a:t>35чоловік перебувало у трудових відносинах по договорах ЦПХ .</a:t>
            </a:r>
            <a:endParaRPr lang="uk-UA" sz="2400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algn="just">
              <a:buNone/>
            </a:pPr>
            <a:endParaRPr lang="uk-UA" sz="24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24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3929058" y="2428868"/>
            <a:ext cx="5072098" cy="4143404"/>
          </a:xfrm>
          <a:ln>
            <a:solidFill>
              <a:srgbClr val="00B0F0"/>
            </a:solidFill>
          </a:ln>
        </p:spPr>
        <p:txBody>
          <a:bodyPr>
            <a:normAutofit fontScale="92500"/>
          </a:bodyPr>
          <a:lstStyle/>
          <a:p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Основні напрямки видатків:</a:t>
            </a:r>
            <a:endParaRPr lang="uk-UA" sz="2400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666763грн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оплата за вуличне освітлення.,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968152грн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.-грейдерування та відсипання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вулиць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селища.,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280460грн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.-утримання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кладовищ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та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парків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488015грн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.-відновлення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вуличного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освітлення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958738грн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.-благоустрій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територій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(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придбанняПММ,інвентаря,дерев,кущів,облаштування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теплиці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).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160000грн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.на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облаштування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ситуаційного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центру</a:t>
            </a: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857356" y="1928802"/>
            <a:ext cx="843300" cy="34486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000760" y="1928802"/>
            <a:ext cx="866471" cy="35719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5021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Реконструкція мереж вуличного освітлення 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Модернізація вуличного освітлення в </a:t>
            </a:r>
            <a:r>
              <a:rPr lang="uk-UA" dirty="0" err="1" smtClean="0"/>
              <a:t>с.Демидівка</a:t>
            </a:r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Селище Тростянець</a:t>
            </a:r>
            <a:endParaRPr lang="uk-UA" dirty="0"/>
          </a:p>
        </p:txBody>
      </p:sp>
      <p:pic>
        <p:nvPicPr>
          <p:cNvPr id="3074" name="Picture 2" descr="C:\Users\Главбух\Downloads\t_1_t_1_e8b18c80886df15fcc66ac8bd04292ab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28736"/>
            <a:ext cx="4040188" cy="3500494"/>
          </a:xfrm>
          <a:prstGeom prst="rect">
            <a:avLst/>
          </a:prstGeom>
          <a:noFill/>
        </p:spPr>
      </p:pic>
      <p:pic>
        <p:nvPicPr>
          <p:cNvPr id="3075" name="Picture 3" descr="C:\Users\Главбух\Downloads\зображення_viber_2021-02-09_15-02-3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3787" y="1444625"/>
            <a:ext cx="3124251" cy="3941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3857628"/>
            <a:ext cx="7481776" cy="857256"/>
          </a:xfrm>
        </p:spPr>
        <p:txBody>
          <a:bodyPr/>
          <a:lstStyle/>
          <a:p>
            <a:r>
              <a:rPr lang="uk-UA" sz="3200" dirty="0" smtClean="0">
                <a:solidFill>
                  <a:srgbClr val="0070C0"/>
                </a:solidFill>
              </a:rPr>
              <a:t>Сучасний ситуаційний центр</a:t>
            </a:r>
            <a:endParaRPr lang="uk-UA" sz="32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71472" y="4786322"/>
            <a:ext cx="8072494" cy="1643074"/>
          </a:xfrm>
        </p:spPr>
        <p:txBody>
          <a:bodyPr>
            <a:noAutofit/>
          </a:bodyPr>
          <a:lstStyle/>
          <a:p>
            <a:pPr algn="l"/>
            <a:r>
              <a:rPr lang="uk-UA" sz="2000" dirty="0" smtClean="0">
                <a:solidFill>
                  <a:srgbClr val="002060"/>
                </a:solidFill>
              </a:rPr>
              <a:t>На реалізацію </a:t>
            </a:r>
            <a:r>
              <a:rPr lang="uk-UA" sz="2000" dirty="0" err="1" smtClean="0">
                <a:solidFill>
                  <a:srgbClr val="002060"/>
                </a:solidFill>
              </a:rPr>
              <a:t>проєкту</a:t>
            </a:r>
            <a:r>
              <a:rPr lang="uk-UA" sz="2000" dirty="0" smtClean="0">
                <a:solidFill>
                  <a:srgbClr val="002060"/>
                </a:solidFill>
              </a:rPr>
              <a:t> із фонду </a:t>
            </a:r>
            <a:r>
              <a:rPr lang="uk-UA" sz="2000" dirty="0" smtClean="0">
                <a:solidFill>
                  <a:srgbClr val="002060"/>
                </a:solidFill>
              </a:rPr>
              <a:t> 17 </a:t>
            </a:r>
            <a:r>
              <a:rPr lang="uk-UA" sz="2000" dirty="0" err="1" smtClean="0">
                <a:solidFill>
                  <a:srgbClr val="002060"/>
                </a:solidFill>
              </a:rPr>
              <a:t>обасного</a:t>
            </a:r>
            <a:r>
              <a:rPr lang="uk-UA" sz="2000" dirty="0" smtClean="0">
                <a:solidFill>
                  <a:srgbClr val="002060"/>
                </a:solidFill>
              </a:rPr>
              <a:t> конкурсу розвитку громад виділено </a:t>
            </a:r>
            <a:r>
              <a:rPr lang="uk-UA" sz="2000" b="1" dirty="0" smtClean="0">
                <a:solidFill>
                  <a:srgbClr val="002060"/>
                </a:solidFill>
              </a:rPr>
              <a:t>110 тисяч гривень</a:t>
            </a:r>
            <a:r>
              <a:rPr lang="uk-UA" sz="2000" dirty="0" smtClean="0">
                <a:solidFill>
                  <a:srgbClr val="002060"/>
                </a:solidFill>
              </a:rPr>
              <a:t>,</a:t>
            </a:r>
          </a:p>
          <a:p>
            <a:pPr algn="l"/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</a:rPr>
              <a:t>20 тисяч гривень</a:t>
            </a:r>
            <a:r>
              <a:rPr lang="uk-UA" sz="2000" dirty="0" smtClean="0">
                <a:solidFill>
                  <a:srgbClr val="002060"/>
                </a:solidFill>
              </a:rPr>
              <a:t> надала </a:t>
            </a:r>
            <a:r>
              <a:rPr lang="uk-UA" sz="2000" dirty="0" err="1" smtClean="0">
                <a:solidFill>
                  <a:srgbClr val="002060"/>
                </a:solidFill>
              </a:rPr>
              <a:t>співфінансування</a:t>
            </a:r>
            <a:r>
              <a:rPr lang="uk-UA" sz="2000" dirty="0" smtClean="0">
                <a:solidFill>
                  <a:srgbClr val="002060"/>
                </a:solidFill>
              </a:rPr>
              <a:t>  ГО «Соціальний центр МХП», </a:t>
            </a:r>
            <a:r>
              <a:rPr lang="uk-UA" sz="2000" b="1" dirty="0" smtClean="0">
                <a:solidFill>
                  <a:srgbClr val="002060"/>
                </a:solidFill>
              </a:rPr>
              <a:t>30 тисяч гривень </a:t>
            </a:r>
            <a:r>
              <a:rPr lang="uk-UA" sz="2000" dirty="0" smtClean="0">
                <a:solidFill>
                  <a:srgbClr val="002060"/>
                </a:solidFill>
              </a:rPr>
              <a:t>із селищного бюджету.</a:t>
            </a:r>
            <a:endParaRPr lang="uk-UA" sz="2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G:\ситуаційни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357166"/>
            <a:ext cx="6643734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SC_09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0" name="AutoShape 4" descr="DSC_09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Ситуаційний центр…</a:t>
            </a:r>
            <a:endParaRPr lang="uk-UA" dirty="0"/>
          </a:p>
        </p:txBody>
      </p:sp>
      <p:pic>
        <p:nvPicPr>
          <p:cNvPr id="4101" name="Picture 5" descr="C:\Users\Главбух\Desktop\DSC_09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657229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10926</TotalTime>
  <Words>392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Тростянецька селищна рада</vt:lpstr>
      <vt:lpstr>             Основні  видатки                                    головного розпорядника  Тростянецька        селищна рада  склали 26415421грн.</vt:lpstr>
      <vt:lpstr>Загальнодержавні функції  </vt:lpstr>
      <vt:lpstr>         Соціальний захист та соціальне   забезпечення</vt:lpstr>
      <vt:lpstr>Житлово-комунальне     господарство </vt:lpstr>
      <vt:lpstr>              Діяльність ТСКУзБ </vt:lpstr>
      <vt:lpstr> Реконструкція мереж вуличного освітлення </vt:lpstr>
      <vt:lpstr>Сучасний ситуаційний центр</vt:lpstr>
      <vt:lpstr>Ситуаційний центр…</vt:lpstr>
      <vt:lpstr> Охорона      навколишнього природного   середовища</vt:lpstr>
      <vt:lpstr>                   Економічна діяльність</vt:lpstr>
      <vt:lpstr>Дорога по вул.Довженка</vt:lpstr>
      <vt:lpstr>Літня сцена в парковій зоні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Главбух</cp:lastModifiedBy>
  <cp:revision>821</cp:revision>
  <dcterms:created xsi:type="dcterms:W3CDTF">2020-03-02T16:41:47Z</dcterms:created>
  <dcterms:modified xsi:type="dcterms:W3CDTF">2021-03-11T06:31:25Z</dcterms:modified>
</cp:coreProperties>
</file>